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3"/>
  </p:notesMasterIdLst>
  <p:sldIdLst>
    <p:sldId id="256" r:id="rId2"/>
    <p:sldId id="257" r:id="rId3"/>
    <p:sldId id="258" r:id="rId4"/>
    <p:sldId id="259" r:id="rId5"/>
    <p:sldId id="424" r:id="rId6"/>
    <p:sldId id="425" r:id="rId7"/>
    <p:sldId id="426" r:id="rId8"/>
    <p:sldId id="427" r:id="rId9"/>
    <p:sldId id="429" r:id="rId10"/>
    <p:sldId id="433" r:id="rId11"/>
    <p:sldId id="432" r:id="rId12"/>
    <p:sldId id="434" r:id="rId13"/>
    <p:sldId id="274" r:id="rId14"/>
    <p:sldId id="275" r:id="rId15"/>
    <p:sldId id="276" r:id="rId16"/>
    <p:sldId id="277" r:id="rId17"/>
    <p:sldId id="278" r:id="rId18"/>
    <p:sldId id="279" r:id="rId19"/>
    <p:sldId id="280" r:id="rId20"/>
    <p:sldId id="430" r:id="rId21"/>
    <p:sldId id="431" r:id="rId22"/>
    <p:sldId id="281" r:id="rId23"/>
    <p:sldId id="282"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7" r:id="rId57"/>
    <p:sldId id="318" r:id="rId58"/>
    <p:sldId id="319" r:id="rId59"/>
    <p:sldId id="320" r:id="rId60"/>
    <p:sldId id="321" r:id="rId61"/>
    <p:sldId id="322" r:id="rId62"/>
    <p:sldId id="323" r:id="rId63"/>
    <p:sldId id="324" r:id="rId64"/>
    <p:sldId id="325" r:id="rId65"/>
    <p:sldId id="326" r:id="rId66"/>
    <p:sldId id="428" r:id="rId67"/>
    <p:sldId id="327"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 id="364" r:id="rId103"/>
    <p:sldId id="365" r:id="rId104"/>
    <p:sldId id="366" r:id="rId105"/>
    <p:sldId id="367" r:id="rId106"/>
    <p:sldId id="369" r:id="rId107"/>
    <p:sldId id="370" r:id="rId108"/>
    <p:sldId id="371" r:id="rId109"/>
    <p:sldId id="372" r:id="rId110"/>
    <p:sldId id="373" r:id="rId111"/>
    <p:sldId id="374" r:id="rId112"/>
    <p:sldId id="375" r:id="rId113"/>
    <p:sldId id="376" r:id="rId114"/>
    <p:sldId id="377" r:id="rId115"/>
    <p:sldId id="378" r:id="rId116"/>
    <p:sldId id="379" r:id="rId117"/>
    <p:sldId id="380" r:id="rId118"/>
    <p:sldId id="381" r:id="rId119"/>
    <p:sldId id="382" r:id="rId120"/>
    <p:sldId id="383" r:id="rId121"/>
    <p:sldId id="384" r:id="rId122"/>
    <p:sldId id="385" r:id="rId123"/>
    <p:sldId id="386" r:id="rId124"/>
    <p:sldId id="387" r:id="rId125"/>
    <p:sldId id="388" r:id="rId126"/>
    <p:sldId id="389" r:id="rId127"/>
    <p:sldId id="390" r:id="rId128"/>
    <p:sldId id="391" r:id="rId129"/>
    <p:sldId id="392" r:id="rId130"/>
    <p:sldId id="393" r:id="rId131"/>
    <p:sldId id="394" r:id="rId132"/>
    <p:sldId id="395" r:id="rId133"/>
    <p:sldId id="396" r:id="rId134"/>
    <p:sldId id="397" r:id="rId135"/>
    <p:sldId id="398" r:id="rId136"/>
    <p:sldId id="399" r:id="rId137"/>
    <p:sldId id="400" r:id="rId138"/>
    <p:sldId id="401" r:id="rId139"/>
    <p:sldId id="402" r:id="rId140"/>
    <p:sldId id="403" r:id="rId141"/>
    <p:sldId id="404" r:id="rId142"/>
    <p:sldId id="405" r:id="rId143"/>
    <p:sldId id="406" r:id="rId144"/>
    <p:sldId id="407" r:id="rId145"/>
    <p:sldId id="408" r:id="rId146"/>
    <p:sldId id="409" r:id="rId147"/>
    <p:sldId id="410" r:id="rId148"/>
    <p:sldId id="411" r:id="rId149"/>
    <p:sldId id="412" r:id="rId150"/>
    <p:sldId id="413" r:id="rId151"/>
    <p:sldId id="414" r:id="rId152"/>
    <p:sldId id="415" r:id="rId153"/>
    <p:sldId id="436" r:id="rId154"/>
    <p:sldId id="416" r:id="rId155"/>
    <p:sldId id="417" r:id="rId156"/>
    <p:sldId id="418" r:id="rId157"/>
    <p:sldId id="419" r:id="rId158"/>
    <p:sldId id="420" r:id="rId159"/>
    <p:sldId id="421" r:id="rId160"/>
    <p:sldId id="422" r:id="rId161"/>
    <p:sldId id="423" r:id="rId162"/>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4" d="100"/>
          <a:sy n="114" d="100"/>
        </p:scale>
        <p:origin x="1524" y="10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289FBA1D-7BAD-4792-B4FF-73E4AAF6EF36}" type="datetimeFigureOut">
              <a:rPr lang="tr-TR" smtClean="0"/>
              <a:t>27.05.2022</a:t>
            </a:fld>
            <a:endParaRPr lang="tr-TR"/>
          </a:p>
        </p:txBody>
      </p:sp>
      <p:sp>
        <p:nvSpPr>
          <p:cNvPr id="4" name="Slayt Görüntüsü Yer Tutucusu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B7621154-B70B-4054-A7CE-966B77631274}" type="slidenum">
              <a:rPr lang="tr-TR" smtClean="0"/>
              <a:t>‹#›</a:t>
            </a:fld>
            <a:endParaRPr lang="tr-TR"/>
          </a:p>
        </p:txBody>
      </p:sp>
    </p:spTree>
    <p:extLst>
      <p:ext uri="{BB962C8B-B14F-4D97-AF65-F5344CB8AC3E}">
        <p14:creationId xmlns:p14="http://schemas.microsoft.com/office/powerpoint/2010/main" val="2681469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altLang="tr-TR" smtClean="0"/>
          </a:p>
        </p:txBody>
      </p:sp>
      <p:sp>
        <p:nvSpPr>
          <p:cNvPr id="1331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77BA15B-EF63-4539-8E2C-09393F4967AA}" type="slidenum">
              <a:rPr lang="tr-TR" altLang="tr-TR"/>
              <a:pPr/>
              <a:t>9</a:t>
            </a:fld>
            <a:endParaRPr lang="tr-TR" alt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smtClean="0"/>
          </a:p>
        </p:txBody>
      </p:sp>
      <p:sp>
        <p:nvSpPr>
          <p:cNvPr id="35844"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3D9BD153-A6FD-4E37-894A-2BB98B38A661}" type="slidenum">
              <a:rPr lang="tr-TR" altLang="tr-TR"/>
              <a:pPr/>
              <a:t>20</a:t>
            </a:fld>
            <a:endParaRPr lang="tr-TR" alt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dirty="0" smtClean="0"/>
          </a:p>
        </p:txBody>
      </p:sp>
      <p:sp>
        <p:nvSpPr>
          <p:cNvPr id="37892"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84A152BA-5C6E-4440-992F-080CBFCD6571}" type="slidenum">
              <a:rPr lang="tr-TR" altLang="tr-TR"/>
              <a:pPr/>
              <a:t>21</a:t>
            </a:fld>
            <a:endParaRPr lang="tr-TR" alt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5/27/2022</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09220">
              <a:lnSpc>
                <a:spcPct val="100000"/>
              </a:lnSpc>
              <a:spcBef>
                <a:spcPts val="100"/>
              </a:spcBef>
            </a:pPr>
            <a:fld id="{81D60167-4931-47E6-BA6A-407CBD079E47}" type="slidenum">
              <a:rPr dirty="0"/>
              <a:pPr marL="109220">
                <a:lnSpc>
                  <a:spcPct val="100000"/>
                </a:lnSpc>
                <a:spcBef>
                  <a:spcPts val="100"/>
                </a:spcBef>
              </a:pP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600" b="0" i="0">
                <a:solidFill>
                  <a:srgbClr val="1F487C"/>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5/27/2022</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09220">
              <a:lnSpc>
                <a:spcPct val="100000"/>
              </a:lnSpc>
              <a:spcBef>
                <a:spcPts val="100"/>
              </a:spcBef>
            </a:pPr>
            <a:fld id="{81D60167-4931-47E6-BA6A-407CBD079E47}" type="slidenum">
              <a:rPr dirty="0"/>
              <a:pPr marL="109220">
                <a:lnSpc>
                  <a:spcPct val="100000"/>
                </a:lnSpc>
                <a:spcBef>
                  <a:spcPts val="100"/>
                </a:spcBef>
              </a:pPr>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bg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5/27/2022</a:t>
            </a:fld>
            <a:endParaRPr lang="en-US"/>
          </a:p>
        </p:txBody>
      </p:sp>
      <p:sp>
        <p:nvSpPr>
          <p:cNvPr id="7" name="Holder 7"/>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09220">
              <a:lnSpc>
                <a:spcPct val="100000"/>
              </a:lnSpc>
              <a:spcBef>
                <a:spcPts val="100"/>
              </a:spcBef>
            </a:pPr>
            <a:fld id="{81D60167-4931-47E6-BA6A-407CBD079E47}" type="slidenum">
              <a:rPr dirty="0"/>
              <a:pPr marL="109220">
                <a:lnSpc>
                  <a:spcPct val="100000"/>
                </a:lnSpc>
                <a:spcBef>
                  <a:spcPts val="100"/>
                </a:spcBef>
              </a:p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5/27/2022</a:t>
            </a:fld>
            <a:endParaRPr lang="en-US"/>
          </a:p>
        </p:txBody>
      </p:sp>
      <p:sp>
        <p:nvSpPr>
          <p:cNvPr id="5" name="Holder 5"/>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09220">
              <a:lnSpc>
                <a:spcPct val="100000"/>
              </a:lnSpc>
              <a:spcBef>
                <a:spcPts val="100"/>
              </a:spcBef>
            </a:pPr>
            <a:fld id="{81D60167-4931-47E6-BA6A-407CBD079E47}" type="slidenum">
              <a:rPr dirty="0"/>
              <a:pPr marL="109220">
                <a:lnSpc>
                  <a:spcPct val="100000"/>
                </a:lnSpc>
                <a:spcBef>
                  <a:spcPts val="100"/>
                </a:spcBef>
              </a:p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420623" y="236220"/>
            <a:ext cx="8324088" cy="960119"/>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5/27/2022</a:t>
            </a:fld>
            <a:endParaRPr lang="en-US"/>
          </a:p>
        </p:txBody>
      </p:sp>
      <p:sp>
        <p:nvSpPr>
          <p:cNvPr id="4" name="Holder 4"/>
          <p:cNvSpPr>
            <a:spLocks noGrp="1"/>
          </p:cNvSpPr>
          <p:nvPr>
            <p:ph type="sldNum" sz="quarter" idx="7"/>
          </p:nvPr>
        </p:nvSpPr>
        <p:spPr/>
        <p:txBody>
          <a:bodyPr lIns="0" tIns="0" rIns="0" bIns="0"/>
          <a:lstStyle>
            <a:lvl1pPr>
              <a:defRPr sz="1200" b="0" i="0">
                <a:solidFill>
                  <a:srgbClr val="888888"/>
                </a:solidFill>
                <a:latin typeface="Tahoma"/>
                <a:cs typeface="Tahoma"/>
              </a:defRPr>
            </a:lvl1pPr>
          </a:lstStyle>
          <a:p>
            <a:pPr marL="109220">
              <a:lnSpc>
                <a:spcPct val="100000"/>
              </a:lnSpc>
              <a:spcBef>
                <a:spcPts val="100"/>
              </a:spcBef>
            </a:pPr>
            <a:fld id="{81D60167-4931-47E6-BA6A-407CBD079E47}" type="slidenum">
              <a:rPr dirty="0"/>
              <a:pPr marL="109220">
                <a:lnSpc>
                  <a:spcPct val="100000"/>
                </a:lnSpc>
                <a:spcBef>
                  <a:spcPts val="100"/>
                </a:spcBef>
              </a:pPr>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65723160-41B3-4368-8668-311CAB9C87D5}" type="datetimeFigureOut">
              <a:rPr lang="tr-TR"/>
              <a:pPr>
                <a:defRPr/>
              </a:pPr>
              <a:t>27.05.2022</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fld id="{11E8BCAD-7247-4CDC-B9C9-1310E522C521}" type="slidenum">
              <a:rPr lang="tr-TR" altLang="tr-TR"/>
              <a:pPr/>
              <a:t>‹#›</a:t>
            </a:fld>
            <a:endParaRPr lang="tr-TR" altLang="tr-TR"/>
          </a:p>
        </p:txBody>
      </p:sp>
    </p:spTree>
    <p:extLst>
      <p:ext uri="{BB962C8B-B14F-4D97-AF65-F5344CB8AC3E}">
        <p14:creationId xmlns:p14="http://schemas.microsoft.com/office/powerpoint/2010/main" val="1243902829"/>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72D765CD-FAE4-4618-A412-AB6089F5A8C0}" type="datetimeFigureOut">
              <a:rPr lang="tr-TR"/>
              <a:pPr>
                <a:defRPr/>
              </a:pPr>
              <a:t>27.05.2022</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fld id="{B93B22EE-4353-42A9-9D3B-206AA7E04086}" type="slidenum">
              <a:rPr lang="tr-TR" altLang="tr-TR"/>
              <a:pPr/>
              <a:t>‹#›</a:t>
            </a:fld>
            <a:endParaRPr lang="tr-TR" altLang="tr-TR"/>
          </a:p>
        </p:txBody>
      </p:sp>
    </p:spTree>
    <p:extLst>
      <p:ext uri="{BB962C8B-B14F-4D97-AF65-F5344CB8AC3E}">
        <p14:creationId xmlns:p14="http://schemas.microsoft.com/office/powerpoint/2010/main" val="1960950428"/>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9" cstate="print"/>
            <a:stretch>
              <a:fillRect/>
            </a:stretch>
          </a:blipFill>
        </p:spPr>
        <p:txBody>
          <a:bodyPr wrap="square" lIns="0" tIns="0" rIns="0" bIns="0" rtlCol="0"/>
          <a:lstStyle/>
          <a:p>
            <a:endParaRPr/>
          </a:p>
        </p:txBody>
      </p:sp>
      <p:sp>
        <p:nvSpPr>
          <p:cNvPr id="2" name="Holder 2"/>
          <p:cNvSpPr>
            <a:spLocks noGrp="1"/>
          </p:cNvSpPr>
          <p:nvPr>
            <p:ph type="title"/>
          </p:nvPr>
        </p:nvSpPr>
        <p:spPr>
          <a:xfrm>
            <a:off x="510744" y="180085"/>
            <a:ext cx="8145145" cy="1009015"/>
          </a:xfrm>
          <a:prstGeom prst="rect">
            <a:avLst/>
          </a:prstGeom>
        </p:spPr>
        <p:txBody>
          <a:bodyPr wrap="square" lIns="0" tIns="0" rIns="0" bIns="0">
            <a:spAutoFit/>
          </a:bodyPr>
          <a:lstStyle>
            <a:lvl1pPr>
              <a:defRPr sz="3200" b="1" i="0">
                <a:solidFill>
                  <a:schemeClr val="bg1"/>
                </a:solidFill>
                <a:latin typeface="Calibri"/>
                <a:cs typeface="Calibri"/>
              </a:defRPr>
            </a:lvl1pPr>
          </a:lstStyle>
          <a:p>
            <a:endParaRPr/>
          </a:p>
        </p:txBody>
      </p:sp>
      <p:sp>
        <p:nvSpPr>
          <p:cNvPr id="3" name="Holder 3"/>
          <p:cNvSpPr>
            <a:spLocks noGrp="1"/>
          </p:cNvSpPr>
          <p:nvPr>
            <p:ph type="body" idx="1"/>
          </p:nvPr>
        </p:nvSpPr>
        <p:spPr>
          <a:xfrm>
            <a:off x="547217" y="1192611"/>
            <a:ext cx="8073390" cy="3040379"/>
          </a:xfrm>
          <a:prstGeom prst="rect">
            <a:avLst/>
          </a:prstGeom>
        </p:spPr>
        <p:txBody>
          <a:bodyPr wrap="square" lIns="0" tIns="0" rIns="0" bIns="0">
            <a:spAutoFit/>
          </a:bodyPr>
          <a:lstStyle>
            <a:lvl1pPr>
              <a:defRPr sz="2600" b="0" i="0">
                <a:solidFill>
                  <a:srgbClr val="1F487C"/>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5/27/2022</a:t>
            </a:fld>
            <a:endParaRPr lang="en-US"/>
          </a:p>
        </p:txBody>
      </p:sp>
      <p:sp>
        <p:nvSpPr>
          <p:cNvPr id="6" name="Holder 6"/>
          <p:cNvSpPr>
            <a:spLocks noGrp="1"/>
          </p:cNvSpPr>
          <p:nvPr>
            <p:ph type="sldNum" sz="quarter" idx="7"/>
          </p:nvPr>
        </p:nvSpPr>
        <p:spPr>
          <a:xfrm>
            <a:off x="8318500" y="6434659"/>
            <a:ext cx="302895" cy="209550"/>
          </a:xfrm>
          <a:prstGeom prst="rect">
            <a:avLst/>
          </a:prstGeom>
        </p:spPr>
        <p:txBody>
          <a:bodyPr wrap="square" lIns="0" tIns="0" rIns="0" bIns="0">
            <a:spAutoFit/>
          </a:bodyPr>
          <a:lstStyle>
            <a:lvl1pPr>
              <a:defRPr sz="1200" b="0" i="0">
                <a:solidFill>
                  <a:srgbClr val="888888"/>
                </a:solidFill>
                <a:latin typeface="Tahoma"/>
                <a:cs typeface="Tahoma"/>
              </a:defRPr>
            </a:lvl1pPr>
          </a:lstStyle>
          <a:p>
            <a:pPr marL="109220">
              <a:lnSpc>
                <a:spcPct val="100000"/>
              </a:lnSpc>
              <a:spcBef>
                <a:spcPts val="100"/>
              </a:spcBef>
            </a:pPr>
            <a:fld id="{81D60167-4931-47E6-BA6A-407CBD079E47}" type="slidenum">
              <a:rPr dirty="0"/>
              <a:pPr marL="109220">
                <a:lnSpc>
                  <a:spcPct val="100000"/>
                </a:lnSpc>
                <a:spcBef>
                  <a:spcPts val="100"/>
                </a:spcBef>
              </a:pPr>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13" Type="http://schemas.openxmlformats.org/officeDocument/2006/relationships/image" Target="../media/image53.png"/><Relationship Id="rId18" Type="http://schemas.openxmlformats.org/officeDocument/2006/relationships/image" Target="../media/image58.png"/><Relationship Id="rId26" Type="http://schemas.openxmlformats.org/officeDocument/2006/relationships/image" Target="../media/image66.png"/><Relationship Id="rId39" Type="http://schemas.openxmlformats.org/officeDocument/2006/relationships/image" Target="../media/image79.png"/><Relationship Id="rId21" Type="http://schemas.openxmlformats.org/officeDocument/2006/relationships/image" Target="../media/image61.png"/><Relationship Id="rId34" Type="http://schemas.openxmlformats.org/officeDocument/2006/relationships/image" Target="../media/image74.png"/><Relationship Id="rId42" Type="http://schemas.openxmlformats.org/officeDocument/2006/relationships/image" Target="../media/image82.png"/><Relationship Id="rId7" Type="http://schemas.openxmlformats.org/officeDocument/2006/relationships/image" Target="../media/image47.png"/><Relationship Id="rId2" Type="http://schemas.openxmlformats.org/officeDocument/2006/relationships/image" Target="../media/image2.png"/><Relationship Id="rId16" Type="http://schemas.openxmlformats.org/officeDocument/2006/relationships/image" Target="../media/image56.png"/><Relationship Id="rId20" Type="http://schemas.openxmlformats.org/officeDocument/2006/relationships/image" Target="../media/image60.png"/><Relationship Id="rId29" Type="http://schemas.openxmlformats.org/officeDocument/2006/relationships/image" Target="../media/image69.png"/><Relationship Id="rId41"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1.png"/><Relationship Id="rId24" Type="http://schemas.openxmlformats.org/officeDocument/2006/relationships/image" Target="../media/image64.png"/><Relationship Id="rId32" Type="http://schemas.openxmlformats.org/officeDocument/2006/relationships/image" Target="../media/image72.png"/><Relationship Id="rId37" Type="http://schemas.openxmlformats.org/officeDocument/2006/relationships/image" Target="../media/image77.png"/><Relationship Id="rId40" Type="http://schemas.openxmlformats.org/officeDocument/2006/relationships/image" Target="../media/image80.png"/><Relationship Id="rId5" Type="http://schemas.openxmlformats.org/officeDocument/2006/relationships/image" Target="../media/image45.png"/><Relationship Id="rId15" Type="http://schemas.openxmlformats.org/officeDocument/2006/relationships/image" Target="../media/image55.png"/><Relationship Id="rId23" Type="http://schemas.openxmlformats.org/officeDocument/2006/relationships/image" Target="../media/image63.png"/><Relationship Id="rId28" Type="http://schemas.openxmlformats.org/officeDocument/2006/relationships/image" Target="../media/image68.png"/><Relationship Id="rId36" Type="http://schemas.openxmlformats.org/officeDocument/2006/relationships/image" Target="../media/image76.png"/><Relationship Id="rId10" Type="http://schemas.openxmlformats.org/officeDocument/2006/relationships/image" Target="../media/image50.png"/><Relationship Id="rId19" Type="http://schemas.openxmlformats.org/officeDocument/2006/relationships/image" Target="../media/image59.png"/><Relationship Id="rId31" Type="http://schemas.openxmlformats.org/officeDocument/2006/relationships/image" Target="../media/image71.png"/><Relationship Id="rId44" Type="http://schemas.openxmlformats.org/officeDocument/2006/relationships/image" Target="../media/image84.png"/><Relationship Id="rId4" Type="http://schemas.openxmlformats.org/officeDocument/2006/relationships/image" Target="../media/image5.png"/><Relationship Id="rId9" Type="http://schemas.openxmlformats.org/officeDocument/2006/relationships/image" Target="../media/image49.png"/><Relationship Id="rId14" Type="http://schemas.openxmlformats.org/officeDocument/2006/relationships/image" Target="../media/image54.png"/><Relationship Id="rId22" Type="http://schemas.openxmlformats.org/officeDocument/2006/relationships/image" Target="../media/image62.png"/><Relationship Id="rId27" Type="http://schemas.openxmlformats.org/officeDocument/2006/relationships/image" Target="../media/image67.png"/><Relationship Id="rId30" Type="http://schemas.openxmlformats.org/officeDocument/2006/relationships/image" Target="../media/image70.png"/><Relationship Id="rId35" Type="http://schemas.openxmlformats.org/officeDocument/2006/relationships/image" Target="../media/image75.png"/><Relationship Id="rId43" Type="http://schemas.openxmlformats.org/officeDocument/2006/relationships/image" Target="../media/image83.png"/><Relationship Id="rId8" Type="http://schemas.openxmlformats.org/officeDocument/2006/relationships/image" Target="../media/image48.png"/><Relationship Id="rId3" Type="http://schemas.openxmlformats.org/officeDocument/2006/relationships/image" Target="../media/image44.png"/><Relationship Id="rId12" Type="http://schemas.openxmlformats.org/officeDocument/2006/relationships/image" Target="../media/image52.png"/><Relationship Id="rId17" Type="http://schemas.openxmlformats.org/officeDocument/2006/relationships/image" Target="../media/image57.png"/><Relationship Id="rId25" Type="http://schemas.openxmlformats.org/officeDocument/2006/relationships/image" Target="../media/image65.png"/><Relationship Id="rId33" Type="http://schemas.openxmlformats.org/officeDocument/2006/relationships/image" Target="../media/image73.png"/><Relationship Id="rId38" Type="http://schemas.openxmlformats.org/officeDocument/2006/relationships/image" Target="../media/image78.png"/></Relationships>
</file>

<file path=ppt/slides/_rels/slide64.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35.png"/><Relationship Id="rId18" Type="http://schemas.openxmlformats.org/officeDocument/2006/relationships/image" Target="../media/image97.png"/><Relationship Id="rId3" Type="http://schemas.openxmlformats.org/officeDocument/2006/relationships/image" Target="../media/image38.png"/><Relationship Id="rId21" Type="http://schemas.openxmlformats.org/officeDocument/2006/relationships/image" Target="../media/image100.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6.png"/><Relationship Id="rId2" Type="http://schemas.openxmlformats.org/officeDocument/2006/relationships/image" Target="../media/image2.png"/><Relationship Id="rId16" Type="http://schemas.openxmlformats.org/officeDocument/2006/relationships/image" Target="../media/image95.png"/><Relationship Id="rId20"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5" Type="http://schemas.openxmlformats.org/officeDocument/2006/relationships/image" Target="../media/image94.png"/><Relationship Id="rId10" Type="http://schemas.openxmlformats.org/officeDocument/2006/relationships/image" Target="../media/image90.png"/><Relationship Id="rId19" Type="http://schemas.openxmlformats.org/officeDocument/2006/relationships/image" Target="../media/image98.png"/><Relationship Id="rId4" Type="http://schemas.openxmlformats.org/officeDocument/2006/relationships/image" Target="../media/image5.png"/><Relationship Id="rId9" Type="http://schemas.openxmlformats.org/officeDocument/2006/relationships/image" Target="../media/image89.png"/><Relationship Id="rId14" Type="http://schemas.openxmlformats.org/officeDocument/2006/relationships/image" Target="../media/image93.png"/><Relationship Id="rId22" Type="http://schemas.openxmlformats.org/officeDocument/2006/relationships/image" Target="../media/image101.png"/></Relationships>
</file>

<file path=ppt/slides/_rels/slide6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13" Type="http://schemas.openxmlformats.org/officeDocument/2006/relationships/image" Target="../media/image112.png"/><Relationship Id="rId18" Type="http://schemas.openxmlformats.org/officeDocument/2006/relationships/image" Target="../media/image117.png"/><Relationship Id="rId26" Type="http://schemas.openxmlformats.org/officeDocument/2006/relationships/image" Target="../media/image125.png"/><Relationship Id="rId39" Type="http://schemas.openxmlformats.org/officeDocument/2006/relationships/image" Target="../media/image138.png"/><Relationship Id="rId21" Type="http://schemas.openxmlformats.org/officeDocument/2006/relationships/image" Target="../media/image120.png"/><Relationship Id="rId34" Type="http://schemas.openxmlformats.org/officeDocument/2006/relationships/image" Target="../media/image133.png"/><Relationship Id="rId7" Type="http://schemas.openxmlformats.org/officeDocument/2006/relationships/image" Target="../media/image106.png"/><Relationship Id="rId12" Type="http://schemas.openxmlformats.org/officeDocument/2006/relationships/image" Target="../media/image111.png"/><Relationship Id="rId17" Type="http://schemas.openxmlformats.org/officeDocument/2006/relationships/image" Target="../media/image116.png"/><Relationship Id="rId25" Type="http://schemas.openxmlformats.org/officeDocument/2006/relationships/image" Target="../media/image124.png"/><Relationship Id="rId33" Type="http://schemas.openxmlformats.org/officeDocument/2006/relationships/image" Target="../media/image132.png"/><Relationship Id="rId38" Type="http://schemas.openxmlformats.org/officeDocument/2006/relationships/image" Target="../media/image137.png"/><Relationship Id="rId2" Type="http://schemas.openxmlformats.org/officeDocument/2006/relationships/image" Target="../media/image19.png"/><Relationship Id="rId16" Type="http://schemas.openxmlformats.org/officeDocument/2006/relationships/image" Target="../media/image115.png"/><Relationship Id="rId20" Type="http://schemas.openxmlformats.org/officeDocument/2006/relationships/image" Target="../media/image119.png"/><Relationship Id="rId29" Type="http://schemas.openxmlformats.org/officeDocument/2006/relationships/image" Target="../media/image128.png"/><Relationship Id="rId1" Type="http://schemas.openxmlformats.org/officeDocument/2006/relationships/slideLayout" Target="../slideLayouts/slideLayout5.xml"/><Relationship Id="rId6" Type="http://schemas.openxmlformats.org/officeDocument/2006/relationships/image" Target="../media/image105.png"/><Relationship Id="rId11" Type="http://schemas.openxmlformats.org/officeDocument/2006/relationships/image" Target="../media/image110.png"/><Relationship Id="rId24" Type="http://schemas.openxmlformats.org/officeDocument/2006/relationships/image" Target="../media/image123.png"/><Relationship Id="rId32" Type="http://schemas.openxmlformats.org/officeDocument/2006/relationships/image" Target="../media/image131.png"/><Relationship Id="rId37" Type="http://schemas.openxmlformats.org/officeDocument/2006/relationships/image" Target="../media/image136.png"/><Relationship Id="rId5" Type="http://schemas.openxmlformats.org/officeDocument/2006/relationships/image" Target="../media/image35.png"/><Relationship Id="rId15" Type="http://schemas.openxmlformats.org/officeDocument/2006/relationships/image" Target="../media/image114.png"/><Relationship Id="rId23" Type="http://schemas.openxmlformats.org/officeDocument/2006/relationships/image" Target="../media/image122.png"/><Relationship Id="rId28" Type="http://schemas.openxmlformats.org/officeDocument/2006/relationships/image" Target="../media/image127.png"/><Relationship Id="rId36" Type="http://schemas.openxmlformats.org/officeDocument/2006/relationships/image" Target="../media/image135.png"/><Relationship Id="rId10" Type="http://schemas.openxmlformats.org/officeDocument/2006/relationships/image" Target="../media/image109.png"/><Relationship Id="rId19" Type="http://schemas.openxmlformats.org/officeDocument/2006/relationships/image" Target="../media/image118.png"/><Relationship Id="rId31" Type="http://schemas.openxmlformats.org/officeDocument/2006/relationships/image" Target="../media/image130.png"/><Relationship Id="rId4" Type="http://schemas.openxmlformats.org/officeDocument/2006/relationships/image" Target="../media/image104.png"/><Relationship Id="rId9" Type="http://schemas.openxmlformats.org/officeDocument/2006/relationships/image" Target="../media/image108.png"/><Relationship Id="rId14" Type="http://schemas.openxmlformats.org/officeDocument/2006/relationships/image" Target="../media/image113.png"/><Relationship Id="rId22" Type="http://schemas.openxmlformats.org/officeDocument/2006/relationships/image" Target="../media/image121.png"/><Relationship Id="rId27" Type="http://schemas.openxmlformats.org/officeDocument/2006/relationships/image" Target="../media/image126.png"/><Relationship Id="rId30" Type="http://schemas.openxmlformats.org/officeDocument/2006/relationships/image" Target="../media/image129.png"/><Relationship Id="rId35" Type="http://schemas.openxmlformats.org/officeDocument/2006/relationships/image" Target="../media/image134.png"/><Relationship Id="rId8" Type="http://schemas.openxmlformats.org/officeDocument/2006/relationships/image" Target="../media/image107.png"/><Relationship Id="rId3"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1.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2.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3" Type="http://schemas.openxmlformats.org/officeDocument/2006/relationships/image" Target="../media/image152.png"/><Relationship Id="rId18" Type="http://schemas.openxmlformats.org/officeDocument/2006/relationships/image" Target="../media/image157.png"/><Relationship Id="rId26" Type="http://schemas.openxmlformats.org/officeDocument/2006/relationships/image" Target="../media/image165.png"/><Relationship Id="rId3" Type="http://schemas.openxmlformats.org/officeDocument/2006/relationships/image" Target="../media/image5.png"/><Relationship Id="rId21" Type="http://schemas.openxmlformats.org/officeDocument/2006/relationships/image" Target="../media/image160.png"/><Relationship Id="rId34" Type="http://schemas.openxmlformats.org/officeDocument/2006/relationships/image" Target="../media/image173.png"/><Relationship Id="rId7" Type="http://schemas.openxmlformats.org/officeDocument/2006/relationships/image" Target="../media/image146.png"/><Relationship Id="rId12" Type="http://schemas.openxmlformats.org/officeDocument/2006/relationships/image" Target="../media/image151.png"/><Relationship Id="rId17" Type="http://schemas.openxmlformats.org/officeDocument/2006/relationships/image" Target="../media/image156.png"/><Relationship Id="rId25" Type="http://schemas.openxmlformats.org/officeDocument/2006/relationships/image" Target="../media/image164.png"/><Relationship Id="rId33" Type="http://schemas.openxmlformats.org/officeDocument/2006/relationships/image" Target="../media/image172.png"/><Relationship Id="rId2" Type="http://schemas.openxmlformats.org/officeDocument/2006/relationships/image" Target="../media/image19.png"/><Relationship Id="rId16" Type="http://schemas.openxmlformats.org/officeDocument/2006/relationships/image" Target="../media/image155.png"/><Relationship Id="rId20" Type="http://schemas.openxmlformats.org/officeDocument/2006/relationships/image" Target="../media/image159.png"/><Relationship Id="rId29" Type="http://schemas.openxmlformats.org/officeDocument/2006/relationships/image" Target="../media/image168.png"/><Relationship Id="rId1" Type="http://schemas.openxmlformats.org/officeDocument/2006/relationships/slideLayout" Target="../slideLayouts/slideLayout5.xml"/><Relationship Id="rId6" Type="http://schemas.openxmlformats.org/officeDocument/2006/relationships/image" Target="../media/image145.png"/><Relationship Id="rId11" Type="http://schemas.openxmlformats.org/officeDocument/2006/relationships/image" Target="../media/image150.png"/><Relationship Id="rId24" Type="http://schemas.openxmlformats.org/officeDocument/2006/relationships/image" Target="../media/image163.png"/><Relationship Id="rId32" Type="http://schemas.openxmlformats.org/officeDocument/2006/relationships/image" Target="../media/image171.png"/><Relationship Id="rId5" Type="http://schemas.openxmlformats.org/officeDocument/2006/relationships/image" Target="../media/image144.png"/><Relationship Id="rId15" Type="http://schemas.openxmlformats.org/officeDocument/2006/relationships/image" Target="../media/image154.png"/><Relationship Id="rId23" Type="http://schemas.openxmlformats.org/officeDocument/2006/relationships/image" Target="../media/image162.png"/><Relationship Id="rId28" Type="http://schemas.openxmlformats.org/officeDocument/2006/relationships/image" Target="../media/image167.png"/><Relationship Id="rId10" Type="http://schemas.openxmlformats.org/officeDocument/2006/relationships/image" Target="../media/image149.png"/><Relationship Id="rId19" Type="http://schemas.openxmlformats.org/officeDocument/2006/relationships/image" Target="../media/image158.png"/><Relationship Id="rId31" Type="http://schemas.openxmlformats.org/officeDocument/2006/relationships/image" Target="../media/image170.png"/><Relationship Id="rId4" Type="http://schemas.openxmlformats.org/officeDocument/2006/relationships/image" Target="../media/image143.png"/><Relationship Id="rId9" Type="http://schemas.openxmlformats.org/officeDocument/2006/relationships/image" Target="../media/image148.png"/><Relationship Id="rId14" Type="http://schemas.openxmlformats.org/officeDocument/2006/relationships/image" Target="../media/image153.png"/><Relationship Id="rId22" Type="http://schemas.openxmlformats.org/officeDocument/2006/relationships/image" Target="../media/image161.png"/><Relationship Id="rId27" Type="http://schemas.openxmlformats.org/officeDocument/2006/relationships/image" Target="../media/image166.png"/><Relationship Id="rId30" Type="http://schemas.openxmlformats.org/officeDocument/2006/relationships/image" Target="../media/image169.png"/><Relationship Id="rId35" Type="http://schemas.openxmlformats.org/officeDocument/2006/relationships/image" Target="../media/image174.png"/><Relationship Id="rId8" Type="http://schemas.openxmlformats.org/officeDocument/2006/relationships/image" Target="../media/image147.png"/></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2.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5.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1.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2.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3.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4.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5.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0.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1.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2.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84.png"/></Relationships>
</file>

<file path=ppt/slides/_rels/slide94.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5.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6.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7.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9.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0.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3.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4.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9.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0.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5.png"/><Relationship Id="rId2" Type="http://schemas.openxmlformats.org/officeDocument/2006/relationships/image" Target="../media/image192.png"/><Relationship Id="rId1" Type="http://schemas.openxmlformats.org/officeDocument/2006/relationships/slideLayout" Target="../slideLayouts/slideLayout2.xml"/><Relationship Id="rId6" Type="http://schemas.openxmlformats.org/officeDocument/2006/relationships/image" Target="../media/image194.png"/><Relationship Id="rId5" Type="http://schemas.openxmlformats.org/officeDocument/2006/relationships/image" Target="../media/image5.png"/><Relationship Id="rId4" Type="http://schemas.openxmlformats.org/officeDocument/2006/relationships/image" Target="../media/image193.png"/></Relationships>
</file>

<file path=ppt/slides/_rels/slide112.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5.png"/></Relationships>
</file>

<file path=ppt/slides/_rels/slide113.xml.rels><?xml version="1.0" encoding="UTF-8" standalone="yes"?>
<Relationships xmlns="http://schemas.openxmlformats.org/package/2006/relationships"><Relationship Id="rId3" Type="http://schemas.openxmlformats.org/officeDocument/2006/relationships/image" Target="../media/image199.png"/><Relationship Id="rId7" Type="http://schemas.openxmlformats.org/officeDocument/2006/relationships/image" Target="../media/image19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94.png"/><Relationship Id="rId5" Type="http://schemas.openxmlformats.org/officeDocument/2006/relationships/image" Target="../media/image200.png"/><Relationship Id="rId4" Type="http://schemas.openxmlformats.org/officeDocument/2006/relationships/image" Target="../media/image5.png"/></Relationships>
</file>

<file path=ppt/slides/_rels/slide114.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5.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6.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7.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8.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9.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0.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1.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03.png"/></Relationships>
</file>

<file path=ppt/slides/_rels/slide123.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4.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5.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6.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7.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8.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07.png"/><Relationship Id="rId5" Type="http://schemas.openxmlformats.org/officeDocument/2006/relationships/image" Target="../media/image206.png"/><Relationship Id="rId4" Type="http://schemas.openxmlformats.org/officeDocument/2006/relationships/image" Target="../media/image5.png"/></Relationships>
</file>

<file path=ppt/slides/_rels/slide129.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2.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3.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4.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5.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6.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7.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8.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9.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18.png"/><Relationship Id="rId5" Type="http://schemas.openxmlformats.org/officeDocument/2006/relationships/image" Target="../media/image217.png"/><Relationship Id="rId4" Type="http://schemas.openxmlformats.org/officeDocument/2006/relationships/image" Target="../media/image5.png"/></Relationships>
</file>

<file path=ppt/slides/_rels/slide141.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21.png"/><Relationship Id="rId5" Type="http://schemas.openxmlformats.org/officeDocument/2006/relationships/image" Target="../media/image220.png"/><Relationship Id="rId4" Type="http://schemas.openxmlformats.org/officeDocument/2006/relationships/image" Target="../media/image5.png"/></Relationships>
</file>

<file path=ppt/slides/_rels/slide142.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3.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4.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5.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25.png"/><Relationship Id="rId5" Type="http://schemas.openxmlformats.org/officeDocument/2006/relationships/image" Target="../media/image224.png"/><Relationship Id="rId4" Type="http://schemas.openxmlformats.org/officeDocument/2006/relationships/image" Target="../media/image5.png"/></Relationships>
</file>

<file path=ppt/slides/_rels/slide146.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227.png"/><Relationship Id="rId4" Type="http://schemas.openxmlformats.org/officeDocument/2006/relationships/image" Target="../media/image5.png"/></Relationships>
</file>

<file path=ppt/slides/_rels/slide147.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8.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5.png"/></Relationships>
</file>

<file path=ppt/slides/_rels/slide149.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5.png"/></Relationships>
</file>

<file path=ppt/slides/_rels/slide15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1.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95.png"/><Relationship Id="rId5" Type="http://schemas.openxmlformats.org/officeDocument/2006/relationships/image" Target="../media/image232.png"/><Relationship Id="rId4" Type="http://schemas.openxmlformats.org/officeDocument/2006/relationships/image" Target="../media/image5.png"/></Relationships>
</file>

<file path=ppt/slides/_rels/slide152.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2.png"/><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4.png"/><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7.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4.png"/><Relationship Id="rId1" Type="http://schemas.openxmlformats.org/officeDocument/2006/relationships/slideLayout" Target="../slideLayouts/slideLayout5.xml"/><Relationship Id="rId4" Type="http://schemas.openxmlformats.org/officeDocument/2006/relationships/image" Target="../media/image236.png"/></Relationships>
</file>

<file path=ppt/slides/_rels/slide159.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39.png"/><Relationship Id="rId5" Type="http://schemas.openxmlformats.org/officeDocument/2006/relationships/image" Target="../media/image238.png"/><Relationship Id="rId4" Type="http://schemas.openxmlformats.org/officeDocument/2006/relationships/image" Target="../media/image5.png"/></Relationships>
</file>

<file path=ppt/slides/_rels/slide1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2.png"/><Relationship Id="rId1" Type="http://schemas.openxmlformats.org/officeDocument/2006/relationships/slideLayout" Target="../slideLayouts/slideLayout5.xml"/></Relationships>
</file>

<file path=ppt/slides/_rels/slide1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2.png"/><Relationship Id="rId1" Type="http://schemas.openxmlformats.org/officeDocument/2006/relationships/slideLayout" Target="../slideLayouts/slideLayout5.xml"/><Relationship Id="rId5" Type="http://schemas.openxmlformats.org/officeDocument/2006/relationships/image" Target="../media/image241.png"/><Relationship Id="rId4" Type="http://schemas.openxmlformats.org/officeDocument/2006/relationships/image" Target="../media/image2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609600" y="1828800"/>
            <a:ext cx="7772400" cy="1447800"/>
          </a:xfrm>
          <a:custGeom>
            <a:avLst/>
            <a:gdLst/>
            <a:ahLst/>
            <a:cxnLst/>
            <a:rect l="l" t="t" r="r" b="b"/>
            <a:pathLst>
              <a:path w="7772400" h="1224279">
                <a:moveTo>
                  <a:pt x="0" y="127635"/>
                </a:moveTo>
                <a:lnTo>
                  <a:pt x="10035" y="77956"/>
                </a:lnTo>
                <a:lnTo>
                  <a:pt x="37403" y="37385"/>
                </a:lnTo>
                <a:lnTo>
                  <a:pt x="77993" y="10031"/>
                </a:lnTo>
                <a:lnTo>
                  <a:pt x="127698" y="0"/>
                </a:lnTo>
                <a:lnTo>
                  <a:pt x="7644765" y="0"/>
                </a:lnTo>
                <a:lnTo>
                  <a:pt x="7694443" y="10031"/>
                </a:lnTo>
                <a:lnTo>
                  <a:pt x="7735014" y="37385"/>
                </a:lnTo>
                <a:lnTo>
                  <a:pt x="7762368" y="77956"/>
                </a:lnTo>
                <a:lnTo>
                  <a:pt x="7772400" y="127635"/>
                </a:lnTo>
                <a:lnTo>
                  <a:pt x="7772400" y="1096264"/>
                </a:lnTo>
                <a:lnTo>
                  <a:pt x="7762368" y="1145942"/>
                </a:lnTo>
                <a:lnTo>
                  <a:pt x="7735014" y="1186513"/>
                </a:lnTo>
                <a:lnTo>
                  <a:pt x="7694443" y="1213867"/>
                </a:lnTo>
                <a:lnTo>
                  <a:pt x="7644765" y="1223899"/>
                </a:lnTo>
                <a:lnTo>
                  <a:pt x="127698" y="1223899"/>
                </a:lnTo>
                <a:lnTo>
                  <a:pt x="77993" y="1213867"/>
                </a:lnTo>
                <a:lnTo>
                  <a:pt x="37403" y="1186513"/>
                </a:lnTo>
                <a:lnTo>
                  <a:pt x="10035" y="1145942"/>
                </a:lnTo>
                <a:lnTo>
                  <a:pt x="0" y="1096264"/>
                </a:lnTo>
                <a:lnTo>
                  <a:pt x="0" y="127635"/>
                </a:lnTo>
                <a:close/>
              </a:path>
            </a:pathLst>
          </a:custGeom>
          <a:ln w="9524">
            <a:solidFill>
              <a:srgbClr val="497DBA"/>
            </a:solidFill>
          </a:ln>
        </p:spPr>
        <p:txBody>
          <a:bodyPr wrap="square" lIns="0" tIns="0" rIns="0" bIns="0" rtlCol="0"/>
          <a:lstStyle/>
          <a:p>
            <a:endParaRPr/>
          </a:p>
        </p:txBody>
      </p:sp>
      <p:sp>
        <p:nvSpPr>
          <p:cNvPr id="5" name="object 5"/>
          <p:cNvSpPr txBox="1">
            <a:spLocks noGrp="1"/>
          </p:cNvSpPr>
          <p:nvPr>
            <p:ph type="title"/>
          </p:nvPr>
        </p:nvSpPr>
        <p:spPr>
          <a:xfrm>
            <a:off x="838200" y="1828801"/>
            <a:ext cx="7467600" cy="984885"/>
          </a:xfrm>
          <a:prstGeom prst="rect">
            <a:avLst/>
          </a:prstGeom>
        </p:spPr>
        <p:txBody>
          <a:bodyPr vert="horz" wrap="square" lIns="0" tIns="0" rIns="0" bIns="0" rtlCol="0">
            <a:spAutoFit/>
          </a:bodyPr>
          <a:lstStyle/>
          <a:p>
            <a:pPr marL="12700" algn="ctr">
              <a:lnSpc>
                <a:spcPct val="100000"/>
              </a:lnSpc>
            </a:pPr>
            <a:r>
              <a:rPr lang="tr-TR" spc="-60" dirty="0" smtClean="0">
                <a:solidFill>
                  <a:srgbClr val="FF0000"/>
                </a:solidFill>
              </a:rPr>
              <a:t/>
            </a:r>
            <a:br>
              <a:rPr lang="tr-TR" spc="-60" dirty="0" smtClean="0">
                <a:solidFill>
                  <a:srgbClr val="FF0000"/>
                </a:solidFill>
              </a:rPr>
            </a:br>
            <a:r>
              <a:rPr lang="tr-TR" spc="-60" dirty="0" smtClean="0">
                <a:solidFill>
                  <a:srgbClr val="FF0000"/>
                </a:solidFill>
              </a:rPr>
              <a:t>KAMU İHALE MEVZUATI YÖNTEM-SÜREÇLER</a:t>
            </a:r>
            <a:endParaRPr spc="-5" dirty="0">
              <a:solidFill>
                <a:srgbClr val="FF0000"/>
              </a:solidFill>
            </a:endParaRPr>
          </a:p>
        </p:txBody>
      </p:sp>
      <p:sp>
        <p:nvSpPr>
          <p:cNvPr id="6" name="object 6"/>
          <p:cNvSpPr txBox="1"/>
          <p:nvPr/>
        </p:nvSpPr>
        <p:spPr>
          <a:xfrm>
            <a:off x="0" y="3505200"/>
            <a:ext cx="9144000" cy="2473754"/>
          </a:xfrm>
          <a:prstGeom prst="rect">
            <a:avLst/>
          </a:prstGeom>
          <a:solidFill>
            <a:srgbClr val="FFFFFF"/>
          </a:solidFill>
          <a:ln w="25400">
            <a:solidFill>
              <a:srgbClr val="4F81BC"/>
            </a:solidFill>
          </a:ln>
        </p:spPr>
        <p:txBody>
          <a:bodyPr vert="horz" wrap="square" lIns="0" tIns="41910" rIns="0" bIns="0" rtlCol="0">
            <a:spAutoFit/>
          </a:bodyPr>
          <a:lstStyle/>
          <a:p>
            <a:pPr marL="779145" marR="772795" indent="621665" algn="ctr">
              <a:lnSpc>
                <a:spcPct val="100000"/>
              </a:lnSpc>
              <a:spcBef>
                <a:spcPts val="330"/>
              </a:spcBef>
              <a:tabLst>
                <a:tab pos="3109595" algn="l"/>
              </a:tabLst>
            </a:pPr>
            <a:r>
              <a:rPr lang="tr-TR" sz="3600" b="1" spc="-5" dirty="0" smtClean="0">
                <a:solidFill>
                  <a:srgbClr val="001F5F"/>
                </a:solidFill>
                <a:latin typeface="Calibri"/>
                <a:cs typeface="Calibri"/>
              </a:rPr>
              <a:t>Nihat YILDIZ</a:t>
            </a:r>
            <a:endParaRPr lang="tr-TR" sz="3600" b="1" spc="-5" dirty="0">
              <a:solidFill>
                <a:srgbClr val="001F5F"/>
              </a:solidFill>
              <a:latin typeface="Calibri"/>
              <a:cs typeface="Calibri"/>
            </a:endParaRPr>
          </a:p>
          <a:p>
            <a:pPr marL="779145" marR="772795" indent="621665" algn="ctr">
              <a:lnSpc>
                <a:spcPct val="100000"/>
              </a:lnSpc>
              <a:spcBef>
                <a:spcPts val="330"/>
              </a:spcBef>
              <a:tabLst>
                <a:tab pos="3109595" algn="l"/>
              </a:tabLst>
            </a:pPr>
            <a:r>
              <a:rPr lang="tr-TR" sz="2800" b="1" spc="-5" dirty="0" smtClean="0">
                <a:solidFill>
                  <a:srgbClr val="001F5F"/>
                </a:solidFill>
                <a:latin typeface="Calibri"/>
                <a:cs typeface="Calibri"/>
              </a:rPr>
              <a:t>İçişleri Bakanlığı </a:t>
            </a:r>
            <a:r>
              <a:rPr lang="tr-TR" sz="2800" b="1" spc="-5" dirty="0" err="1" smtClean="0">
                <a:solidFill>
                  <a:srgbClr val="001F5F"/>
                </a:solidFill>
                <a:latin typeface="Calibri"/>
                <a:cs typeface="Calibri"/>
              </a:rPr>
              <a:t>Başkontrolörü</a:t>
            </a:r>
            <a:endParaRPr lang="tr-TR" sz="2800" b="1" spc="-5" dirty="0" smtClean="0">
              <a:solidFill>
                <a:srgbClr val="001F5F"/>
              </a:solidFill>
              <a:latin typeface="Calibri"/>
              <a:cs typeface="Calibri"/>
            </a:endParaRPr>
          </a:p>
          <a:p>
            <a:pPr marL="779145" marR="772795" indent="621665" algn="ctr">
              <a:lnSpc>
                <a:spcPct val="100000"/>
              </a:lnSpc>
              <a:spcBef>
                <a:spcPts val="330"/>
              </a:spcBef>
              <a:tabLst>
                <a:tab pos="3109595" algn="l"/>
              </a:tabLst>
            </a:pPr>
            <a:r>
              <a:rPr lang="tr-TR" sz="2800" b="1" spc="-5" dirty="0" smtClean="0">
                <a:solidFill>
                  <a:srgbClr val="001F5F"/>
                </a:solidFill>
                <a:latin typeface="Calibri"/>
                <a:cs typeface="Calibri"/>
              </a:rPr>
              <a:t>Kahramanmaraş BŞB Gen. </a:t>
            </a:r>
            <a:r>
              <a:rPr lang="tr-TR" sz="2800" b="1" spc="-5" dirty="0" err="1" smtClean="0">
                <a:solidFill>
                  <a:srgbClr val="001F5F"/>
                </a:solidFill>
                <a:latin typeface="Calibri"/>
                <a:cs typeface="Calibri"/>
              </a:rPr>
              <a:t>Sekr</a:t>
            </a:r>
            <a:r>
              <a:rPr lang="tr-TR" sz="2800" b="1" spc="-5" dirty="0" smtClean="0">
                <a:solidFill>
                  <a:srgbClr val="001F5F"/>
                </a:solidFill>
                <a:latin typeface="Calibri"/>
                <a:cs typeface="Calibri"/>
              </a:rPr>
              <a:t>. Yrd.</a:t>
            </a:r>
          </a:p>
          <a:p>
            <a:pPr marL="779145" marR="772795" indent="621665" algn="ctr">
              <a:lnSpc>
                <a:spcPct val="100000"/>
              </a:lnSpc>
              <a:spcBef>
                <a:spcPts val="330"/>
              </a:spcBef>
              <a:tabLst>
                <a:tab pos="3109595" algn="l"/>
              </a:tabLst>
            </a:pPr>
            <a:r>
              <a:rPr lang="tr-TR" sz="2800" b="1" spc="-5" smtClean="0">
                <a:solidFill>
                  <a:srgbClr val="001F5F"/>
                </a:solidFill>
                <a:latin typeface="Calibri"/>
                <a:cs typeface="Calibri"/>
              </a:rPr>
              <a:t> Kamu </a:t>
            </a:r>
            <a:r>
              <a:rPr lang="tr-TR" sz="2800" b="1" spc="-5" dirty="0" smtClean="0">
                <a:solidFill>
                  <a:srgbClr val="001F5F"/>
                </a:solidFill>
                <a:latin typeface="Calibri"/>
                <a:cs typeface="Calibri"/>
              </a:rPr>
              <a:t>Yönetimi Uzmanı</a:t>
            </a:r>
          </a:p>
          <a:p>
            <a:pPr marL="779145" marR="772795" indent="621665" algn="ctr">
              <a:lnSpc>
                <a:spcPct val="100000"/>
              </a:lnSpc>
              <a:spcBef>
                <a:spcPts val="330"/>
              </a:spcBef>
              <a:tabLst>
                <a:tab pos="3109595" algn="l"/>
              </a:tabLst>
            </a:pPr>
            <a:endParaRPr sz="2800" dirty="0">
              <a:latin typeface="Calibri"/>
              <a:cs typeface="Calibri"/>
            </a:endParaRPr>
          </a:p>
        </p:txBody>
      </p:sp>
      <p:sp>
        <p:nvSpPr>
          <p:cNvPr id="7" name="object 7"/>
          <p:cNvSpPr/>
          <p:nvPr/>
        </p:nvSpPr>
        <p:spPr>
          <a:xfrm>
            <a:off x="4344923" y="5030723"/>
            <a:ext cx="473963" cy="679704"/>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5396484" y="5469635"/>
            <a:ext cx="473963" cy="67970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247644" y="309371"/>
            <a:ext cx="285902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613150" y="423926"/>
            <a:ext cx="2033905" cy="521334"/>
          </a:xfrm>
          <a:prstGeom prst="rect">
            <a:avLst/>
          </a:prstGeom>
        </p:spPr>
        <p:txBody>
          <a:bodyPr vert="horz" wrap="square" lIns="0" tIns="0" rIns="0" bIns="0" rtlCol="0">
            <a:spAutoFit/>
          </a:bodyPr>
          <a:lstStyle/>
          <a:p>
            <a:pPr marL="12700">
              <a:lnSpc>
                <a:spcPct val="100000"/>
              </a:lnSpc>
            </a:pPr>
            <a:r>
              <a:rPr spc="-5" dirty="0"/>
              <a:t>4734 </a:t>
            </a:r>
            <a:r>
              <a:rPr dirty="0"/>
              <a:t>/</a:t>
            </a:r>
            <a:r>
              <a:rPr spc="-55" dirty="0"/>
              <a:t> </a:t>
            </a:r>
            <a:r>
              <a:rPr spc="-5" dirty="0"/>
              <a:t>2886</a:t>
            </a: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508759"/>
            <a:ext cx="8072120" cy="4801314"/>
          </a:xfrm>
          <a:prstGeom prst="rect">
            <a:avLst/>
          </a:prstGeom>
        </p:spPr>
        <p:txBody>
          <a:bodyPr vert="horz" wrap="square" lIns="0" tIns="0" rIns="0" bIns="0" rtlCol="0">
            <a:spAutoFit/>
          </a:bodyPr>
          <a:lstStyle/>
          <a:p>
            <a:pPr marL="355600" indent="-342900">
              <a:lnSpc>
                <a:spcPct val="100000"/>
              </a:lnSpc>
              <a:spcBef>
                <a:spcPts val="1440"/>
              </a:spcBef>
              <a:buClr>
                <a:srgbClr val="FF0000"/>
              </a:buClr>
              <a:buSzPct val="90000"/>
              <a:buFont typeface="Arial"/>
              <a:buChar char="•"/>
              <a:tabLst>
                <a:tab pos="354965" algn="l"/>
                <a:tab pos="355600" algn="l"/>
              </a:tabLst>
            </a:pPr>
            <a:r>
              <a:rPr sz="3000" spc="-15" smtClean="0">
                <a:latin typeface="Calibri"/>
                <a:cs typeface="Calibri"/>
              </a:rPr>
              <a:t>Kamu </a:t>
            </a:r>
            <a:r>
              <a:rPr sz="3000" dirty="0">
                <a:latin typeface="Calibri"/>
                <a:cs typeface="Calibri"/>
              </a:rPr>
              <a:t>İhale </a:t>
            </a:r>
            <a:r>
              <a:rPr sz="3000" spc="-10" dirty="0">
                <a:latin typeface="Calibri"/>
                <a:cs typeface="Calibri"/>
              </a:rPr>
              <a:t>Kanunu</a:t>
            </a:r>
            <a:r>
              <a:rPr sz="3000" spc="-95" dirty="0">
                <a:latin typeface="Calibri"/>
                <a:cs typeface="Calibri"/>
              </a:rPr>
              <a:t> </a:t>
            </a:r>
            <a:r>
              <a:rPr sz="3000" dirty="0">
                <a:solidFill>
                  <a:srgbClr val="FF0000"/>
                </a:solidFill>
                <a:latin typeface="Calibri"/>
                <a:cs typeface="Calibri"/>
              </a:rPr>
              <a:t>(4734)</a:t>
            </a:r>
            <a:endParaRPr sz="3000">
              <a:latin typeface="Calibri"/>
              <a:cs typeface="Calibri"/>
            </a:endParaRPr>
          </a:p>
          <a:p>
            <a:pPr marL="797560" lvl="1" indent="-441959">
              <a:lnSpc>
                <a:spcPct val="100000"/>
              </a:lnSpc>
              <a:spcBef>
                <a:spcPts val="1440"/>
              </a:spcBef>
              <a:buClr>
                <a:srgbClr val="FF0000"/>
              </a:buClr>
              <a:buSzPct val="90000"/>
              <a:buFont typeface="Wingdings"/>
              <a:buChar char=""/>
              <a:tabLst>
                <a:tab pos="796925" algn="l"/>
                <a:tab pos="798195" algn="l"/>
              </a:tabLst>
            </a:pPr>
            <a:r>
              <a:rPr sz="3000" spc="-15" dirty="0">
                <a:solidFill>
                  <a:srgbClr val="006FC0"/>
                </a:solidFill>
                <a:latin typeface="Calibri"/>
                <a:cs typeface="Calibri"/>
              </a:rPr>
              <a:t>Harcama </a:t>
            </a:r>
            <a:r>
              <a:rPr sz="3000" spc="-10" dirty="0">
                <a:solidFill>
                  <a:srgbClr val="006FC0"/>
                </a:solidFill>
                <a:latin typeface="Calibri"/>
                <a:cs typeface="Calibri"/>
              </a:rPr>
              <a:t>yapılan</a:t>
            </a:r>
            <a:r>
              <a:rPr sz="3000" spc="-35" dirty="0">
                <a:solidFill>
                  <a:srgbClr val="006FC0"/>
                </a:solidFill>
                <a:latin typeface="Calibri"/>
                <a:cs typeface="Calibri"/>
              </a:rPr>
              <a:t> </a:t>
            </a:r>
            <a:r>
              <a:rPr sz="3000" spc="-55">
                <a:solidFill>
                  <a:srgbClr val="006FC0"/>
                </a:solidFill>
                <a:latin typeface="Calibri"/>
                <a:cs typeface="Calibri"/>
              </a:rPr>
              <a:t>işler</a:t>
            </a:r>
            <a:r>
              <a:rPr sz="3000" spc="-55" smtClean="0">
                <a:solidFill>
                  <a:srgbClr val="006FC0"/>
                </a:solidFill>
                <a:latin typeface="Calibri"/>
                <a:cs typeface="Calibri"/>
              </a:rPr>
              <a:t>.</a:t>
            </a:r>
            <a:r>
              <a:rPr lang="tr-TR" sz="3000" spc="-55" dirty="0" smtClean="0">
                <a:solidFill>
                  <a:srgbClr val="006FC0"/>
                </a:solidFill>
                <a:latin typeface="Calibri"/>
                <a:cs typeface="Calibri"/>
              </a:rPr>
              <a:t> (</a:t>
            </a:r>
            <a:r>
              <a:rPr lang="tr-TR" sz="3000" spc="-55" dirty="0" smtClean="0">
                <a:solidFill>
                  <a:srgbClr val="002060"/>
                </a:solidFill>
                <a:latin typeface="Calibri"/>
                <a:cs typeface="Calibri"/>
              </a:rPr>
              <a:t>Mal, Hizmet, Danışmanlık Hizmet alımı ve yapım işleri)</a:t>
            </a:r>
            <a:endParaRPr sz="3000">
              <a:solidFill>
                <a:srgbClr val="002060"/>
              </a:solidFill>
              <a:latin typeface="Calibri"/>
              <a:cs typeface="Calibri"/>
            </a:endParaRPr>
          </a:p>
          <a:p>
            <a:pPr lvl="1">
              <a:lnSpc>
                <a:spcPct val="100000"/>
              </a:lnSpc>
              <a:buClr>
                <a:srgbClr val="FF0000"/>
              </a:buClr>
              <a:buFont typeface="Wingdings"/>
              <a:buChar char=""/>
            </a:pPr>
            <a:endParaRPr sz="3200">
              <a:latin typeface="Times New Roman"/>
              <a:cs typeface="Times New Roman"/>
            </a:endParaRPr>
          </a:p>
          <a:p>
            <a:pPr marL="355600" indent="-342900">
              <a:lnSpc>
                <a:spcPct val="100000"/>
              </a:lnSpc>
              <a:spcBef>
                <a:spcPts val="2800"/>
              </a:spcBef>
              <a:buClr>
                <a:srgbClr val="FF0000"/>
              </a:buClr>
              <a:buSzPct val="90000"/>
              <a:buFont typeface="Arial"/>
              <a:buChar char="•"/>
              <a:tabLst>
                <a:tab pos="354965" algn="l"/>
                <a:tab pos="355600" algn="l"/>
              </a:tabLst>
            </a:pPr>
            <a:r>
              <a:rPr sz="3000" spc="-10" dirty="0">
                <a:latin typeface="Calibri"/>
                <a:cs typeface="Calibri"/>
              </a:rPr>
              <a:t>Devlet </a:t>
            </a:r>
            <a:r>
              <a:rPr sz="3000" dirty="0">
                <a:latin typeface="Calibri"/>
                <a:cs typeface="Calibri"/>
              </a:rPr>
              <a:t>İhale </a:t>
            </a:r>
            <a:r>
              <a:rPr sz="3000" spc="-10" dirty="0">
                <a:latin typeface="Calibri"/>
                <a:cs typeface="Calibri"/>
              </a:rPr>
              <a:t>Kanunu</a:t>
            </a:r>
            <a:r>
              <a:rPr sz="3000" spc="-105" dirty="0">
                <a:latin typeface="Calibri"/>
                <a:cs typeface="Calibri"/>
              </a:rPr>
              <a:t> </a:t>
            </a:r>
            <a:r>
              <a:rPr sz="3000" dirty="0">
                <a:solidFill>
                  <a:srgbClr val="FF0000"/>
                </a:solidFill>
                <a:latin typeface="Calibri"/>
                <a:cs typeface="Calibri"/>
              </a:rPr>
              <a:t>(2886)</a:t>
            </a:r>
            <a:endParaRPr sz="3000">
              <a:latin typeface="Calibri"/>
              <a:cs typeface="Calibri"/>
            </a:endParaRPr>
          </a:p>
          <a:p>
            <a:pPr marL="710565" lvl="1" indent="-354965">
              <a:lnSpc>
                <a:spcPct val="100000"/>
              </a:lnSpc>
              <a:spcBef>
                <a:spcPts val="1440"/>
              </a:spcBef>
              <a:buSzPct val="90000"/>
              <a:buFont typeface="Wingdings"/>
              <a:buChar char=""/>
              <a:tabLst>
                <a:tab pos="711200" algn="l"/>
              </a:tabLst>
            </a:pPr>
            <a:r>
              <a:rPr sz="3000" spc="-5" dirty="0">
                <a:solidFill>
                  <a:srgbClr val="FF0000"/>
                </a:solidFill>
                <a:latin typeface="Calibri"/>
                <a:cs typeface="Calibri"/>
              </a:rPr>
              <a:t>Gelir </a:t>
            </a:r>
            <a:r>
              <a:rPr sz="3000" spc="-15" dirty="0">
                <a:solidFill>
                  <a:srgbClr val="FF0000"/>
                </a:solidFill>
                <a:latin typeface="Calibri"/>
                <a:cs typeface="Calibri"/>
              </a:rPr>
              <a:t>getiren</a:t>
            </a:r>
            <a:r>
              <a:rPr sz="3000" spc="-75" dirty="0">
                <a:solidFill>
                  <a:srgbClr val="FF0000"/>
                </a:solidFill>
                <a:latin typeface="Calibri"/>
                <a:cs typeface="Calibri"/>
              </a:rPr>
              <a:t> </a:t>
            </a:r>
            <a:r>
              <a:rPr sz="3000" spc="-55" dirty="0">
                <a:solidFill>
                  <a:srgbClr val="FF0000"/>
                </a:solidFill>
                <a:latin typeface="Calibri"/>
                <a:cs typeface="Calibri"/>
              </a:rPr>
              <a:t>işler.</a:t>
            </a:r>
            <a:endParaRPr sz="3000">
              <a:latin typeface="Calibri"/>
              <a:cs typeface="Calibri"/>
            </a:endParaRPr>
          </a:p>
          <a:p>
            <a:pPr marL="354965">
              <a:lnSpc>
                <a:spcPct val="100000"/>
              </a:lnSpc>
              <a:spcBef>
                <a:spcPts val="1440"/>
              </a:spcBef>
              <a:tabLst>
                <a:tab pos="1541145" algn="l"/>
                <a:tab pos="2693035" algn="l"/>
                <a:tab pos="3990340" algn="l"/>
                <a:tab pos="5459730" algn="l"/>
                <a:tab pos="7319645" algn="l"/>
              </a:tabLst>
            </a:pPr>
            <a:r>
              <a:rPr sz="3000" spc="-5" dirty="0">
                <a:solidFill>
                  <a:srgbClr val="006FC0"/>
                </a:solidFill>
                <a:latin typeface="Calibri"/>
                <a:cs typeface="Calibri"/>
              </a:rPr>
              <a:t>S</a:t>
            </a:r>
            <a:r>
              <a:rPr sz="3000" spc="-35" dirty="0">
                <a:solidFill>
                  <a:srgbClr val="006FC0"/>
                </a:solidFill>
                <a:latin typeface="Calibri"/>
                <a:cs typeface="Calibri"/>
              </a:rPr>
              <a:t>a</a:t>
            </a:r>
            <a:r>
              <a:rPr sz="3000" dirty="0">
                <a:solidFill>
                  <a:srgbClr val="006FC0"/>
                </a:solidFill>
                <a:latin typeface="Calibri"/>
                <a:cs typeface="Calibri"/>
              </a:rPr>
              <a:t>tım,	Ki</a:t>
            </a:r>
            <a:r>
              <a:rPr sz="3000" spc="-70" dirty="0">
                <a:solidFill>
                  <a:srgbClr val="006FC0"/>
                </a:solidFill>
                <a:latin typeface="Calibri"/>
                <a:cs typeface="Calibri"/>
              </a:rPr>
              <a:t>r</a:t>
            </a:r>
            <a:r>
              <a:rPr sz="3000" spc="-60" dirty="0">
                <a:solidFill>
                  <a:srgbClr val="006FC0"/>
                </a:solidFill>
                <a:latin typeface="Calibri"/>
                <a:cs typeface="Calibri"/>
              </a:rPr>
              <a:t>a</a:t>
            </a:r>
            <a:r>
              <a:rPr sz="3000" spc="-50" dirty="0">
                <a:solidFill>
                  <a:srgbClr val="006FC0"/>
                </a:solidFill>
                <a:latin typeface="Calibri"/>
                <a:cs typeface="Calibri"/>
              </a:rPr>
              <a:t>y</a:t>
            </a:r>
            <a:r>
              <a:rPr sz="3000" dirty="0">
                <a:solidFill>
                  <a:srgbClr val="006FC0"/>
                </a:solidFill>
                <a:latin typeface="Calibri"/>
                <a:cs typeface="Calibri"/>
              </a:rPr>
              <a:t>a	</a:t>
            </a:r>
            <a:r>
              <a:rPr sz="3000" spc="-25" dirty="0">
                <a:solidFill>
                  <a:srgbClr val="006FC0"/>
                </a:solidFill>
                <a:latin typeface="Calibri"/>
                <a:cs typeface="Calibri"/>
              </a:rPr>
              <a:t>v</a:t>
            </a:r>
            <a:r>
              <a:rPr sz="3000" dirty="0">
                <a:solidFill>
                  <a:srgbClr val="006FC0"/>
                </a:solidFill>
                <a:latin typeface="Calibri"/>
                <a:cs typeface="Calibri"/>
              </a:rPr>
              <a:t>e</a:t>
            </a:r>
            <a:r>
              <a:rPr sz="3000" spc="-10" dirty="0">
                <a:solidFill>
                  <a:srgbClr val="006FC0"/>
                </a:solidFill>
                <a:latin typeface="Calibri"/>
                <a:cs typeface="Calibri"/>
              </a:rPr>
              <a:t>r</a:t>
            </a:r>
            <a:r>
              <a:rPr sz="3000" dirty="0">
                <a:solidFill>
                  <a:srgbClr val="006FC0"/>
                </a:solidFill>
                <a:latin typeface="Calibri"/>
                <a:cs typeface="Calibri"/>
              </a:rPr>
              <a:t>me,	</a:t>
            </a:r>
            <a:r>
              <a:rPr sz="3000" spc="-180" dirty="0">
                <a:solidFill>
                  <a:srgbClr val="006FC0"/>
                </a:solidFill>
                <a:latin typeface="Calibri"/>
                <a:cs typeface="Calibri"/>
              </a:rPr>
              <a:t>T</a:t>
            </a:r>
            <a:r>
              <a:rPr sz="3000" spc="-65" dirty="0">
                <a:solidFill>
                  <a:srgbClr val="006FC0"/>
                </a:solidFill>
                <a:latin typeface="Calibri"/>
                <a:cs typeface="Calibri"/>
              </a:rPr>
              <a:t>r</a:t>
            </a:r>
            <a:r>
              <a:rPr sz="3000" dirty="0">
                <a:solidFill>
                  <a:srgbClr val="006FC0"/>
                </a:solidFill>
                <a:latin typeface="Calibri"/>
                <a:cs typeface="Calibri"/>
              </a:rPr>
              <a:t>am</a:t>
            </a:r>
            <a:r>
              <a:rPr sz="3000" spc="-10" dirty="0">
                <a:solidFill>
                  <a:srgbClr val="006FC0"/>
                </a:solidFill>
                <a:latin typeface="Calibri"/>
                <a:cs typeface="Calibri"/>
              </a:rPr>
              <a:t>p</a:t>
            </a:r>
            <a:r>
              <a:rPr sz="3000" dirty="0">
                <a:solidFill>
                  <a:srgbClr val="006FC0"/>
                </a:solidFill>
                <a:latin typeface="Calibri"/>
                <a:cs typeface="Calibri"/>
              </a:rPr>
              <a:t>a,	</a:t>
            </a:r>
            <a:r>
              <a:rPr sz="3000" spc="-5" dirty="0">
                <a:solidFill>
                  <a:srgbClr val="006FC0"/>
                </a:solidFill>
                <a:latin typeface="Calibri"/>
                <a:cs typeface="Calibri"/>
              </a:rPr>
              <a:t>M</a:t>
            </a:r>
            <a:r>
              <a:rPr sz="3000" spc="-20" dirty="0">
                <a:solidFill>
                  <a:srgbClr val="006FC0"/>
                </a:solidFill>
                <a:latin typeface="Calibri"/>
                <a:cs typeface="Calibri"/>
              </a:rPr>
              <a:t>ü</a:t>
            </a:r>
            <a:r>
              <a:rPr sz="3000" dirty="0">
                <a:solidFill>
                  <a:srgbClr val="006FC0"/>
                </a:solidFill>
                <a:latin typeface="Calibri"/>
                <a:cs typeface="Calibri"/>
              </a:rPr>
              <a:t>lk</a:t>
            </a:r>
            <a:r>
              <a:rPr sz="3000" spc="-10" dirty="0">
                <a:solidFill>
                  <a:srgbClr val="006FC0"/>
                </a:solidFill>
                <a:latin typeface="Calibri"/>
                <a:cs typeface="Calibri"/>
              </a:rPr>
              <a:t>i</a:t>
            </a:r>
            <a:r>
              <a:rPr sz="3000" spc="-40" dirty="0">
                <a:solidFill>
                  <a:srgbClr val="006FC0"/>
                </a:solidFill>
                <a:latin typeface="Calibri"/>
                <a:cs typeface="Calibri"/>
              </a:rPr>
              <a:t>y</a:t>
            </a:r>
            <a:r>
              <a:rPr sz="3000" spc="-20" dirty="0">
                <a:solidFill>
                  <a:srgbClr val="006FC0"/>
                </a:solidFill>
                <a:latin typeface="Calibri"/>
                <a:cs typeface="Calibri"/>
              </a:rPr>
              <a:t>e</a:t>
            </a:r>
            <a:r>
              <a:rPr sz="3000" dirty="0">
                <a:solidFill>
                  <a:srgbClr val="006FC0"/>
                </a:solidFill>
                <a:latin typeface="Calibri"/>
                <a:cs typeface="Calibri"/>
              </a:rPr>
              <a:t>tin	</a:t>
            </a:r>
            <a:r>
              <a:rPr sz="3000" spc="-70" dirty="0">
                <a:solidFill>
                  <a:srgbClr val="006FC0"/>
                </a:solidFill>
                <a:latin typeface="Calibri"/>
                <a:cs typeface="Calibri"/>
              </a:rPr>
              <a:t>g</a:t>
            </a:r>
            <a:r>
              <a:rPr sz="3000" spc="-60" dirty="0">
                <a:solidFill>
                  <a:srgbClr val="006FC0"/>
                </a:solidFill>
                <a:latin typeface="Calibri"/>
                <a:cs typeface="Calibri"/>
              </a:rPr>
              <a:t>a</a:t>
            </a:r>
            <a:r>
              <a:rPr sz="3000" dirty="0">
                <a:solidFill>
                  <a:srgbClr val="006FC0"/>
                </a:solidFill>
                <a:latin typeface="Calibri"/>
                <a:cs typeface="Calibri"/>
              </a:rPr>
              <a:t>yri</a:t>
            </a:r>
            <a:endParaRPr sz="3000">
              <a:latin typeface="Calibri"/>
              <a:cs typeface="Calibri"/>
            </a:endParaRPr>
          </a:p>
          <a:p>
            <a:pPr marL="354965">
              <a:lnSpc>
                <a:spcPct val="100000"/>
              </a:lnSpc>
              <a:spcBef>
                <a:spcPts val="1440"/>
              </a:spcBef>
            </a:pPr>
            <a:r>
              <a:rPr sz="3000" spc="-15" dirty="0">
                <a:solidFill>
                  <a:srgbClr val="006FC0"/>
                </a:solidFill>
                <a:latin typeface="Calibri"/>
                <a:cs typeface="Calibri"/>
              </a:rPr>
              <a:t>ayni </a:t>
            </a:r>
            <a:r>
              <a:rPr sz="3000" spc="-5" dirty="0">
                <a:solidFill>
                  <a:srgbClr val="006FC0"/>
                </a:solidFill>
                <a:latin typeface="Calibri"/>
                <a:cs typeface="Calibri"/>
              </a:rPr>
              <a:t>hak</a:t>
            </a:r>
            <a:r>
              <a:rPr sz="3000" spc="-90" dirty="0">
                <a:solidFill>
                  <a:srgbClr val="006FC0"/>
                </a:solidFill>
                <a:latin typeface="Calibri"/>
                <a:cs typeface="Calibri"/>
              </a:rPr>
              <a:t> </a:t>
            </a:r>
            <a:r>
              <a:rPr sz="3000" spc="-10" dirty="0">
                <a:solidFill>
                  <a:srgbClr val="006FC0"/>
                </a:solidFill>
                <a:latin typeface="Calibri"/>
                <a:cs typeface="Calibri"/>
              </a:rPr>
              <a:t>tesisi</a:t>
            </a:r>
            <a:endParaRPr sz="30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211580" y="83819"/>
            <a:ext cx="6935724" cy="138379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95834"/>
            <a:ext cx="8145145" cy="1192634"/>
          </a:xfrm>
          <a:prstGeom prst="rect">
            <a:avLst/>
          </a:prstGeom>
        </p:spPr>
        <p:txBody>
          <a:bodyPr vert="horz" wrap="square" lIns="0" tIns="0" rIns="0" bIns="0" rtlCol="0">
            <a:spAutoFit/>
          </a:bodyPr>
          <a:lstStyle/>
          <a:p>
            <a:pPr marL="85725" algn="ctr">
              <a:lnSpc>
                <a:spcPct val="150000"/>
              </a:lnSpc>
            </a:pPr>
            <a:r>
              <a:rPr sz="3100" spc="-5" dirty="0" err="1" smtClean="0"/>
              <a:t>İhale</a:t>
            </a:r>
            <a:r>
              <a:rPr sz="3100" spc="-5" dirty="0" smtClean="0"/>
              <a:t> </a:t>
            </a:r>
            <a:r>
              <a:rPr sz="3100" spc="-10" dirty="0" err="1"/>
              <a:t>Usulünün</a:t>
            </a:r>
            <a:r>
              <a:rPr sz="3100" spc="-10" dirty="0"/>
              <a:t> </a:t>
            </a:r>
            <a:r>
              <a:rPr sz="3100" spc="-5" dirty="0" err="1" smtClean="0"/>
              <a:t>Belirlenmesi</a:t>
            </a:r>
            <a:endParaRPr sz="3100" dirty="0"/>
          </a:p>
          <a:p>
            <a:pPr algn="ctr">
              <a:lnSpc>
                <a:spcPct val="100000"/>
              </a:lnSpc>
              <a:tabLst>
                <a:tab pos="2466340" algn="l"/>
                <a:tab pos="8119109" algn="l"/>
              </a:tabLst>
            </a:pPr>
            <a:r>
              <a:rPr sz="3100" u="sng" spc="-5" dirty="0" smtClean="0"/>
              <a:t>	</a:t>
            </a:r>
            <a:endParaRPr sz="3100" dirty="0"/>
          </a:p>
        </p:txBody>
      </p:sp>
      <p:sp>
        <p:nvSpPr>
          <p:cNvPr id="6" name="object 6"/>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8" name="object 8"/>
          <p:cNvSpPr txBox="1"/>
          <p:nvPr/>
        </p:nvSpPr>
        <p:spPr>
          <a:xfrm>
            <a:off x="547217" y="1456944"/>
            <a:ext cx="8071484" cy="488950"/>
          </a:xfrm>
          <a:prstGeom prst="rect">
            <a:avLst/>
          </a:prstGeom>
        </p:spPr>
        <p:txBody>
          <a:bodyPr vert="horz" wrap="square" lIns="0" tIns="0" rIns="0" bIns="0" rtlCol="0">
            <a:spAutoFit/>
          </a:bodyPr>
          <a:lstStyle/>
          <a:p>
            <a:pPr marL="260985" indent="-248285">
              <a:lnSpc>
                <a:spcPct val="100000"/>
              </a:lnSpc>
              <a:buClr>
                <a:srgbClr val="FF0000"/>
              </a:buClr>
              <a:buSzPct val="106666"/>
              <a:buFont typeface="Arial"/>
              <a:buChar char="•"/>
              <a:tabLst>
                <a:tab pos="261620" algn="l"/>
                <a:tab pos="1229995" algn="l"/>
                <a:tab pos="2677795" algn="l"/>
                <a:tab pos="4359275" algn="l"/>
                <a:tab pos="5554345" algn="l"/>
                <a:tab pos="6514465" algn="l"/>
              </a:tabLst>
            </a:pPr>
            <a:r>
              <a:rPr sz="3000" dirty="0">
                <a:latin typeface="Calibri"/>
                <a:cs typeface="Calibri"/>
              </a:rPr>
              <a:t>İhale	</a:t>
            </a:r>
            <a:r>
              <a:rPr sz="3000" spc="-5" dirty="0">
                <a:latin typeface="Calibri"/>
                <a:cs typeface="Calibri"/>
              </a:rPr>
              <a:t>usulünü	belirleme	</a:t>
            </a:r>
            <a:r>
              <a:rPr sz="3000" spc="-10" dirty="0">
                <a:latin typeface="Calibri"/>
                <a:cs typeface="Calibri"/>
              </a:rPr>
              <a:t>yetkisi	</a:t>
            </a:r>
            <a:r>
              <a:rPr sz="3000" spc="-5" dirty="0">
                <a:latin typeface="Calibri"/>
                <a:cs typeface="Calibri"/>
              </a:rPr>
              <a:t>ihale	</a:t>
            </a:r>
            <a:r>
              <a:rPr sz="3000" spc="-10" dirty="0">
                <a:latin typeface="Calibri"/>
                <a:cs typeface="Calibri"/>
              </a:rPr>
              <a:t>yetkilisine</a:t>
            </a:r>
            <a:endParaRPr sz="3000">
              <a:latin typeface="Calibri"/>
              <a:cs typeface="Calibri"/>
            </a:endParaRPr>
          </a:p>
        </p:txBody>
      </p:sp>
      <p:sp>
        <p:nvSpPr>
          <p:cNvPr id="9" name="object 9"/>
          <p:cNvSpPr txBox="1"/>
          <p:nvPr/>
        </p:nvSpPr>
        <p:spPr>
          <a:xfrm>
            <a:off x="547217" y="1933955"/>
            <a:ext cx="2631440" cy="946785"/>
          </a:xfrm>
          <a:prstGeom prst="rect">
            <a:avLst/>
          </a:prstGeom>
        </p:spPr>
        <p:txBody>
          <a:bodyPr vert="horz" wrap="square" lIns="0" tIns="0" rIns="0" bIns="0" rtlCol="0">
            <a:spAutoFit/>
          </a:bodyPr>
          <a:lstStyle/>
          <a:p>
            <a:pPr marL="12700">
              <a:lnSpc>
                <a:spcPct val="100000"/>
              </a:lnSpc>
              <a:tabLst>
                <a:tab pos="1370330" algn="l"/>
              </a:tabLst>
            </a:pPr>
            <a:r>
              <a:rPr sz="3000" spc="-55" dirty="0">
                <a:latin typeface="Calibri"/>
                <a:cs typeface="Calibri"/>
              </a:rPr>
              <a:t>aittir.	</a:t>
            </a:r>
            <a:r>
              <a:rPr sz="3000" spc="-5" dirty="0">
                <a:latin typeface="Calibri"/>
                <a:cs typeface="Calibri"/>
              </a:rPr>
              <a:t>İhale</a:t>
            </a:r>
            <a:endParaRPr sz="3000">
              <a:latin typeface="Calibri"/>
              <a:cs typeface="Calibri"/>
            </a:endParaRPr>
          </a:p>
          <a:p>
            <a:pPr marL="12700">
              <a:lnSpc>
                <a:spcPct val="100000"/>
              </a:lnSpc>
            </a:pPr>
            <a:r>
              <a:rPr sz="3000" spc="-5" dirty="0">
                <a:latin typeface="Calibri"/>
                <a:cs typeface="Calibri"/>
              </a:rPr>
              <a:t>düşünüldüğünde</a:t>
            </a:r>
            <a:endParaRPr sz="3000">
              <a:latin typeface="Calibri"/>
              <a:cs typeface="Calibri"/>
            </a:endParaRPr>
          </a:p>
        </p:txBody>
      </p:sp>
      <p:sp>
        <p:nvSpPr>
          <p:cNvPr id="10" name="object 10"/>
          <p:cNvSpPr txBox="1"/>
          <p:nvPr/>
        </p:nvSpPr>
        <p:spPr>
          <a:xfrm>
            <a:off x="3219069" y="1933955"/>
            <a:ext cx="2073275" cy="946785"/>
          </a:xfrm>
          <a:prstGeom prst="rect">
            <a:avLst/>
          </a:prstGeom>
        </p:spPr>
        <p:txBody>
          <a:bodyPr vert="horz" wrap="square" lIns="0" tIns="0" rIns="0" bIns="0" rtlCol="0">
            <a:spAutoFit/>
          </a:bodyPr>
          <a:lstStyle/>
          <a:p>
            <a:pPr marL="12700">
              <a:lnSpc>
                <a:spcPct val="100000"/>
              </a:lnSpc>
            </a:pPr>
            <a:r>
              <a:rPr sz="3000" spc="-25" dirty="0">
                <a:latin typeface="Calibri"/>
                <a:cs typeface="Calibri"/>
              </a:rPr>
              <a:t>komisyonuna</a:t>
            </a:r>
            <a:endParaRPr sz="3000">
              <a:latin typeface="Calibri"/>
              <a:cs typeface="Calibri"/>
            </a:endParaRPr>
          </a:p>
          <a:p>
            <a:pPr marL="742950">
              <a:lnSpc>
                <a:spcPct val="100000"/>
              </a:lnSpc>
            </a:pPr>
            <a:r>
              <a:rPr sz="3000" spc="-5" dirty="0">
                <a:latin typeface="Calibri"/>
                <a:cs typeface="Calibri"/>
              </a:rPr>
              <a:t>ihale</a:t>
            </a:r>
            <a:endParaRPr sz="3000">
              <a:latin typeface="Calibri"/>
              <a:cs typeface="Calibri"/>
            </a:endParaRPr>
          </a:p>
        </p:txBody>
      </p:sp>
      <p:sp>
        <p:nvSpPr>
          <p:cNvPr id="11" name="object 11"/>
          <p:cNvSpPr txBox="1"/>
          <p:nvPr/>
        </p:nvSpPr>
        <p:spPr>
          <a:xfrm>
            <a:off x="5490209" y="1933955"/>
            <a:ext cx="1460500" cy="946785"/>
          </a:xfrm>
          <a:prstGeom prst="rect">
            <a:avLst/>
          </a:prstGeom>
        </p:spPr>
        <p:txBody>
          <a:bodyPr vert="horz" wrap="square" lIns="0" tIns="0" rIns="0" bIns="0" rtlCol="0">
            <a:spAutoFit/>
          </a:bodyPr>
          <a:lstStyle/>
          <a:p>
            <a:pPr marL="349250">
              <a:lnSpc>
                <a:spcPct val="100000"/>
              </a:lnSpc>
            </a:pPr>
            <a:r>
              <a:rPr sz="3000" spc="-10" dirty="0">
                <a:latin typeface="Calibri"/>
                <a:cs typeface="Calibri"/>
              </a:rPr>
              <a:t>verilen</a:t>
            </a:r>
            <a:endParaRPr sz="3000">
              <a:latin typeface="Calibri"/>
              <a:cs typeface="Calibri"/>
            </a:endParaRPr>
          </a:p>
          <a:p>
            <a:pPr marL="12700">
              <a:lnSpc>
                <a:spcPct val="100000"/>
              </a:lnSpc>
            </a:pPr>
            <a:r>
              <a:rPr sz="3000" dirty="0">
                <a:latin typeface="Calibri"/>
                <a:cs typeface="Calibri"/>
              </a:rPr>
              <a:t>usu</a:t>
            </a:r>
            <a:r>
              <a:rPr sz="3000" spc="-15" dirty="0">
                <a:latin typeface="Calibri"/>
                <a:cs typeface="Calibri"/>
              </a:rPr>
              <a:t>l</a:t>
            </a:r>
            <a:r>
              <a:rPr sz="3000" dirty="0">
                <a:latin typeface="Calibri"/>
                <a:cs typeface="Calibri"/>
              </a:rPr>
              <a:t>ün</a:t>
            </a:r>
            <a:r>
              <a:rPr sz="3000" spc="-15" dirty="0">
                <a:latin typeface="Calibri"/>
                <a:cs typeface="Calibri"/>
              </a:rPr>
              <a:t>ü</a:t>
            </a:r>
            <a:r>
              <a:rPr sz="3000" dirty="0">
                <a:latin typeface="Calibri"/>
                <a:cs typeface="Calibri"/>
              </a:rPr>
              <a:t>n</a:t>
            </a:r>
            <a:endParaRPr sz="3000">
              <a:latin typeface="Calibri"/>
              <a:cs typeface="Calibri"/>
            </a:endParaRPr>
          </a:p>
        </p:txBody>
      </p:sp>
      <p:sp>
        <p:nvSpPr>
          <p:cNvPr id="12" name="object 12"/>
          <p:cNvSpPr txBox="1"/>
          <p:nvPr/>
        </p:nvSpPr>
        <p:spPr>
          <a:xfrm>
            <a:off x="7441183" y="1933955"/>
            <a:ext cx="1179830" cy="946785"/>
          </a:xfrm>
          <a:prstGeom prst="rect">
            <a:avLst/>
          </a:prstGeom>
        </p:spPr>
        <p:txBody>
          <a:bodyPr vert="horz" wrap="square" lIns="0" tIns="0" rIns="0" bIns="0" rtlCol="0">
            <a:spAutoFit/>
          </a:bodyPr>
          <a:lstStyle/>
          <a:p>
            <a:pPr marL="12700">
              <a:lnSpc>
                <a:spcPct val="100000"/>
              </a:lnSpc>
            </a:pPr>
            <a:r>
              <a:rPr sz="3000" spc="-40" dirty="0">
                <a:latin typeface="Calibri"/>
                <a:cs typeface="Calibri"/>
              </a:rPr>
              <a:t>y</a:t>
            </a:r>
            <a:r>
              <a:rPr sz="3000" spc="-20" dirty="0">
                <a:latin typeface="Calibri"/>
                <a:cs typeface="Calibri"/>
              </a:rPr>
              <a:t>e</a:t>
            </a:r>
            <a:r>
              <a:rPr sz="3000" spc="-10" dirty="0">
                <a:latin typeface="Calibri"/>
                <a:cs typeface="Calibri"/>
              </a:rPr>
              <a:t>t</a:t>
            </a:r>
            <a:r>
              <a:rPr sz="3000" dirty="0">
                <a:latin typeface="Calibri"/>
                <a:cs typeface="Calibri"/>
              </a:rPr>
              <a:t>ki</a:t>
            </a:r>
            <a:r>
              <a:rPr sz="3000" spc="-10" dirty="0">
                <a:latin typeface="Calibri"/>
                <a:cs typeface="Calibri"/>
              </a:rPr>
              <a:t>l</a:t>
            </a:r>
            <a:r>
              <a:rPr sz="3000" dirty="0">
                <a:latin typeface="Calibri"/>
                <a:cs typeface="Calibri"/>
              </a:rPr>
              <a:t>er</a:t>
            </a:r>
            <a:endParaRPr sz="3000">
              <a:latin typeface="Calibri"/>
              <a:cs typeface="Calibri"/>
            </a:endParaRPr>
          </a:p>
          <a:p>
            <a:pPr marL="293370">
              <a:lnSpc>
                <a:spcPct val="100000"/>
              </a:lnSpc>
            </a:pPr>
            <a:r>
              <a:rPr sz="3000" spc="-55" dirty="0">
                <a:latin typeface="Calibri"/>
                <a:cs typeface="Calibri"/>
              </a:rPr>
              <a:t>y</a:t>
            </a:r>
            <a:r>
              <a:rPr sz="3000" dirty="0">
                <a:latin typeface="Calibri"/>
                <a:cs typeface="Calibri"/>
              </a:rPr>
              <a:t>anlış</a:t>
            </a:r>
            <a:endParaRPr sz="3000">
              <a:latin typeface="Calibri"/>
              <a:cs typeface="Calibri"/>
            </a:endParaRPr>
          </a:p>
        </p:txBody>
      </p:sp>
      <p:sp>
        <p:nvSpPr>
          <p:cNvPr id="13" name="object 13"/>
          <p:cNvSpPr txBox="1"/>
          <p:nvPr/>
        </p:nvSpPr>
        <p:spPr>
          <a:xfrm>
            <a:off x="5900420" y="2848609"/>
            <a:ext cx="1720850" cy="488950"/>
          </a:xfrm>
          <a:prstGeom prst="rect">
            <a:avLst/>
          </a:prstGeom>
        </p:spPr>
        <p:txBody>
          <a:bodyPr vert="horz" wrap="square" lIns="0" tIns="0" rIns="0" bIns="0" rtlCol="0">
            <a:spAutoFit/>
          </a:bodyPr>
          <a:lstStyle/>
          <a:p>
            <a:pPr marL="12700">
              <a:lnSpc>
                <a:spcPct val="100000"/>
              </a:lnSpc>
              <a:tabLst>
                <a:tab pos="628015" algn="l"/>
              </a:tabLst>
            </a:pPr>
            <a:r>
              <a:rPr sz="3000" spc="-5" dirty="0">
                <a:solidFill>
                  <a:srgbClr val="FF0000"/>
                </a:solidFill>
                <a:latin typeface="Calibri"/>
                <a:cs typeface="Calibri"/>
              </a:rPr>
              <a:t>il</a:t>
            </a:r>
            <a:r>
              <a:rPr sz="3000" dirty="0">
                <a:solidFill>
                  <a:srgbClr val="FF0000"/>
                </a:solidFill>
                <a:latin typeface="Calibri"/>
                <a:cs typeface="Calibri"/>
              </a:rPr>
              <a:t>e	</a:t>
            </a:r>
            <a:r>
              <a:rPr sz="3000" spc="-5" dirty="0">
                <a:solidFill>
                  <a:srgbClr val="FF0000"/>
                </a:solidFill>
                <a:latin typeface="Calibri"/>
                <a:cs typeface="Calibri"/>
              </a:rPr>
              <a:t>b</a:t>
            </a:r>
            <a:r>
              <a:rPr sz="3000" spc="-10" dirty="0">
                <a:solidFill>
                  <a:srgbClr val="FF0000"/>
                </a:solidFill>
                <a:latin typeface="Calibri"/>
                <a:cs typeface="Calibri"/>
              </a:rPr>
              <a:t>i</a:t>
            </a:r>
            <a:r>
              <a:rPr sz="3000" dirty="0">
                <a:solidFill>
                  <a:srgbClr val="FF0000"/>
                </a:solidFill>
                <a:latin typeface="Calibri"/>
                <a:cs typeface="Calibri"/>
              </a:rPr>
              <a:t>rli</a:t>
            </a:r>
            <a:r>
              <a:rPr sz="3000" spc="-10" dirty="0">
                <a:solidFill>
                  <a:srgbClr val="FF0000"/>
                </a:solidFill>
                <a:latin typeface="Calibri"/>
                <a:cs typeface="Calibri"/>
              </a:rPr>
              <a:t>k</a:t>
            </a:r>
            <a:r>
              <a:rPr sz="3000" spc="-35" dirty="0">
                <a:solidFill>
                  <a:srgbClr val="FF0000"/>
                </a:solidFill>
                <a:latin typeface="Calibri"/>
                <a:cs typeface="Calibri"/>
              </a:rPr>
              <a:t>t</a:t>
            </a:r>
            <a:r>
              <a:rPr sz="3000" dirty="0">
                <a:solidFill>
                  <a:srgbClr val="FF0000"/>
                </a:solidFill>
                <a:latin typeface="Calibri"/>
                <a:cs typeface="Calibri"/>
              </a:rPr>
              <a:t>e</a:t>
            </a:r>
            <a:endParaRPr sz="3000">
              <a:latin typeface="Calibri"/>
              <a:cs typeface="Calibri"/>
            </a:endParaRPr>
          </a:p>
        </p:txBody>
      </p:sp>
      <p:sp>
        <p:nvSpPr>
          <p:cNvPr id="14" name="object 14"/>
          <p:cNvSpPr txBox="1"/>
          <p:nvPr/>
        </p:nvSpPr>
        <p:spPr>
          <a:xfrm>
            <a:off x="7849869" y="2848609"/>
            <a:ext cx="770255" cy="488950"/>
          </a:xfrm>
          <a:prstGeom prst="rect">
            <a:avLst/>
          </a:prstGeom>
        </p:spPr>
        <p:txBody>
          <a:bodyPr vert="horz" wrap="square" lIns="0" tIns="0" rIns="0" bIns="0" rtlCol="0">
            <a:spAutoFit/>
          </a:bodyPr>
          <a:lstStyle/>
          <a:p>
            <a:pPr marL="12700">
              <a:lnSpc>
                <a:spcPct val="100000"/>
              </a:lnSpc>
            </a:pPr>
            <a:r>
              <a:rPr sz="3000" spc="-20" dirty="0">
                <a:solidFill>
                  <a:srgbClr val="FF0000"/>
                </a:solidFill>
                <a:latin typeface="Calibri"/>
                <a:cs typeface="Calibri"/>
              </a:rPr>
              <a:t>i</a:t>
            </a:r>
            <a:r>
              <a:rPr sz="3000" spc="-5" dirty="0">
                <a:solidFill>
                  <a:srgbClr val="FF0000"/>
                </a:solidFill>
                <a:latin typeface="Calibri"/>
                <a:cs typeface="Calibri"/>
              </a:rPr>
              <a:t>hale</a:t>
            </a:r>
            <a:endParaRPr sz="3000">
              <a:latin typeface="Calibri"/>
              <a:cs typeface="Calibri"/>
            </a:endParaRPr>
          </a:p>
        </p:txBody>
      </p:sp>
      <p:sp>
        <p:nvSpPr>
          <p:cNvPr id="15" name="object 15"/>
          <p:cNvSpPr txBox="1"/>
          <p:nvPr/>
        </p:nvSpPr>
        <p:spPr>
          <a:xfrm>
            <a:off x="547217" y="2848609"/>
            <a:ext cx="5125720" cy="946150"/>
          </a:xfrm>
          <a:prstGeom prst="rect">
            <a:avLst/>
          </a:prstGeom>
        </p:spPr>
        <p:txBody>
          <a:bodyPr vert="horz" wrap="square" lIns="0" tIns="0" rIns="0" bIns="0" rtlCol="0">
            <a:spAutoFit/>
          </a:bodyPr>
          <a:lstStyle/>
          <a:p>
            <a:pPr marL="12700" marR="5080">
              <a:lnSpc>
                <a:spcPct val="100000"/>
              </a:lnSpc>
              <a:tabLst>
                <a:tab pos="2958465" algn="l"/>
                <a:tab pos="3958590" algn="l"/>
              </a:tabLst>
            </a:pPr>
            <a:r>
              <a:rPr sz="3000" spc="-5" dirty="0">
                <a:latin typeface="Calibri"/>
                <a:cs typeface="Calibri"/>
              </a:rPr>
              <a:t>b</a:t>
            </a:r>
            <a:r>
              <a:rPr sz="3000" spc="-10" dirty="0">
                <a:latin typeface="Calibri"/>
                <a:cs typeface="Calibri"/>
              </a:rPr>
              <a:t>e</a:t>
            </a:r>
            <a:r>
              <a:rPr sz="3000" dirty="0">
                <a:latin typeface="Calibri"/>
                <a:cs typeface="Calibri"/>
              </a:rPr>
              <a:t>l</a:t>
            </a:r>
            <a:r>
              <a:rPr sz="3000" spc="-15" dirty="0">
                <a:latin typeface="Calibri"/>
                <a:cs typeface="Calibri"/>
              </a:rPr>
              <a:t>i</a:t>
            </a:r>
            <a:r>
              <a:rPr sz="3000" dirty="0">
                <a:latin typeface="Calibri"/>
                <a:cs typeface="Calibri"/>
              </a:rPr>
              <a:t>rlenmesind</a:t>
            </a:r>
            <a:r>
              <a:rPr sz="3000" spc="-20" dirty="0">
                <a:latin typeface="Calibri"/>
                <a:cs typeface="Calibri"/>
              </a:rPr>
              <a:t>e</a:t>
            </a:r>
            <a:r>
              <a:rPr sz="3000" dirty="0">
                <a:latin typeface="Calibri"/>
                <a:cs typeface="Calibri"/>
              </a:rPr>
              <a:t>n	</a:t>
            </a:r>
            <a:r>
              <a:rPr sz="3000" dirty="0">
                <a:solidFill>
                  <a:srgbClr val="FF0000"/>
                </a:solidFill>
                <a:latin typeface="Calibri"/>
                <a:cs typeface="Calibri"/>
              </a:rPr>
              <a:t>i</a:t>
            </a:r>
            <a:r>
              <a:rPr sz="3000" spc="-15" dirty="0">
                <a:solidFill>
                  <a:srgbClr val="FF0000"/>
                </a:solidFill>
                <a:latin typeface="Calibri"/>
                <a:cs typeface="Calibri"/>
              </a:rPr>
              <a:t>h</a:t>
            </a:r>
            <a:r>
              <a:rPr sz="3000" dirty="0">
                <a:solidFill>
                  <a:srgbClr val="FF0000"/>
                </a:solidFill>
                <a:latin typeface="Calibri"/>
                <a:cs typeface="Calibri"/>
              </a:rPr>
              <a:t>ale	</a:t>
            </a:r>
            <a:r>
              <a:rPr sz="3000" spc="-40" dirty="0">
                <a:solidFill>
                  <a:srgbClr val="FF0000"/>
                </a:solidFill>
                <a:latin typeface="Calibri"/>
                <a:cs typeface="Calibri"/>
              </a:rPr>
              <a:t>y</a:t>
            </a:r>
            <a:r>
              <a:rPr sz="3000" spc="-20" dirty="0">
                <a:solidFill>
                  <a:srgbClr val="FF0000"/>
                </a:solidFill>
                <a:latin typeface="Calibri"/>
                <a:cs typeface="Calibri"/>
              </a:rPr>
              <a:t>e</a:t>
            </a:r>
            <a:r>
              <a:rPr sz="3000" spc="-10" dirty="0">
                <a:solidFill>
                  <a:srgbClr val="FF0000"/>
                </a:solidFill>
                <a:latin typeface="Calibri"/>
                <a:cs typeface="Calibri"/>
              </a:rPr>
              <a:t>t</a:t>
            </a:r>
            <a:r>
              <a:rPr sz="3000" dirty="0">
                <a:solidFill>
                  <a:srgbClr val="FF0000"/>
                </a:solidFill>
                <a:latin typeface="Calibri"/>
                <a:cs typeface="Calibri"/>
              </a:rPr>
              <a:t>ki</a:t>
            </a:r>
            <a:r>
              <a:rPr sz="3000" spc="-10" dirty="0">
                <a:solidFill>
                  <a:srgbClr val="FF0000"/>
                </a:solidFill>
                <a:latin typeface="Calibri"/>
                <a:cs typeface="Calibri"/>
              </a:rPr>
              <a:t>l</a:t>
            </a:r>
            <a:r>
              <a:rPr sz="3000" dirty="0">
                <a:solidFill>
                  <a:srgbClr val="FF0000"/>
                </a:solidFill>
                <a:latin typeface="Calibri"/>
                <a:cs typeface="Calibri"/>
              </a:rPr>
              <a:t>isi  </a:t>
            </a:r>
            <a:r>
              <a:rPr sz="3000" spc="-25" dirty="0">
                <a:solidFill>
                  <a:srgbClr val="FF0000"/>
                </a:solidFill>
                <a:latin typeface="Calibri"/>
                <a:cs typeface="Calibri"/>
              </a:rPr>
              <a:t>komisyonu </a:t>
            </a:r>
            <a:r>
              <a:rPr sz="3000" spc="-5" dirty="0">
                <a:solidFill>
                  <a:srgbClr val="FF0000"/>
                </a:solidFill>
                <a:latin typeface="Calibri"/>
                <a:cs typeface="Calibri"/>
              </a:rPr>
              <a:t>da</a:t>
            </a:r>
            <a:r>
              <a:rPr sz="3000" spc="-25" dirty="0">
                <a:solidFill>
                  <a:srgbClr val="FF0000"/>
                </a:solidFill>
                <a:latin typeface="Calibri"/>
                <a:cs typeface="Calibri"/>
              </a:rPr>
              <a:t> </a:t>
            </a:r>
            <a:r>
              <a:rPr sz="3000" spc="-35" dirty="0">
                <a:solidFill>
                  <a:srgbClr val="FF0000"/>
                </a:solidFill>
                <a:latin typeface="Calibri"/>
                <a:cs typeface="Calibri"/>
              </a:rPr>
              <a:t>sorumludur.</a:t>
            </a:r>
            <a:endParaRPr sz="3000">
              <a:latin typeface="Calibri"/>
              <a:cs typeface="Calibri"/>
            </a:endParaRPr>
          </a:p>
        </p:txBody>
      </p:sp>
      <p:sp>
        <p:nvSpPr>
          <p:cNvPr id="16" name="object 16"/>
          <p:cNvSpPr txBox="1"/>
          <p:nvPr/>
        </p:nvSpPr>
        <p:spPr>
          <a:xfrm>
            <a:off x="2443352" y="4220591"/>
            <a:ext cx="3420110" cy="488950"/>
          </a:xfrm>
          <a:prstGeom prst="rect">
            <a:avLst/>
          </a:prstGeom>
        </p:spPr>
        <p:txBody>
          <a:bodyPr vert="horz" wrap="square" lIns="0" tIns="0" rIns="0" bIns="0" rtlCol="0">
            <a:spAutoFit/>
          </a:bodyPr>
          <a:lstStyle/>
          <a:p>
            <a:pPr marL="12700">
              <a:lnSpc>
                <a:spcPct val="100000"/>
              </a:lnSpc>
              <a:tabLst>
                <a:tab pos="838200" algn="l"/>
                <a:tab pos="3213100" algn="l"/>
              </a:tabLst>
            </a:pPr>
            <a:r>
              <a:rPr sz="3000" spc="-5" dirty="0">
                <a:latin typeface="Calibri"/>
                <a:cs typeface="Calibri"/>
              </a:rPr>
              <a:t>nc</a:t>
            </a:r>
            <a:r>
              <a:rPr sz="3000" dirty="0">
                <a:latin typeface="Calibri"/>
                <a:cs typeface="Calibri"/>
              </a:rPr>
              <a:t>i	ma</a:t>
            </a:r>
            <a:r>
              <a:rPr sz="3000" spc="-15" dirty="0">
                <a:latin typeface="Calibri"/>
                <a:cs typeface="Calibri"/>
              </a:rPr>
              <a:t>d</a:t>
            </a:r>
            <a:r>
              <a:rPr sz="3000" spc="-5" dirty="0">
                <a:latin typeface="Calibri"/>
                <a:cs typeface="Calibri"/>
              </a:rPr>
              <a:t>d</a:t>
            </a:r>
            <a:r>
              <a:rPr sz="3000" spc="-10" dirty="0">
                <a:latin typeface="Calibri"/>
                <a:cs typeface="Calibri"/>
              </a:rPr>
              <a:t>e</a:t>
            </a:r>
            <a:r>
              <a:rPr sz="3000" spc="-5" dirty="0">
                <a:latin typeface="Calibri"/>
                <a:cs typeface="Calibri"/>
              </a:rPr>
              <a:t>sinde</a:t>
            </a:r>
            <a:r>
              <a:rPr sz="3000" dirty="0">
                <a:latin typeface="Calibri"/>
                <a:cs typeface="Calibri"/>
              </a:rPr>
              <a:t>,	5</a:t>
            </a:r>
            <a:endParaRPr sz="3000">
              <a:latin typeface="Calibri"/>
              <a:cs typeface="Calibri"/>
            </a:endParaRPr>
          </a:p>
        </p:txBody>
      </p:sp>
      <p:sp>
        <p:nvSpPr>
          <p:cNvPr id="17" name="object 17"/>
          <p:cNvSpPr txBox="1"/>
          <p:nvPr/>
        </p:nvSpPr>
        <p:spPr>
          <a:xfrm>
            <a:off x="6217411" y="4220591"/>
            <a:ext cx="559435" cy="488950"/>
          </a:xfrm>
          <a:prstGeom prst="rect">
            <a:avLst/>
          </a:prstGeom>
        </p:spPr>
        <p:txBody>
          <a:bodyPr vert="horz" wrap="square" lIns="0" tIns="0" rIns="0" bIns="0" rtlCol="0">
            <a:spAutoFit/>
          </a:bodyPr>
          <a:lstStyle/>
          <a:p>
            <a:pPr marL="12700">
              <a:lnSpc>
                <a:spcPct val="100000"/>
              </a:lnSpc>
            </a:pPr>
            <a:r>
              <a:rPr sz="3000" dirty="0">
                <a:latin typeface="Calibri"/>
                <a:cs typeface="Calibri"/>
              </a:rPr>
              <a:t>i</a:t>
            </a:r>
            <a:r>
              <a:rPr sz="3000" spc="-25" dirty="0">
                <a:latin typeface="Calibri"/>
                <a:cs typeface="Calibri"/>
              </a:rPr>
              <a:t>n</a:t>
            </a:r>
            <a:r>
              <a:rPr sz="3000" dirty="0">
                <a:latin typeface="Calibri"/>
                <a:cs typeface="Calibri"/>
              </a:rPr>
              <a:t>ci</a:t>
            </a:r>
            <a:endParaRPr sz="3000">
              <a:latin typeface="Calibri"/>
              <a:cs typeface="Calibri"/>
            </a:endParaRPr>
          </a:p>
        </p:txBody>
      </p:sp>
      <p:sp>
        <p:nvSpPr>
          <p:cNvPr id="18" name="object 18"/>
          <p:cNvSpPr txBox="1"/>
          <p:nvPr/>
        </p:nvSpPr>
        <p:spPr>
          <a:xfrm>
            <a:off x="7130288" y="4220591"/>
            <a:ext cx="1489710" cy="946785"/>
          </a:xfrm>
          <a:prstGeom prst="rect">
            <a:avLst/>
          </a:prstGeom>
        </p:spPr>
        <p:txBody>
          <a:bodyPr vert="horz" wrap="square" lIns="0" tIns="0" rIns="0" bIns="0" rtlCol="0">
            <a:spAutoFit/>
          </a:bodyPr>
          <a:lstStyle/>
          <a:p>
            <a:pPr algn="ctr">
              <a:lnSpc>
                <a:spcPct val="100000"/>
              </a:lnSpc>
            </a:pPr>
            <a:r>
              <a:rPr sz="3000" spc="-10" dirty="0">
                <a:latin typeface="Calibri"/>
                <a:cs typeface="Calibri"/>
              </a:rPr>
              <a:t>maddede</a:t>
            </a:r>
            <a:endParaRPr sz="3000">
              <a:latin typeface="Calibri"/>
              <a:cs typeface="Calibri"/>
            </a:endParaRPr>
          </a:p>
          <a:p>
            <a:pPr marL="72390" algn="ctr">
              <a:lnSpc>
                <a:spcPct val="100000"/>
              </a:lnSpc>
            </a:pPr>
            <a:r>
              <a:rPr sz="3000" spc="-5" dirty="0">
                <a:latin typeface="Calibri"/>
                <a:cs typeface="Calibri"/>
              </a:rPr>
              <a:t>b</a:t>
            </a:r>
            <a:r>
              <a:rPr sz="3000" spc="-15" dirty="0">
                <a:latin typeface="Calibri"/>
                <a:cs typeface="Calibri"/>
              </a:rPr>
              <a:t>e</a:t>
            </a:r>
            <a:r>
              <a:rPr sz="3000" dirty="0">
                <a:latin typeface="Calibri"/>
                <a:cs typeface="Calibri"/>
              </a:rPr>
              <a:t>l</a:t>
            </a:r>
            <a:r>
              <a:rPr sz="3000" spc="-15" dirty="0">
                <a:latin typeface="Calibri"/>
                <a:cs typeface="Calibri"/>
              </a:rPr>
              <a:t>i</a:t>
            </a:r>
            <a:r>
              <a:rPr sz="3000" dirty="0">
                <a:latin typeface="Calibri"/>
                <a:cs typeface="Calibri"/>
              </a:rPr>
              <a:t>rti</a:t>
            </a:r>
            <a:r>
              <a:rPr sz="3000" spc="-15" dirty="0">
                <a:latin typeface="Calibri"/>
                <a:cs typeface="Calibri"/>
              </a:rPr>
              <a:t>l</a:t>
            </a:r>
            <a:r>
              <a:rPr sz="3000" dirty="0">
                <a:latin typeface="Calibri"/>
                <a:cs typeface="Calibri"/>
              </a:rPr>
              <a:t>en</a:t>
            </a:r>
            <a:endParaRPr sz="3000">
              <a:latin typeface="Calibri"/>
              <a:cs typeface="Calibri"/>
            </a:endParaRPr>
          </a:p>
        </p:txBody>
      </p:sp>
      <p:sp>
        <p:nvSpPr>
          <p:cNvPr id="19" name="object 19"/>
          <p:cNvSpPr txBox="1"/>
          <p:nvPr/>
        </p:nvSpPr>
        <p:spPr>
          <a:xfrm>
            <a:off x="547217" y="4220591"/>
            <a:ext cx="1542415" cy="1403985"/>
          </a:xfrm>
          <a:prstGeom prst="rect">
            <a:avLst/>
          </a:prstGeom>
        </p:spPr>
        <p:txBody>
          <a:bodyPr vert="horz" wrap="square" lIns="0" tIns="0" rIns="0" bIns="0" rtlCol="0">
            <a:spAutoFit/>
          </a:bodyPr>
          <a:lstStyle/>
          <a:p>
            <a:pPr marL="12700">
              <a:lnSpc>
                <a:spcPct val="100000"/>
              </a:lnSpc>
            </a:pPr>
            <a:r>
              <a:rPr sz="2700" spc="-5" dirty="0">
                <a:solidFill>
                  <a:srgbClr val="FF0000"/>
                </a:solidFill>
                <a:latin typeface="Arial"/>
                <a:cs typeface="Arial"/>
              </a:rPr>
              <a:t>•</a:t>
            </a:r>
            <a:r>
              <a:rPr sz="2700" spc="-160" dirty="0">
                <a:solidFill>
                  <a:srgbClr val="FF0000"/>
                </a:solidFill>
                <a:latin typeface="Arial"/>
                <a:cs typeface="Arial"/>
              </a:rPr>
              <a:t> </a:t>
            </a:r>
            <a:r>
              <a:rPr sz="3000" dirty="0">
                <a:latin typeface="Calibri"/>
                <a:cs typeface="Calibri"/>
              </a:rPr>
              <a:t>4734/60</a:t>
            </a:r>
            <a:endParaRPr sz="3000">
              <a:latin typeface="Calibri"/>
              <a:cs typeface="Calibri"/>
            </a:endParaRPr>
          </a:p>
          <a:p>
            <a:pPr marL="12700">
              <a:lnSpc>
                <a:spcPct val="100000"/>
              </a:lnSpc>
            </a:pPr>
            <a:r>
              <a:rPr sz="3000" spc="-5" dirty="0">
                <a:latin typeface="Calibri"/>
                <a:cs typeface="Calibri"/>
              </a:rPr>
              <a:t>belirtilen</a:t>
            </a:r>
            <a:endParaRPr sz="3000">
              <a:latin typeface="Calibri"/>
              <a:cs typeface="Calibri"/>
            </a:endParaRPr>
          </a:p>
          <a:p>
            <a:pPr marL="12700">
              <a:lnSpc>
                <a:spcPct val="100000"/>
              </a:lnSpc>
            </a:pPr>
            <a:r>
              <a:rPr sz="3000" spc="-20" dirty="0">
                <a:latin typeface="Calibri"/>
                <a:cs typeface="Calibri"/>
              </a:rPr>
              <a:t>kurallara</a:t>
            </a:r>
            <a:endParaRPr sz="3000">
              <a:latin typeface="Calibri"/>
              <a:cs typeface="Calibri"/>
            </a:endParaRPr>
          </a:p>
        </p:txBody>
      </p:sp>
      <p:sp>
        <p:nvSpPr>
          <p:cNvPr id="20" name="object 20"/>
          <p:cNvSpPr txBox="1"/>
          <p:nvPr/>
        </p:nvSpPr>
        <p:spPr>
          <a:xfrm>
            <a:off x="2184273" y="4678045"/>
            <a:ext cx="6436995" cy="946150"/>
          </a:xfrm>
          <a:prstGeom prst="rect">
            <a:avLst/>
          </a:prstGeom>
        </p:spPr>
        <p:txBody>
          <a:bodyPr vert="horz" wrap="square" lIns="0" tIns="0" rIns="0" bIns="0" rtlCol="0">
            <a:spAutoFit/>
          </a:bodyPr>
          <a:lstStyle/>
          <a:p>
            <a:pPr marL="12700">
              <a:lnSpc>
                <a:spcPct val="100000"/>
              </a:lnSpc>
              <a:tabLst>
                <a:tab pos="1379220" algn="l"/>
                <a:tab pos="1986280" algn="l"/>
                <a:tab pos="2621915" algn="l"/>
                <a:tab pos="3319779" algn="l"/>
              </a:tabLst>
            </a:pPr>
            <a:r>
              <a:rPr sz="3000" spc="-25" dirty="0">
                <a:latin typeface="Calibri"/>
                <a:cs typeface="Calibri"/>
              </a:rPr>
              <a:t>ilkelere	</a:t>
            </a:r>
            <a:r>
              <a:rPr sz="3000" spc="-15" dirty="0">
                <a:latin typeface="Calibri"/>
                <a:cs typeface="Calibri"/>
              </a:rPr>
              <a:t>ve	</a:t>
            </a:r>
            <a:r>
              <a:rPr sz="3000" dirty="0">
                <a:latin typeface="Calibri"/>
                <a:cs typeface="Calibri"/>
              </a:rPr>
              <a:t>62	</a:t>
            </a:r>
            <a:r>
              <a:rPr sz="3000" spc="-5" dirty="0">
                <a:latin typeface="Calibri"/>
                <a:cs typeface="Calibri"/>
              </a:rPr>
              <a:t>nci	</a:t>
            </a:r>
            <a:r>
              <a:rPr sz="3000" spc="-10" dirty="0">
                <a:latin typeface="Calibri"/>
                <a:cs typeface="Calibri"/>
              </a:rPr>
              <a:t>maddede</a:t>
            </a:r>
            <a:endParaRPr sz="3000">
              <a:latin typeface="Calibri"/>
              <a:cs typeface="Calibri"/>
            </a:endParaRPr>
          </a:p>
          <a:p>
            <a:pPr marL="36830">
              <a:lnSpc>
                <a:spcPct val="100000"/>
              </a:lnSpc>
              <a:tabLst>
                <a:tab pos="1184275" algn="l"/>
                <a:tab pos="2457450" algn="l"/>
                <a:tab pos="3876040" algn="l"/>
                <a:tab pos="5899150" algn="l"/>
              </a:tabLst>
            </a:pPr>
            <a:r>
              <a:rPr sz="3000" spc="-60" dirty="0">
                <a:latin typeface="Calibri"/>
                <a:cs typeface="Calibri"/>
              </a:rPr>
              <a:t>a</a:t>
            </a:r>
            <a:r>
              <a:rPr sz="3000" dirty="0">
                <a:latin typeface="Calibri"/>
                <a:cs typeface="Calibri"/>
              </a:rPr>
              <a:t>ykı</a:t>
            </a:r>
            <a:r>
              <a:rPr sz="3000" spc="-10" dirty="0">
                <a:latin typeface="Calibri"/>
                <a:cs typeface="Calibri"/>
              </a:rPr>
              <a:t>r</a:t>
            </a:r>
            <a:r>
              <a:rPr sz="3000" dirty="0">
                <a:latin typeface="Calibri"/>
                <a:cs typeface="Calibri"/>
              </a:rPr>
              <a:t>ı	</a:t>
            </a:r>
            <a:r>
              <a:rPr sz="3000" spc="-5" dirty="0">
                <a:latin typeface="Calibri"/>
                <a:cs typeface="Calibri"/>
              </a:rPr>
              <a:t>ola</a:t>
            </a:r>
            <a:r>
              <a:rPr sz="3000" spc="-60" dirty="0">
                <a:latin typeface="Calibri"/>
                <a:cs typeface="Calibri"/>
              </a:rPr>
              <a:t>r</a:t>
            </a:r>
            <a:r>
              <a:rPr sz="3000" dirty="0">
                <a:latin typeface="Calibri"/>
                <a:cs typeface="Calibri"/>
              </a:rPr>
              <a:t>ak	</a:t>
            </a:r>
            <a:r>
              <a:rPr sz="3000" u="heavy" dirty="0">
                <a:solidFill>
                  <a:srgbClr val="FF0000"/>
                </a:solidFill>
                <a:latin typeface="Calibri"/>
                <a:cs typeface="Calibri"/>
              </a:rPr>
              <a:t>i</a:t>
            </a:r>
            <a:r>
              <a:rPr sz="3000" u="heavy" spc="-15" dirty="0">
                <a:solidFill>
                  <a:srgbClr val="FF0000"/>
                </a:solidFill>
                <a:latin typeface="Calibri"/>
                <a:cs typeface="Calibri"/>
              </a:rPr>
              <a:t>h</a:t>
            </a:r>
            <a:r>
              <a:rPr sz="3000" u="heavy" dirty="0">
                <a:solidFill>
                  <a:srgbClr val="FF0000"/>
                </a:solidFill>
                <a:latin typeface="Calibri"/>
                <a:cs typeface="Calibri"/>
              </a:rPr>
              <a:t>al</a:t>
            </a:r>
            <a:r>
              <a:rPr sz="3000" u="heavy" spc="-35" dirty="0">
                <a:solidFill>
                  <a:srgbClr val="FF0000"/>
                </a:solidFill>
                <a:latin typeface="Calibri"/>
                <a:cs typeface="Calibri"/>
              </a:rPr>
              <a:t>e</a:t>
            </a:r>
            <a:r>
              <a:rPr sz="3000" u="heavy" spc="-40" dirty="0">
                <a:solidFill>
                  <a:srgbClr val="FF0000"/>
                </a:solidFill>
                <a:latin typeface="Calibri"/>
                <a:cs typeface="Calibri"/>
              </a:rPr>
              <a:t>y</a:t>
            </a:r>
            <a:r>
              <a:rPr sz="3000" u="heavy" dirty="0">
                <a:solidFill>
                  <a:srgbClr val="FF0000"/>
                </a:solidFill>
                <a:latin typeface="Calibri"/>
                <a:cs typeface="Calibri"/>
              </a:rPr>
              <a:t>e	çı</a:t>
            </a:r>
            <a:r>
              <a:rPr sz="3000" u="heavy" spc="-15" dirty="0">
                <a:solidFill>
                  <a:srgbClr val="FF0000"/>
                </a:solidFill>
                <a:latin typeface="Calibri"/>
                <a:cs typeface="Calibri"/>
              </a:rPr>
              <a:t>k</a:t>
            </a:r>
            <a:r>
              <a:rPr sz="3000" u="heavy" dirty="0">
                <a:solidFill>
                  <a:srgbClr val="FF0000"/>
                </a:solidFill>
                <a:latin typeface="Calibri"/>
                <a:cs typeface="Calibri"/>
              </a:rPr>
              <a:t>ı</a:t>
            </a:r>
            <a:r>
              <a:rPr sz="3000" u="heavy" spc="-15" dirty="0">
                <a:solidFill>
                  <a:srgbClr val="FF0000"/>
                </a:solidFill>
                <a:latin typeface="Calibri"/>
                <a:cs typeface="Calibri"/>
              </a:rPr>
              <a:t>l</a:t>
            </a:r>
            <a:r>
              <a:rPr sz="3000" u="heavy" dirty="0">
                <a:solidFill>
                  <a:srgbClr val="FF0000"/>
                </a:solidFill>
                <a:latin typeface="Calibri"/>
                <a:cs typeface="Calibri"/>
              </a:rPr>
              <a:t>masına	iz</a:t>
            </a:r>
            <a:r>
              <a:rPr sz="3000" u="heavy" spc="-10" dirty="0">
                <a:solidFill>
                  <a:srgbClr val="FF0000"/>
                </a:solidFill>
                <a:latin typeface="Calibri"/>
                <a:cs typeface="Calibri"/>
              </a:rPr>
              <a:t>i</a:t>
            </a:r>
            <a:r>
              <a:rPr sz="3000" u="heavy" dirty="0">
                <a:solidFill>
                  <a:srgbClr val="FF0000"/>
                </a:solidFill>
                <a:latin typeface="Calibri"/>
                <a:cs typeface="Calibri"/>
              </a:rPr>
              <a:t>n</a:t>
            </a:r>
            <a:endParaRPr sz="3000">
              <a:latin typeface="Calibri"/>
              <a:cs typeface="Calibri"/>
            </a:endParaRPr>
          </a:p>
        </p:txBody>
      </p:sp>
      <p:sp>
        <p:nvSpPr>
          <p:cNvPr id="21" name="object 21"/>
          <p:cNvSpPr txBox="1"/>
          <p:nvPr/>
        </p:nvSpPr>
        <p:spPr>
          <a:xfrm>
            <a:off x="547217" y="5592470"/>
            <a:ext cx="8072755" cy="946785"/>
          </a:xfrm>
          <a:prstGeom prst="rect">
            <a:avLst/>
          </a:prstGeom>
        </p:spPr>
        <p:txBody>
          <a:bodyPr vert="horz" wrap="square" lIns="0" tIns="0" rIns="0" bIns="0" rtlCol="0">
            <a:spAutoFit/>
          </a:bodyPr>
          <a:lstStyle/>
          <a:p>
            <a:pPr marL="12700">
              <a:lnSpc>
                <a:spcPct val="100000"/>
              </a:lnSpc>
              <a:tabLst>
                <a:tab pos="6136640" algn="l"/>
              </a:tabLst>
            </a:pPr>
            <a:r>
              <a:rPr sz="3000" u="heavy" spc="-25" dirty="0">
                <a:solidFill>
                  <a:srgbClr val="FF0000"/>
                </a:solidFill>
                <a:latin typeface="Calibri"/>
                <a:cs typeface="Calibri"/>
              </a:rPr>
              <a:t>v</a:t>
            </a:r>
            <a:r>
              <a:rPr sz="3000" u="heavy" dirty="0">
                <a:solidFill>
                  <a:srgbClr val="FF0000"/>
                </a:solidFill>
                <a:latin typeface="Calibri"/>
                <a:cs typeface="Calibri"/>
              </a:rPr>
              <a:t>e</a:t>
            </a:r>
            <a:r>
              <a:rPr sz="3000" u="heavy" spc="-45" dirty="0">
                <a:solidFill>
                  <a:srgbClr val="FF0000"/>
                </a:solidFill>
                <a:latin typeface="Calibri"/>
                <a:cs typeface="Calibri"/>
              </a:rPr>
              <a:t>r</a:t>
            </a:r>
            <a:r>
              <a:rPr sz="3000" u="heavy" dirty="0">
                <a:solidFill>
                  <a:srgbClr val="FF0000"/>
                </a:solidFill>
                <a:latin typeface="Calibri"/>
                <a:cs typeface="Calibri"/>
              </a:rPr>
              <a:t>e</a:t>
            </a:r>
            <a:r>
              <a:rPr sz="3000" u="heavy" spc="-15" dirty="0">
                <a:solidFill>
                  <a:srgbClr val="FF0000"/>
                </a:solidFill>
                <a:latin typeface="Calibri"/>
                <a:cs typeface="Calibri"/>
              </a:rPr>
              <a:t>n</a:t>
            </a:r>
            <a:r>
              <a:rPr sz="3000" u="heavy" dirty="0">
                <a:solidFill>
                  <a:srgbClr val="FF0000"/>
                </a:solidFill>
                <a:latin typeface="Calibri"/>
                <a:cs typeface="Calibri"/>
              </a:rPr>
              <a:t>l</a:t>
            </a:r>
            <a:r>
              <a:rPr sz="3000" u="heavy" spc="-15" dirty="0">
                <a:solidFill>
                  <a:srgbClr val="FF0000"/>
                </a:solidFill>
                <a:latin typeface="Calibri"/>
                <a:cs typeface="Calibri"/>
              </a:rPr>
              <a:t>e</a:t>
            </a:r>
            <a:r>
              <a:rPr sz="3000" u="heavy" dirty="0">
                <a:solidFill>
                  <a:srgbClr val="FF0000"/>
                </a:solidFill>
                <a:latin typeface="Calibri"/>
                <a:cs typeface="Calibri"/>
              </a:rPr>
              <a:t>r</a:t>
            </a:r>
            <a:r>
              <a:rPr sz="3000" u="heavy" spc="15" dirty="0">
                <a:solidFill>
                  <a:srgbClr val="FF0000"/>
                </a:solidFill>
                <a:latin typeface="Calibri"/>
                <a:cs typeface="Calibri"/>
              </a:rPr>
              <a:t> </a:t>
            </a:r>
            <a:r>
              <a:rPr sz="3000" u="heavy" spc="-35" dirty="0">
                <a:solidFill>
                  <a:srgbClr val="FF0000"/>
                </a:solidFill>
                <a:latin typeface="Calibri"/>
                <a:cs typeface="Calibri"/>
              </a:rPr>
              <a:t>v</a:t>
            </a:r>
            <a:r>
              <a:rPr sz="3000" u="heavy" dirty="0">
                <a:solidFill>
                  <a:srgbClr val="FF0000"/>
                </a:solidFill>
                <a:latin typeface="Calibri"/>
                <a:cs typeface="Calibri"/>
              </a:rPr>
              <a:t>e</a:t>
            </a:r>
            <a:r>
              <a:rPr sz="3000" u="heavy" spc="25" dirty="0">
                <a:solidFill>
                  <a:srgbClr val="FF0000"/>
                </a:solidFill>
                <a:latin typeface="Calibri"/>
                <a:cs typeface="Calibri"/>
              </a:rPr>
              <a:t> </a:t>
            </a:r>
            <a:r>
              <a:rPr sz="3000" u="heavy" dirty="0">
                <a:solidFill>
                  <a:srgbClr val="FF0000"/>
                </a:solidFill>
                <a:latin typeface="Calibri"/>
                <a:cs typeface="Calibri"/>
              </a:rPr>
              <a:t>i</a:t>
            </a:r>
            <a:r>
              <a:rPr sz="3000" u="heavy" spc="-15" dirty="0">
                <a:solidFill>
                  <a:srgbClr val="FF0000"/>
                </a:solidFill>
                <a:latin typeface="Calibri"/>
                <a:cs typeface="Calibri"/>
              </a:rPr>
              <a:t>h</a:t>
            </a:r>
            <a:r>
              <a:rPr sz="3000" u="heavy" dirty="0">
                <a:solidFill>
                  <a:srgbClr val="FF0000"/>
                </a:solidFill>
                <a:latin typeface="Calibri"/>
                <a:cs typeface="Calibri"/>
              </a:rPr>
              <a:t>ale</a:t>
            </a:r>
            <a:r>
              <a:rPr sz="3000" u="heavy" spc="10" dirty="0">
                <a:solidFill>
                  <a:srgbClr val="FF0000"/>
                </a:solidFill>
                <a:latin typeface="Calibri"/>
                <a:cs typeface="Calibri"/>
              </a:rPr>
              <a:t> </a:t>
            </a:r>
            <a:r>
              <a:rPr sz="3000" u="heavy" spc="-50" dirty="0">
                <a:solidFill>
                  <a:srgbClr val="FF0000"/>
                </a:solidFill>
                <a:latin typeface="Calibri"/>
                <a:cs typeface="Calibri"/>
              </a:rPr>
              <a:t>y</a:t>
            </a:r>
            <a:r>
              <a:rPr sz="3000" u="heavy" dirty="0">
                <a:solidFill>
                  <a:srgbClr val="FF0000"/>
                </a:solidFill>
                <a:latin typeface="Calibri"/>
                <a:cs typeface="Calibri"/>
              </a:rPr>
              <a:t>apanlar</a:t>
            </a:r>
            <a:r>
              <a:rPr sz="3000" spc="25" dirty="0">
                <a:solidFill>
                  <a:srgbClr val="FF0000"/>
                </a:solidFill>
                <a:latin typeface="Calibri"/>
                <a:cs typeface="Calibri"/>
              </a:rPr>
              <a:t> </a:t>
            </a:r>
            <a:r>
              <a:rPr sz="3000" dirty="0">
                <a:latin typeface="Calibri"/>
                <a:cs typeface="Calibri"/>
              </a:rPr>
              <a:t>hakkında</a:t>
            </a:r>
            <a:r>
              <a:rPr sz="3000" spc="25" dirty="0">
                <a:latin typeface="Calibri"/>
                <a:cs typeface="Calibri"/>
              </a:rPr>
              <a:t> </a:t>
            </a:r>
            <a:r>
              <a:rPr sz="3000" spc="-5" dirty="0">
                <a:latin typeface="Calibri"/>
                <a:cs typeface="Calibri"/>
              </a:rPr>
              <a:t>d</a:t>
            </a:r>
            <a:r>
              <a:rPr sz="3000" dirty="0">
                <a:latin typeface="Calibri"/>
                <a:cs typeface="Calibri"/>
              </a:rPr>
              <a:t>a	mü</a:t>
            </a:r>
            <a:r>
              <a:rPr sz="3000" spc="-30" dirty="0">
                <a:latin typeface="Calibri"/>
                <a:cs typeface="Calibri"/>
              </a:rPr>
              <a:t>e</a:t>
            </a:r>
            <a:r>
              <a:rPr sz="3000" dirty="0">
                <a:latin typeface="Calibri"/>
                <a:cs typeface="Calibri"/>
              </a:rPr>
              <a:t>yyi</a:t>
            </a:r>
            <a:r>
              <a:rPr sz="3000" spc="5" dirty="0">
                <a:latin typeface="Calibri"/>
                <a:cs typeface="Calibri"/>
              </a:rPr>
              <a:t>d</a:t>
            </a:r>
            <a:r>
              <a:rPr sz="3000" dirty="0">
                <a:latin typeface="Calibri"/>
                <a:cs typeface="Calibri"/>
              </a:rPr>
              <a:t>e</a:t>
            </a:r>
            <a:r>
              <a:rPr sz="3000" spc="-15" dirty="0">
                <a:latin typeface="Calibri"/>
                <a:cs typeface="Calibri"/>
              </a:rPr>
              <a:t>l</a:t>
            </a:r>
            <a:r>
              <a:rPr sz="3000" dirty="0">
                <a:latin typeface="Calibri"/>
                <a:cs typeface="Calibri"/>
              </a:rPr>
              <a:t>er</a:t>
            </a:r>
            <a:endParaRPr sz="3000">
              <a:latin typeface="Calibri"/>
              <a:cs typeface="Calibri"/>
            </a:endParaRPr>
          </a:p>
          <a:p>
            <a:pPr marL="12700">
              <a:lnSpc>
                <a:spcPct val="100000"/>
              </a:lnSpc>
            </a:pPr>
            <a:r>
              <a:rPr sz="3000" spc="-10" dirty="0">
                <a:latin typeface="Calibri"/>
                <a:cs typeface="Calibri"/>
              </a:rPr>
              <a:t>uygulanır </a:t>
            </a:r>
            <a:r>
              <a:rPr sz="3000" dirty="0">
                <a:latin typeface="Calibri"/>
                <a:cs typeface="Calibri"/>
              </a:rPr>
              <a:t>hükmü </a:t>
            </a:r>
            <a:r>
              <a:rPr sz="3000" spc="-15" dirty="0">
                <a:latin typeface="Calibri"/>
                <a:cs typeface="Calibri"/>
              </a:rPr>
              <a:t>yer</a:t>
            </a:r>
            <a:r>
              <a:rPr sz="3000" dirty="0">
                <a:latin typeface="Calibri"/>
                <a:cs typeface="Calibri"/>
              </a:rPr>
              <a:t> </a:t>
            </a:r>
            <a:r>
              <a:rPr sz="3000" spc="-35" dirty="0">
                <a:latin typeface="Calibri"/>
                <a:cs typeface="Calibri"/>
              </a:rPr>
              <a:t>almaktadır.</a:t>
            </a:r>
            <a:endParaRPr sz="30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116835" y="284988"/>
            <a:ext cx="5030723" cy="99212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697226" y="406146"/>
            <a:ext cx="4065270" cy="552450"/>
          </a:xfrm>
          <a:prstGeom prst="rect">
            <a:avLst/>
          </a:prstGeom>
        </p:spPr>
        <p:txBody>
          <a:bodyPr vert="horz" wrap="square" lIns="0" tIns="0" rIns="0" bIns="0" rtlCol="0">
            <a:spAutoFit/>
          </a:bodyPr>
          <a:lstStyle/>
          <a:p>
            <a:pPr marL="12700">
              <a:lnSpc>
                <a:spcPct val="100000"/>
              </a:lnSpc>
            </a:pPr>
            <a:r>
              <a:rPr sz="3400" spc="-5" dirty="0"/>
              <a:t>İhale - </a:t>
            </a:r>
            <a:r>
              <a:rPr sz="3400" spc="-15" dirty="0"/>
              <a:t>Harcama</a:t>
            </a:r>
            <a:r>
              <a:rPr sz="3400" spc="-25" dirty="0"/>
              <a:t> </a:t>
            </a:r>
            <a:r>
              <a:rPr sz="3400" spc="-50" dirty="0"/>
              <a:t>Yetkisi</a:t>
            </a:r>
            <a:endParaRPr sz="3400"/>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225296"/>
            <a:ext cx="1621790" cy="900430"/>
          </a:xfrm>
          <a:prstGeom prst="rect">
            <a:avLst/>
          </a:prstGeom>
        </p:spPr>
        <p:txBody>
          <a:bodyPr vert="horz" wrap="square" lIns="0" tIns="0" rIns="0" bIns="0" rtlCol="0">
            <a:spAutoFit/>
          </a:bodyPr>
          <a:lstStyle/>
          <a:p>
            <a:pPr marL="192405" indent="-179705">
              <a:lnSpc>
                <a:spcPts val="3420"/>
              </a:lnSpc>
              <a:buClr>
                <a:srgbClr val="FF0000"/>
              </a:buClr>
              <a:buSzPct val="76666"/>
              <a:buFont typeface="Arial"/>
              <a:buChar char="•"/>
              <a:tabLst>
                <a:tab pos="193040" algn="l"/>
              </a:tabLst>
            </a:pPr>
            <a:r>
              <a:rPr sz="3000" spc="-10" dirty="0">
                <a:latin typeface="Calibri"/>
                <a:cs typeface="Calibri"/>
              </a:rPr>
              <a:t>Bütçeyle</a:t>
            </a:r>
            <a:endParaRPr sz="3000">
              <a:latin typeface="Calibri"/>
              <a:cs typeface="Calibri"/>
            </a:endParaRPr>
          </a:p>
          <a:p>
            <a:pPr marL="12700">
              <a:lnSpc>
                <a:spcPts val="3420"/>
              </a:lnSpc>
            </a:pPr>
            <a:r>
              <a:rPr sz="3000" spc="-35" dirty="0">
                <a:latin typeface="Calibri"/>
                <a:cs typeface="Calibri"/>
              </a:rPr>
              <a:t>t</a:t>
            </a:r>
            <a:r>
              <a:rPr sz="3000" dirty="0">
                <a:latin typeface="Calibri"/>
                <a:cs typeface="Calibri"/>
              </a:rPr>
              <a:t>a</a:t>
            </a:r>
            <a:r>
              <a:rPr sz="3000" spc="-60" dirty="0">
                <a:latin typeface="Calibri"/>
                <a:cs typeface="Calibri"/>
              </a:rPr>
              <a:t>r</a:t>
            </a:r>
            <a:r>
              <a:rPr sz="3000" spc="-5" dirty="0">
                <a:latin typeface="Calibri"/>
                <a:cs typeface="Calibri"/>
              </a:rPr>
              <a:t>a</a:t>
            </a:r>
            <a:r>
              <a:rPr sz="3000" spc="-20" dirty="0">
                <a:latin typeface="Calibri"/>
                <a:cs typeface="Calibri"/>
              </a:rPr>
              <a:t>f</a:t>
            </a:r>
            <a:r>
              <a:rPr sz="3000" dirty="0">
                <a:latin typeface="Calibri"/>
                <a:cs typeface="Calibri"/>
              </a:rPr>
              <a:t>ı</a:t>
            </a:r>
            <a:r>
              <a:rPr sz="3000" spc="-10" dirty="0">
                <a:latin typeface="Calibri"/>
                <a:cs typeface="Calibri"/>
              </a:rPr>
              <a:t>n</a:t>
            </a:r>
            <a:r>
              <a:rPr sz="3000" spc="-5" dirty="0">
                <a:latin typeface="Calibri"/>
                <a:cs typeface="Calibri"/>
              </a:rPr>
              <a:t>d</a:t>
            </a:r>
            <a:r>
              <a:rPr sz="3000" spc="-20" dirty="0">
                <a:latin typeface="Calibri"/>
                <a:cs typeface="Calibri"/>
              </a:rPr>
              <a:t>a</a:t>
            </a:r>
            <a:r>
              <a:rPr sz="3000" spc="-5" dirty="0">
                <a:latin typeface="Calibri"/>
                <a:cs typeface="Calibri"/>
              </a:rPr>
              <a:t>n</a:t>
            </a:r>
            <a:endParaRPr sz="3000">
              <a:latin typeface="Calibri"/>
              <a:cs typeface="Calibri"/>
            </a:endParaRPr>
          </a:p>
        </p:txBody>
      </p:sp>
      <p:sp>
        <p:nvSpPr>
          <p:cNvPr id="10" name="object 10"/>
          <p:cNvSpPr txBox="1"/>
          <p:nvPr/>
        </p:nvSpPr>
        <p:spPr>
          <a:xfrm>
            <a:off x="2521076" y="1277112"/>
            <a:ext cx="2781300" cy="848994"/>
          </a:xfrm>
          <a:prstGeom prst="rect">
            <a:avLst/>
          </a:prstGeom>
        </p:spPr>
        <p:txBody>
          <a:bodyPr vert="horz" wrap="square" lIns="0" tIns="0" rIns="0" bIns="0" rtlCol="0">
            <a:spAutoFit/>
          </a:bodyPr>
          <a:lstStyle/>
          <a:p>
            <a:pPr marL="67310" marR="5080" indent="-55244">
              <a:lnSpc>
                <a:spcPts val="3240"/>
              </a:lnSpc>
              <a:tabLst>
                <a:tab pos="1373505" algn="l"/>
              </a:tabLst>
            </a:pPr>
            <a:r>
              <a:rPr sz="3000" spc="-10" dirty="0">
                <a:latin typeface="Calibri"/>
                <a:cs typeface="Calibri"/>
              </a:rPr>
              <a:t>tahsis	</a:t>
            </a:r>
            <a:r>
              <a:rPr sz="3000" spc="-5" dirty="0">
                <a:latin typeface="Calibri"/>
                <a:cs typeface="Calibri"/>
              </a:rPr>
              <a:t>edilen  </a:t>
            </a:r>
            <a:r>
              <a:rPr sz="3000" dirty="0">
                <a:latin typeface="Calibri"/>
                <a:cs typeface="Calibri"/>
              </a:rPr>
              <a:t>ha</a:t>
            </a:r>
            <a:r>
              <a:rPr sz="3000" spc="-55" dirty="0">
                <a:latin typeface="Calibri"/>
                <a:cs typeface="Calibri"/>
              </a:rPr>
              <a:t>r</a:t>
            </a:r>
            <a:r>
              <a:rPr sz="3000" spc="-25" dirty="0">
                <a:latin typeface="Calibri"/>
                <a:cs typeface="Calibri"/>
              </a:rPr>
              <a:t>c</a:t>
            </a:r>
            <a:r>
              <a:rPr sz="3000" dirty="0">
                <a:latin typeface="Calibri"/>
                <a:cs typeface="Calibri"/>
              </a:rPr>
              <a:t>anabi</a:t>
            </a:r>
            <a:r>
              <a:rPr sz="3000" spc="-15" dirty="0">
                <a:latin typeface="Calibri"/>
                <a:cs typeface="Calibri"/>
              </a:rPr>
              <a:t>l</a:t>
            </a:r>
            <a:r>
              <a:rPr sz="3000" dirty="0">
                <a:latin typeface="Calibri"/>
                <a:cs typeface="Calibri"/>
              </a:rPr>
              <a:t>ec</a:t>
            </a:r>
            <a:r>
              <a:rPr sz="3000" spc="-10" dirty="0">
                <a:latin typeface="Calibri"/>
                <a:cs typeface="Calibri"/>
              </a:rPr>
              <a:t>e</a:t>
            </a:r>
            <a:r>
              <a:rPr sz="3000" dirty="0">
                <a:latin typeface="Calibri"/>
                <a:cs typeface="Calibri"/>
              </a:rPr>
              <a:t>ğini</a:t>
            </a:r>
            <a:endParaRPr sz="3000">
              <a:latin typeface="Calibri"/>
              <a:cs typeface="Calibri"/>
            </a:endParaRPr>
          </a:p>
        </p:txBody>
      </p:sp>
      <p:sp>
        <p:nvSpPr>
          <p:cNvPr id="11" name="object 11"/>
          <p:cNvSpPr txBox="1"/>
          <p:nvPr/>
        </p:nvSpPr>
        <p:spPr>
          <a:xfrm>
            <a:off x="5302758" y="1277112"/>
            <a:ext cx="1873250" cy="848994"/>
          </a:xfrm>
          <a:prstGeom prst="rect">
            <a:avLst/>
          </a:prstGeom>
        </p:spPr>
        <p:txBody>
          <a:bodyPr vert="horz" wrap="square" lIns="0" tIns="0" rIns="0" bIns="0" rtlCol="0">
            <a:spAutoFit/>
          </a:bodyPr>
          <a:lstStyle/>
          <a:p>
            <a:pPr marL="417830" marR="5080" indent="-405765">
              <a:lnSpc>
                <a:spcPts val="3240"/>
              </a:lnSpc>
            </a:pPr>
            <a:r>
              <a:rPr sz="3000" spc="-5" dirty="0">
                <a:latin typeface="Calibri"/>
                <a:cs typeface="Calibri"/>
              </a:rPr>
              <a:t>öde</a:t>
            </a:r>
            <a:r>
              <a:rPr sz="3000" spc="-15" dirty="0">
                <a:latin typeface="Calibri"/>
                <a:cs typeface="Calibri"/>
              </a:rPr>
              <a:t>n</a:t>
            </a:r>
            <a:r>
              <a:rPr sz="3000" dirty="0">
                <a:latin typeface="Calibri"/>
                <a:cs typeface="Calibri"/>
              </a:rPr>
              <a:t>ekl</a:t>
            </a:r>
            <a:r>
              <a:rPr sz="3000" spc="-15" dirty="0">
                <a:latin typeface="Calibri"/>
                <a:cs typeface="Calibri"/>
              </a:rPr>
              <a:t>e</a:t>
            </a:r>
            <a:r>
              <a:rPr sz="3000" dirty="0">
                <a:latin typeface="Calibri"/>
                <a:cs typeface="Calibri"/>
              </a:rPr>
              <a:t>r</a:t>
            </a:r>
            <a:r>
              <a:rPr sz="3000" spc="-10" dirty="0">
                <a:latin typeface="Calibri"/>
                <a:cs typeface="Calibri"/>
              </a:rPr>
              <a:t>i</a:t>
            </a:r>
            <a:r>
              <a:rPr sz="3000" spc="-5" dirty="0">
                <a:latin typeface="Calibri"/>
                <a:cs typeface="Calibri"/>
              </a:rPr>
              <a:t>n  </a:t>
            </a:r>
            <a:r>
              <a:rPr sz="3000" spc="-20" dirty="0">
                <a:latin typeface="Calibri"/>
                <a:cs typeface="Calibri"/>
              </a:rPr>
              <a:t>gösteren</a:t>
            </a:r>
            <a:endParaRPr sz="3000">
              <a:latin typeface="Calibri"/>
              <a:cs typeface="Calibri"/>
            </a:endParaRPr>
          </a:p>
        </p:txBody>
      </p:sp>
      <p:sp>
        <p:nvSpPr>
          <p:cNvPr id="12" name="object 12"/>
          <p:cNvSpPr txBox="1"/>
          <p:nvPr/>
        </p:nvSpPr>
        <p:spPr>
          <a:xfrm>
            <a:off x="7494778" y="1277112"/>
            <a:ext cx="1126490" cy="848994"/>
          </a:xfrm>
          <a:prstGeom prst="rect">
            <a:avLst/>
          </a:prstGeom>
        </p:spPr>
        <p:txBody>
          <a:bodyPr vert="horz" wrap="square" lIns="0" tIns="0" rIns="0" bIns="0" rtlCol="0">
            <a:spAutoFit/>
          </a:bodyPr>
          <a:lstStyle/>
          <a:p>
            <a:pPr marL="12700" marR="5080" indent="124460">
              <a:lnSpc>
                <a:spcPts val="3240"/>
              </a:lnSpc>
            </a:pPr>
            <a:r>
              <a:rPr sz="3000" spc="-10" dirty="0">
                <a:latin typeface="Calibri"/>
                <a:cs typeface="Calibri"/>
              </a:rPr>
              <a:t>k</a:t>
            </a:r>
            <a:r>
              <a:rPr sz="3000" dirty="0">
                <a:latin typeface="Calibri"/>
                <a:cs typeface="Calibri"/>
              </a:rPr>
              <a:t>im</a:t>
            </a:r>
            <a:r>
              <a:rPr sz="3000" spc="-10" dirty="0">
                <a:latin typeface="Calibri"/>
                <a:cs typeface="Calibri"/>
              </a:rPr>
              <a:t>l</a:t>
            </a:r>
            <a:r>
              <a:rPr sz="3000" dirty="0">
                <a:latin typeface="Calibri"/>
                <a:cs typeface="Calibri"/>
              </a:rPr>
              <a:t>er  </a:t>
            </a:r>
            <a:r>
              <a:rPr sz="3000" spc="-40" dirty="0">
                <a:latin typeface="Calibri"/>
                <a:cs typeface="Calibri"/>
              </a:rPr>
              <a:t>y</a:t>
            </a:r>
            <a:r>
              <a:rPr sz="3000" spc="-20" dirty="0">
                <a:latin typeface="Calibri"/>
                <a:cs typeface="Calibri"/>
              </a:rPr>
              <a:t>e</a:t>
            </a:r>
            <a:r>
              <a:rPr sz="3000" dirty="0">
                <a:latin typeface="Calibri"/>
                <a:cs typeface="Calibri"/>
              </a:rPr>
              <a:t>tki</a:t>
            </a:r>
            <a:r>
              <a:rPr sz="3000" spc="-40" dirty="0">
                <a:latin typeface="Calibri"/>
                <a:cs typeface="Calibri"/>
              </a:rPr>
              <a:t>y</a:t>
            </a:r>
            <a:r>
              <a:rPr sz="3000" dirty="0">
                <a:latin typeface="Calibri"/>
                <a:cs typeface="Calibri"/>
              </a:rPr>
              <a:t>e</a:t>
            </a:r>
            <a:endParaRPr sz="3000">
              <a:latin typeface="Calibri"/>
              <a:cs typeface="Calibri"/>
            </a:endParaRPr>
          </a:p>
        </p:txBody>
      </p:sp>
      <p:sp>
        <p:nvSpPr>
          <p:cNvPr id="13" name="object 13"/>
          <p:cNvSpPr txBox="1"/>
          <p:nvPr/>
        </p:nvSpPr>
        <p:spPr>
          <a:xfrm>
            <a:off x="547217" y="2048255"/>
            <a:ext cx="8073390" cy="4605655"/>
          </a:xfrm>
          <a:prstGeom prst="rect">
            <a:avLst/>
          </a:prstGeom>
        </p:spPr>
        <p:txBody>
          <a:bodyPr vert="horz" wrap="square" lIns="0" tIns="0" rIns="0" bIns="0" rtlCol="0">
            <a:spAutoFit/>
          </a:bodyPr>
          <a:lstStyle/>
          <a:p>
            <a:pPr marL="12700" algn="just">
              <a:lnSpc>
                <a:spcPts val="3420"/>
              </a:lnSpc>
            </a:pPr>
            <a:r>
              <a:rPr sz="3000" spc="-15" dirty="0">
                <a:latin typeface="Calibri"/>
                <a:cs typeface="Calibri"/>
              </a:rPr>
              <a:t>harcama </a:t>
            </a:r>
            <a:r>
              <a:rPr sz="3000" spc="-10" dirty="0">
                <a:latin typeface="Calibri"/>
                <a:cs typeface="Calibri"/>
              </a:rPr>
              <a:t>yetkilisi </a:t>
            </a:r>
            <a:r>
              <a:rPr sz="3000" dirty="0">
                <a:latin typeface="Calibri"/>
                <a:cs typeface="Calibri"/>
              </a:rPr>
              <a:t>/ </a:t>
            </a:r>
            <a:r>
              <a:rPr sz="3000" spc="-10" dirty="0">
                <a:latin typeface="Calibri"/>
                <a:cs typeface="Calibri"/>
              </a:rPr>
              <a:t>yetkisi</a:t>
            </a:r>
            <a:r>
              <a:rPr sz="3000" spc="-35" dirty="0">
                <a:latin typeface="Calibri"/>
                <a:cs typeface="Calibri"/>
              </a:rPr>
              <a:t> </a:t>
            </a:r>
            <a:r>
              <a:rPr sz="3000" spc="-30" dirty="0">
                <a:latin typeface="Calibri"/>
                <a:cs typeface="Calibri"/>
              </a:rPr>
              <a:t>denilmektedir.</a:t>
            </a:r>
            <a:endParaRPr sz="3000">
              <a:latin typeface="Calibri"/>
              <a:cs typeface="Calibri"/>
            </a:endParaRPr>
          </a:p>
          <a:p>
            <a:pPr marL="12700" marR="5715" algn="just">
              <a:lnSpc>
                <a:spcPts val="3240"/>
              </a:lnSpc>
              <a:spcBef>
                <a:spcPts val="229"/>
              </a:spcBef>
              <a:buClr>
                <a:srgbClr val="FF0000"/>
              </a:buClr>
              <a:buSzPct val="90000"/>
              <a:buFont typeface="Arial"/>
              <a:buChar char="•"/>
              <a:tabLst>
                <a:tab pos="220345" algn="l"/>
              </a:tabLst>
            </a:pPr>
            <a:r>
              <a:rPr sz="3000" spc="-15" dirty="0">
                <a:latin typeface="Calibri"/>
                <a:cs typeface="Calibri"/>
              </a:rPr>
              <a:t>Kurum </a:t>
            </a:r>
            <a:r>
              <a:rPr sz="3000" spc="-10" dirty="0">
                <a:latin typeface="Calibri"/>
                <a:cs typeface="Calibri"/>
              </a:rPr>
              <a:t>bütçesinden </a:t>
            </a:r>
            <a:r>
              <a:rPr sz="3000" spc="-15" dirty="0">
                <a:latin typeface="Calibri"/>
                <a:cs typeface="Calibri"/>
              </a:rPr>
              <a:t>harcama </a:t>
            </a:r>
            <a:r>
              <a:rPr sz="3000" spc="-5" dirty="0">
                <a:latin typeface="Calibri"/>
                <a:cs typeface="Calibri"/>
              </a:rPr>
              <a:t>yapılabilmesi, ancak  </a:t>
            </a:r>
            <a:r>
              <a:rPr sz="3000" spc="-15" dirty="0">
                <a:solidFill>
                  <a:srgbClr val="FF0000"/>
                </a:solidFill>
                <a:latin typeface="Calibri"/>
                <a:cs typeface="Calibri"/>
              </a:rPr>
              <a:t>harcama </a:t>
            </a:r>
            <a:r>
              <a:rPr sz="3000" spc="-10" dirty="0">
                <a:solidFill>
                  <a:srgbClr val="FF0000"/>
                </a:solidFill>
                <a:latin typeface="Calibri"/>
                <a:cs typeface="Calibri"/>
              </a:rPr>
              <a:t>yetkilisinin </a:t>
            </a:r>
            <a:r>
              <a:rPr sz="3000" spc="-15" dirty="0">
                <a:solidFill>
                  <a:srgbClr val="FF0000"/>
                </a:solidFill>
                <a:latin typeface="Calibri"/>
                <a:cs typeface="Calibri"/>
              </a:rPr>
              <a:t>harcama </a:t>
            </a:r>
            <a:r>
              <a:rPr sz="3000" spc="-10" dirty="0">
                <a:solidFill>
                  <a:srgbClr val="FF0000"/>
                </a:solidFill>
                <a:latin typeface="Calibri"/>
                <a:cs typeface="Calibri"/>
              </a:rPr>
              <a:t>talimatı vermesiyle  </a:t>
            </a:r>
            <a:r>
              <a:rPr sz="3000" spc="-35" dirty="0">
                <a:solidFill>
                  <a:srgbClr val="FF0000"/>
                </a:solidFill>
                <a:latin typeface="Calibri"/>
                <a:cs typeface="Calibri"/>
              </a:rPr>
              <a:t>mümkündür.</a:t>
            </a:r>
            <a:endParaRPr sz="3000">
              <a:latin typeface="Calibri"/>
              <a:cs typeface="Calibri"/>
            </a:endParaRPr>
          </a:p>
          <a:p>
            <a:pPr marL="12700" marR="5715" algn="just">
              <a:lnSpc>
                <a:spcPts val="3240"/>
              </a:lnSpc>
              <a:buClr>
                <a:srgbClr val="FF0000"/>
              </a:buClr>
              <a:buSzPct val="90000"/>
              <a:buFont typeface="Arial"/>
              <a:buChar char="•"/>
              <a:tabLst>
                <a:tab pos="220345" algn="l"/>
              </a:tabLst>
            </a:pPr>
            <a:r>
              <a:rPr sz="3000" spc="-25" dirty="0">
                <a:latin typeface="Calibri"/>
                <a:cs typeface="Calibri"/>
              </a:rPr>
              <a:t>5018/31’e </a:t>
            </a:r>
            <a:r>
              <a:rPr sz="3000" spc="-15" dirty="0">
                <a:latin typeface="Calibri"/>
                <a:cs typeface="Calibri"/>
              </a:rPr>
              <a:t>göre, </a:t>
            </a:r>
            <a:r>
              <a:rPr sz="3000" spc="-10" dirty="0">
                <a:latin typeface="Calibri"/>
                <a:cs typeface="Calibri"/>
              </a:rPr>
              <a:t>bütçeyle </a:t>
            </a:r>
            <a:r>
              <a:rPr sz="3000" spc="-5" dirty="0">
                <a:latin typeface="Calibri"/>
                <a:cs typeface="Calibri"/>
              </a:rPr>
              <a:t>ödenek </a:t>
            </a:r>
            <a:r>
              <a:rPr sz="3000" spc="-10" dirty="0">
                <a:latin typeface="Calibri"/>
                <a:cs typeface="Calibri"/>
              </a:rPr>
              <a:t>tahsis </a:t>
            </a:r>
            <a:r>
              <a:rPr sz="3000" spc="-5" dirty="0">
                <a:latin typeface="Calibri"/>
                <a:cs typeface="Calibri"/>
              </a:rPr>
              <a:t>edilen her  bir </a:t>
            </a:r>
            <a:r>
              <a:rPr sz="3000" spc="-15" dirty="0">
                <a:latin typeface="Calibri"/>
                <a:cs typeface="Calibri"/>
              </a:rPr>
              <a:t>harcama </a:t>
            </a:r>
            <a:r>
              <a:rPr sz="3000" spc="-5" dirty="0">
                <a:latin typeface="Calibri"/>
                <a:cs typeface="Calibri"/>
              </a:rPr>
              <a:t>biriminin en </a:t>
            </a:r>
            <a:r>
              <a:rPr sz="3000" spc="-15" dirty="0">
                <a:latin typeface="Calibri"/>
                <a:cs typeface="Calibri"/>
              </a:rPr>
              <a:t>üst </a:t>
            </a:r>
            <a:r>
              <a:rPr sz="3000" spc="-10" dirty="0">
                <a:latin typeface="Calibri"/>
                <a:cs typeface="Calibri"/>
              </a:rPr>
              <a:t>yöneticisi </a:t>
            </a:r>
            <a:r>
              <a:rPr sz="3000" spc="-15" dirty="0">
                <a:latin typeface="Calibri"/>
                <a:cs typeface="Calibri"/>
              </a:rPr>
              <a:t>harcama </a:t>
            </a:r>
            <a:r>
              <a:rPr sz="3000" spc="645" dirty="0">
                <a:latin typeface="Calibri"/>
                <a:cs typeface="Calibri"/>
              </a:rPr>
              <a:t> </a:t>
            </a:r>
            <a:r>
              <a:rPr sz="3000" spc="-35" dirty="0">
                <a:latin typeface="Calibri"/>
                <a:cs typeface="Calibri"/>
              </a:rPr>
              <a:t>yetkilisidir.</a:t>
            </a:r>
            <a:endParaRPr sz="3000">
              <a:latin typeface="Calibri"/>
              <a:cs typeface="Calibri"/>
            </a:endParaRPr>
          </a:p>
          <a:p>
            <a:pPr marL="12700" marR="5080" algn="just">
              <a:lnSpc>
                <a:spcPts val="3240"/>
              </a:lnSpc>
              <a:buClr>
                <a:srgbClr val="FF0000"/>
              </a:buClr>
              <a:buSzPct val="90000"/>
              <a:buFont typeface="Arial"/>
              <a:buChar char="•"/>
              <a:tabLst>
                <a:tab pos="220345" algn="l"/>
              </a:tabLst>
            </a:pPr>
            <a:r>
              <a:rPr sz="3000" spc="-5" dirty="0">
                <a:latin typeface="Calibri"/>
                <a:cs typeface="Calibri"/>
              </a:rPr>
              <a:t>5393/63’üncü </a:t>
            </a:r>
            <a:r>
              <a:rPr sz="3000" spc="-10" dirty="0">
                <a:latin typeface="Calibri"/>
                <a:cs typeface="Calibri"/>
              </a:rPr>
              <a:t>maddesinde </a:t>
            </a:r>
            <a:r>
              <a:rPr sz="3000" spc="-5" dirty="0">
                <a:latin typeface="Calibri"/>
                <a:cs typeface="Calibri"/>
              </a:rPr>
              <a:t>ise, </a:t>
            </a:r>
            <a:r>
              <a:rPr sz="3000" u="heavy" spc="-10" dirty="0">
                <a:solidFill>
                  <a:srgbClr val="FF0000"/>
                </a:solidFill>
                <a:latin typeface="Calibri"/>
                <a:cs typeface="Calibri"/>
              </a:rPr>
              <a:t>Belediye bütçesiyle  </a:t>
            </a:r>
            <a:r>
              <a:rPr sz="3000" u="heavy" spc="-5" dirty="0">
                <a:solidFill>
                  <a:srgbClr val="FF0000"/>
                </a:solidFill>
                <a:latin typeface="Calibri"/>
                <a:cs typeface="Calibri"/>
              </a:rPr>
              <a:t>ödenek </a:t>
            </a:r>
            <a:r>
              <a:rPr sz="3000" u="heavy" spc="-10" dirty="0">
                <a:solidFill>
                  <a:srgbClr val="FF0000"/>
                </a:solidFill>
                <a:latin typeface="Calibri"/>
                <a:cs typeface="Calibri"/>
              </a:rPr>
              <a:t>tahsis </a:t>
            </a:r>
            <a:r>
              <a:rPr sz="3000" u="heavy" spc="-5" dirty="0">
                <a:solidFill>
                  <a:srgbClr val="FF0000"/>
                </a:solidFill>
                <a:latin typeface="Calibri"/>
                <a:cs typeface="Calibri"/>
              </a:rPr>
              <a:t>edilen her bir </a:t>
            </a:r>
            <a:r>
              <a:rPr sz="3000" u="heavy" spc="-15" dirty="0">
                <a:solidFill>
                  <a:srgbClr val="FF0000"/>
                </a:solidFill>
                <a:latin typeface="Calibri"/>
                <a:cs typeface="Calibri"/>
              </a:rPr>
              <a:t>harcama </a:t>
            </a:r>
            <a:r>
              <a:rPr sz="3000" u="heavy" spc="-5" dirty="0">
                <a:solidFill>
                  <a:srgbClr val="FF0000"/>
                </a:solidFill>
                <a:latin typeface="Calibri"/>
                <a:cs typeface="Calibri"/>
              </a:rPr>
              <a:t>biriminin en  </a:t>
            </a:r>
            <a:r>
              <a:rPr sz="3000" u="heavy" spc="-15" dirty="0">
                <a:solidFill>
                  <a:srgbClr val="FF0000"/>
                </a:solidFill>
                <a:latin typeface="Calibri"/>
                <a:cs typeface="Calibri"/>
              </a:rPr>
              <a:t>üst    </a:t>
            </a:r>
            <a:r>
              <a:rPr sz="3000" u="heavy" spc="645" dirty="0">
                <a:solidFill>
                  <a:srgbClr val="FF0000"/>
                </a:solidFill>
                <a:latin typeface="Calibri"/>
                <a:cs typeface="Calibri"/>
              </a:rPr>
              <a:t> </a:t>
            </a:r>
            <a:r>
              <a:rPr sz="3000" u="heavy" spc="-10" dirty="0">
                <a:solidFill>
                  <a:srgbClr val="FF0000"/>
                </a:solidFill>
                <a:latin typeface="Calibri"/>
                <a:cs typeface="Calibri"/>
              </a:rPr>
              <a:t>yöneticisinin      </a:t>
            </a:r>
            <a:r>
              <a:rPr sz="3000" spc="-15" dirty="0">
                <a:latin typeface="Calibri"/>
                <a:cs typeface="Calibri"/>
              </a:rPr>
              <a:t>harcama    </a:t>
            </a:r>
            <a:r>
              <a:rPr sz="3000" spc="645" dirty="0">
                <a:latin typeface="Calibri"/>
                <a:cs typeface="Calibri"/>
              </a:rPr>
              <a:t> </a:t>
            </a:r>
            <a:r>
              <a:rPr sz="3000" spc="-10" dirty="0">
                <a:latin typeface="Calibri"/>
                <a:cs typeface="Calibri"/>
              </a:rPr>
              <a:t>yetkilisi     </a:t>
            </a:r>
            <a:r>
              <a:rPr sz="3000" spc="340" dirty="0">
                <a:latin typeface="Calibri"/>
                <a:cs typeface="Calibri"/>
              </a:rPr>
              <a:t> </a:t>
            </a:r>
            <a:r>
              <a:rPr sz="3000" spc="-5" dirty="0">
                <a:latin typeface="Calibri"/>
                <a:cs typeface="Calibri"/>
              </a:rPr>
              <a:t>olduğu</a:t>
            </a:r>
            <a:endParaRPr sz="3000">
              <a:latin typeface="Calibri"/>
              <a:cs typeface="Calibri"/>
            </a:endParaRPr>
          </a:p>
          <a:p>
            <a:pPr marL="12700" algn="just">
              <a:lnSpc>
                <a:spcPts val="3195"/>
              </a:lnSpc>
            </a:pPr>
            <a:r>
              <a:rPr sz="3000" spc="-25">
                <a:latin typeface="Calibri"/>
                <a:cs typeface="Calibri"/>
              </a:rPr>
              <a:t>belirtilmiştir</a:t>
            </a:r>
            <a:r>
              <a:rPr sz="3000" spc="-25" smtClean="0">
                <a:latin typeface="Calibri"/>
                <a:cs typeface="Calibri"/>
              </a:rPr>
              <a:t>.</a:t>
            </a:r>
            <a:r>
              <a:rPr lang="tr-TR" sz="3000" spc="-25" dirty="0" smtClean="0">
                <a:latin typeface="Calibri"/>
                <a:cs typeface="Calibri"/>
              </a:rPr>
              <a:t> </a:t>
            </a:r>
            <a:r>
              <a:rPr lang="tr-TR" sz="3000" spc="-25" dirty="0" smtClean="0">
                <a:solidFill>
                  <a:srgbClr val="00B050"/>
                </a:solidFill>
                <a:latin typeface="Calibri"/>
                <a:cs typeface="Calibri"/>
              </a:rPr>
              <a:t>(Norm Kadroda Belirtilen Müdürler)</a:t>
            </a:r>
            <a:endParaRPr sz="3000">
              <a:solidFill>
                <a:srgbClr val="00B050"/>
              </a:solidFill>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Resim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5144" y="332656"/>
            <a:ext cx="7985125" cy="290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1"/>
          <p:cNvSpPr>
            <a:spLocks noChangeArrowheads="1"/>
          </p:cNvSpPr>
          <p:nvPr/>
        </p:nvSpPr>
        <p:spPr bwMode="auto">
          <a:xfrm>
            <a:off x="115888" y="2790915"/>
            <a:ext cx="8939212"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1" hangingPunct="1"/>
            <a:r>
              <a:rPr lang="tr-TR" altLang="tr-TR" sz="2000" b="1" dirty="0">
                <a:solidFill>
                  <a:srgbClr val="FF0000"/>
                </a:solidFill>
              </a:rPr>
              <a:t>	</a:t>
            </a:r>
          </a:p>
          <a:p>
            <a:pPr eaLnBrk="1" hangingPunct="1"/>
            <a:r>
              <a:rPr lang="tr-TR" altLang="tr-TR" sz="2000" b="1" u="sng" dirty="0">
                <a:solidFill>
                  <a:srgbClr val="FF0000"/>
                </a:solidFill>
              </a:rPr>
              <a:t>İstisnalar</a:t>
            </a:r>
          </a:p>
          <a:p>
            <a:pPr algn="just" eaLnBrk="1" hangingPunct="1"/>
            <a:endParaRPr lang="tr-TR" altLang="tr-TR" sz="2000" b="1" dirty="0"/>
          </a:p>
          <a:p>
            <a:pPr algn="just" eaLnBrk="1" hangingPunct="1"/>
            <a:r>
              <a:rPr lang="tr-TR" altLang="tr-TR" sz="2000" b="1" dirty="0"/>
              <a:t> 	</a:t>
            </a:r>
            <a:r>
              <a:rPr lang="tr-TR" altLang="tr-TR" sz="2000" dirty="0"/>
              <a:t>Yasanın 3. maddesinde İstisnalar kısmı oldukça geniş düzenlenmiş olmakla beraber güncel olması ve önemine binaen gerek merkezi gerekse mahalli idare kuruluşlarınca oluşturulan ve sermayesinin yarıdan fazlası bu idarelere ait şirketlerin, ticarî ve sınaî faaliyetleri çerçevesinde; doğrudan mal ve hizmet üretimine veya ana faaliyetlerine yönelik ihtiyaçlarının temini için yapacakları, Hazine garantisi veya doğrudan bütçenin transfer tertibinden aktarma yapmak suretiyle finanse edilenler dışındaki yaklaşık maliyeti ve sözleşme bedeli iki trilyon üç yüz milyar Türk Lirasını </a:t>
            </a:r>
            <a:r>
              <a:rPr lang="tr-TR" altLang="tr-TR" sz="2000" b="1" dirty="0" smtClean="0">
                <a:solidFill>
                  <a:srgbClr val="FF0000"/>
                </a:solidFill>
              </a:rPr>
              <a:t>(33.494.000 TL</a:t>
            </a:r>
            <a:r>
              <a:rPr lang="tr-TR" altLang="tr-TR" sz="2000" b="1" dirty="0">
                <a:solidFill>
                  <a:srgbClr val="FF0000"/>
                </a:solidFill>
              </a:rPr>
              <a:t>._</a:t>
            </a:r>
            <a:r>
              <a:rPr lang="tr-TR" altLang="tr-TR" sz="2000" b="1" dirty="0" smtClean="0">
                <a:solidFill>
                  <a:srgbClr val="FF0000"/>
                </a:solidFill>
              </a:rPr>
              <a:t>2022 </a:t>
            </a:r>
            <a:r>
              <a:rPr lang="tr-TR" altLang="tr-TR" sz="2000" b="1" dirty="0">
                <a:solidFill>
                  <a:srgbClr val="FF0000"/>
                </a:solidFill>
              </a:rPr>
              <a:t>yılı) </a:t>
            </a:r>
            <a:r>
              <a:rPr lang="tr-TR" altLang="tr-TR" sz="2000" dirty="0"/>
              <a:t>aşmayan mal veya hizmet alımları, </a:t>
            </a:r>
            <a:r>
              <a:rPr lang="tr-TR" altLang="tr-TR" sz="2000" dirty="0">
                <a:solidFill>
                  <a:srgbClr val="FF0000"/>
                </a:solidFill>
              </a:rPr>
              <a:t>3/g bendi</a:t>
            </a:r>
          </a:p>
          <a:p>
            <a:pPr algn="just" eaLnBrk="1" hangingPunct="1"/>
            <a:r>
              <a:rPr lang="tr-TR" altLang="tr-TR" sz="1600" dirty="0">
                <a:latin typeface="Calibri" pitchFamily="34" charset="0"/>
              </a:rPr>
              <a:t> </a:t>
            </a:r>
          </a:p>
        </p:txBody>
      </p:sp>
      <p:sp>
        <p:nvSpPr>
          <p:cNvPr id="6" name="3 Başlık"/>
          <p:cNvSpPr txBox="1">
            <a:spLocks/>
          </p:cNvSpPr>
          <p:nvPr/>
        </p:nvSpPr>
        <p:spPr>
          <a:xfrm>
            <a:off x="500063" y="142875"/>
            <a:ext cx="7772400" cy="714375"/>
          </a:xfrm>
          <a:prstGeom prst="rect">
            <a:avLst/>
          </a:prstGeom>
        </p:spPr>
        <p:txBody>
          <a:bodyPr anchor="ctr">
            <a:normAutofit/>
          </a:bodyPr>
          <a:lstStyle/>
          <a:p>
            <a:pPr algn="ctr" eaLnBrk="1" fontAlgn="auto" hangingPunct="1">
              <a:spcAft>
                <a:spcPts val="0"/>
              </a:spcAft>
              <a:defRPr/>
            </a:pPr>
            <a:endParaRPr lang="tr-TR" sz="300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4110714689"/>
      </p:ext>
    </p:extLst>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538163" y="1779588"/>
            <a:ext cx="50800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1" hangingPunct="1"/>
            <a:endParaRPr lang="tr-TR" altLang="tr-TR" sz="2100" dirty="0"/>
          </a:p>
          <a:p>
            <a:pPr algn="just" eaLnBrk="1" hangingPunct="1"/>
            <a:r>
              <a:rPr lang="tr-TR" altLang="tr-TR" sz="2100" b="1" dirty="0">
                <a:solidFill>
                  <a:srgbClr val="7030A0"/>
                </a:solidFill>
                <a:latin typeface="Calibri" pitchFamily="34" charset="0"/>
              </a:rPr>
              <a:t>İdareler; </a:t>
            </a:r>
          </a:p>
          <a:p>
            <a:pPr algn="just" eaLnBrk="1" hangingPunct="1"/>
            <a:endParaRPr lang="tr-TR" altLang="tr-TR" sz="2100" dirty="0">
              <a:latin typeface="Calibri" pitchFamily="34" charset="0"/>
            </a:endParaRPr>
          </a:p>
          <a:p>
            <a:pPr eaLnBrk="1" hangingPunct="1">
              <a:buFont typeface="Wingdings" pitchFamily="2" charset="2"/>
              <a:buChar char="v"/>
            </a:pPr>
            <a:r>
              <a:rPr lang="tr-TR" altLang="tr-TR" sz="2100" b="1" dirty="0">
                <a:solidFill>
                  <a:schemeClr val="accent2"/>
                </a:solidFill>
                <a:latin typeface="Calibri" pitchFamily="34" charset="0"/>
              </a:rPr>
              <a:t>SAYDAMLIĞI, </a:t>
            </a:r>
          </a:p>
          <a:p>
            <a:pPr eaLnBrk="1" hangingPunct="1">
              <a:buFont typeface="Wingdings" pitchFamily="2" charset="2"/>
              <a:buChar char="v"/>
            </a:pPr>
            <a:r>
              <a:rPr lang="tr-TR" altLang="tr-TR" sz="2100" b="1" dirty="0">
                <a:latin typeface="Calibri" pitchFamily="34" charset="0"/>
              </a:rPr>
              <a:t>REKABETİ, </a:t>
            </a:r>
          </a:p>
          <a:p>
            <a:pPr eaLnBrk="1" hangingPunct="1">
              <a:buFont typeface="Wingdings" pitchFamily="2" charset="2"/>
              <a:buChar char="v"/>
            </a:pPr>
            <a:r>
              <a:rPr lang="tr-TR" altLang="tr-TR" sz="2100" b="1" dirty="0">
                <a:solidFill>
                  <a:schemeClr val="accent2"/>
                </a:solidFill>
                <a:latin typeface="Calibri" pitchFamily="34" charset="0"/>
              </a:rPr>
              <a:t>EŞİT MUAMELEYİ,</a:t>
            </a:r>
            <a:r>
              <a:rPr lang="tr-TR" altLang="tr-TR" sz="2100" b="1" dirty="0">
                <a:solidFill>
                  <a:srgbClr val="FFFF00"/>
                </a:solidFill>
                <a:latin typeface="Calibri" pitchFamily="34" charset="0"/>
              </a:rPr>
              <a:t> </a:t>
            </a:r>
          </a:p>
          <a:p>
            <a:pPr eaLnBrk="1" hangingPunct="1">
              <a:buFont typeface="Wingdings" pitchFamily="2" charset="2"/>
              <a:buChar char="v"/>
            </a:pPr>
            <a:r>
              <a:rPr lang="tr-TR" altLang="tr-TR" sz="2100" b="1" dirty="0">
                <a:latin typeface="Calibri" pitchFamily="34" charset="0"/>
              </a:rPr>
              <a:t>GÜVENİRLİĞİ, </a:t>
            </a:r>
          </a:p>
          <a:p>
            <a:pPr eaLnBrk="1" hangingPunct="1">
              <a:buFont typeface="Wingdings" pitchFamily="2" charset="2"/>
              <a:buChar char="v"/>
            </a:pPr>
            <a:r>
              <a:rPr lang="tr-TR" altLang="tr-TR" sz="2100" b="1" dirty="0">
                <a:solidFill>
                  <a:schemeClr val="accent2"/>
                </a:solidFill>
                <a:latin typeface="Calibri" pitchFamily="34" charset="0"/>
              </a:rPr>
              <a:t>GİZLİLİĞİ, </a:t>
            </a:r>
          </a:p>
          <a:p>
            <a:pPr eaLnBrk="1" hangingPunct="1">
              <a:buFont typeface="Wingdings" pitchFamily="2" charset="2"/>
              <a:buChar char="v"/>
            </a:pPr>
            <a:r>
              <a:rPr lang="tr-TR" altLang="tr-TR" sz="2100" b="1" dirty="0">
                <a:latin typeface="Calibri" pitchFamily="34" charset="0"/>
              </a:rPr>
              <a:t>KAMUOYU DENETİMİNİ, </a:t>
            </a:r>
          </a:p>
          <a:p>
            <a:pPr eaLnBrk="1" hangingPunct="1">
              <a:buFont typeface="Wingdings" pitchFamily="2" charset="2"/>
              <a:buChar char="v"/>
            </a:pPr>
            <a:r>
              <a:rPr lang="tr-TR" altLang="tr-TR" sz="2100" b="1" dirty="0">
                <a:solidFill>
                  <a:schemeClr val="accent2"/>
                </a:solidFill>
                <a:latin typeface="Calibri" pitchFamily="34" charset="0"/>
              </a:rPr>
              <a:t>İHTİYAÇLARIN UYGUN ŞARTLARLA VE ZAMANINDA KARŞILANMASINI </a:t>
            </a:r>
          </a:p>
          <a:p>
            <a:pPr eaLnBrk="1" hangingPunct="1">
              <a:buFont typeface="Wingdings" pitchFamily="2" charset="2"/>
              <a:buChar char="v"/>
            </a:pPr>
            <a:r>
              <a:rPr lang="tr-TR" altLang="tr-TR" sz="2100" b="1" dirty="0">
                <a:latin typeface="Calibri" pitchFamily="34" charset="0"/>
              </a:rPr>
              <a:t> KAYNAKLARIN VERİMLİ KULLANILMASINI </a:t>
            </a:r>
          </a:p>
          <a:p>
            <a:pPr eaLnBrk="1" hangingPunct="1">
              <a:buFont typeface="Wingdings" pitchFamily="2" charset="2"/>
              <a:buChar char="v"/>
            </a:pPr>
            <a:endParaRPr lang="tr-TR" altLang="tr-TR" sz="2100" dirty="0">
              <a:solidFill>
                <a:srgbClr val="7030A0"/>
              </a:solidFill>
              <a:latin typeface="Calibri" pitchFamily="34" charset="0"/>
            </a:endParaRPr>
          </a:p>
          <a:p>
            <a:pPr algn="just" eaLnBrk="1" hangingPunct="1"/>
            <a:r>
              <a:rPr lang="tr-TR" altLang="tr-TR" sz="2100" b="1" dirty="0">
                <a:solidFill>
                  <a:srgbClr val="7030A0"/>
                </a:solidFill>
                <a:latin typeface="Calibri" pitchFamily="34" charset="0"/>
              </a:rPr>
              <a:t>sağlamakla sorumludur.</a:t>
            </a:r>
          </a:p>
          <a:p>
            <a:pPr algn="just" eaLnBrk="1" hangingPunct="1"/>
            <a:r>
              <a:rPr lang="tr-TR" altLang="tr-TR" sz="2100" dirty="0">
                <a:latin typeface="Calibri" pitchFamily="34" charset="0"/>
              </a:rPr>
              <a:t> </a:t>
            </a:r>
          </a:p>
        </p:txBody>
      </p:sp>
      <p:sp>
        <p:nvSpPr>
          <p:cNvPr id="6" name="3 Başlık"/>
          <p:cNvSpPr txBox="1">
            <a:spLocks/>
          </p:cNvSpPr>
          <p:nvPr/>
        </p:nvSpPr>
        <p:spPr>
          <a:xfrm>
            <a:off x="500063" y="500063"/>
            <a:ext cx="7772400" cy="714375"/>
          </a:xfrm>
          <a:prstGeom prst="rect">
            <a:avLst/>
          </a:prstGeom>
        </p:spPr>
        <p:txBody>
          <a:bodyPr anchor="ctr">
            <a:normAutofit/>
          </a:bodyPr>
          <a:lstStyle/>
          <a:p>
            <a:pPr algn="ctr" eaLnBrk="1" fontAlgn="auto" hangingPunct="1">
              <a:spcAft>
                <a:spcPts val="0"/>
              </a:spcAft>
              <a:defRPr/>
            </a:pPr>
            <a:r>
              <a:rPr lang="tr-TR" sz="3000" b="1" i="1" dirty="0">
                <a:latin typeface="Arial" panose="020B0604020202020204" pitchFamily="34" charset="0"/>
                <a:ea typeface="+mj-ea"/>
                <a:cs typeface="Arial" panose="020B0604020202020204" pitchFamily="34" charset="0"/>
              </a:rPr>
              <a:t>4734 Sayılı Kamu İhale Kanunu</a:t>
            </a:r>
          </a:p>
        </p:txBody>
      </p:sp>
      <p:sp>
        <p:nvSpPr>
          <p:cNvPr id="4" name="Rectangle 1"/>
          <p:cNvSpPr>
            <a:spLocks noChangeArrowheads="1"/>
          </p:cNvSpPr>
          <p:nvPr/>
        </p:nvSpPr>
        <p:spPr bwMode="auto">
          <a:xfrm>
            <a:off x="571500" y="1428750"/>
            <a:ext cx="8215313" cy="492125"/>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spAutoFit/>
          </a:bodyPr>
          <a:lstStyle/>
          <a:p>
            <a:pPr algn="just" eaLnBrk="1" hangingPunct="1">
              <a:defRPr/>
            </a:pPr>
            <a:r>
              <a:rPr lang="tr-TR" sz="2600" b="1" u="sng" dirty="0">
                <a:solidFill>
                  <a:schemeClr val="tx1"/>
                </a:solidFill>
                <a:cs typeface="Arial" charset="0"/>
              </a:rPr>
              <a:t>MADDE 5</a:t>
            </a:r>
            <a:r>
              <a:rPr lang="tr-TR" sz="2600" b="1" u="sng" dirty="0">
                <a:solidFill>
                  <a:schemeClr val="tx1"/>
                </a:solidFill>
              </a:rPr>
              <a:t>-</a:t>
            </a:r>
            <a:r>
              <a:rPr lang="tr-TR" sz="2600" u="sng" dirty="0">
                <a:solidFill>
                  <a:schemeClr val="tx1"/>
                </a:solidFill>
              </a:rPr>
              <a:t> </a:t>
            </a:r>
            <a:r>
              <a:rPr lang="tr-TR" sz="2600" b="1" u="sng" dirty="0">
                <a:solidFill>
                  <a:schemeClr val="tx1"/>
                </a:solidFill>
                <a:cs typeface="Arial" charset="0"/>
              </a:rPr>
              <a:t>TEMEL İLKELER</a:t>
            </a:r>
          </a:p>
        </p:txBody>
      </p:sp>
      <p:pic>
        <p:nvPicPr>
          <p:cNvPr id="717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18163" y="2016125"/>
            <a:ext cx="3168650"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925437"/>
      </p:ext>
    </p:extLst>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2555875" y="857250"/>
            <a:ext cx="5903913"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1" hangingPunct="1"/>
            <a:r>
              <a:rPr lang="tr-TR" altLang="tr-TR" sz="3000" dirty="0">
                <a:latin typeface="Calibri" pitchFamily="34" charset="0"/>
              </a:rPr>
              <a:t> </a:t>
            </a:r>
          </a:p>
          <a:p>
            <a:pPr algn="just" eaLnBrk="1" hangingPunct="1"/>
            <a:r>
              <a:rPr lang="tr-TR" altLang="tr-TR" sz="3000" dirty="0">
                <a:latin typeface="Calibri" pitchFamily="34" charset="0"/>
              </a:rPr>
              <a:t>Bu Kanuna göre yapılacak ihalelerde </a:t>
            </a:r>
            <a:r>
              <a:rPr lang="tr-TR" altLang="tr-TR" sz="3000" dirty="0">
                <a:solidFill>
                  <a:schemeClr val="accent2"/>
                </a:solidFill>
                <a:latin typeface="Calibri" pitchFamily="34" charset="0"/>
              </a:rPr>
              <a:t>açık ihale usulü ve belli istekliler arasında ihale usulü</a:t>
            </a:r>
            <a:r>
              <a:rPr lang="tr-TR" altLang="tr-TR" sz="3000" dirty="0">
                <a:solidFill>
                  <a:srgbClr val="FFFF00"/>
                </a:solidFill>
                <a:latin typeface="Calibri" pitchFamily="34" charset="0"/>
              </a:rPr>
              <a:t> </a:t>
            </a:r>
            <a:r>
              <a:rPr lang="tr-TR" altLang="tr-TR" sz="3000" u="sng" dirty="0">
                <a:latin typeface="Calibri" pitchFamily="34" charset="0"/>
              </a:rPr>
              <a:t>temel usullerdir.</a:t>
            </a:r>
            <a:r>
              <a:rPr lang="tr-TR" altLang="tr-TR" sz="3000" dirty="0">
                <a:latin typeface="Calibri" pitchFamily="34" charset="0"/>
              </a:rPr>
              <a:t> Diğer ihale usulleri Kanunda belirtilen özel hallerde kullanılabilir. </a:t>
            </a:r>
          </a:p>
          <a:p>
            <a:pPr algn="just" eaLnBrk="1" hangingPunct="1"/>
            <a:endParaRPr lang="tr-TR" altLang="tr-TR" sz="3000" dirty="0">
              <a:latin typeface="Calibri" pitchFamily="34" charset="0"/>
            </a:endParaRPr>
          </a:p>
          <a:p>
            <a:pPr algn="just" eaLnBrk="1" hangingPunct="1"/>
            <a:endParaRPr lang="tr-TR" altLang="tr-TR" sz="3000" dirty="0">
              <a:latin typeface="Calibri" pitchFamily="34" charset="0"/>
            </a:endParaRPr>
          </a:p>
        </p:txBody>
      </p:sp>
      <p:sp>
        <p:nvSpPr>
          <p:cNvPr id="6" name="3 Başlık"/>
          <p:cNvSpPr txBox="1">
            <a:spLocks/>
          </p:cNvSpPr>
          <p:nvPr/>
        </p:nvSpPr>
        <p:spPr>
          <a:xfrm>
            <a:off x="500063" y="142875"/>
            <a:ext cx="7772400" cy="714375"/>
          </a:xfrm>
          <a:prstGeom prst="rect">
            <a:avLst/>
          </a:prstGeom>
        </p:spPr>
        <p:txBody>
          <a:bodyPr anchor="ctr">
            <a:normAutofit/>
          </a:bodyPr>
          <a:lstStyle/>
          <a:p>
            <a:pPr algn="ctr" eaLnBrk="1" fontAlgn="auto" hangingPunct="1">
              <a:spcAft>
                <a:spcPts val="0"/>
              </a:spcAft>
              <a:defRPr/>
            </a:pPr>
            <a:r>
              <a:rPr lang="tr-TR" sz="3000" dirty="0">
                <a:latin typeface="Arial" panose="020B0604020202020204" pitchFamily="34" charset="0"/>
                <a:ea typeface="+mj-ea"/>
                <a:cs typeface="Arial" panose="020B0604020202020204" pitchFamily="34" charset="0"/>
              </a:rPr>
              <a:t>4734 Sayılı Kamu İhale Kanunu</a:t>
            </a:r>
          </a:p>
        </p:txBody>
      </p:sp>
      <p:sp>
        <p:nvSpPr>
          <p:cNvPr id="9220" name="Metin kutusu 2"/>
          <p:cNvSpPr txBox="1">
            <a:spLocks noChangeArrowheads="1"/>
          </p:cNvSpPr>
          <p:nvPr/>
        </p:nvSpPr>
        <p:spPr bwMode="auto">
          <a:xfrm>
            <a:off x="2605088" y="4225925"/>
            <a:ext cx="58547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r>
              <a:rPr lang="tr-TR" altLang="tr-TR" sz="3000" b="1">
                <a:solidFill>
                  <a:srgbClr val="FF0000"/>
                </a:solidFill>
                <a:latin typeface="Arial" charset="0"/>
              </a:rPr>
              <a:t>Ödeneği bulunmayan hiçbir iş için ihaleye çıkılamaz. </a:t>
            </a:r>
          </a:p>
        </p:txBody>
      </p:sp>
      <p:pic>
        <p:nvPicPr>
          <p:cNvPr id="9221" name="Resim 3"/>
          <p:cNvPicPr>
            <a:picLocks noChangeAspect="1"/>
          </p:cNvPicPr>
          <p:nvPr/>
        </p:nvPicPr>
        <p:blipFill>
          <a:blip r:embed="rId2" cstate="print">
            <a:extLst>
              <a:ext uri="{28A0092B-C50C-407E-A947-70E740481C1C}">
                <a14:useLocalDpi xmlns:a14="http://schemas.microsoft.com/office/drawing/2010/main" val="0"/>
              </a:ext>
            </a:extLst>
          </a:blip>
          <a:srcRect l="5980" t="15497" r="5980" b="15895"/>
          <a:stretch>
            <a:fillRect/>
          </a:stretch>
        </p:blipFill>
        <p:spPr bwMode="auto">
          <a:xfrm>
            <a:off x="820738" y="1484313"/>
            <a:ext cx="142557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381752"/>
      </p:ext>
    </p:extLst>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855976" y="309371"/>
            <a:ext cx="354634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30042" y="423926"/>
            <a:ext cx="2908300" cy="521334"/>
          </a:xfrm>
          <a:prstGeom prst="rect">
            <a:avLst/>
          </a:prstGeom>
        </p:spPr>
        <p:txBody>
          <a:bodyPr vert="horz" wrap="square" lIns="0" tIns="0" rIns="0" bIns="0" rtlCol="0">
            <a:spAutoFit/>
          </a:bodyPr>
          <a:lstStyle/>
          <a:p>
            <a:pPr marL="12700">
              <a:lnSpc>
                <a:spcPct val="100000"/>
              </a:lnSpc>
              <a:tabLst>
                <a:tab pos="1026160" algn="l"/>
              </a:tabLst>
            </a:pPr>
            <a:r>
              <a:rPr dirty="0"/>
              <a:t>İhale	</a:t>
            </a:r>
            <a:r>
              <a:rPr spc="-15" dirty="0"/>
              <a:t>Komisyonu</a:t>
            </a: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431035"/>
            <a:ext cx="8053705" cy="900430"/>
          </a:xfrm>
          <a:prstGeom prst="rect">
            <a:avLst/>
          </a:prstGeom>
        </p:spPr>
        <p:txBody>
          <a:bodyPr vert="horz" wrap="square" lIns="0" tIns="0" rIns="0" bIns="0" rtlCol="0">
            <a:spAutoFit/>
          </a:bodyPr>
          <a:lstStyle/>
          <a:p>
            <a:pPr marL="12700">
              <a:lnSpc>
                <a:spcPts val="3420"/>
              </a:lnSpc>
            </a:pPr>
            <a:r>
              <a:rPr sz="3000" dirty="0">
                <a:latin typeface="Calibri"/>
                <a:cs typeface="Calibri"/>
              </a:rPr>
              <a:t>İhale </a:t>
            </a:r>
            <a:r>
              <a:rPr sz="3000" spc="-10" dirty="0">
                <a:latin typeface="Calibri"/>
                <a:cs typeface="Calibri"/>
              </a:rPr>
              <a:t>yetkilisi; </a:t>
            </a:r>
            <a:r>
              <a:rPr sz="3000" spc="-5" dirty="0">
                <a:solidFill>
                  <a:srgbClr val="FF0000"/>
                </a:solidFill>
                <a:latin typeface="Calibri"/>
                <a:cs typeface="Calibri"/>
              </a:rPr>
              <a:t>Biri </a:t>
            </a:r>
            <a:r>
              <a:rPr sz="3000" dirty="0">
                <a:solidFill>
                  <a:srgbClr val="FF0000"/>
                </a:solidFill>
                <a:latin typeface="Calibri"/>
                <a:cs typeface="Calibri"/>
              </a:rPr>
              <a:t>(1) </a:t>
            </a:r>
            <a:r>
              <a:rPr sz="3000" spc="-10" dirty="0">
                <a:solidFill>
                  <a:srgbClr val="FF0000"/>
                </a:solidFill>
                <a:latin typeface="Calibri"/>
                <a:cs typeface="Calibri"/>
              </a:rPr>
              <a:t>başkan </a:t>
            </a:r>
            <a:r>
              <a:rPr sz="3000" spc="-5" dirty="0">
                <a:latin typeface="Calibri"/>
                <a:cs typeface="Calibri"/>
              </a:rPr>
              <a:t>olmak</a:t>
            </a:r>
            <a:r>
              <a:rPr sz="3000" spc="-40" dirty="0">
                <a:latin typeface="Calibri"/>
                <a:cs typeface="Calibri"/>
              </a:rPr>
              <a:t> </a:t>
            </a:r>
            <a:r>
              <a:rPr sz="3000" spc="-20" dirty="0">
                <a:latin typeface="Calibri"/>
                <a:cs typeface="Calibri"/>
              </a:rPr>
              <a:t>üzere,</a:t>
            </a:r>
            <a:endParaRPr sz="3000">
              <a:latin typeface="Calibri"/>
              <a:cs typeface="Calibri"/>
            </a:endParaRPr>
          </a:p>
          <a:p>
            <a:pPr marL="368935" indent="-356235">
              <a:lnSpc>
                <a:spcPts val="3420"/>
              </a:lnSpc>
              <a:buSzPct val="90000"/>
              <a:buFont typeface="Wingdings"/>
              <a:buChar char=""/>
              <a:tabLst>
                <a:tab pos="369570" algn="l"/>
              </a:tabLst>
            </a:pPr>
            <a:r>
              <a:rPr sz="3000" spc="-5" dirty="0">
                <a:solidFill>
                  <a:srgbClr val="FF0000"/>
                </a:solidFill>
                <a:latin typeface="Calibri"/>
                <a:cs typeface="Calibri"/>
              </a:rPr>
              <a:t>İkisinin(2)</a:t>
            </a:r>
            <a:r>
              <a:rPr sz="3000" spc="-5" dirty="0">
                <a:latin typeface="Calibri"/>
                <a:cs typeface="Calibri"/>
              </a:rPr>
              <a:t>ihale </a:t>
            </a:r>
            <a:r>
              <a:rPr sz="3000" spc="-20" dirty="0">
                <a:latin typeface="Calibri"/>
                <a:cs typeface="Calibri"/>
              </a:rPr>
              <a:t>konusu </a:t>
            </a:r>
            <a:r>
              <a:rPr sz="3000" spc="-5" dirty="0">
                <a:solidFill>
                  <a:srgbClr val="FF0000"/>
                </a:solidFill>
                <a:latin typeface="Calibri"/>
                <a:cs typeface="Calibri"/>
              </a:rPr>
              <a:t>işin </a:t>
            </a:r>
            <a:r>
              <a:rPr sz="3000" dirty="0">
                <a:solidFill>
                  <a:srgbClr val="FF0000"/>
                </a:solidFill>
                <a:latin typeface="Calibri"/>
                <a:cs typeface="Calibri"/>
              </a:rPr>
              <a:t>uzmanı </a:t>
            </a:r>
            <a:r>
              <a:rPr sz="3000" dirty="0">
                <a:latin typeface="Calibri"/>
                <a:cs typeface="Calibri"/>
              </a:rPr>
              <a:t>olması</a:t>
            </a:r>
            <a:r>
              <a:rPr sz="3000" spc="45" dirty="0">
                <a:latin typeface="Calibri"/>
                <a:cs typeface="Calibri"/>
              </a:rPr>
              <a:t> </a:t>
            </a:r>
            <a:r>
              <a:rPr sz="3000" spc="-5" dirty="0">
                <a:latin typeface="Calibri"/>
                <a:cs typeface="Calibri"/>
              </a:rPr>
              <a:t>şartıyla,</a:t>
            </a:r>
            <a:endParaRPr sz="3000">
              <a:latin typeface="Calibri"/>
              <a:cs typeface="Calibri"/>
            </a:endParaRPr>
          </a:p>
        </p:txBody>
      </p:sp>
      <p:sp>
        <p:nvSpPr>
          <p:cNvPr id="10" name="object 10"/>
          <p:cNvSpPr txBox="1"/>
          <p:nvPr/>
        </p:nvSpPr>
        <p:spPr>
          <a:xfrm>
            <a:off x="547217" y="2254250"/>
            <a:ext cx="1009015" cy="489584"/>
          </a:xfrm>
          <a:prstGeom prst="rect">
            <a:avLst/>
          </a:prstGeom>
        </p:spPr>
        <p:txBody>
          <a:bodyPr vert="horz" wrap="square" lIns="0" tIns="0" rIns="0" bIns="0" rtlCol="0">
            <a:spAutoFit/>
          </a:bodyPr>
          <a:lstStyle/>
          <a:p>
            <a:pPr marL="370840" indent="-358140">
              <a:lnSpc>
                <a:spcPct val="100000"/>
              </a:lnSpc>
              <a:buClr>
                <a:srgbClr val="FF0000"/>
              </a:buClr>
              <a:buSzPct val="90000"/>
              <a:buFont typeface="Wingdings"/>
              <a:buChar char=""/>
              <a:tabLst>
                <a:tab pos="370840" algn="l"/>
              </a:tabLst>
            </a:pPr>
            <a:r>
              <a:rPr sz="3000" smtClean="0">
                <a:latin typeface="Calibri"/>
                <a:cs typeface="Calibri"/>
              </a:rPr>
              <a:t>İlg</a:t>
            </a:r>
            <a:r>
              <a:rPr sz="3000" spc="-15" smtClean="0">
                <a:latin typeface="Calibri"/>
                <a:cs typeface="Calibri"/>
              </a:rPr>
              <a:t>i</a:t>
            </a:r>
            <a:r>
              <a:rPr sz="3000" smtClean="0">
                <a:latin typeface="Calibri"/>
                <a:cs typeface="Calibri"/>
              </a:rPr>
              <a:t>li</a:t>
            </a:r>
            <a:endParaRPr sz="3000">
              <a:latin typeface="Calibri"/>
              <a:cs typeface="Calibri"/>
            </a:endParaRPr>
          </a:p>
        </p:txBody>
      </p:sp>
      <p:sp>
        <p:nvSpPr>
          <p:cNvPr id="11" name="object 11"/>
          <p:cNvSpPr txBox="1"/>
          <p:nvPr/>
        </p:nvSpPr>
        <p:spPr>
          <a:xfrm>
            <a:off x="547217" y="2665729"/>
            <a:ext cx="7221855" cy="488950"/>
          </a:xfrm>
          <a:prstGeom prst="rect">
            <a:avLst/>
          </a:prstGeom>
        </p:spPr>
        <p:txBody>
          <a:bodyPr vert="horz" wrap="square" lIns="0" tIns="0" rIns="0" bIns="0" rtlCol="0">
            <a:spAutoFit/>
          </a:bodyPr>
          <a:lstStyle/>
          <a:p>
            <a:pPr marL="12700">
              <a:lnSpc>
                <a:spcPct val="100000"/>
              </a:lnSpc>
              <a:tabLst>
                <a:tab pos="2054860" algn="l"/>
                <a:tab pos="3185795" algn="l"/>
                <a:tab pos="4275455" algn="l"/>
                <a:tab pos="5934075" algn="l"/>
              </a:tabLst>
            </a:pPr>
            <a:r>
              <a:rPr sz="3000" dirty="0">
                <a:solidFill>
                  <a:srgbClr val="FF0000"/>
                </a:solidFill>
                <a:latin typeface="Calibri"/>
                <a:cs typeface="Calibri"/>
              </a:rPr>
              <a:t>muhasebe	</a:t>
            </a:r>
            <a:r>
              <a:rPr sz="3000" spc="-25" dirty="0">
                <a:solidFill>
                  <a:srgbClr val="FF0000"/>
                </a:solidFill>
                <a:latin typeface="Calibri"/>
                <a:cs typeface="Calibri"/>
              </a:rPr>
              <a:t>v</a:t>
            </a:r>
            <a:r>
              <a:rPr sz="3000" spc="-30" dirty="0">
                <a:solidFill>
                  <a:srgbClr val="FF0000"/>
                </a:solidFill>
                <a:latin typeface="Calibri"/>
                <a:cs typeface="Calibri"/>
              </a:rPr>
              <a:t>e</a:t>
            </a:r>
            <a:r>
              <a:rPr sz="3000" spc="-50" dirty="0">
                <a:solidFill>
                  <a:srgbClr val="FF0000"/>
                </a:solidFill>
                <a:latin typeface="Calibri"/>
                <a:cs typeface="Calibri"/>
              </a:rPr>
              <a:t>y</a:t>
            </a:r>
            <a:r>
              <a:rPr sz="3000" dirty="0">
                <a:solidFill>
                  <a:srgbClr val="FF0000"/>
                </a:solidFill>
                <a:latin typeface="Calibri"/>
                <a:cs typeface="Calibri"/>
              </a:rPr>
              <a:t>a	malî	iş</a:t>
            </a:r>
            <a:r>
              <a:rPr sz="3000" spc="-10" dirty="0">
                <a:solidFill>
                  <a:srgbClr val="FF0000"/>
                </a:solidFill>
                <a:latin typeface="Calibri"/>
                <a:cs typeface="Calibri"/>
              </a:rPr>
              <a:t>l</a:t>
            </a:r>
            <a:r>
              <a:rPr sz="3000" dirty="0">
                <a:solidFill>
                  <a:srgbClr val="FF0000"/>
                </a:solidFill>
                <a:latin typeface="Calibri"/>
                <a:cs typeface="Calibri"/>
              </a:rPr>
              <a:t>e</a:t>
            </a:r>
            <a:r>
              <a:rPr sz="3000" spc="-45" dirty="0">
                <a:solidFill>
                  <a:srgbClr val="FF0000"/>
                </a:solidFill>
                <a:latin typeface="Calibri"/>
                <a:cs typeface="Calibri"/>
              </a:rPr>
              <a:t>r</a:t>
            </a:r>
            <a:r>
              <a:rPr sz="3000" dirty="0">
                <a:solidFill>
                  <a:srgbClr val="FF0000"/>
                </a:solidFill>
                <a:latin typeface="Calibri"/>
                <a:cs typeface="Calibri"/>
              </a:rPr>
              <a:t>d</a:t>
            </a:r>
            <a:r>
              <a:rPr sz="3000" spc="-10" dirty="0">
                <a:solidFill>
                  <a:srgbClr val="FF0000"/>
                </a:solidFill>
                <a:latin typeface="Calibri"/>
                <a:cs typeface="Calibri"/>
              </a:rPr>
              <a:t>e</a:t>
            </a:r>
            <a:r>
              <a:rPr sz="3000" spc="-5" dirty="0">
                <a:solidFill>
                  <a:srgbClr val="FF0000"/>
                </a:solidFill>
                <a:latin typeface="Calibri"/>
                <a:cs typeface="Calibri"/>
              </a:rPr>
              <a:t>n</a:t>
            </a:r>
            <a:r>
              <a:rPr sz="3000" dirty="0">
                <a:solidFill>
                  <a:srgbClr val="FF0000"/>
                </a:solidFill>
                <a:latin typeface="Calibri"/>
                <a:cs typeface="Calibri"/>
              </a:rPr>
              <a:t>	</a:t>
            </a:r>
            <a:r>
              <a:rPr sz="3000" spc="-5" dirty="0">
                <a:solidFill>
                  <a:srgbClr val="FF0000"/>
                </a:solidFill>
                <a:latin typeface="Calibri"/>
                <a:cs typeface="Calibri"/>
              </a:rPr>
              <a:t>sorumlu</a:t>
            </a:r>
            <a:endParaRPr sz="3000">
              <a:latin typeface="Calibri"/>
              <a:cs typeface="Calibri"/>
            </a:endParaRPr>
          </a:p>
        </p:txBody>
      </p:sp>
      <p:sp>
        <p:nvSpPr>
          <p:cNvPr id="12" name="object 12"/>
          <p:cNvSpPr txBox="1"/>
          <p:nvPr/>
        </p:nvSpPr>
        <p:spPr>
          <a:xfrm>
            <a:off x="1774063" y="2254250"/>
            <a:ext cx="6844665" cy="900430"/>
          </a:xfrm>
          <a:prstGeom prst="rect">
            <a:avLst/>
          </a:prstGeom>
        </p:spPr>
        <p:txBody>
          <a:bodyPr vert="horz" wrap="square" lIns="0" tIns="0" rIns="0" bIns="0" rtlCol="0">
            <a:spAutoFit/>
          </a:bodyPr>
          <a:lstStyle/>
          <a:p>
            <a:pPr marR="5080" algn="r">
              <a:lnSpc>
                <a:spcPts val="3420"/>
              </a:lnSpc>
              <a:tabLst>
                <a:tab pos="1029969" algn="l"/>
                <a:tab pos="3491865" algn="l"/>
                <a:tab pos="4126229" algn="l"/>
                <a:tab pos="4703445" algn="l"/>
                <a:tab pos="5139690" algn="l"/>
                <a:tab pos="6462395" algn="l"/>
              </a:tabLst>
            </a:pPr>
            <a:r>
              <a:rPr sz="3000" dirty="0">
                <a:latin typeface="Calibri"/>
                <a:cs typeface="Calibri"/>
              </a:rPr>
              <a:t>i</a:t>
            </a:r>
            <a:r>
              <a:rPr sz="3000" spc="-15" dirty="0">
                <a:latin typeface="Calibri"/>
                <a:cs typeface="Calibri"/>
              </a:rPr>
              <a:t>d</a:t>
            </a:r>
            <a:r>
              <a:rPr sz="3000" dirty="0">
                <a:latin typeface="Calibri"/>
                <a:cs typeface="Calibri"/>
              </a:rPr>
              <a:t>a</a:t>
            </a:r>
            <a:r>
              <a:rPr sz="3000" spc="-50" dirty="0">
                <a:latin typeface="Calibri"/>
                <a:cs typeface="Calibri"/>
              </a:rPr>
              <a:t>r</a:t>
            </a:r>
            <a:r>
              <a:rPr sz="3000" dirty="0">
                <a:latin typeface="Calibri"/>
                <a:cs typeface="Calibri"/>
              </a:rPr>
              <a:t>e	</a:t>
            </a:r>
            <a:r>
              <a:rPr sz="3000" spc="-5" dirty="0">
                <a:latin typeface="Calibri"/>
                <a:cs typeface="Calibri"/>
              </a:rPr>
              <a:t>p</a:t>
            </a:r>
            <a:r>
              <a:rPr sz="3000" spc="-15" dirty="0">
                <a:latin typeface="Calibri"/>
                <a:cs typeface="Calibri"/>
              </a:rPr>
              <a:t>e</a:t>
            </a:r>
            <a:r>
              <a:rPr sz="3000" spc="-50" dirty="0">
                <a:latin typeface="Calibri"/>
                <a:cs typeface="Calibri"/>
              </a:rPr>
              <a:t>r</a:t>
            </a:r>
            <a:r>
              <a:rPr sz="3000" spc="-5" dirty="0">
                <a:latin typeface="Calibri"/>
                <a:cs typeface="Calibri"/>
              </a:rPr>
              <a:t>sone</a:t>
            </a:r>
            <a:r>
              <a:rPr sz="3000" spc="-15" dirty="0">
                <a:latin typeface="Calibri"/>
                <a:cs typeface="Calibri"/>
              </a:rPr>
              <a:t>l</a:t>
            </a:r>
            <a:r>
              <a:rPr sz="3000" dirty="0">
                <a:latin typeface="Calibri"/>
                <a:cs typeface="Calibri"/>
              </a:rPr>
              <a:t>i</a:t>
            </a:r>
            <a:r>
              <a:rPr sz="3000" spc="-15" dirty="0">
                <a:latin typeface="Calibri"/>
                <a:cs typeface="Calibri"/>
              </a:rPr>
              <a:t>n</a:t>
            </a:r>
            <a:r>
              <a:rPr sz="3000" spc="-5" dirty="0">
                <a:latin typeface="Calibri"/>
                <a:cs typeface="Calibri"/>
              </a:rPr>
              <a:t>d</a:t>
            </a:r>
            <a:r>
              <a:rPr sz="3000" spc="-15" dirty="0">
                <a:latin typeface="Calibri"/>
                <a:cs typeface="Calibri"/>
              </a:rPr>
              <a:t>e</a:t>
            </a:r>
            <a:r>
              <a:rPr sz="3000" dirty="0">
                <a:latin typeface="Calibri"/>
                <a:cs typeface="Calibri"/>
              </a:rPr>
              <a:t>n	</a:t>
            </a:r>
            <a:r>
              <a:rPr sz="3000" spc="-10" dirty="0">
                <a:latin typeface="Calibri"/>
                <a:cs typeface="Calibri"/>
              </a:rPr>
              <a:t>e</a:t>
            </a:r>
            <a:r>
              <a:rPr sz="3000" dirty="0">
                <a:latin typeface="Calibri"/>
                <a:cs typeface="Calibri"/>
              </a:rPr>
              <a:t>n	az	4	kiş</a:t>
            </a:r>
            <a:r>
              <a:rPr sz="3000" spc="-10" dirty="0">
                <a:latin typeface="Calibri"/>
                <a:cs typeface="Calibri"/>
              </a:rPr>
              <a:t>i</a:t>
            </a:r>
            <a:r>
              <a:rPr sz="3000" dirty="0">
                <a:latin typeface="Calibri"/>
                <a:cs typeface="Calibri"/>
              </a:rPr>
              <a:t>n</a:t>
            </a:r>
            <a:r>
              <a:rPr sz="3000" spc="-15" dirty="0">
                <a:latin typeface="Calibri"/>
                <a:cs typeface="Calibri"/>
              </a:rPr>
              <a:t>i</a:t>
            </a:r>
            <a:r>
              <a:rPr sz="3000" dirty="0">
                <a:latin typeface="Calibri"/>
                <a:cs typeface="Calibri"/>
              </a:rPr>
              <a:t>n,	</a:t>
            </a:r>
            <a:r>
              <a:rPr sz="3000" spc="-25" dirty="0">
                <a:latin typeface="Calibri"/>
                <a:cs typeface="Calibri"/>
              </a:rPr>
              <a:t>ve</a:t>
            </a:r>
            <a:endParaRPr sz="3000">
              <a:latin typeface="Calibri"/>
              <a:cs typeface="Calibri"/>
            </a:endParaRPr>
          </a:p>
          <a:p>
            <a:pPr marR="5080" algn="r">
              <a:lnSpc>
                <a:spcPts val="3420"/>
              </a:lnSpc>
            </a:pPr>
            <a:r>
              <a:rPr sz="3000" spc="-5" dirty="0">
                <a:solidFill>
                  <a:srgbClr val="FF0000"/>
                </a:solidFill>
                <a:latin typeface="Calibri"/>
                <a:cs typeface="Calibri"/>
              </a:rPr>
              <a:t>b</a:t>
            </a:r>
            <a:r>
              <a:rPr sz="3000" spc="-10" dirty="0">
                <a:solidFill>
                  <a:srgbClr val="FF0000"/>
                </a:solidFill>
                <a:latin typeface="Calibri"/>
                <a:cs typeface="Calibri"/>
              </a:rPr>
              <a:t>i</a:t>
            </a:r>
            <a:r>
              <a:rPr sz="3000" dirty="0">
                <a:solidFill>
                  <a:srgbClr val="FF0000"/>
                </a:solidFill>
                <a:latin typeface="Calibri"/>
                <a:cs typeface="Calibri"/>
              </a:rPr>
              <a:t>r</a:t>
            </a:r>
            <a:endParaRPr sz="3000">
              <a:latin typeface="Calibri"/>
              <a:cs typeface="Calibri"/>
            </a:endParaRPr>
          </a:p>
        </p:txBody>
      </p:sp>
      <p:sp>
        <p:nvSpPr>
          <p:cNvPr id="13" name="object 13"/>
          <p:cNvSpPr txBox="1"/>
          <p:nvPr/>
        </p:nvSpPr>
        <p:spPr>
          <a:xfrm>
            <a:off x="547217" y="3122929"/>
            <a:ext cx="8072755" cy="2893100"/>
          </a:xfrm>
          <a:prstGeom prst="rect">
            <a:avLst/>
          </a:prstGeom>
        </p:spPr>
        <p:txBody>
          <a:bodyPr vert="horz" wrap="square" lIns="0" tIns="0" rIns="0" bIns="0" rtlCol="0">
            <a:spAutoFit/>
          </a:bodyPr>
          <a:lstStyle/>
          <a:p>
            <a:pPr marL="12700" marR="5080" algn="just">
              <a:lnSpc>
                <a:spcPct val="90000"/>
              </a:lnSpc>
            </a:pPr>
            <a:r>
              <a:rPr sz="3000" spc="-10" dirty="0">
                <a:latin typeface="Calibri"/>
                <a:cs typeface="Calibri"/>
              </a:rPr>
              <a:t>personelin katılımıyla kurulacak, </a:t>
            </a:r>
            <a:r>
              <a:rPr sz="3000" spc="-5" dirty="0">
                <a:latin typeface="Calibri"/>
                <a:cs typeface="Calibri"/>
              </a:rPr>
              <a:t>En </a:t>
            </a:r>
            <a:r>
              <a:rPr sz="3000" dirty="0">
                <a:latin typeface="Calibri"/>
                <a:cs typeface="Calibri"/>
              </a:rPr>
              <a:t>az </a:t>
            </a:r>
            <a:r>
              <a:rPr sz="3000" u="heavy" spc="-5" dirty="0">
                <a:solidFill>
                  <a:srgbClr val="FF0000"/>
                </a:solidFill>
                <a:latin typeface="Calibri"/>
                <a:cs typeface="Calibri"/>
              </a:rPr>
              <a:t>beş </a:t>
            </a:r>
            <a:r>
              <a:rPr sz="3000" u="heavy" spc="-20" dirty="0">
                <a:solidFill>
                  <a:srgbClr val="FF0000"/>
                </a:solidFill>
                <a:latin typeface="Calibri"/>
                <a:cs typeface="Calibri"/>
              </a:rPr>
              <a:t>ve tek  </a:t>
            </a:r>
            <a:r>
              <a:rPr sz="3000" u="heavy" spc="-15" dirty="0">
                <a:solidFill>
                  <a:srgbClr val="FF0000"/>
                </a:solidFill>
                <a:latin typeface="Calibri"/>
                <a:cs typeface="Calibri"/>
              </a:rPr>
              <a:t>sayıda</a:t>
            </a:r>
            <a:r>
              <a:rPr sz="3000" u="heavy" spc="645" dirty="0">
                <a:solidFill>
                  <a:srgbClr val="FF0000"/>
                </a:solidFill>
                <a:latin typeface="Calibri"/>
                <a:cs typeface="Calibri"/>
              </a:rPr>
              <a:t> </a:t>
            </a:r>
            <a:r>
              <a:rPr sz="3000" spc="-5" dirty="0">
                <a:solidFill>
                  <a:srgbClr val="FF0000"/>
                </a:solidFill>
                <a:latin typeface="Calibri"/>
                <a:cs typeface="Calibri"/>
              </a:rPr>
              <a:t>kişiden </a:t>
            </a:r>
            <a:r>
              <a:rPr sz="3000" spc="-30" dirty="0">
                <a:latin typeface="Calibri"/>
                <a:cs typeface="Calibri"/>
              </a:rPr>
              <a:t>oluşacaktır. </a:t>
            </a:r>
            <a:r>
              <a:rPr sz="3000" dirty="0">
                <a:solidFill>
                  <a:srgbClr val="FF0000"/>
                </a:solidFill>
                <a:latin typeface="Calibri"/>
                <a:cs typeface="Calibri"/>
              </a:rPr>
              <a:t>Asil </a:t>
            </a:r>
            <a:r>
              <a:rPr sz="3000" spc="-15" dirty="0">
                <a:solidFill>
                  <a:srgbClr val="FF0000"/>
                </a:solidFill>
                <a:latin typeface="Calibri"/>
                <a:cs typeface="Calibri"/>
              </a:rPr>
              <a:t>üye</a:t>
            </a:r>
            <a:r>
              <a:rPr sz="3000" spc="645" dirty="0">
                <a:solidFill>
                  <a:srgbClr val="FF0000"/>
                </a:solidFill>
                <a:latin typeface="Calibri"/>
                <a:cs typeface="Calibri"/>
              </a:rPr>
              <a:t> </a:t>
            </a:r>
            <a:r>
              <a:rPr sz="3000" spc="-15" dirty="0">
                <a:solidFill>
                  <a:srgbClr val="FF0000"/>
                </a:solidFill>
                <a:latin typeface="Calibri"/>
                <a:cs typeface="Calibri"/>
              </a:rPr>
              <a:t>sayısı</a:t>
            </a:r>
            <a:r>
              <a:rPr sz="3000" spc="645" dirty="0">
                <a:solidFill>
                  <a:srgbClr val="FF0000"/>
                </a:solidFill>
                <a:latin typeface="Calibri"/>
                <a:cs typeface="Calibri"/>
              </a:rPr>
              <a:t> </a:t>
            </a:r>
            <a:r>
              <a:rPr sz="3000" spc="-15" dirty="0">
                <a:solidFill>
                  <a:srgbClr val="FF0000"/>
                </a:solidFill>
                <a:latin typeface="Calibri"/>
                <a:cs typeface="Calibri"/>
              </a:rPr>
              <a:t>kadar  yedek üyede</a:t>
            </a:r>
            <a:r>
              <a:rPr sz="3000" spc="5" dirty="0">
                <a:solidFill>
                  <a:srgbClr val="FF0000"/>
                </a:solidFill>
                <a:latin typeface="Calibri"/>
                <a:cs typeface="Calibri"/>
              </a:rPr>
              <a:t> </a:t>
            </a:r>
            <a:r>
              <a:rPr sz="3000" spc="-30" dirty="0">
                <a:solidFill>
                  <a:srgbClr val="FF0000"/>
                </a:solidFill>
                <a:latin typeface="Calibri"/>
                <a:cs typeface="Calibri"/>
              </a:rPr>
              <a:t>görevlendirilir.</a:t>
            </a:r>
            <a:endParaRPr sz="3000">
              <a:latin typeface="Calibri"/>
              <a:cs typeface="Calibri"/>
            </a:endParaRPr>
          </a:p>
          <a:p>
            <a:pPr marL="219710" indent="-207010" algn="just">
              <a:lnSpc>
                <a:spcPts val="3060"/>
              </a:lnSpc>
              <a:buClr>
                <a:srgbClr val="FF0000"/>
              </a:buClr>
              <a:buSzPct val="90000"/>
              <a:buFont typeface="Arial"/>
              <a:buChar char="•"/>
              <a:tabLst>
                <a:tab pos="220345" algn="l"/>
              </a:tabLst>
            </a:pPr>
            <a:endParaRPr lang="tr-TR" sz="3000" spc="-20" dirty="0" smtClean="0">
              <a:latin typeface="Calibri"/>
              <a:cs typeface="Calibri"/>
            </a:endParaRPr>
          </a:p>
          <a:p>
            <a:pPr marL="219710" indent="-207010" algn="just">
              <a:lnSpc>
                <a:spcPts val="3060"/>
              </a:lnSpc>
              <a:buClr>
                <a:srgbClr val="FF0000"/>
              </a:buClr>
              <a:buSzPct val="90000"/>
              <a:buFont typeface="Arial"/>
              <a:buChar char="•"/>
              <a:tabLst>
                <a:tab pos="220345" algn="l"/>
              </a:tabLst>
            </a:pPr>
            <a:r>
              <a:rPr sz="3000" spc="-20" smtClean="0">
                <a:latin typeface="Calibri"/>
                <a:cs typeface="Calibri"/>
              </a:rPr>
              <a:t>Kadrolu  </a:t>
            </a:r>
            <a:r>
              <a:rPr sz="3000" spc="-15" dirty="0">
                <a:latin typeface="Calibri"/>
                <a:cs typeface="Calibri"/>
              </a:rPr>
              <a:t>ve  </a:t>
            </a:r>
            <a:r>
              <a:rPr sz="3000" spc="-10" dirty="0">
                <a:latin typeface="Calibri"/>
                <a:cs typeface="Calibri"/>
              </a:rPr>
              <a:t>geçici  </a:t>
            </a:r>
            <a:r>
              <a:rPr sz="3000" spc="-15" dirty="0">
                <a:latin typeface="Calibri"/>
                <a:cs typeface="Calibri"/>
              </a:rPr>
              <a:t>ayrımı  </a:t>
            </a:r>
            <a:r>
              <a:rPr sz="3000" spc="-5" dirty="0">
                <a:latin typeface="Calibri"/>
                <a:cs typeface="Calibri"/>
              </a:rPr>
              <a:t>yapılmaksızın  işçiler  </a:t>
            </a:r>
            <a:r>
              <a:rPr sz="3000" spc="415" dirty="0">
                <a:latin typeface="Calibri"/>
                <a:cs typeface="Calibri"/>
              </a:rPr>
              <a:t> </a:t>
            </a:r>
            <a:r>
              <a:rPr sz="3000" spc="-5" dirty="0">
                <a:latin typeface="Calibri"/>
                <a:cs typeface="Calibri"/>
              </a:rPr>
              <a:t>ile</a:t>
            </a:r>
            <a:endParaRPr sz="3000">
              <a:latin typeface="Calibri"/>
              <a:cs typeface="Calibri"/>
            </a:endParaRPr>
          </a:p>
          <a:p>
            <a:pPr marL="12700" algn="just">
              <a:lnSpc>
                <a:spcPts val="3240"/>
              </a:lnSpc>
            </a:pPr>
            <a:r>
              <a:rPr sz="3000" spc="-5" dirty="0">
                <a:latin typeface="Calibri"/>
                <a:cs typeface="Calibri"/>
              </a:rPr>
              <a:t>sözleşmeli </a:t>
            </a:r>
            <a:r>
              <a:rPr sz="3000" spc="-15" dirty="0">
                <a:latin typeface="Calibri"/>
                <a:cs typeface="Calibri"/>
              </a:rPr>
              <a:t>personel </a:t>
            </a:r>
            <a:r>
              <a:rPr sz="3000" spc="-5" dirty="0">
                <a:latin typeface="Calibri"/>
                <a:cs typeface="Calibri"/>
              </a:rPr>
              <a:t>İhale </a:t>
            </a:r>
            <a:r>
              <a:rPr sz="3000" spc="-20" dirty="0">
                <a:latin typeface="Calibri"/>
                <a:cs typeface="Calibri"/>
              </a:rPr>
              <a:t>Komisyonu </a:t>
            </a:r>
            <a:r>
              <a:rPr sz="3000" spc="-10" dirty="0">
                <a:latin typeface="Calibri"/>
                <a:cs typeface="Calibri"/>
              </a:rPr>
              <a:t>üyesi</a:t>
            </a:r>
            <a:r>
              <a:rPr sz="3000" spc="35" dirty="0">
                <a:latin typeface="Calibri"/>
                <a:cs typeface="Calibri"/>
              </a:rPr>
              <a:t> </a:t>
            </a:r>
            <a:r>
              <a:rPr sz="3000" spc="-40" dirty="0">
                <a:latin typeface="Calibri"/>
                <a:cs typeface="Calibri"/>
              </a:rPr>
              <a:t>olabilir.</a:t>
            </a:r>
            <a:endParaRPr sz="3000">
              <a:latin typeface="Calibri"/>
              <a:cs typeface="Calibri"/>
            </a:endParaRPr>
          </a:p>
          <a:p>
            <a:pPr marL="355600" marR="5080" lvl="1" indent="-161925" algn="just">
              <a:lnSpc>
                <a:spcPct val="90000"/>
              </a:lnSpc>
              <a:spcBef>
                <a:spcPts val="180"/>
              </a:spcBef>
              <a:buClr>
                <a:srgbClr val="FF0000"/>
              </a:buClr>
              <a:buSzPct val="90000"/>
              <a:tabLst>
                <a:tab pos="464820" algn="l"/>
              </a:tabLst>
            </a:pPr>
            <a:endParaRPr sz="3000">
              <a:latin typeface="Calibri"/>
              <a:cs typeface="Calibri"/>
            </a:endParaRPr>
          </a:p>
        </p:txBody>
      </p:sp>
    </p:spTree>
    <p:extLst>
      <p:ext uri="{BB962C8B-B14F-4D97-AF65-F5344CB8AC3E}">
        <p14:creationId xmlns:p14="http://schemas.microsoft.com/office/powerpoint/2010/main" val="3430652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179388" y="1215082"/>
            <a:ext cx="5616575"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1" hangingPunct="1"/>
            <a:r>
              <a:rPr lang="tr-TR" altLang="tr-TR" sz="2000" b="1" dirty="0">
                <a:solidFill>
                  <a:srgbClr val="FF0000"/>
                </a:solidFill>
              </a:rPr>
              <a:t>	Eşik değerler: </a:t>
            </a:r>
            <a:r>
              <a:rPr lang="tr-TR" altLang="tr-TR" sz="2000" b="1" dirty="0" smtClean="0">
                <a:solidFill>
                  <a:srgbClr val="FF0000"/>
                </a:solidFill>
              </a:rPr>
              <a:t>Md.8      (2021)</a:t>
            </a:r>
            <a:endParaRPr lang="tr-TR" altLang="tr-TR" sz="2000" b="1" dirty="0">
              <a:solidFill>
                <a:srgbClr val="FF0000"/>
              </a:solidFill>
            </a:endParaRPr>
          </a:p>
          <a:p>
            <a:pPr algn="just" eaLnBrk="1" hangingPunct="1"/>
            <a:endParaRPr lang="tr-TR" altLang="tr-TR" sz="2000" dirty="0">
              <a:solidFill>
                <a:srgbClr val="FF0000"/>
              </a:solidFill>
            </a:endParaRPr>
          </a:p>
          <a:p>
            <a:pPr algn="just" eaLnBrk="1" hangingPunct="1"/>
            <a:r>
              <a:rPr lang="tr-TR" altLang="tr-TR" sz="2000" dirty="0">
                <a:latin typeface="Calibri" pitchFamily="34" charset="0"/>
              </a:rPr>
              <a:t>	Bu Kanunun 13 ve 63 üncü maddelerinin uygulanmasında yaklaşık maliyet dikkate alınarak kullanılacak eşik değerler aşağıda belirtilmiştir:</a:t>
            </a:r>
          </a:p>
          <a:p>
            <a:pPr algn="just" eaLnBrk="1" hangingPunct="1"/>
            <a:r>
              <a:rPr lang="tr-TR" altLang="tr-TR" sz="2000" dirty="0">
                <a:latin typeface="Calibri" pitchFamily="34" charset="0"/>
              </a:rPr>
              <a:t> </a:t>
            </a:r>
          </a:p>
          <a:p>
            <a:pPr algn="just" eaLnBrk="1" hangingPunct="1"/>
            <a:r>
              <a:rPr lang="tr-TR" altLang="tr-TR" sz="2000" dirty="0">
                <a:latin typeface="Calibri" pitchFamily="34" charset="0"/>
              </a:rPr>
              <a:t> 	</a:t>
            </a:r>
            <a:r>
              <a:rPr lang="tr-TR" altLang="tr-TR" sz="2000" b="1" dirty="0" smtClean="0">
                <a:latin typeface="Calibri" pitchFamily="34" charset="0"/>
              </a:rPr>
              <a:t>a)…</a:t>
            </a:r>
            <a:endParaRPr lang="tr-TR" altLang="tr-TR" sz="2000" b="1" baseline="30000" dirty="0" smtClean="0">
              <a:latin typeface="Calibri" pitchFamily="34" charset="0"/>
            </a:endParaRPr>
          </a:p>
          <a:p>
            <a:pPr algn="just" eaLnBrk="1" hangingPunct="1"/>
            <a:r>
              <a:rPr lang="tr-TR" altLang="tr-TR" sz="2000" b="1" dirty="0" smtClean="0">
                <a:latin typeface="Calibri" pitchFamily="34" charset="0"/>
              </a:rPr>
              <a:t>	b)</a:t>
            </a:r>
            <a:r>
              <a:rPr lang="tr-TR" altLang="tr-TR" sz="2000" dirty="0" smtClean="0">
                <a:latin typeface="Calibri" pitchFamily="34" charset="0"/>
              </a:rPr>
              <a:t> </a:t>
            </a:r>
            <a:r>
              <a:rPr lang="tr-TR" altLang="tr-TR" sz="2000" b="1" dirty="0" smtClean="0">
                <a:latin typeface="Calibri" pitchFamily="34" charset="0"/>
              </a:rPr>
              <a:t>(Değişik: 12/6/2002-4761/12 </a:t>
            </a:r>
            <a:r>
              <a:rPr lang="tr-TR" altLang="tr-TR" sz="2000" b="1" dirty="0" err="1" smtClean="0">
                <a:latin typeface="Calibri" pitchFamily="34" charset="0"/>
              </a:rPr>
              <a:t>md.</a:t>
            </a:r>
            <a:r>
              <a:rPr lang="tr-TR" altLang="tr-TR" sz="2000" b="1" dirty="0" smtClean="0">
                <a:latin typeface="Calibri" pitchFamily="34" charset="0"/>
              </a:rPr>
              <a:t>) </a:t>
            </a:r>
            <a:r>
              <a:rPr lang="tr-TR" altLang="tr-TR" sz="2000" dirty="0" smtClean="0">
                <a:latin typeface="Calibri" pitchFamily="34" charset="0"/>
              </a:rPr>
              <a:t>Kanun kapsamındaki diğer idarelerin mal ve hizmet alımlarında </a:t>
            </a:r>
            <a:r>
              <a:rPr lang="tr-TR" altLang="tr-TR" sz="2000" dirty="0" smtClean="0">
                <a:solidFill>
                  <a:srgbClr val="FF0000"/>
                </a:solidFill>
                <a:latin typeface="Calibri" pitchFamily="34" charset="0"/>
              </a:rPr>
              <a:t>(6.673.409 TL.)</a:t>
            </a:r>
            <a:endParaRPr lang="tr-TR" altLang="tr-TR" sz="2000" b="1" dirty="0" smtClean="0">
              <a:latin typeface="Calibri" pitchFamily="34" charset="0"/>
            </a:endParaRPr>
          </a:p>
          <a:p>
            <a:pPr algn="just" eaLnBrk="1" hangingPunct="1"/>
            <a:r>
              <a:rPr lang="tr-TR" altLang="tr-TR" sz="2000" b="1" dirty="0" smtClean="0">
                <a:latin typeface="Calibri" pitchFamily="34" charset="0"/>
              </a:rPr>
              <a:t>	c) (Değişik: 12/6/2002-4761/12 </a:t>
            </a:r>
            <a:r>
              <a:rPr lang="tr-TR" altLang="tr-TR" sz="2000" b="1" dirty="0" err="1" smtClean="0">
                <a:latin typeface="Calibri" pitchFamily="34" charset="0"/>
              </a:rPr>
              <a:t>md.</a:t>
            </a:r>
            <a:r>
              <a:rPr lang="tr-TR" altLang="tr-TR" sz="2000" b="1" dirty="0" smtClean="0">
                <a:latin typeface="Calibri" pitchFamily="34" charset="0"/>
              </a:rPr>
              <a:t>) </a:t>
            </a:r>
            <a:r>
              <a:rPr lang="tr-TR" altLang="tr-TR" sz="2000" dirty="0" smtClean="0">
                <a:latin typeface="Calibri" pitchFamily="34" charset="0"/>
              </a:rPr>
              <a:t>Kanun kapsamındaki idarelerin yapım işlerinde </a:t>
            </a:r>
            <a:r>
              <a:rPr lang="tr-TR" altLang="tr-TR" sz="2000" dirty="0" smtClean="0">
                <a:solidFill>
                  <a:srgbClr val="FF0000"/>
                </a:solidFill>
                <a:latin typeface="Calibri" pitchFamily="34" charset="0"/>
              </a:rPr>
              <a:t>(146.815.969 TL.)</a:t>
            </a:r>
            <a:r>
              <a:rPr lang="tr-TR" altLang="tr-TR" sz="2000" b="1" dirty="0" smtClean="0">
                <a:latin typeface="Calibri" pitchFamily="34" charset="0"/>
              </a:rPr>
              <a:t> </a:t>
            </a:r>
            <a:endParaRPr lang="tr-TR" altLang="tr-TR" sz="2000" b="1" dirty="0">
              <a:latin typeface="Calibri" pitchFamily="34" charset="0"/>
            </a:endParaRPr>
          </a:p>
          <a:p>
            <a:pPr algn="just" eaLnBrk="1" hangingPunct="1"/>
            <a:r>
              <a:rPr lang="tr-TR" altLang="tr-TR" sz="2400" b="1" dirty="0">
                <a:solidFill>
                  <a:srgbClr val="FF0000"/>
                </a:solidFill>
                <a:latin typeface="Calibri" pitchFamily="34" charset="0"/>
              </a:rPr>
              <a:t>	</a:t>
            </a:r>
            <a:endParaRPr lang="tr-TR" altLang="tr-TR" sz="2400" dirty="0">
              <a:solidFill>
                <a:srgbClr val="FF0000"/>
              </a:solidFill>
              <a:latin typeface="Calibri" pitchFamily="34" charset="0"/>
            </a:endParaRPr>
          </a:p>
        </p:txBody>
      </p:sp>
      <p:pic>
        <p:nvPicPr>
          <p:cNvPr id="12291" name="Resim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0563" y="360363"/>
            <a:ext cx="3343275" cy="617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175145"/>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648563"/>
            <a:ext cx="6516688" cy="5632311"/>
          </a:xfrm>
          <a:prstGeom prst="rect">
            <a:avLst/>
          </a:prstGeom>
          <a:noFill/>
          <a:ln w="9525">
            <a:noFill/>
            <a:miter lim="800000"/>
            <a:headEnd/>
            <a:tailEnd/>
          </a:ln>
          <a:effectLst/>
        </p:spPr>
        <p:txBody>
          <a:bodyPr wrap="square" anchor="ctr">
            <a:spAutoFit/>
          </a:bodyPr>
          <a:lstStyle/>
          <a:p>
            <a:pPr algn="just" eaLnBrk="1" fontAlgn="auto" hangingPunct="1">
              <a:spcBef>
                <a:spcPts val="0"/>
              </a:spcBef>
              <a:spcAft>
                <a:spcPts val="0"/>
              </a:spcAft>
              <a:defRPr/>
            </a:pPr>
            <a:r>
              <a:rPr lang="tr-TR" sz="2000" b="1" dirty="0">
                <a:solidFill>
                  <a:srgbClr val="00B0F0"/>
                </a:solidFill>
                <a:latin typeface="Arial" panose="020B0604020202020204" pitchFamily="34" charset="0"/>
                <a:cs typeface="Arial" panose="020B0604020202020204" pitchFamily="34" charset="0"/>
              </a:rPr>
              <a:t>	İhale ilan süreleri ve kuralları  Md.18  </a:t>
            </a:r>
            <a:r>
              <a:rPr lang="tr-TR" sz="2000" b="1" dirty="0">
                <a:solidFill>
                  <a:srgbClr val="FF0000"/>
                </a:solidFill>
                <a:latin typeface="Arial" panose="020B0604020202020204" pitchFamily="34" charset="0"/>
                <a:cs typeface="Arial" panose="020B0604020202020204" pitchFamily="34" charset="0"/>
              </a:rPr>
              <a:t>(</a:t>
            </a:r>
            <a:r>
              <a:rPr lang="tr-TR" sz="2000" b="1" dirty="0" smtClean="0">
                <a:solidFill>
                  <a:srgbClr val="FF0000"/>
                </a:solidFill>
                <a:latin typeface="Arial" panose="020B0604020202020204" pitchFamily="34" charset="0"/>
                <a:cs typeface="Arial" panose="020B0604020202020204" pitchFamily="34" charset="0"/>
              </a:rPr>
              <a:t>2022 </a:t>
            </a:r>
            <a:r>
              <a:rPr lang="tr-TR" sz="2000" b="1" dirty="0">
                <a:solidFill>
                  <a:srgbClr val="FF0000"/>
                </a:solidFill>
                <a:latin typeface="Arial" panose="020B0604020202020204" pitchFamily="34" charset="0"/>
                <a:cs typeface="Arial" panose="020B0604020202020204" pitchFamily="34" charset="0"/>
              </a:rPr>
              <a:t>Yılı)</a:t>
            </a:r>
            <a:endParaRPr lang="tr-TR" sz="2000" dirty="0">
              <a:solidFill>
                <a:srgbClr val="FF0000"/>
              </a:solidFill>
              <a:latin typeface="Arial" panose="020B0604020202020204" pitchFamily="34" charset="0"/>
              <a:cs typeface="Arial" panose="020B0604020202020204" pitchFamily="34" charset="0"/>
            </a:endParaRPr>
          </a:p>
          <a:p>
            <a:pPr algn="just" eaLnBrk="1" fontAlgn="auto" hangingPunct="1">
              <a:spcBef>
                <a:spcPts val="0"/>
              </a:spcBef>
              <a:spcAft>
                <a:spcPts val="0"/>
              </a:spcAft>
              <a:defRPr/>
            </a:pPr>
            <a:r>
              <a:rPr lang="tr-TR" sz="2000" dirty="0">
                <a:latin typeface="+mn-lt"/>
                <a:cs typeface="+mn-cs"/>
              </a:rPr>
              <a:t> </a:t>
            </a:r>
          </a:p>
          <a:p>
            <a:pPr algn="just" eaLnBrk="1" fontAlgn="auto" hangingPunct="1">
              <a:spcBef>
                <a:spcPts val="0"/>
              </a:spcBef>
              <a:spcAft>
                <a:spcPts val="0"/>
              </a:spcAft>
              <a:defRPr/>
            </a:pPr>
            <a:r>
              <a:rPr lang="tr-TR" sz="2000" b="1" dirty="0">
                <a:latin typeface="+mn-lt"/>
                <a:cs typeface="+mn-cs"/>
              </a:rPr>
              <a:t>b)</a:t>
            </a:r>
            <a:r>
              <a:rPr lang="tr-TR" sz="2000" dirty="0">
                <a:latin typeface="+mn-lt"/>
                <a:cs typeface="+mn-cs"/>
              </a:rPr>
              <a:t> Yaklaşık maliyeti 8 inci maddede belirtilen eşik </a:t>
            </a:r>
            <a:r>
              <a:rPr lang="tr-TR" sz="2000" dirty="0" smtClean="0">
                <a:latin typeface="+mn-lt"/>
                <a:cs typeface="+mn-cs"/>
              </a:rPr>
              <a:t>değerlerin</a:t>
            </a:r>
            <a:r>
              <a:rPr lang="tr-TR" sz="2000" dirty="0" smtClean="0">
                <a:solidFill>
                  <a:srgbClr val="FF0000"/>
                </a:solidFill>
                <a:latin typeface="+mn-lt"/>
                <a:cs typeface="+mn-cs"/>
              </a:rPr>
              <a:t>(Mal ve hizmet 6.673.409, yapım 146.815.969)</a:t>
            </a:r>
            <a:r>
              <a:rPr lang="tr-TR" sz="2000" dirty="0" smtClean="0">
                <a:latin typeface="+mn-lt"/>
                <a:cs typeface="+mn-cs"/>
              </a:rPr>
              <a:t> </a:t>
            </a:r>
            <a:r>
              <a:rPr lang="tr-TR" sz="2000" dirty="0">
                <a:latin typeface="+mn-lt"/>
                <a:cs typeface="+mn-cs"/>
              </a:rPr>
              <a:t>altında kalan ihalelerden</a:t>
            </a:r>
            <a:r>
              <a:rPr lang="tr-TR" sz="2000" dirty="0" smtClean="0">
                <a:latin typeface="+mn-lt"/>
                <a:cs typeface="+mn-cs"/>
              </a:rPr>
              <a:t>;</a:t>
            </a:r>
            <a:r>
              <a:rPr lang="tr-TR" sz="2000" dirty="0">
                <a:latin typeface="+mn-lt"/>
                <a:cs typeface="+mn-cs"/>
              </a:rPr>
              <a:t> </a:t>
            </a:r>
            <a:endParaRPr lang="tr-TR" sz="2000" dirty="0" smtClean="0">
              <a:latin typeface="+mn-lt"/>
              <a:cs typeface="+mn-cs"/>
            </a:endParaRPr>
          </a:p>
          <a:p>
            <a:pPr algn="just" eaLnBrk="1" fontAlgn="auto" hangingPunct="1">
              <a:spcBef>
                <a:spcPts val="0"/>
              </a:spcBef>
              <a:spcAft>
                <a:spcPts val="0"/>
              </a:spcAft>
              <a:defRPr/>
            </a:pPr>
            <a:endParaRPr lang="tr-TR" sz="2000" dirty="0">
              <a:latin typeface="+mn-lt"/>
              <a:cs typeface="+mn-cs"/>
            </a:endParaRPr>
          </a:p>
          <a:p>
            <a:pPr marL="342900" indent="-342900" algn="just">
              <a:buFontTx/>
              <a:buAutoNum type="arabicParenR"/>
              <a:defRPr/>
            </a:pPr>
            <a:r>
              <a:rPr lang="tr-TR" sz="2000" dirty="0" smtClean="0">
                <a:latin typeface="+mn-lt"/>
                <a:cs typeface="+mn-cs"/>
              </a:rPr>
              <a:t>2021 yılı için Yaklaşık maliyeti </a:t>
            </a:r>
            <a:r>
              <a:rPr lang="tr-TR" sz="2000" b="1" dirty="0">
                <a:solidFill>
                  <a:srgbClr val="0070C0"/>
                </a:solidFill>
                <a:latin typeface="Arial" panose="020B0604020202020204" pitchFamily="34" charset="0"/>
                <a:cs typeface="+mn-cs"/>
              </a:rPr>
              <a:t>( </a:t>
            </a:r>
            <a:r>
              <a:rPr lang="tr-TR" sz="2000" b="1" dirty="0" smtClean="0">
                <a:solidFill>
                  <a:srgbClr val="0070C0"/>
                </a:solidFill>
                <a:latin typeface="Arial" panose="020B0604020202020204" pitchFamily="34" charset="0"/>
                <a:cs typeface="+mn-cs"/>
              </a:rPr>
              <a:t>436.830-TL.) </a:t>
            </a:r>
            <a:r>
              <a:rPr lang="tr-TR" sz="2000" dirty="0">
                <a:latin typeface="+mn-lt"/>
                <a:cs typeface="+mn-cs"/>
              </a:rPr>
              <a:t>kadar olan mal veya hizmet alımları ile </a:t>
            </a:r>
            <a:r>
              <a:rPr lang="tr-TR" sz="2000" dirty="0" smtClean="0">
                <a:solidFill>
                  <a:srgbClr val="0070C0"/>
                </a:solidFill>
                <a:latin typeface="+mn-lt"/>
                <a:cs typeface="+mn-cs"/>
              </a:rPr>
              <a:t>(</a:t>
            </a:r>
            <a:r>
              <a:rPr lang="tr-TR" sz="2000" b="1" dirty="0" smtClean="0">
                <a:solidFill>
                  <a:srgbClr val="0070C0"/>
                </a:solidFill>
                <a:latin typeface="Arial" panose="020B0604020202020204" pitchFamily="34" charset="0"/>
                <a:cs typeface="+mn-cs"/>
              </a:rPr>
              <a:t> 873.705 TL.)</a:t>
            </a:r>
            <a:r>
              <a:rPr lang="tr-TR" sz="2000" b="1" dirty="0" smtClean="0">
                <a:solidFill>
                  <a:srgbClr val="FFFF00"/>
                </a:solidFill>
                <a:latin typeface="Arial" panose="020B0604020202020204" pitchFamily="34" charset="0"/>
                <a:cs typeface="+mn-cs"/>
              </a:rPr>
              <a:t> </a:t>
            </a:r>
            <a:r>
              <a:rPr lang="tr-TR" sz="2000" dirty="0">
                <a:latin typeface="+mn-lt"/>
                <a:cs typeface="+mn-cs"/>
              </a:rPr>
              <a:t>kadar olan yapım işlerinin ihalesi, ihale tarihinden en az yedi gün önce ihalenin ve işin yapılacağı yerde çıkan gazetelerin en az ikisinde</a:t>
            </a:r>
            <a:r>
              <a:rPr lang="tr-TR" sz="2000" dirty="0" smtClean="0">
                <a:latin typeface="+mn-lt"/>
                <a:cs typeface="+mn-cs"/>
              </a:rPr>
              <a:t>,</a:t>
            </a:r>
            <a:endParaRPr lang="tr-TR" sz="2000" dirty="0">
              <a:latin typeface="+mn-lt"/>
              <a:cs typeface="+mn-cs"/>
            </a:endParaRPr>
          </a:p>
          <a:p>
            <a:pPr marL="342900" indent="-342900" algn="just">
              <a:buFontTx/>
              <a:buAutoNum type="arabicParenR"/>
              <a:defRPr/>
            </a:pPr>
            <a:r>
              <a:rPr lang="tr-TR" sz="2000" dirty="0">
                <a:latin typeface="+mn-lt"/>
                <a:cs typeface="+mn-cs"/>
              </a:rPr>
              <a:t>Yaklaşık maliyeti </a:t>
            </a:r>
            <a:r>
              <a:rPr lang="tr-TR" sz="2000" b="1" dirty="0" smtClean="0">
                <a:solidFill>
                  <a:srgbClr val="0070C0"/>
                </a:solidFill>
                <a:latin typeface="Arial" panose="020B0604020202020204" pitchFamily="34" charset="0"/>
                <a:cs typeface="+mn-cs"/>
              </a:rPr>
              <a:t>( 436.830 </a:t>
            </a:r>
            <a:r>
              <a:rPr lang="tr-TR" sz="2000" b="1" dirty="0">
                <a:solidFill>
                  <a:srgbClr val="0070C0"/>
                </a:solidFill>
                <a:latin typeface="Arial" panose="020B0604020202020204" pitchFamily="34" charset="0"/>
                <a:cs typeface="+mn-cs"/>
              </a:rPr>
              <a:t>TL ) </a:t>
            </a:r>
            <a:r>
              <a:rPr lang="tr-TR" sz="2000" dirty="0">
                <a:latin typeface="+mn-lt"/>
                <a:cs typeface="+mn-cs"/>
              </a:rPr>
              <a:t>ile </a:t>
            </a:r>
            <a:r>
              <a:rPr lang="tr-TR" sz="2000" dirty="0" smtClean="0">
                <a:latin typeface="+mn-lt"/>
                <a:cs typeface="+mn-cs"/>
              </a:rPr>
              <a:t>  </a:t>
            </a:r>
            <a:endParaRPr lang="tr-TR" sz="2000" dirty="0">
              <a:latin typeface="+mn-lt"/>
              <a:cs typeface="+mn-cs"/>
            </a:endParaRPr>
          </a:p>
          <a:p>
            <a:pPr algn="just" eaLnBrk="1" fontAlgn="auto" hangingPunct="1">
              <a:spcBef>
                <a:spcPts val="0"/>
              </a:spcBef>
              <a:spcAft>
                <a:spcPts val="0"/>
              </a:spcAft>
              <a:defRPr/>
            </a:pPr>
            <a:r>
              <a:rPr lang="tr-TR" sz="2000" b="1" dirty="0" smtClean="0">
                <a:solidFill>
                  <a:srgbClr val="0070C0"/>
                </a:solidFill>
                <a:latin typeface="+mn-lt"/>
                <a:cs typeface="+mn-cs"/>
              </a:rPr>
              <a:t>(873.705 TL</a:t>
            </a:r>
            <a:r>
              <a:rPr lang="tr-TR" sz="2000" b="1" dirty="0" smtClean="0">
                <a:solidFill>
                  <a:srgbClr val="0070C0"/>
                </a:solidFill>
                <a:latin typeface="Arial" panose="020B0604020202020204" pitchFamily="34" charset="0"/>
                <a:cs typeface="+mn-cs"/>
              </a:rPr>
              <a:t>)</a:t>
            </a:r>
            <a:r>
              <a:rPr lang="tr-TR" sz="2000" b="1" dirty="0" smtClean="0">
                <a:solidFill>
                  <a:srgbClr val="0070C0"/>
                </a:solidFill>
                <a:latin typeface="+mn-lt"/>
                <a:cs typeface="+mn-cs"/>
              </a:rPr>
              <a:t> </a:t>
            </a:r>
            <a:r>
              <a:rPr lang="tr-TR" sz="2000" dirty="0">
                <a:latin typeface="+mn-lt"/>
                <a:cs typeface="+mn-cs"/>
              </a:rPr>
              <a:t>arasında olan mal veya hizmet alımları ile </a:t>
            </a:r>
            <a:r>
              <a:rPr lang="tr-TR" sz="2000" b="1" dirty="0" smtClean="0">
                <a:solidFill>
                  <a:srgbClr val="0070C0"/>
                </a:solidFill>
                <a:latin typeface="+mn-lt"/>
                <a:cs typeface="+mn-cs"/>
              </a:rPr>
              <a:t>( 873.705 TL</a:t>
            </a:r>
            <a:r>
              <a:rPr lang="tr-TR" sz="2000" b="1" dirty="0">
                <a:solidFill>
                  <a:srgbClr val="0070C0"/>
                </a:solidFill>
                <a:latin typeface="+mn-lt"/>
                <a:cs typeface="+mn-cs"/>
              </a:rPr>
              <a:t>.</a:t>
            </a:r>
            <a:r>
              <a:rPr lang="tr-TR" sz="2000" b="1" dirty="0">
                <a:solidFill>
                  <a:srgbClr val="0070C0"/>
                </a:solidFill>
                <a:latin typeface="Arial" panose="020B0604020202020204" pitchFamily="34" charset="0"/>
                <a:cs typeface="+mn-cs"/>
              </a:rPr>
              <a:t>)</a:t>
            </a:r>
            <a:r>
              <a:rPr lang="tr-TR" sz="2000" b="1" dirty="0">
                <a:solidFill>
                  <a:srgbClr val="FFFF00"/>
                </a:solidFill>
                <a:latin typeface="Arial" panose="020B0604020202020204" pitchFamily="34" charset="0"/>
                <a:cs typeface="+mn-cs"/>
              </a:rPr>
              <a:t> </a:t>
            </a:r>
            <a:r>
              <a:rPr lang="tr-TR" sz="2000" dirty="0">
                <a:latin typeface="+mn-lt"/>
                <a:cs typeface="+mn-cs"/>
              </a:rPr>
              <a:t>ile </a:t>
            </a:r>
            <a:r>
              <a:rPr lang="tr-TR" sz="2000" b="1" dirty="0" smtClean="0">
                <a:solidFill>
                  <a:srgbClr val="0070C0"/>
                </a:solidFill>
              </a:rPr>
              <a:t>(7.281.278 TL</a:t>
            </a:r>
            <a:r>
              <a:rPr lang="tr-TR" sz="2000" b="1" dirty="0" smtClean="0">
                <a:solidFill>
                  <a:srgbClr val="0070C0"/>
                </a:solidFill>
                <a:latin typeface="Arial" panose="020B0604020202020204" pitchFamily="34" charset="0"/>
                <a:cs typeface="Arial" panose="020B0604020202020204" pitchFamily="34" charset="0"/>
              </a:rPr>
              <a:t>.)</a:t>
            </a:r>
            <a:r>
              <a:rPr lang="tr-TR" sz="2000" b="1" dirty="0" smtClean="0">
                <a:latin typeface="+mn-lt"/>
                <a:cs typeface="+mn-cs"/>
              </a:rPr>
              <a:t> </a:t>
            </a:r>
            <a:r>
              <a:rPr lang="tr-TR" sz="2000" dirty="0">
                <a:latin typeface="+mn-lt"/>
                <a:cs typeface="+mn-cs"/>
              </a:rPr>
              <a:t>arasında olan yapım işlerinin ihalesi, ihale tarihinden en az </a:t>
            </a:r>
            <a:r>
              <a:rPr lang="tr-TR" sz="2000" dirty="0" err="1">
                <a:latin typeface="+mn-lt"/>
                <a:cs typeface="+mn-cs"/>
              </a:rPr>
              <a:t>ondört</a:t>
            </a:r>
            <a:r>
              <a:rPr lang="tr-TR" sz="2000" dirty="0">
                <a:latin typeface="+mn-lt"/>
                <a:cs typeface="+mn-cs"/>
              </a:rPr>
              <a:t> gün önce Kamu İhale Bülteninde ve işin yapılacağı yerde çıkan gazetelerin birinde, </a:t>
            </a:r>
          </a:p>
          <a:p>
            <a:pPr algn="just" eaLnBrk="1" fontAlgn="auto" hangingPunct="1">
              <a:spcBef>
                <a:spcPts val="0"/>
              </a:spcBef>
              <a:spcAft>
                <a:spcPts val="0"/>
              </a:spcAft>
              <a:defRPr/>
            </a:pPr>
            <a:r>
              <a:rPr lang="tr-TR" sz="2000" dirty="0">
                <a:latin typeface="+mn-lt"/>
                <a:cs typeface="+mn-cs"/>
              </a:rPr>
              <a:t> </a:t>
            </a:r>
          </a:p>
        </p:txBody>
      </p:sp>
      <p:pic>
        <p:nvPicPr>
          <p:cNvPr id="54275" name="Resim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02400" y="1989138"/>
            <a:ext cx="2511425"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731793"/>
      </p:ext>
    </p:extLst>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323850" y="1169957"/>
            <a:ext cx="5616575" cy="2862322"/>
          </a:xfrm>
          <a:prstGeom prst="rect">
            <a:avLst/>
          </a:prstGeom>
          <a:solidFill>
            <a:schemeClr val="bg1">
              <a:lumMod val="85000"/>
            </a:schemeClr>
          </a:solidFill>
          <a:ln>
            <a:noFill/>
          </a:ln>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defRPr/>
            </a:pPr>
            <a:r>
              <a:rPr lang="tr-TR" altLang="tr-TR" sz="2000" b="1" dirty="0" smtClean="0">
                <a:cs typeface="Arial" panose="020B0604020202020204" pitchFamily="34" charset="0"/>
              </a:rPr>
              <a:t>	3)</a:t>
            </a:r>
            <a:r>
              <a:rPr lang="tr-TR" altLang="tr-TR" sz="2000" dirty="0" smtClean="0">
                <a:cs typeface="Arial" panose="020B0604020202020204" pitchFamily="34" charset="0"/>
              </a:rPr>
              <a:t> Yaklaşık maliyeti </a:t>
            </a:r>
            <a:r>
              <a:rPr lang="tr-TR" altLang="tr-TR" sz="2000" b="1" dirty="0" smtClean="0">
                <a:solidFill>
                  <a:srgbClr val="0070C0"/>
                </a:solidFill>
                <a:latin typeface="Arial" panose="020B0604020202020204" pitchFamily="34" charset="0"/>
                <a:cs typeface="Arial" panose="020B0604020202020204" pitchFamily="34" charset="0"/>
              </a:rPr>
              <a:t>(873.705 TL.)</a:t>
            </a:r>
            <a:r>
              <a:rPr lang="tr-TR" altLang="tr-TR" sz="2000" b="1" dirty="0" smtClean="0">
                <a:solidFill>
                  <a:srgbClr val="FFFF00"/>
                </a:solidFill>
                <a:latin typeface="Arial" panose="020B0604020202020204" pitchFamily="34" charset="0"/>
                <a:cs typeface="Arial" panose="020B0604020202020204" pitchFamily="34" charset="0"/>
              </a:rPr>
              <a:t> </a:t>
            </a:r>
            <a:r>
              <a:rPr lang="tr-TR" altLang="tr-TR" sz="2000" dirty="0" smtClean="0">
                <a:cs typeface="Arial" panose="020B0604020202020204" pitchFamily="34" charset="0"/>
              </a:rPr>
              <a:t>üzerinde ve eşik değerin </a:t>
            </a:r>
            <a:r>
              <a:rPr lang="tr-TR" altLang="tr-TR" sz="2000" b="1" dirty="0" smtClean="0">
                <a:solidFill>
                  <a:srgbClr val="0070C0"/>
                </a:solidFill>
                <a:latin typeface="Arial" panose="020B0604020202020204" pitchFamily="34" charset="0"/>
                <a:cs typeface="Arial" panose="020B0604020202020204" pitchFamily="34" charset="0"/>
              </a:rPr>
              <a:t>(7.281.278 TL.)</a:t>
            </a:r>
            <a:r>
              <a:rPr lang="tr-TR" altLang="tr-TR" sz="2000" b="1" dirty="0" smtClean="0">
                <a:cs typeface="Arial" panose="020B0604020202020204" pitchFamily="34" charset="0"/>
              </a:rPr>
              <a:t> </a:t>
            </a:r>
            <a:r>
              <a:rPr lang="tr-TR" altLang="tr-TR" sz="2000" dirty="0" smtClean="0">
                <a:cs typeface="Arial" panose="020B0604020202020204" pitchFamily="34" charset="0"/>
              </a:rPr>
              <a:t>altında olan mal veya hizmet alımları ile </a:t>
            </a:r>
            <a:r>
              <a:rPr lang="tr-TR" altLang="tr-TR" sz="2000" b="1" dirty="0" smtClean="0">
                <a:solidFill>
                  <a:srgbClr val="0070C0"/>
                </a:solidFill>
                <a:latin typeface="Arial" panose="020B0604020202020204" pitchFamily="34" charset="0"/>
                <a:cs typeface="Arial" panose="020B0604020202020204" pitchFamily="34" charset="0"/>
              </a:rPr>
              <a:t>( 7.281.278 TL)</a:t>
            </a:r>
            <a:r>
              <a:rPr lang="tr-TR" altLang="tr-TR" sz="2000" b="1" dirty="0" smtClean="0">
                <a:latin typeface="Arial" panose="020B0604020202020204" pitchFamily="34" charset="0"/>
                <a:cs typeface="Arial" panose="020B0604020202020204" pitchFamily="34" charset="0"/>
              </a:rPr>
              <a:t> </a:t>
            </a:r>
            <a:r>
              <a:rPr lang="tr-TR" altLang="tr-TR" sz="2000" dirty="0" smtClean="0">
                <a:cs typeface="Arial" panose="020B0604020202020204" pitchFamily="34" charset="0"/>
              </a:rPr>
              <a:t>üzerinde ve eşik değerin </a:t>
            </a:r>
            <a:r>
              <a:rPr lang="tr-TR" altLang="tr-TR" sz="2000" b="1" dirty="0" smtClean="0">
                <a:solidFill>
                  <a:srgbClr val="0070C0"/>
                </a:solidFill>
                <a:cs typeface="Arial" panose="020B0604020202020204" pitchFamily="34" charset="0"/>
              </a:rPr>
              <a:t>(146.815.969 TL.)</a:t>
            </a:r>
            <a:r>
              <a:rPr lang="tr-TR" altLang="tr-TR" sz="2000" b="1" dirty="0" smtClean="0">
                <a:cs typeface="Arial" panose="020B0604020202020204" pitchFamily="34" charset="0"/>
              </a:rPr>
              <a:t> </a:t>
            </a:r>
            <a:r>
              <a:rPr lang="tr-TR" altLang="tr-TR" sz="2000" dirty="0" smtClean="0">
                <a:cs typeface="Arial" panose="020B0604020202020204" pitchFamily="34" charset="0"/>
              </a:rPr>
              <a:t>altında olan yapım işlerinin ihalesi, ihale tarihinden en az yirmi bir gün önce Kamu İhale Bülteninde ve işin yapılacağı yerde çıkan gazetelerin birinde, En az birer defa yayımlanmak suretiyle ilân edilerek duyurulur.</a:t>
            </a:r>
          </a:p>
          <a:p>
            <a:pPr algn="just" eaLnBrk="1" hangingPunct="1">
              <a:spcBef>
                <a:spcPct val="0"/>
              </a:spcBef>
              <a:buFontTx/>
              <a:buNone/>
              <a:defRPr/>
            </a:pPr>
            <a:r>
              <a:rPr lang="tr-TR" altLang="tr-TR" sz="2000" dirty="0" smtClean="0">
                <a:cs typeface="Arial" panose="020B0604020202020204" pitchFamily="34" charset="0"/>
              </a:rPr>
              <a:t>	</a:t>
            </a:r>
          </a:p>
        </p:txBody>
      </p:sp>
      <p:sp>
        <p:nvSpPr>
          <p:cNvPr id="3" name="Metin kutusu 2"/>
          <p:cNvSpPr txBox="1"/>
          <p:nvPr/>
        </p:nvSpPr>
        <p:spPr>
          <a:xfrm>
            <a:off x="323850" y="4149725"/>
            <a:ext cx="5616575" cy="2584450"/>
          </a:xfrm>
          <a:prstGeom prst="rect">
            <a:avLst/>
          </a:prstGeom>
          <a:solidFill>
            <a:schemeClr val="bg1">
              <a:lumMod val="85000"/>
            </a:schemeClr>
          </a:solidFill>
        </p:spPr>
        <p:txBody>
          <a:bodyPr>
            <a:spAutoFit/>
          </a:bodyPr>
          <a:lstStyle/>
          <a:p>
            <a:pPr algn="just" eaLnBrk="1" hangingPunct="1">
              <a:defRPr/>
            </a:pPr>
            <a:r>
              <a:rPr lang="tr-TR" altLang="tr-TR" dirty="0">
                <a:latin typeface="Arial" panose="020B0604020202020204" pitchFamily="34" charset="0"/>
                <a:cs typeface="Arial" panose="020B0604020202020204" pitchFamily="34" charset="0"/>
              </a:rPr>
              <a:t>Yaklaşık maliyeti 8 inci maddede yer alan eşik değerlerin altında kalan belli istekliler arasında yapılacak ihalelerde ön yeterlik ilânlarının son başvuru tarihinden en az yedi gün önce (b) bendindeki süre hariç diğer usullere göre yapılması ve ön yeterlik değerlendirmesi sonucunda yeterliği belirlenen adaylara ihale gününden önce (b) bendindeki sürelere göre davet mektubu gönderilmesi zorunludur.</a:t>
            </a:r>
          </a:p>
        </p:txBody>
      </p:sp>
      <p:sp>
        <p:nvSpPr>
          <p:cNvPr id="55300" name="Metin kutusu 3"/>
          <p:cNvSpPr txBox="1">
            <a:spLocks noChangeArrowheads="1"/>
          </p:cNvSpPr>
          <p:nvPr/>
        </p:nvSpPr>
        <p:spPr bwMode="auto">
          <a:xfrm>
            <a:off x="323850" y="188913"/>
            <a:ext cx="56880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eaLnBrk="1" hangingPunct="1"/>
            <a:r>
              <a:rPr lang="tr-TR" altLang="tr-TR" sz="1800" b="1">
                <a:latin typeface="Arial" charset="0"/>
              </a:rPr>
              <a:t>	</a:t>
            </a:r>
            <a:r>
              <a:rPr lang="tr-TR" altLang="tr-TR" sz="1800" b="1">
                <a:solidFill>
                  <a:srgbClr val="00B0F0"/>
                </a:solidFill>
                <a:latin typeface="Arial" charset="0"/>
              </a:rPr>
              <a:t>İhale ilan süreleri ve kuralları ile ön ilan </a:t>
            </a:r>
            <a:endParaRPr lang="tr-TR" altLang="tr-TR" sz="1800">
              <a:solidFill>
                <a:srgbClr val="00B0F0"/>
              </a:solidFill>
              <a:latin typeface="Arial" charset="0"/>
            </a:endParaRPr>
          </a:p>
        </p:txBody>
      </p:sp>
      <p:pic>
        <p:nvPicPr>
          <p:cNvPr id="55301" name="Resim 4"/>
          <p:cNvPicPr>
            <a:picLocks noChangeAspect="1"/>
          </p:cNvPicPr>
          <p:nvPr/>
        </p:nvPicPr>
        <p:blipFill>
          <a:blip r:embed="rId2">
            <a:extLst>
              <a:ext uri="{28A0092B-C50C-407E-A947-70E740481C1C}">
                <a14:useLocalDpi xmlns:a14="http://schemas.microsoft.com/office/drawing/2010/main" val="0"/>
              </a:ext>
            </a:extLst>
          </a:blip>
          <a:srcRect l="53732" t="41566" r="16402"/>
          <a:stretch>
            <a:fillRect/>
          </a:stretch>
        </p:blipFill>
        <p:spPr bwMode="auto">
          <a:xfrm>
            <a:off x="6037263" y="700088"/>
            <a:ext cx="2881312" cy="352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Resim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54725" y="4514850"/>
            <a:ext cx="28638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472206"/>
      </p:ext>
    </p:extLst>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ChangeArrowheads="1"/>
          </p:cNvSpPr>
          <p:nvPr/>
        </p:nvSpPr>
        <p:spPr bwMode="auto">
          <a:xfrm>
            <a:off x="468313" y="793750"/>
            <a:ext cx="8135937"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marL="742950" lvl="1" indent="-285750" algn="just" eaLnBrk="1" hangingPunct="1"/>
            <a:r>
              <a:rPr lang="tr-TR" altLang="tr-TR" sz="1600" b="1"/>
              <a:t>	</a:t>
            </a:r>
            <a:r>
              <a:rPr lang="tr-TR" altLang="tr-TR" sz="2000" b="1"/>
              <a:t>	</a:t>
            </a:r>
            <a:r>
              <a:rPr lang="tr-TR" altLang="tr-TR" sz="2000" b="1">
                <a:solidFill>
                  <a:srgbClr val="00B0F0"/>
                </a:solidFill>
              </a:rPr>
              <a:t>İhale ilan süreleri ve kuralları ile ön ilan </a:t>
            </a:r>
            <a:endParaRPr lang="tr-TR" altLang="tr-TR" sz="2000">
              <a:solidFill>
                <a:srgbClr val="00B0F0"/>
              </a:solidFill>
            </a:endParaRPr>
          </a:p>
          <a:p>
            <a:pPr algn="just" eaLnBrk="1" hangingPunct="1"/>
            <a:r>
              <a:rPr lang="tr-TR" altLang="tr-TR" sz="2000">
                <a:latin typeface="Calibri" pitchFamily="34" charset="0"/>
              </a:rPr>
              <a:t> </a:t>
            </a:r>
          </a:p>
          <a:p>
            <a:pPr algn="just" eaLnBrk="1" hangingPunct="1"/>
            <a:r>
              <a:rPr lang="tr-TR" altLang="tr-TR" sz="2000" b="1">
                <a:latin typeface="Calibri" pitchFamily="34" charset="0"/>
              </a:rPr>
              <a:t>	(Ek fıkra: 20/11/2008-5812/5 md.) </a:t>
            </a:r>
            <a:r>
              <a:rPr lang="tr-TR" altLang="tr-TR" sz="2000">
                <a:latin typeface="Calibri" pitchFamily="34" charset="0"/>
              </a:rPr>
              <a:t>İlanların, elektronik araçlar ile hazırlanması ve gönderilmesi halinde, birinci fıkranın (a) bendinin (1) numaralı alt bendindeki ilan süresi yedi gün kısaltılabilir. İlan ile ihale ve ön yeterlik dokümanına Elektronik Kamu Alımları Platformu üzerinden doğrudan erişimin temin edilmesi halinde, birinci fıkranın (a) bendinin (1) numaralı alt bendindeki ilan süresi ile belli istekliler arasında ihale usulü ile yapılacak ihalelerde ön yeterliği belirlenen adaylara yapılacak kırk günlük davet süresi beş gün kısaltılabilir.</a:t>
            </a:r>
          </a:p>
          <a:p>
            <a:pPr algn="just" eaLnBrk="1" hangingPunct="1"/>
            <a:r>
              <a:rPr lang="tr-TR" altLang="tr-TR" sz="2000">
                <a:latin typeface="Calibri" pitchFamily="34" charset="0"/>
              </a:rPr>
              <a:t> </a:t>
            </a:r>
          </a:p>
          <a:p>
            <a:pPr algn="just" eaLnBrk="1" hangingPunct="1"/>
            <a:r>
              <a:rPr lang="tr-TR" altLang="tr-TR" sz="2000" b="1">
                <a:latin typeface="Calibri" pitchFamily="34" charset="0"/>
              </a:rPr>
              <a:t>	(Ek fıkra: 20/11/2008-5812/5 md.) </a:t>
            </a:r>
            <a:r>
              <a:rPr lang="tr-TR" altLang="tr-TR" sz="2000">
                <a:latin typeface="Calibri" pitchFamily="34" charset="0"/>
              </a:rPr>
              <a:t>İdareler, yaklaşık maliyeti 8 inci maddede belirtilen eşik değerlere eşit veya bu değerleri aşan ihaleler için Kamu İhale Bülteninde ön ilan yapabilirler. Uluslararası ilan yapılan haller dahil ön ilan yapılması halinde kırk günlük ilan ve davet süresi yirmidört güne kadar indirilebilir.</a:t>
            </a:r>
          </a:p>
        </p:txBody>
      </p:sp>
    </p:spTree>
    <p:extLst>
      <p:ext uri="{BB962C8B-B14F-4D97-AF65-F5344CB8AC3E}">
        <p14:creationId xmlns:p14="http://schemas.microsoft.com/office/powerpoint/2010/main" val="3903288011"/>
      </p:ext>
    </p:extLst>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14500" y="309371"/>
            <a:ext cx="5827776"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88311" y="423926"/>
            <a:ext cx="5187950" cy="487680"/>
          </a:xfrm>
          <a:prstGeom prst="rect">
            <a:avLst/>
          </a:prstGeom>
        </p:spPr>
        <p:txBody>
          <a:bodyPr vert="horz" wrap="square" lIns="0" tIns="0" rIns="0" bIns="0" rtlCol="0">
            <a:spAutoFit/>
          </a:bodyPr>
          <a:lstStyle/>
          <a:p>
            <a:pPr marL="12700">
              <a:lnSpc>
                <a:spcPct val="100000"/>
              </a:lnSpc>
              <a:tabLst>
                <a:tab pos="1414780" algn="l"/>
              </a:tabLst>
            </a:pPr>
            <a:r>
              <a:rPr spc="-10" dirty="0"/>
              <a:t>İhaleye	</a:t>
            </a:r>
            <a:r>
              <a:rPr spc="-15" dirty="0"/>
              <a:t>Katılamayacak</a:t>
            </a:r>
            <a:r>
              <a:rPr spc="-120" dirty="0"/>
              <a:t> </a:t>
            </a:r>
            <a:r>
              <a:rPr dirty="0"/>
              <a:t>Olanlar</a:t>
            </a: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360932"/>
            <a:ext cx="8075295" cy="2867660"/>
          </a:xfrm>
          <a:prstGeom prst="rect">
            <a:avLst/>
          </a:prstGeom>
        </p:spPr>
        <p:txBody>
          <a:bodyPr vert="horz" wrap="square" lIns="0" tIns="0" rIns="0" bIns="0" rtlCol="0">
            <a:spAutoFit/>
          </a:bodyPr>
          <a:lstStyle/>
          <a:p>
            <a:pPr marL="219710" indent="-207010" algn="just">
              <a:lnSpc>
                <a:spcPct val="100000"/>
              </a:lnSpc>
              <a:buClr>
                <a:srgbClr val="FF0000"/>
              </a:buClr>
              <a:buSzPct val="90000"/>
              <a:buFont typeface="Arial"/>
              <a:buChar char="•"/>
              <a:tabLst>
                <a:tab pos="220345" algn="l"/>
              </a:tabLst>
            </a:pPr>
            <a:r>
              <a:rPr sz="3000" dirty="0">
                <a:latin typeface="Calibri"/>
                <a:cs typeface="Calibri"/>
              </a:rPr>
              <a:t>Bu    </a:t>
            </a:r>
            <a:r>
              <a:rPr sz="3000" spc="-15" dirty="0">
                <a:latin typeface="Calibri"/>
                <a:cs typeface="Calibri"/>
              </a:rPr>
              <a:t>Kanun    </a:t>
            </a:r>
            <a:r>
              <a:rPr sz="3000" spc="-20" dirty="0">
                <a:latin typeface="Calibri"/>
                <a:cs typeface="Calibri"/>
              </a:rPr>
              <a:t>ve    </a:t>
            </a:r>
            <a:r>
              <a:rPr sz="3000" spc="-10" dirty="0">
                <a:latin typeface="Calibri"/>
                <a:cs typeface="Calibri"/>
              </a:rPr>
              <a:t>diğer    </a:t>
            </a:r>
            <a:r>
              <a:rPr sz="3000" spc="-15" dirty="0">
                <a:latin typeface="Calibri"/>
                <a:cs typeface="Calibri"/>
              </a:rPr>
              <a:t>kanunlardaki    </a:t>
            </a:r>
            <a:r>
              <a:rPr sz="3000" spc="475" dirty="0">
                <a:latin typeface="Calibri"/>
                <a:cs typeface="Calibri"/>
              </a:rPr>
              <a:t> </a:t>
            </a:r>
            <a:r>
              <a:rPr sz="3000" spc="-5" dirty="0">
                <a:latin typeface="Calibri"/>
                <a:cs typeface="Calibri"/>
              </a:rPr>
              <a:t>hükümler</a:t>
            </a:r>
            <a:endParaRPr sz="3000">
              <a:latin typeface="Calibri"/>
              <a:cs typeface="Calibri"/>
            </a:endParaRPr>
          </a:p>
          <a:p>
            <a:pPr marL="12700" marR="5080" algn="just">
              <a:lnSpc>
                <a:spcPct val="130000"/>
              </a:lnSpc>
            </a:pPr>
            <a:r>
              <a:rPr sz="3000" spc="-10" dirty="0">
                <a:latin typeface="Calibri"/>
                <a:cs typeface="Calibri"/>
              </a:rPr>
              <a:t>gereğince geçici </a:t>
            </a:r>
            <a:r>
              <a:rPr sz="3000" spc="-30" dirty="0">
                <a:latin typeface="Calibri"/>
                <a:cs typeface="Calibri"/>
              </a:rPr>
              <a:t>veya </a:t>
            </a:r>
            <a:r>
              <a:rPr sz="3000" spc="-5" dirty="0">
                <a:latin typeface="Calibri"/>
                <a:cs typeface="Calibri"/>
              </a:rPr>
              <a:t>sürekli </a:t>
            </a:r>
            <a:r>
              <a:rPr sz="3000" spc="-15" dirty="0">
                <a:latin typeface="Calibri"/>
                <a:cs typeface="Calibri"/>
              </a:rPr>
              <a:t>olarak idarelerce </a:t>
            </a:r>
            <a:r>
              <a:rPr sz="3000" spc="-30" dirty="0">
                <a:latin typeface="Calibri"/>
                <a:cs typeface="Calibri"/>
              </a:rPr>
              <a:t>veya  </a:t>
            </a:r>
            <a:r>
              <a:rPr sz="3000" spc="-15" dirty="0">
                <a:latin typeface="Calibri"/>
                <a:cs typeface="Calibri"/>
              </a:rPr>
              <a:t>mahkeme kararıyla </a:t>
            </a:r>
            <a:r>
              <a:rPr sz="3000" spc="-10" dirty="0">
                <a:latin typeface="Calibri"/>
                <a:cs typeface="Calibri"/>
              </a:rPr>
              <a:t>kamu </a:t>
            </a:r>
            <a:r>
              <a:rPr sz="3000" spc="-5" dirty="0">
                <a:latin typeface="Calibri"/>
                <a:cs typeface="Calibri"/>
              </a:rPr>
              <a:t>ihalelerine </a:t>
            </a:r>
            <a:r>
              <a:rPr sz="3000" spc="-15" dirty="0">
                <a:latin typeface="Calibri"/>
                <a:cs typeface="Calibri"/>
              </a:rPr>
              <a:t>katılmaktan </a:t>
            </a:r>
            <a:r>
              <a:rPr sz="3000" spc="645" dirty="0">
                <a:latin typeface="Calibri"/>
                <a:cs typeface="Calibri"/>
              </a:rPr>
              <a:t> </a:t>
            </a:r>
            <a:r>
              <a:rPr sz="3000" spc="-5" dirty="0">
                <a:latin typeface="Calibri"/>
                <a:cs typeface="Calibri"/>
              </a:rPr>
              <a:t>yasaklanmış olanlar ile </a:t>
            </a:r>
            <a:r>
              <a:rPr sz="3000" dirty="0">
                <a:latin typeface="Calibri"/>
                <a:cs typeface="Calibri"/>
              </a:rPr>
              <a:t>12/4/1991 </a:t>
            </a:r>
            <a:r>
              <a:rPr sz="3000" spc="-10" dirty="0">
                <a:latin typeface="Calibri"/>
                <a:cs typeface="Calibri"/>
              </a:rPr>
              <a:t>tarihli </a:t>
            </a:r>
            <a:r>
              <a:rPr sz="3000" spc="-20" dirty="0">
                <a:latin typeface="Calibri"/>
                <a:cs typeface="Calibri"/>
              </a:rPr>
              <a:t>ve </a:t>
            </a:r>
            <a:r>
              <a:rPr sz="3000" dirty="0">
                <a:latin typeface="Calibri"/>
                <a:cs typeface="Calibri"/>
              </a:rPr>
              <a:t>3713  </a:t>
            </a:r>
            <a:r>
              <a:rPr sz="3000" spc="-15" dirty="0">
                <a:latin typeface="Calibri"/>
                <a:cs typeface="Calibri"/>
              </a:rPr>
              <a:t>sayılı </a:t>
            </a:r>
            <a:r>
              <a:rPr sz="3000" spc="645" dirty="0">
                <a:latin typeface="Calibri"/>
                <a:cs typeface="Calibri"/>
              </a:rPr>
              <a:t> </a:t>
            </a:r>
            <a:r>
              <a:rPr sz="3000" spc="-45" dirty="0">
                <a:latin typeface="Calibri"/>
                <a:cs typeface="Calibri"/>
              </a:rPr>
              <a:t>Terörle   </a:t>
            </a:r>
            <a:r>
              <a:rPr sz="3000" spc="-5" dirty="0">
                <a:latin typeface="Calibri"/>
                <a:cs typeface="Calibri"/>
              </a:rPr>
              <a:t>Mücadele  </a:t>
            </a:r>
            <a:r>
              <a:rPr sz="3000" spc="-15" dirty="0">
                <a:latin typeface="Calibri"/>
                <a:cs typeface="Calibri"/>
              </a:rPr>
              <a:t>Kanunu </a:t>
            </a:r>
            <a:r>
              <a:rPr sz="3000" spc="645" dirty="0">
                <a:latin typeface="Calibri"/>
                <a:cs typeface="Calibri"/>
              </a:rPr>
              <a:t> </a:t>
            </a:r>
            <a:r>
              <a:rPr sz="3000" spc="-10" dirty="0">
                <a:latin typeface="Calibri"/>
                <a:cs typeface="Calibri"/>
              </a:rPr>
              <a:t>kapsamına</a:t>
            </a:r>
            <a:r>
              <a:rPr sz="3000" spc="475" dirty="0">
                <a:latin typeface="Calibri"/>
                <a:cs typeface="Calibri"/>
              </a:rPr>
              <a:t> </a:t>
            </a:r>
            <a:r>
              <a:rPr sz="3000" spc="-10" dirty="0">
                <a:latin typeface="Calibri"/>
                <a:cs typeface="Calibri"/>
              </a:rPr>
              <a:t>giren</a:t>
            </a:r>
            <a:endParaRPr sz="3000">
              <a:latin typeface="Calibri"/>
              <a:cs typeface="Calibri"/>
            </a:endParaRPr>
          </a:p>
        </p:txBody>
      </p:sp>
      <p:sp>
        <p:nvSpPr>
          <p:cNvPr id="10" name="object 10"/>
          <p:cNvSpPr txBox="1"/>
          <p:nvPr/>
        </p:nvSpPr>
        <p:spPr>
          <a:xfrm>
            <a:off x="547217" y="4333367"/>
            <a:ext cx="1516380" cy="1083945"/>
          </a:xfrm>
          <a:prstGeom prst="rect">
            <a:avLst/>
          </a:prstGeom>
        </p:spPr>
        <p:txBody>
          <a:bodyPr vert="horz" wrap="square" lIns="0" tIns="0" rIns="0" bIns="0" rtlCol="0">
            <a:spAutoFit/>
          </a:bodyPr>
          <a:lstStyle/>
          <a:p>
            <a:pPr marL="12700">
              <a:lnSpc>
                <a:spcPct val="100000"/>
              </a:lnSpc>
            </a:pPr>
            <a:r>
              <a:rPr sz="3000" dirty="0">
                <a:latin typeface="Calibri"/>
                <a:cs typeface="Calibri"/>
              </a:rPr>
              <a:t>suçla</a:t>
            </a:r>
            <a:r>
              <a:rPr sz="3000" spc="-40" dirty="0">
                <a:latin typeface="Calibri"/>
                <a:cs typeface="Calibri"/>
              </a:rPr>
              <a:t>r</a:t>
            </a:r>
            <a:r>
              <a:rPr sz="3000" spc="-5" dirty="0">
                <a:latin typeface="Calibri"/>
                <a:cs typeface="Calibri"/>
              </a:rPr>
              <a:t>dan</a:t>
            </a:r>
            <a:endParaRPr sz="3000">
              <a:latin typeface="Calibri"/>
              <a:cs typeface="Calibri"/>
            </a:endParaRPr>
          </a:p>
          <a:p>
            <a:pPr marL="12700">
              <a:lnSpc>
                <a:spcPct val="100000"/>
              </a:lnSpc>
              <a:spcBef>
                <a:spcPts val="1080"/>
              </a:spcBef>
            </a:pPr>
            <a:r>
              <a:rPr sz="3000" spc="-15" dirty="0">
                <a:latin typeface="Calibri"/>
                <a:cs typeface="Calibri"/>
              </a:rPr>
              <a:t>ülkesinde</a:t>
            </a:r>
            <a:endParaRPr sz="3000">
              <a:latin typeface="Calibri"/>
              <a:cs typeface="Calibri"/>
            </a:endParaRPr>
          </a:p>
        </p:txBody>
      </p:sp>
      <p:sp>
        <p:nvSpPr>
          <p:cNvPr id="11" name="object 11"/>
          <p:cNvSpPr txBox="1"/>
          <p:nvPr/>
        </p:nvSpPr>
        <p:spPr>
          <a:xfrm>
            <a:off x="2271141" y="4333367"/>
            <a:ext cx="3811904" cy="1083945"/>
          </a:xfrm>
          <a:prstGeom prst="rect">
            <a:avLst/>
          </a:prstGeom>
        </p:spPr>
        <p:txBody>
          <a:bodyPr vert="horz" wrap="square" lIns="0" tIns="0" rIns="0" bIns="0" rtlCol="0">
            <a:spAutoFit/>
          </a:bodyPr>
          <a:lstStyle/>
          <a:p>
            <a:pPr marL="12700">
              <a:lnSpc>
                <a:spcPct val="100000"/>
              </a:lnSpc>
              <a:tabLst>
                <a:tab pos="951230" algn="l"/>
                <a:tab pos="2309495" algn="l"/>
              </a:tabLst>
            </a:pPr>
            <a:r>
              <a:rPr sz="3000" spc="-30" dirty="0">
                <a:latin typeface="Calibri"/>
                <a:cs typeface="Calibri"/>
              </a:rPr>
              <a:t>veya	</a:t>
            </a:r>
            <a:r>
              <a:rPr sz="3000" spc="-10" dirty="0">
                <a:latin typeface="Calibri"/>
                <a:cs typeface="Calibri"/>
              </a:rPr>
              <a:t>örgütlü	suçlardan</a:t>
            </a:r>
            <a:endParaRPr sz="3000">
              <a:latin typeface="Calibri"/>
              <a:cs typeface="Calibri"/>
            </a:endParaRPr>
          </a:p>
          <a:p>
            <a:pPr marL="147955">
              <a:lnSpc>
                <a:spcPct val="100000"/>
              </a:lnSpc>
              <a:spcBef>
                <a:spcPts val="1080"/>
              </a:spcBef>
              <a:tabLst>
                <a:tab pos="893444" algn="l"/>
              </a:tabLst>
            </a:pPr>
            <a:r>
              <a:rPr sz="3000" spc="-30" dirty="0">
                <a:latin typeface="Calibri"/>
                <a:cs typeface="Calibri"/>
              </a:rPr>
              <a:t>ya	</a:t>
            </a:r>
            <a:r>
              <a:rPr sz="3000" spc="-10" dirty="0">
                <a:latin typeface="Calibri"/>
                <a:cs typeface="Calibri"/>
              </a:rPr>
              <a:t>da</a:t>
            </a:r>
            <a:endParaRPr sz="3000">
              <a:latin typeface="Calibri"/>
              <a:cs typeface="Calibri"/>
            </a:endParaRPr>
          </a:p>
        </p:txBody>
      </p:sp>
      <p:sp>
        <p:nvSpPr>
          <p:cNvPr id="12" name="object 12"/>
          <p:cNvSpPr txBox="1"/>
          <p:nvPr/>
        </p:nvSpPr>
        <p:spPr>
          <a:xfrm>
            <a:off x="6292088" y="4333367"/>
            <a:ext cx="1256030" cy="1083945"/>
          </a:xfrm>
          <a:prstGeom prst="rect">
            <a:avLst/>
          </a:prstGeom>
        </p:spPr>
        <p:txBody>
          <a:bodyPr vert="horz" wrap="square" lIns="0" tIns="0" rIns="0" bIns="0" rtlCol="0">
            <a:spAutoFit/>
          </a:bodyPr>
          <a:lstStyle/>
          <a:p>
            <a:pPr marL="40005" indent="-27940">
              <a:lnSpc>
                <a:spcPct val="100000"/>
              </a:lnSpc>
            </a:pPr>
            <a:r>
              <a:rPr sz="3000" spc="-35" dirty="0">
                <a:latin typeface="Calibri"/>
                <a:cs typeface="Calibri"/>
              </a:rPr>
              <a:t>v</a:t>
            </a:r>
            <a:r>
              <a:rPr sz="3000" spc="-30" dirty="0">
                <a:latin typeface="Calibri"/>
                <a:cs typeface="Calibri"/>
              </a:rPr>
              <a:t>e</a:t>
            </a:r>
            <a:r>
              <a:rPr sz="3000" spc="-50" dirty="0">
                <a:latin typeface="Calibri"/>
                <a:cs typeface="Calibri"/>
              </a:rPr>
              <a:t>y</a:t>
            </a:r>
            <a:r>
              <a:rPr sz="3000" dirty="0">
                <a:latin typeface="Calibri"/>
                <a:cs typeface="Calibri"/>
              </a:rPr>
              <a:t>ahut</a:t>
            </a:r>
            <a:endParaRPr sz="3000">
              <a:latin typeface="Calibri"/>
              <a:cs typeface="Calibri"/>
            </a:endParaRPr>
          </a:p>
          <a:p>
            <a:pPr marL="40005">
              <a:lnSpc>
                <a:spcPct val="100000"/>
              </a:lnSpc>
              <a:spcBef>
                <a:spcPts val="1080"/>
              </a:spcBef>
            </a:pPr>
            <a:r>
              <a:rPr sz="3000" spc="-20" dirty="0">
                <a:latin typeface="Calibri"/>
                <a:cs typeface="Calibri"/>
              </a:rPr>
              <a:t>ülkede</a:t>
            </a:r>
            <a:endParaRPr sz="3000">
              <a:latin typeface="Calibri"/>
              <a:cs typeface="Calibri"/>
            </a:endParaRPr>
          </a:p>
        </p:txBody>
      </p:sp>
      <p:sp>
        <p:nvSpPr>
          <p:cNvPr id="13" name="object 13"/>
          <p:cNvSpPr txBox="1"/>
          <p:nvPr/>
        </p:nvSpPr>
        <p:spPr>
          <a:xfrm>
            <a:off x="3929634" y="4927980"/>
            <a:ext cx="2019300" cy="1083945"/>
          </a:xfrm>
          <a:prstGeom prst="rect">
            <a:avLst/>
          </a:prstGeom>
        </p:spPr>
        <p:txBody>
          <a:bodyPr vert="horz" wrap="square" lIns="0" tIns="0" rIns="0" bIns="0" rtlCol="0">
            <a:spAutoFit/>
          </a:bodyPr>
          <a:lstStyle/>
          <a:p>
            <a:pPr marL="12700">
              <a:lnSpc>
                <a:spcPct val="100000"/>
              </a:lnSpc>
              <a:tabLst>
                <a:tab pos="1586865" algn="l"/>
              </a:tabLst>
            </a:pPr>
            <a:r>
              <a:rPr sz="3000" spc="-55" dirty="0">
                <a:latin typeface="Calibri"/>
                <a:cs typeface="Calibri"/>
              </a:rPr>
              <a:t>y</a:t>
            </a:r>
            <a:r>
              <a:rPr sz="3000" dirty="0">
                <a:latin typeface="Calibri"/>
                <a:cs typeface="Calibri"/>
              </a:rPr>
              <a:t>aban</a:t>
            </a:r>
            <a:r>
              <a:rPr sz="3000" spc="-15" dirty="0">
                <a:latin typeface="Calibri"/>
                <a:cs typeface="Calibri"/>
              </a:rPr>
              <a:t>c</a:t>
            </a:r>
            <a:r>
              <a:rPr sz="3000" dirty="0">
                <a:latin typeface="Calibri"/>
                <a:cs typeface="Calibri"/>
              </a:rPr>
              <a:t>ı	</a:t>
            </a:r>
            <a:r>
              <a:rPr sz="3000" spc="-5" dirty="0">
                <a:latin typeface="Calibri"/>
                <a:cs typeface="Calibri"/>
              </a:rPr>
              <a:t>b</a:t>
            </a:r>
            <a:r>
              <a:rPr sz="3000" spc="-15" dirty="0">
                <a:latin typeface="Calibri"/>
                <a:cs typeface="Calibri"/>
              </a:rPr>
              <a:t>i</a:t>
            </a:r>
            <a:r>
              <a:rPr sz="3000" dirty="0">
                <a:latin typeface="Calibri"/>
                <a:cs typeface="Calibri"/>
              </a:rPr>
              <a:t>r</a:t>
            </a:r>
            <a:endParaRPr sz="3000">
              <a:latin typeface="Calibri"/>
              <a:cs typeface="Calibri"/>
            </a:endParaRPr>
          </a:p>
          <a:p>
            <a:pPr marL="394970">
              <a:lnSpc>
                <a:spcPct val="100000"/>
              </a:lnSpc>
              <a:spcBef>
                <a:spcPts val="1080"/>
              </a:spcBef>
            </a:pPr>
            <a:r>
              <a:rPr sz="3000" spc="-10" dirty="0">
                <a:latin typeface="Calibri"/>
                <a:cs typeface="Calibri"/>
              </a:rPr>
              <a:t>verme</a:t>
            </a:r>
            <a:endParaRPr sz="3000">
              <a:latin typeface="Calibri"/>
              <a:cs typeface="Calibri"/>
            </a:endParaRPr>
          </a:p>
        </p:txBody>
      </p:sp>
      <p:sp>
        <p:nvSpPr>
          <p:cNvPr id="14" name="object 14"/>
          <p:cNvSpPr txBox="1"/>
          <p:nvPr/>
        </p:nvSpPr>
        <p:spPr>
          <a:xfrm>
            <a:off x="5737352" y="5522366"/>
            <a:ext cx="1517015"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s</a:t>
            </a:r>
            <a:r>
              <a:rPr sz="3000" spc="-20" dirty="0">
                <a:latin typeface="Calibri"/>
                <a:cs typeface="Calibri"/>
              </a:rPr>
              <a:t>u</a:t>
            </a:r>
            <a:r>
              <a:rPr sz="3000" spc="-5" dirty="0">
                <a:latin typeface="Calibri"/>
                <a:cs typeface="Calibri"/>
              </a:rPr>
              <a:t>çundan</a:t>
            </a:r>
            <a:endParaRPr sz="3000">
              <a:latin typeface="Calibri"/>
              <a:cs typeface="Calibri"/>
            </a:endParaRPr>
          </a:p>
        </p:txBody>
      </p:sp>
      <p:sp>
        <p:nvSpPr>
          <p:cNvPr id="15" name="object 15"/>
          <p:cNvSpPr txBox="1"/>
          <p:nvPr/>
        </p:nvSpPr>
        <p:spPr>
          <a:xfrm>
            <a:off x="7670038" y="4196207"/>
            <a:ext cx="949960" cy="1815464"/>
          </a:xfrm>
          <a:prstGeom prst="rect">
            <a:avLst/>
          </a:prstGeom>
        </p:spPr>
        <p:txBody>
          <a:bodyPr vert="horz" wrap="square" lIns="0" tIns="0" rIns="0" bIns="0" rtlCol="0">
            <a:spAutoFit/>
          </a:bodyPr>
          <a:lstStyle/>
          <a:p>
            <a:pPr marL="12700" marR="5080" indent="86360" algn="just">
              <a:lnSpc>
                <a:spcPct val="130000"/>
              </a:lnSpc>
            </a:pPr>
            <a:r>
              <a:rPr sz="3000" spc="-95" dirty="0">
                <a:latin typeface="Calibri"/>
                <a:cs typeface="Calibri"/>
              </a:rPr>
              <a:t>k</a:t>
            </a:r>
            <a:r>
              <a:rPr sz="3000" dirty="0">
                <a:latin typeface="Calibri"/>
                <a:cs typeface="Calibri"/>
              </a:rPr>
              <a:t>e</a:t>
            </a:r>
            <a:r>
              <a:rPr sz="3000" spc="-15" dirty="0">
                <a:latin typeface="Calibri"/>
                <a:cs typeface="Calibri"/>
              </a:rPr>
              <a:t>n</a:t>
            </a:r>
            <a:r>
              <a:rPr sz="3000" spc="-5" dirty="0">
                <a:latin typeface="Calibri"/>
                <a:cs typeface="Calibri"/>
              </a:rPr>
              <a:t>di  </a:t>
            </a:r>
            <a:r>
              <a:rPr sz="3000" spc="-15" dirty="0">
                <a:latin typeface="Calibri"/>
                <a:cs typeface="Calibri"/>
              </a:rPr>
              <a:t>kamu  </a:t>
            </a:r>
            <a:r>
              <a:rPr sz="3000" spc="-5" dirty="0">
                <a:latin typeface="Calibri"/>
                <a:cs typeface="Calibri"/>
              </a:rPr>
              <a:t>dol</a:t>
            </a:r>
            <a:r>
              <a:rPr sz="3000" spc="-70" dirty="0">
                <a:latin typeface="Calibri"/>
                <a:cs typeface="Calibri"/>
              </a:rPr>
              <a:t>a</a:t>
            </a:r>
            <a:r>
              <a:rPr sz="3000" dirty="0">
                <a:latin typeface="Calibri"/>
                <a:cs typeface="Calibri"/>
              </a:rPr>
              <a:t>yı</a:t>
            </a:r>
            <a:endParaRPr sz="3000">
              <a:latin typeface="Calibri"/>
              <a:cs typeface="Calibri"/>
            </a:endParaRPr>
          </a:p>
        </p:txBody>
      </p:sp>
      <p:sp>
        <p:nvSpPr>
          <p:cNvPr id="16" name="object 16"/>
          <p:cNvSpPr txBox="1"/>
          <p:nvPr/>
        </p:nvSpPr>
        <p:spPr>
          <a:xfrm>
            <a:off x="547217" y="5522366"/>
            <a:ext cx="3350895" cy="1083945"/>
          </a:xfrm>
          <a:prstGeom prst="rect">
            <a:avLst/>
          </a:prstGeom>
        </p:spPr>
        <p:txBody>
          <a:bodyPr vert="horz" wrap="square" lIns="0" tIns="0" rIns="0" bIns="0" rtlCol="0">
            <a:spAutoFit/>
          </a:bodyPr>
          <a:lstStyle/>
          <a:p>
            <a:pPr marL="12700">
              <a:lnSpc>
                <a:spcPct val="100000"/>
              </a:lnSpc>
              <a:tabLst>
                <a:tab pos="2379345" algn="l"/>
              </a:tabLst>
            </a:pPr>
            <a:r>
              <a:rPr sz="3000" spc="-25" dirty="0">
                <a:latin typeface="Calibri"/>
                <a:cs typeface="Calibri"/>
              </a:rPr>
              <a:t>g</a:t>
            </a:r>
            <a:r>
              <a:rPr sz="3000" dirty="0">
                <a:latin typeface="Calibri"/>
                <a:cs typeface="Calibri"/>
              </a:rPr>
              <a:t>ö</a:t>
            </a:r>
            <a:r>
              <a:rPr sz="3000" spc="-40" dirty="0">
                <a:latin typeface="Calibri"/>
                <a:cs typeface="Calibri"/>
              </a:rPr>
              <a:t>r</a:t>
            </a:r>
            <a:r>
              <a:rPr sz="3000" spc="-20" dirty="0">
                <a:latin typeface="Calibri"/>
                <a:cs typeface="Calibri"/>
              </a:rPr>
              <a:t>e</a:t>
            </a:r>
            <a:r>
              <a:rPr sz="3000" dirty="0">
                <a:latin typeface="Calibri"/>
                <a:cs typeface="Calibri"/>
              </a:rPr>
              <a:t>vl</a:t>
            </a:r>
            <a:r>
              <a:rPr sz="3000" spc="-15" dirty="0">
                <a:latin typeface="Calibri"/>
                <a:cs typeface="Calibri"/>
              </a:rPr>
              <a:t>i</a:t>
            </a:r>
            <a:r>
              <a:rPr sz="3000" dirty="0">
                <a:latin typeface="Calibri"/>
                <a:cs typeface="Calibri"/>
              </a:rPr>
              <a:t>l</a:t>
            </a:r>
            <a:r>
              <a:rPr sz="3000" spc="-15" dirty="0">
                <a:latin typeface="Calibri"/>
                <a:cs typeface="Calibri"/>
              </a:rPr>
              <a:t>e</a:t>
            </a:r>
            <a:r>
              <a:rPr sz="3000" dirty="0">
                <a:latin typeface="Calibri"/>
                <a:cs typeface="Calibri"/>
              </a:rPr>
              <a:t>rine	</a:t>
            </a:r>
            <a:r>
              <a:rPr sz="3000" spc="-5" dirty="0">
                <a:latin typeface="Calibri"/>
                <a:cs typeface="Calibri"/>
              </a:rPr>
              <a:t>rü</a:t>
            </a:r>
            <a:r>
              <a:rPr sz="3000" spc="-60" dirty="0">
                <a:latin typeface="Calibri"/>
                <a:cs typeface="Calibri"/>
              </a:rPr>
              <a:t>ş</a:t>
            </a:r>
            <a:r>
              <a:rPr sz="3000" spc="-40" dirty="0">
                <a:latin typeface="Calibri"/>
                <a:cs typeface="Calibri"/>
              </a:rPr>
              <a:t>v</a:t>
            </a:r>
            <a:r>
              <a:rPr sz="3000" spc="-20" dirty="0">
                <a:latin typeface="Calibri"/>
                <a:cs typeface="Calibri"/>
              </a:rPr>
              <a:t>e</a:t>
            </a:r>
            <a:r>
              <a:rPr sz="3000" dirty="0">
                <a:latin typeface="Calibri"/>
                <a:cs typeface="Calibri"/>
              </a:rPr>
              <a:t>t</a:t>
            </a:r>
            <a:endParaRPr sz="3000">
              <a:latin typeface="Calibri"/>
              <a:cs typeface="Calibri"/>
            </a:endParaRPr>
          </a:p>
          <a:p>
            <a:pPr marL="12700">
              <a:lnSpc>
                <a:spcPct val="100000"/>
              </a:lnSpc>
              <a:spcBef>
                <a:spcPts val="1080"/>
              </a:spcBef>
            </a:pPr>
            <a:r>
              <a:rPr sz="3000" spc="-5" dirty="0">
                <a:latin typeface="Calibri"/>
                <a:cs typeface="Calibri"/>
              </a:rPr>
              <a:t>hükümlü</a:t>
            </a:r>
            <a:r>
              <a:rPr sz="3000" spc="-50" dirty="0">
                <a:latin typeface="Calibri"/>
                <a:cs typeface="Calibri"/>
              </a:rPr>
              <a:t> </a:t>
            </a:r>
            <a:r>
              <a:rPr sz="3000" spc="-35" dirty="0">
                <a:latin typeface="Calibri"/>
                <a:cs typeface="Calibri"/>
              </a:rPr>
              <a:t>bulunanlar.</a:t>
            </a:r>
            <a:endParaRPr sz="30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14500" y="309371"/>
            <a:ext cx="5827776"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88311" y="423926"/>
            <a:ext cx="5187950" cy="521334"/>
          </a:xfrm>
          <a:prstGeom prst="rect">
            <a:avLst/>
          </a:prstGeom>
        </p:spPr>
        <p:txBody>
          <a:bodyPr vert="horz" wrap="square" lIns="0" tIns="0" rIns="0" bIns="0" rtlCol="0">
            <a:spAutoFit/>
          </a:bodyPr>
          <a:lstStyle/>
          <a:p>
            <a:pPr marL="12700">
              <a:lnSpc>
                <a:spcPct val="100000"/>
              </a:lnSpc>
              <a:tabLst>
                <a:tab pos="1414780" algn="l"/>
              </a:tabLst>
            </a:pPr>
            <a:r>
              <a:rPr spc="-10" dirty="0"/>
              <a:t>İhaleye	</a:t>
            </a:r>
            <a:r>
              <a:rPr spc="-15" dirty="0"/>
              <a:t>Katılamayacak</a:t>
            </a:r>
            <a:r>
              <a:rPr spc="-120" dirty="0"/>
              <a:t> </a:t>
            </a:r>
            <a:r>
              <a:rPr dirty="0"/>
              <a:t>Olanlar</a:t>
            </a: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2046732"/>
            <a:ext cx="8072755" cy="3919220"/>
          </a:xfrm>
          <a:prstGeom prst="rect">
            <a:avLst/>
          </a:prstGeom>
        </p:spPr>
        <p:txBody>
          <a:bodyPr vert="horz" wrap="square" lIns="0" tIns="0" rIns="0" bIns="0" rtlCol="0">
            <a:spAutoFit/>
          </a:bodyPr>
          <a:lstStyle/>
          <a:p>
            <a:pPr marL="12700" algn="just">
              <a:lnSpc>
                <a:spcPct val="100000"/>
              </a:lnSpc>
              <a:buClr>
                <a:srgbClr val="FF0000"/>
              </a:buClr>
              <a:buSzPct val="90000"/>
              <a:buFont typeface="Arial"/>
              <a:buChar char="•"/>
              <a:tabLst>
                <a:tab pos="218440" algn="l"/>
              </a:tabLst>
            </a:pPr>
            <a:r>
              <a:rPr sz="3000" spc="-5" dirty="0">
                <a:latin typeface="Calibri"/>
                <a:cs typeface="Calibri"/>
              </a:rPr>
              <a:t>İlgili </a:t>
            </a:r>
            <a:r>
              <a:rPr sz="3000" spc="-15" dirty="0">
                <a:latin typeface="Calibri"/>
                <a:cs typeface="Calibri"/>
              </a:rPr>
              <a:t>mercilerce </a:t>
            </a:r>
            <a:r>
              <a:rPr sz="3000" spc="-5" dirty="0">
                <a:latin typeface="Calibri"/>
                <a:cs typeface="Calibri"/>
              </a:rPr>
              <a:t>hileli iflas </a:t>
            </a:r>
            <a:r>
              <a:rPr sz="3000" spc="-10" dirty="0">
                <a:latin typeface="Calibri"/>
                <a:cs typeface="Calibri"/>
              </a:rPr>
              <a:t>ettiğine </a:t>
            </a:r>
            <a:r>
              <a:rPr sz="3000" spc="-25" dirty="0">
                <a:latin typeface="Calibri"/>
                <a:cs typeface="Calibri"/>
              </a:rPr>
              <a:t>karar</a:t>
            </a:r>
            <a:r>
              <a:rPr sz="3000" dirty="0">
                <a:latin typeface="Calibri"/>
                <a:cs typeface="Calibri"/>
              </a:rPr>
              <a:t> </a:t>
            </a:r>
            <a:r>
              <a:rPr sz="3000" spc="-35" dirty="0">
                <a:latin typeface="Calibri"/>
                <a:cs typeface="Calibri"/>
              </a:rPr>
              <a:t>verilenler.</a:t>
            </a:r>
            <a:endParaRPr sz="3000">
              <a:latin typeface="Calibri"/>
              <a:cs typeface="Calibri"/>
            </a:endParaRPr>
          </a:p>
          <a:p>
            <a:pPr marL="12700" marR="5715" algn="just">
              <a:lnSpc>
                <a:spcPts val="5400"/>
              </a:lnSpc>
              <a:spcBef>
                <a:spcPts val="480"/>
              </a:spcBef>
              <a:buClr>
                <a:srgbClr val="FF0000"/>
              </a:buClr>
              <a:buSzPct val="90000"/>
              <a:buFont typeface="Arial"/>
              <a:buChar char="•"/>
              <a:tabLst>
                <a:tab pos="220345" algn="l"/>
              </a:tabLst>
            </a:pPr>
            <a:r>
              <a:rPr sz="3000" spc="-5" dirty="0">
                <a:latin typeface="Calibri"/>
                <a:cs typeface="Calibri"/>
              </a:rPr>
              <a:t>İhaleyi </a:t>
            </a:r>
            <a:r>
              <a:rPr sz="3000" spc="-10" dirty="0">
                <a:latin typeface="Calibri"/>
                <a:cs typeface="Calibri"/>
              </a:rPr>
              <a:t>yapan </a:t>
            </a:r>
            <a:r>
              <a:rPr sz="3000" spc="-10" dirty="0">
                <a:solidFill>
                  <a:srgbClr val="FF0000"/>
                </a:solidFill>
                <a:latin typeface="Calibri"/>
                <a:cs typeface="Calibri"/>
              </a:rPr>
              <a:t>idarenin </a:t>
            </a:r>
            <a:r>
              <a:rPr sz="3000" spc="-5" dirty="0">
                <a:solidFill>
                  <a:srgbClr val="FF0000"/>
                </a:solidFill>
                <a:latin typeface="Calibri"/>
                <a:cs typeface="Calibri"/>
              </a:rPr>
              <a:t>ihale </a:t>
            </a:r>
            <a:r>
              <a:rPr sz="3000" spc="-10" dirty="0">
                <a:solidFill>
                  <a:srgbClr val="FF0000"/>
                </a:solidFill>
                <a:latin typeface="Calibri"/>
                <a:cs typeface="Calibri"/>
              </a:rPr>
              <a:t>yetkilisi </a:t>
            </a:r>
            <a:r>
              <a:rPr sz="3000" spc="-5" dirty="0">
                <a:solidFill>
                  <a:srgbClr val="FF0000"/>
                </a:solidFill>
                <a:latin typeface="Calibri"/>
                <a:cs typeface="Calibri"/>
              </a:rPr>
              <a:t>kişileri </a:t>
            </a:r>
            <a:r>
              <a:rPr sz="3000" spc="-5" dirty="0">
                <a:latin typeface="Calibri"/>
                <a:cs typeface="Calibri"/>
              </a:rPr>
              <a:t>ile bu  </a:t>
            </a:r>
            <a:r>
              <a:rPr sz="3000" spc="-15" dirty="0">
                <a:latin typeface="Calibri"/>
                <a:cs typeface="Calibri"/>
              </a:rPr>
              <a:t>yetkiye </a:t>
            </a:r>
            <a:r>
              <a:rPr sz="3000" spc="-5" dirty="0">
                <a:latin typeface="Calibri"/>
                <a:cs typeface="Calibri"/>
              </a:rPr>
              <a:t>sahip </a:t>
            </a:r>
            <a:r>
              <a:rPr sz="3000" spc="-15" dirty="0">
                <a:latin typeface="Calibri"/>
                <a:cs typeface="Calibri"/>
              </a:rPr>
              <a:t>kurullarda görevli </a:t>
            </a:r>
            <a:r>
              <a:rPr sz="3000" spc="-40" dirty="0">
                <a:latin typeface="Calibri"/>
                <a:cs typeface="Calibri"/>
              </a:rPr>
              <a:t>kişiler.</a:t>
            </a:r>
            <a:endParaRPr sz="3000">
              <a:latin typeface="Calibri"/>
              <a:cs typeface="Calibri"/>
            </a:endParaRPr>
          </a:p>
          <a:p>
            <a:pPr marL="12700" marR="5080" algn="just">
              <a:lnSpc>
                <a:spcPts val="5400"/>
              </a:lnSpc>
              <a:buClr>
                <a:srgbClr val="FF0000"/>
              </a:buClr>
              <a:buSzPct val="90000"/>
              <a:buFont typeface="Arial"/>
              <a:buChar char="•"/>
              <a:tabLst>
                <a:tab pos="220345" algn="l"/>
              </a:tabLst>
            </a:pPr>
            <a:r>
              <a:rPr sz="3000" spc="-5" dirty="0">
                <a:latin typeface="Calibri"/>
                <a:cs typeface="Calibri"/>
              </a:rPr>
              <a:t>İhaleyi </a:t>
            </a:r>
            <a:r>
              <a:rPr sz="3000" spc="-10" dirty="0">
                <a:latin typeface="Calibri"/>
                <a:cs typeface="Calibri"/>
              </a:rPr>
              <a:t>yapan idarenin </a:t>
            </a:r>
            <a:r>
              <a:rPr sz="3000" spc="-5" dirty="0">
                <a:latin typeface="Calibri"/>
                <a:cs typeface="Calibri"/>
              </a:rPr>
              <a:t>ihale </a:t>
            </a:r>
            <a:r>
              <a:rPr sz="3000" spc="-20" dirty="0">
                <a:latin typeface="Calibri"/>
                <a:cs typeface="Calibri"/>
              </a:rPr>
              <a:t>konusu </a:t>
            </a:r>
            <a:r>
              <a:rPr sz="3000" spc="-5" dirty="0">
                <a:latin typeface="Calibri"/>
                <a:cs typeface="Calibri"/>
              </a:rPr>
              <a:t>işle ilgili her  türlü ihale işlemlerini </a:t>
            </a:r>
            <a:r>
              <a:rPr sz="3000" u="heavy" dirty="0">
                <a:solidFill>
                  <a:srgbClr val="FF0000"/>
                </a:solidFill>
                <a:latin typeface="Calibri"/>
                <a:cs typeface="Calibri"/>
              </a:rPr>
              <a:t>hazırlamak</a:t>
            </a:r>
            <a:r>
              <a:rPr sz="3000" dirty="0">
                <a:latin typeface="Calibri"/>
                <a:cs typeface="Calibri"/>
              </a:rPr>
              <a:t>, </a:t>
            </a:r>
            <a:r>
              <a:rPr sz="3000" u="heavy" spc="-5" dirty="0">
                <a:solidFill>
                  <a:srgbClr val="FF0000"/>
                </a:solidFill>
                <a:latin typeface="Calibri"/>
                <a:cs typeface="Calibri"/>
              </a:rPr>
              <a:t>yürütmek</a:t>
            </a:r>
            <a:r>
              <a:rPr sz="3000" spc="-5" dirty="0">
                <a:solidFill>
                  <a:srgbClr val="FF0000"/>
                </a:solidFill>
                <a:latin typeface="Calibri"/>
                <a:cs typeface="Calibri"/>
              </a:rPr>
              <a:t>,  </a:t>
            </a:r>
            <a:r>
              <a:rPr sz="3000" u="heavy" spc="-5" dirty="0">
                <a:solidFill>
                  <a:srgbClr val="FF0000"/>
                </a:solidFill>
                <a:latin typeface="Calibri"/>
                <a:cs typeface="Calibri"/>
              </a:rPr>
              <a:t>sonuçlandırmak </a:t>
            </a:r>
            <a:r>
              <a:rPr sz="3000" spc="-15" dirty="0">
                <a:latin typeface="Calibri"/>
                <a:cs typeface="Calibri"/>
              </a:rPr>
              <a:t>ve </a:t>
            </a:r>
            <a:r>
              <a:rPr sz="3000" u="heavy" spc="-10" dirty="0">
                <a:solidFill>
                  <a:srgbClr val="FF0000"/>
                </a:solidFill>
                <a:latin typeface="Calibri"/>
                <a:cs typeface="Calibri"/>
              </a:rPr>
              <a:t>onaylamakla </a:t>
            </a:r>
            <a:r>
              <a:rPr sz="3000" spc="-15" dirty="0">
                <a:latin typeface="Calibri"/>
                <a:cs typeface="Calibri"/>
              </a:rPr>
              <a:t>görevli</a:t>
            </a:r>
            <a:r>
              <a:rPr sz="3000" spc="75" dirty="0">
                <a:latin typeface="Calibri"/>
                <a:cs typeface="Calibri"/>
              </a:rPr>
              <a:t> </a:t>
            </a:r>
            <a:r>
              <a:rPr sz="3000" spc="-45" dirty="0">
                <a:latin typeface="Calibri"/>
                <a:cs typeface="Calibri"/>
              </a:rPr>
              <a:t>olanlar.</a:t>
            </a:r>
            <a:endParaRPr sz="300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14500" y="309371"/>
            <a:ext cx="5827776" cy="93878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6" name="object 6"/>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7" name="object 7"/>
          <p:cNvSpPr txBox="1"/>
          <p:nvPr/>
        </p:nvSpPr>
        <p:spPr>
          <a:xfrm>
            <a:off x="547217" y="423926"/>
            <a:ext cx="8074025" cy="3066415"/>
          </a:xfrm>
          <a:prstGeom prst="rect">
            <a:avLst/>
          </a:prstGeom>
        </p:spPr>
        <p:txBody>
          <a:bodyPr vert="horz" wrap="square" lIns="0" tIns="0" rIns="0" bIns="0" rtlCol="0">
            <a:spAutoFit/>
          </a:bodyPr>
          <a:lstStyle/>
          <a:p>
            <a:pPr marL="1453515">
              <a:lnSpc>
                <a:spcPct val="100000"/>
              </a:lnSpc>
              <a:tabLst>
                <a:tab pos="2856230" algn="l"/>
              </a:tabLst>
            </a:pPr>
            <a:r>
              <a:rPr sz="3200" b="1" spc="-10" dirty="0">
                <a:solidFill>
                  <a:srgbClr val="FFFFFF"/>
                </a:solidFill>
                <a:latin typeface="Calibri"/>
                <a:cs typeface="Calibri"/>
              </a:rPr>
              <a:t>İhaleye	</a:t>
            </a:r>
            <a:r>
              <a:rPr sz="3200" b="1" spc="-15" dirty="0">
                <a:solidFill>
                  <a:srgbClr val="FFFFFF"/>
                </a:solidFill>
                <a:latin typeface="Calibri"/>
                <a:cs typeface="Calibri"/>
              </a:rPr>
              <a:t>Katılamayacak</a:t>
            </a:r>
            <a:r>
              <a:rPr sz="3200" b="1" spc="-120" dirty="0">
                <a:solidFill>
                  <a:srgbClr val="FFFFFF"/>
                </a:solidFill>
                <a:latin typeface="Calibri"/>
                <a:cs typeface="Calibri"/>
              </a:rPr>
              <a:t> </a:t>
            </a:r>
            <a:r>
              <a:rPr sz="3200" b="1" dirty="0">
                <a:solidFill>
                  <a:srgbClr val="FFFFFF"/>
                </a:solidFill>
                <a:latin typeface="Calibri"/>
                <a:cs typeface="Calibri"/>
              </a:rPr>
              <a:t>Olanlar</a:t>
            </a:r>
            <a:endParaRPr sz="3200">
              <a:latin typeface="Calibri"/>
              <a:cs typeface="Calibri"/>
            </a:endParaRPr>
          </a:p>
          <a:p>
            <a:pPr>
              <a:lnSpc>
                <a:spcPct val="100000"/>
              </a:lnSpc>
              <a:spcBef>
                <a:spcPts val="20"/>
              </a:spcBef>
            </a:pPr>
            <a:endParaRPr sz="4050">
              <a:latin typeface="Times New Roman"/>
              <a:cs typeface="Times New Roman"/>
            </a:endParaRPr>
          </a:p>
          <a:p>
            <a:pPr marL="12700" marR="5080" algn="just">
              <a:lnSpc>
                <a:spcPct val="100000"/>
              </a:lnSpc>
              <a:spcBef>
                <a:spcPts val="5"/>
              </a:spcBef>
              <a:buClr>
                <a:srgbClr val="FF0000"/>
              </a:buClr>
              <a:buSzPct val="89062"/>
              <a:buFont typeface="Arial"/>
              <a:buChar char="•"/>
              <a:tabLst>
                <a:tab pos="232410" algn="l"/>
              </a:tabLst>
            </a:pPr>
            <a:r>
              <a:rPr sz="3200" dirty="0">
                <a:latin typeface="Calibri"/>
                <a:cs typeface="Calibri"/>
              </a:rPr>
              <a:t>(c) </a:t>
            </a:r>
            <a:r>
              <a:rPr sz="3200" spc="-20" dirty="0">
                <a:latin typeface="Calibri"/>
                <a:cs typeface="Calibri"/>
              </a:rPr>
              <a:t>ve </a:t>
            </a:r>
            <a:r>
              <a:rPr sz="3200" dirty="0">
                <a:latin typeface="Calibri"/>
                <a:cs typeface="Calibri"/>
              </a:rPr>
              <a:t>(d) </a:t>
            </a:r>
            <a:r>
              <a:rPr sz="3200" spc="-5" dirty="0">
                <a:latin typeface="Calibri"/>
                <a:cs typeface="Calibri"/>
              </a:rPr>
              <a:t>bentlerinde belirtilen </a:t>
            </a:r>
            <a:r>
              <a:rPr sz="3200" dirty="0">
                <a:solidFill>
                  <a:srgbClr val="FF0000"/>
                </a:solidFill>
                <a:latin typeface="Calibri"/>
                <a:cs typeface="Calibri"/>
              </a:rPr>
              <a:t>şahısların eşleri  </a:t>
            </a:r>
            <a:r>
              <a:rPr sz="3200" spc="-20" dirty="0">
                <a:solidFill>
                  <a:srgbClr val="FF0000"/>
                </a:solidFill>
                <a:latin typeface="Calibri"/>
                <a:cs typeface="Calibri"/>
              </a:rPr>
              <a:t>ve </a:t>
            </a:r>
            <a:r>
              <a:rPr sz="3200" dirty="0">
                <a:solidFill>
                  <a:srgbClr val="FF0000"/>
                </a:solidFill>
                <a:latin typeface="Calibri"/>
                <a:cs typeface="Calibri"/>
              </a:rPr>
              <a:t>üçüncü </a:t>
            </a:r>
            <a:r>
              <a:rPr sz="3200" spc="-15" dirty="0">
                <a:solidFill>
                  <a:srgbClr val="FF0000"/>
                </a:solidFill>
                <a:latin typeface="Calibri"/>
                <a:cs typeface="Calibri"/>
              </a:rPr>
              <a:t>dereceye kadar </a:t>
            </a:r>
            <a:r>
              <a:rPr sz="3200" spc="-25" dirty="0">
                <a:solidFill>
                  <a:srgbClr val="FF0000"/>
                </a:solidFill>
                <a:latin typeface="Calibri"/>
                <a:cs typeface="Calibri"/>
              </a:rPr>
              <a:t>kan </a:t>
            </a:r>
            <a:r>
              <a:rPr sz="3200" spc="-20" dirty="0">
                <a:solidFill>
                  <a:srgbClr val="FF0000"/>
                </a:solidFill>
                <a:latin typeface="Calibri"/>
                <a:cs typeface="Calibri"/>
              </a:rPr>
              <a:t>ve </a:t>
            </a:r>
            <a:r>
              <a:rPr sz="3200" dirty="0">
                <a:solidFill>
                  <a:srgbClr val="FF0000"/>
                </a:solidFill>
                <a:latin typeface="Calibri"/>
                <a:cs typeface="Calibri"/>
              </a:rPr>
              <a:t>ikinci </a:t>
            </a:r>
            <a:r>
              <a:rPr sz="3200" spc="-20" dirty="0">
                <a:solidFill>
                  <a:srgbClr val="FF0000"/>
                </a:solidFill>
                <a:latin typeface="Calibri"/>
                <a:cs typeface="Calibri"/>
              </a:rPr>
              <a:t>dereceye  </a:t>
            </a:r>
            <a:r>
              <a:rPr sz="3200" spc="-15" dirty="0">
                <a:solidFill>
                  <a:srgbClr val="FF0000"/>
                </a:solidFill>
                <a:latin typeface="Calibri"/>
                <a:cs typeface="Calibri"/>
              </a:rPr>
              <a:t>kadar </a:t>
            </a:r>
            <a:r>
              <a:rPr sz="3200" spc="-25" dirty="0">
                <a:solidFill>
                  <a:srgbClr val="FF0000"/>
                </a:solidFill>
                <a:latin typeface="Calibri"/>
                <a:cs typeface="Calibri"/>
              </a:rPr>
              <a:t>kayın </a:t>
            </a:r>
            <a:r>
              <a:rPr sz="3200" dirty="0">
                <a:solidFill>
                  <a:srgbClr val="FF0000"/>
                </a:solidFill>
                <a:latin typeface="Calibri"/>
                <a:cs typeface="Calibri"/>
              </a:rPr>
              <a:t>hısımları </a:t>
            </a:r>
            <a:r>
              <a:rPr sz="3200" spc="-5" dirty="0">
                <a:solidFill>
                  <a:srgbClr val="FF0000"/>
                </a:solidFill>
                <a:latin typeface="Calibri"/>
                <a:cs typeface="Calibri"/>
              </a:rPr>
              <a:t>ile evlatlıkları </a:t>
            </a:r>
            <a:r>
              <a:rPr sz="3200" spc="-15" dirty="0">
                <a:solidFill>
                  <a:srgbClr val="FF0000"/>
                </a:solidFill>
                <a:latin typeface="Calibri"/>
                <a:cs typeface="Calibri"/>
              </a:rPr>
              <a:t>ve</a:t>
            </a:r>
            <a:r>
              <a:rPr sz="3200" spc="690" dirty="0">
                <a:solidFill>
                  <a:srgbClr val="FF0000"/>
                </a:solidFill>
                <a:latin typeface="Calibri"/>
                <a:cs typeface="Calibri"/>
              </a:rPr>
              <a:t> </a:t>
            </a:r>
            <a:r>
              <a:rPr sz="3200" spc="-10" dirty="0">
                <a:solidFill>
                  <a:srgbClr val="FF0000"/>
                </a:solidFill>
                <a:latin typeface="Calibri"/>
                <a:cs typeface="Calibri"/>
              </a:rPr>
              <a:t>evlat  </a:t>
            </a:r>
            <a:r>
              <a:rPr sz="3200" spc="-5" dirty="0">
                <a:solidFill>
                  <a:srgbClr val="FF0000"/>
                </a:solidFill>
                <a:latin typeface="Calibri"/>
                <a:cs typeface="Calibri"/>
              </a:rPr>
              <a:t>edinenleri.</a:t>
            </a:r>
            <a:endParaRPr sz="3200">
              <a:latin typeface="Calibri"/>
              <a:cs typeface="Calibri"/>
            </a:endParaRPr>
          </a:p>
        </p:txBody>
      </p:sp>
      <p:sp>
        <p:nvSpPr>
          <p:cNvPr id="8" name="object 8"/>
          <p:cNvSpPr txBox="1"/>
          <p:nvPr/>
        </p:nvSpPr>
        <p:spPr>
          <a:xfrm>
            <a:off x="547217" y="3457575"/>
            <a:ext cx="765810" cy="521334"/>
          </a:xfrm>
          <a:prstGeom prst="rect">
            <a:avLst/>
          </a:prstGeom>
        </p:spPr>
        <p:txBody>
          <a:bodyPr vert="horz" wrap="square" lIns="0" tIns="0" rIns="0" bIns="0" rtlCol="0">
            <a:spAutoFit/>
          </a:bodyPr>
          <a:lstStyle/>
          <a:p>
            <a:pPr marL="12700">
              <a:lnSpc>
                <a:spcPct val="100000"/>
              </a:lnSpc>
            </a:pPr>
            <a:r>
              <a:rPr sz="2850" spc="10" dirty="0">
                <a:solidFill>
                  <a:srgbClr val="FF0000"/>
                </a:solidFill>
                <a:latin typeface="Arial"/>
                <a:cs typeface="Arial"/>
              </a:rPr>
              <a:t>•</a:t>
            </a:r>
            <a:r>
              <a:rPr sz="2850" spc="-170" dirty="0">
                <a:solidFill>
                  <a:srgbClr val="FF0000"/>
                </a:solidFill>
                <a:latin typeface="Arial"/>
                <a:cs typeface="Arial"/>
              </a:rPr>
              <a:t> </a:t>
            </a:r>
            <a:r>
              <a:rPr sz="3200" spc="-5" dirty="0">
                <a:latin typeface="Calibri"/>
                <a:cs typeface="Calibri"/>
              </a:rPr>
              <a:t>(c),</a:t>
            </a:r>
            <a:endParaRPr sz="3200">
              <a:latin typeface="Calibri"/>
              <a:cs typeface="Calibri"/>
            </a:endParaRPr>
          </a:p>
        </p:txBody>
      </p:sp>
      <p:sp>
        <p:nvSpPr>
          <p:cNvPr id="9" name="object 9"/>
          <p:cNvSpPr txBox="1"/>
          <p:nvPr/>
        </p:nvSpPr>
        <p:spPr>
          <a:xfrm>
            <a:off x="1659763" y="3457575"/>
            <a:ext cx="6960870" cy="521334"/>
          </a:xfrm>
          <a:prstGeom prst="rect">
            <a:avLst/>
          </a:prstGeom>
        </p:spPr>
        <p:txBody>
          <a:bodyPr vert="horz" wrap="square" lIns="0" tIns="0" rIns="0" bIns="0" rtlCol="0">
            <a:spAutoFit/>
          </a:bodyPr>
          <a:lstStyle/>
          <a:p>
            <a:pPr marL="12700">
              <a:lnSpc>
                <a:spcPct val="100000"/>
              </a:lnSpc>
              <a:tabLst>
                <a:tab pos="846455" algn="l"/>
                <a:tab pos="1598930" algn="l"/>
                <a:tab pos="2420620" algn="l"/>
                <a:tab pos="4716145" algn="l"/>
              </a:tabLst>
            </a:pPr>
            <a:r>
              <a:rPr sz="3200" spc="-5" dirty="0">
                <a:latin typeface="Calibri"/>
                <a:cs typeface="Calibri"/>
              </a:rPr>
              <a:t>(d</a:t>
            </a:r>
            <a:r>
              <a:rPr sz="3200" dirty="0">
                <a:latin typeface="Calibri"/>
                <a:cs typeface="Calibri"/>
              </a:rPr>
              <a:t>)	</a:t>
            </a:r>
            <a:r>
              <a:rPr sz="3200" spc="-35" dirty="0">
                <a:latin typeface="Calibri"/>
                <a:cs typeface="Calibri"/>
              </a:rPr>
              <a:t>v</a:t>
            </a:r>
            <a:r>
              <a:rPr sz="3200" dirty="0">
                <a:latin typeface="Calibri"/>
                <a:cs typeface="Calibri"/>
              </a:rPr>
              <a:t>e	</a:t>
            </a:r>
            <a:r>
              <a:rPr sz="3200" spc="-5" dirty="0">
                <a:latin typeface="Calibri"/>
                <a:cs typeface="Calibri"/>
              </a:rPr>
              <a:t>(e</a:t>
            </a:r>
            <a:r>
              <a:rPr sz="3200" dirty="0">
                <a:latin typeface="Calibri"/>
                <a:cs typeface="Calibri"/>
              </a:rPr>
              <a:t>)	</a:t>
            </a:r>
            <a:r>
              <a:rPr sz="3200" spc="-5" dirty="0">
                <a:latin typeface="Calibri"/>
                <a:cs typeface="Calibri"/>
              </a:rPr>
              <a:t>be</a:t>
            </a:r>
            <a:r>
              <a:rPr sz="3200" spc="-35" dirty="0">
                <a:latin typeface="Calibri"/>
                <a:cs typeface="Calibri"/>
              </a:rPr>
              <a:t>n</a:t>
            </a:r>
            <a:r>
              <a:rPr sz="3200" dirty="0">
                <a:latin typeface="Calibri"/>
                <a:cs typeface="Calibri"/>
              </a:rPr>
              <a:t>t</a:t>
            </a:r>
            <a:r>
              <a:rPr sz="3200" spc="-15" dirty="0">
                <a:latin typeface="Calibri"/>
                <a:cs typeface="Calibri"/>
              </a:rPr>
              <a:t>l</a:t>
            </a:r>
            <a:r>
              <a:rPr sz="3200" spc="5" dirty="0">
                <a:latin typeface="Calibri"/>
                <a:cs typeface="Calibri"/>
              </a:rPr>
              <a:t>e</a:t>
            </a:r>
            <a:r>
              <a:rPr sz="3200" dirty="0">
                <a:latin typeface="Calibri"/>
                <a:cs typeface="Calibri"/>
              </a:rPr>
              <a:t>ri</a:t>
            </a:r>
            <a:r>
              <a:rPr sz="3200" spc="-15" dirty="0">
                <a:latin typeface="Calibri"/>
                <a:cs typeface="Calibri"/>
              </a:rPr>
              <a:t>n</a:t>
            </a:r>
            <a:r>
              <a:rPr sz="3200" spc="-5" dirty="0">
                <a:latin typeface="Calibri"/>
                <a:cs typeface="Calibri"/>
              </a:rPr>
              <a:t>d</a:t>
            </a:r>
            <a:r>
              <a:rPr sz="3200" dirty="0">
                <a:latin typeface="Calibri"/>
                <a:cs typeface="Calibri"/>
              </a:rPr>
              <a:t>e	</a:t>
            </a:r>
            <a:r>
              <a:rPr sz="3200" spc="-5" dirty="0">
                <a:latin typeface="Calibri"/>
                <a:cs typeface="Calibri"/>
              </a:rPr>
              <a:t>belirt</a:t>
            </a:r>
            <a:r>
              <a:rPr sz="3200" dirty="0">
                <a:latin typeface="Calibri"/>
                <a:cs typeface="Calibri"/>
              </a:rPr>
              <a:t>i</a:t>
            </a:r>
            <a:r>
              <a:rPr sz="3200" spc="-10" dirty="0">
                <a:latin typeface="Calibri"/>
                <a:cs typeface="Calibri"/>
              </a:rPr>
              <a:t>l</a:t>
            </a:r>
            <a:r>
              <a:rPr sz="3200" dirty="0">
                <a:latin typeface="Calibri"/>
                <a:cs typeface="Calibri"/>
              </a:rPr>
              <a:t>en</a:t>
            </a:r>
            <a:r>
              <a:rPr sz="3200" spc="5" dirty="0">
                <a:latin typeface="Calibri"/>
                <a:cs typeface="Calibri"/>
              </a:rPr>
              <a:t>l</a:t>
            </a:r>
            <a:r>
              <a:rPr sz="3200" dirty="0">
                <a:latin typeface="Calibri"/>
                <a:cs typeface="Calibri"/>
              </a:rPr>
              <a:t>erin</a:t>
            </a:r>
            <a:endParaRPr sz="3200">
              <a:latin typeface="Calibri"/>
              <a:cs typeface="Calibri"/>
            </a:endParaRPr>
          </a:p>
        </p:txBody>
      </p:sp>
      <p:sp>
        <p:nvSpPr>
          <p:cNvPr id="10" name="object 10"/>
          <p:cNvSpPr txBox="1"/>
          <p:nvPr/>
        </p:nvSpPr>
        <p:spPr>
          <a:xfrm>
            <a:off x="547217" y="3945254"/>
            <a:ext cx="8073390" cy="2472690"/>
          </a:xfrm>
          <a:prstGeom prst="rect">
            <a:avLst/>
          </a:prstGeom>
        </p:spPr>
        <p:txBody>
          <a:bodyPr vert="horz" wrap="square" lIns="0" tIns="0" rIns="0" bIns="0" rtlCol="0">
            <a:spAutoFit/>
          </a:bodyPr>
          <a:lstStyle/>
          <a:p>
            <a:pPr marL="12700" algn="just">
              <a:lnSpc>
                <a:spcPct val="100000"/>
              </a:lnSpc>
            </a:pPr>
            <a:r>
              <a:rPr sz="3200" spc="-5" dirty="0">
                <a:latin typeface="Calibri"/>
                <a:cs typeface="Calibri"/>
              </a:rPr>
              <a:t>ortakları ile</a:t>
            </a:r>
            <a:r>
              <a:rPr sz="3200" spc="-45" dirty="0">
                <a:latin typeface="Calibri"/>
                <a:cs typeface="Calibri"/>
              </a:rPr>
              <a:t> </a:t>
            </a:r>
            <a:r>
              <a:rPr sz="3200" spc="-15" dirty="0">
                <a:latin typeface="Calibri"/>
                <a:cs typeface="Calibri"/>
              </a:rPr>
              <a:t>şirketleri.</a:t>
            </a:r>
            <a:endParaRPr sz="3200">
              <a:latin typeface="Calibri"/>
              <a:cs typeface="Calibri"/>
            </a:endParaRPr>
          </a:p>
          <a:p>
            <a:pPr marL="12700" marR="5080" algn="just">
              <a:lnSpc>
                <a:spcPct val="100000"/>
              </a:lnSpc>
              <a:buClr>
                <a:srgbClr val="FF0000"/>
              </a:buClr>
              <a:buSzPct val="89062"/>
              <a:buFont typeface="Wingdings"/>
              <a:buChar char=""/>
              <a:tabLst>
                <a:tab pos="392430" algn="l"/>
              </a:tabLst>
            </a:pPr>
            <a:r>
              <a:rPr sz="3200" spc="-5" dirty="0">
                <a:solidFill>
                  <a:srgbClr val="006FC0"/>
                </a:solidFill>
                <a:latin typeface="Calibri"/>
                <a:cs typeface="Calibri"/>
              </a:rPr>
              <a:t>Bu </a:t>
            </a:r>
            <a:r>
              <a:rPr sz="3200" dirty="0">
                <a:solidFill>
                  <a:srgbClr val="006FC0"/>
                </a:solidFill>
                <a:latin typeface="Calibri"/>
                <a:cs typeface="Calibri"/>
              </a:rPr>
              <a:t>kişilerin </a:t>
            </a:r>
            <a:r>
              <a:rPr sz="3200" spc="-10" dirty="0">
                <a:solidFill>
                  <a:srgbClr val="006FC0"/>
                </a:solidFill>
                <a:latin typeface="Calibri"/>
                <a:cs typeface="Calibri"/>
              </a:rPr>
              <a:t>yönetim </a:t>
            </a:r>
            <a:r>
              <a:rPr sz="3200" spc="-5" dirty="0">
                <a:solidFill>
                  <a:srgbClr val="006FC0"/>
                </a:solidFill>
                <a:latin typeface="Calibri"/>
                <a:cs typeface="Calibri"/>
              </a:rPr>
              <a:t>kurullarında </a:t>
            </a:r>
            <a:r>
              <a:rPr sz="3200" spc="-15" dirty="0">
                <a:solidFill>
                  <a:srgbClr val="006FC0"/>
                </a:solidFill>
                <a:latin typeface="Calibri"/>
                <a:cs typeface="Calibri"/>
              </a:rPr>
              <a:t>görevli  </a:t>
            </a:r>
            <a:r>
              <a:rPr sz="3200" dirty="0">
                <a:solidFill>
                  <a:srgbClr val="006FC0"/>
                </a:solidFill>
                <a:latin typeface="Calibri"/>
                <a:cs typeface="Calibri"/>
              </a:rPr>
              <a:t>bulunmadıkları </a:t>
            </a:r>
            <a:r>
              <a:rPr sz="3200" spc="-25" dirty="0">
                <a:solidFill>
                  <a:srgbClr val="006FC0"/>
                </a:solidFill>
                <a:latin typeface="Calibri"/>
                <a:cs typeface="Calibri"/>
              </a:rPr>
              <a:t>veya </a:t>
            </a:r>
            <a:r>
              <a:rPr sz="3200" spc="-15" dirty="0">
                <a:solidFill>
                  <a:srgbClr val="006FC0"/>
                </a:solidFill>
                <a:latin typeface="Calibri"/>
                <a:cs typeface="Calibri"/>
              </a:rPr>
              <a:t>sermayesinin </a:t>
            </a:r>
            <a:r>
              <a:rPr sz="3200" dirty="0">
                <a:solidFill>
                  <a:srgbClr val="006FC0"/>
                </a:solidFill>
                <a:latin typeface="Calibri"/>
                <a:cs typeface="Calibri"/>
              </a:rPr>
              <a:t>% 10'undan  </a:t>
            </a:r>
            <a:r>
              <a:rPr sz="3200" spc="-10" dirty="0">
                <a:solidFill>
                  <a:srgbClr val="006FC0"/>
                </a:solidFill>
                <a:latin typeface="Calibri"/>
                <a:cs typeface="Calibri"/>
              </a:rPr>
              <a:t>fazlasına </a:t>
            </a:r>
            <a:r>
              <a:rPr sz="3200" spc="-5" dirty="0">
                <a:solidFill>
                  <a:srgbClr val="006FC0"/>
                </a:solidFill>
                <a:latin typeface="Calibri"/>
                <a:cs typeface="Calibri"/>
              </a:rPr>
              <a:t>sahip </a:t>
            </a:r>
            <a:r>
              <a:rPr sz="3200" dirty="0">
                <a:solidFill>
                  <a:srgbClr val="006FC0"/>
                </a:solidFill>
                <a:latin typeface="Calibri"/>
                <a:cs typeface="Calibri"/>
              </a:rPr>
              <a:t>olmadıkları anonim </a:t>
            </a:r>
            <a:r>
              <a:rPr sz="3200" spc="-15" dirty="0">
                <a:solidFill>
                  <a:srgbClr val="006FC0"/>
                </a:solidFill>
                <a:latin typeface="Calibri"/>
                <a:cs typeface="Calibri"/>
              </a:rPr>
              <a:t>şirketler  </a:t>
            </a:r>
            <a:r>
              <a:rPr sz="3200" dirty="0">
                <a:solidFill>
                  <a:srgbClr val="006FC0"/>
                </a:solidFill>
                <a:latin typeface="Calibri"/>
                <a:cs typeface="Calibri"/>
              </a:rPr>
              <a:t>hariç.</a:t>
            </a:r>
            <a:endParaRPr sz="32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14500" y="309371"/>
            <a:ext cx="5827776"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88311" y="423926"/>
            <a:ext cx="5187950" cy="487680"/>
          </a:xfrm>
          <a:prstGeom prst="rect">
            <a:avLst/>
          </a:prstGeom>
        </p:spPr>
        <p:txBody>
          <a:bodyPr vert="horz" wrap="square" lIns="0" tIns="0" rIns="0" bIns="0" rtlCol="0">
            <a:spAutoFit/>
          </a:bodyPr>
          <a:lstStyle/>
          <a:p>
            <a:pPr marL="12700">
              <a:lnSpc>
                <a:spcPct val="100000"/>
              </a:lnSpc>
              <a:tabLst>
                <a:tab pos="1414780" algn="l"/>
              </a:tabLst>
            </a:pPr>
            <a:r>
              <a:rPr spc="-10" dirty="0"/>
              <a:t>İhaleye	</a:t>
            </a:r>
            <a:r>
              <a:rPr spc="-15" dirty="0"/>
              <a:t>Katılamayacak</a:t>
            </a:r>
            <a:r>
              <a:rPr spc="-120" dirty="0"/>
              <a:t> </a:t>
            </a:r>
            <a:r>
              <a:rPr dirty="0"/>
              <a:t>Olanlar</a:t>
            </a: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431035"/>
            <a:ext cx="1034415"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270" dirty="0">
                <a:latin typeface="Calibri"/>
                <a:cs typeface="Calibri"/>
              </a:rPr>
              <a:t>T</a:t>
            </a:r>
            <a:r>
              <a:rPr sz="3000" dirty="0">
                <a:latin typeface="Calibri"/>
                <a:cs typeface="Calibri"/>
              </a:rPr>
              <a:t>e</a:t>
            </a:r>
            <a:r>
              <a:rPr sz="3000" spc="-60" dirty="0">
                <a:latin typeface="Calibri"/>
                <a:cs typeface="Calibri"/>
              </a:rPr>
              <a:t>r</a:t>
            </a:r>
            <a:r>
              <a:rPr sz="3000" dirty="0">
                <a:latin typeface="Calibri"/>
                <a:cs typeface="Calibri"/>
              </a:rPr>
              <a:t>ör</a:t>
            </a:r>
            <a:endParaRPr sz="3000">
              <a:latin typeface="Calibri"/>
              <a:cs typeface="Calibri"/>
            </a:endParaRPr>
          </a:p>
        </p:txBody>
      </p:sp>
      <p:sp>
        <p:nvSpPr>
          <p:cNvPr id="10" name="object 10"/>
          <p:cNvSpPr txBox="1"/>
          <p:nvPr/>
        </p:nvSpPr>
        <p:spPr>
          <a:xfrm>
            <a:off x="1787779" y="1431035"/>
            <a:ext cx="6833234" cy="457200"/>
          </a:xfrm>
          <a:prstGeom prst="rect">
            <a:avLst/>
          </a:prstGeom>
        </p:spPr>
        <p:txBody>
          <a:bodyPr vert="horz" wrap="square" lIns="0" tIns="0" rIns="0" bIns="0" rtlCol="0">
            <a:spAutoFit/>
          </a:bodyPr>
          <a:lstStyle/>
          <a:p>
            <a:pPr marL="12700">
              <a:lnSpc>
                <a:spcPct val="100000"/>
              </a:lnSpc>
              <a:tabLst>
                <a:tab pos="1966595" algn="l"/>
                <a:tab pos="3178175" algn="l"/>
                <a:tab pos="4286250" algn="l"/>
                <a:tab pos="5789295" algn="l"/>
              </a:tabLst>
            </a:pPr>
            <a:r>
              <a:rPr sz="3000" dirty="0">
                <a:latin typeface="Calibri"/>
                <a:cs typeface="Calibri"/>
              </a:rPr>
              <a:t>ö</a:t>
            </a:r>
            <a:r>
              <a:rPr sz="3000" spc="-40" dirty="0">
                <a:latin typeface="Calibri"/>
                <a:cs typeface="Calibri"/>
              </a:rPr>
              <a:t>r</a:t>
            </a:r>
            <a:r>
              <a:rPr sz="3000" dirty="0">
                <a:latin typeface="Calibri"/>
                <a:cs typeface="Calibri"/>
              </a:rPr>
              <a:t>gütl</a:t>
            </a:r>
            <a:r>
              <a:rPr sz="3000" spc="-10" dirty="0">
                <a:latin typeface="Calibri"/>
                <a:cs typeface="Calibri"/>
              </a:rPr>
              <a:t>e</a:t>
            </a:r>
            <a:r>
              <a:rPr sz="3000" dirty="0">
                <a:latin typeface="Calibri"/>
                <a:cs typeface="Calibri"/>
              </a:rPr>
              <a:t>r</a:t>
            </a:r>
            <a:r>
              <a:rPr sz="3000" spc="-10" dirty="0">
                <a:latin typeface="Calibri"/>
                <a:cs typeface="Calibri"/>
              </a:rPr>
              <a:t>i</a:t>
            </a:r>
            <a:r>
              <a:rPr sz="3000" dirty="0">
                <a:latin typeface="Calibri"/>
                <a:cs typeface="Calibri"/>
              </a:rPr>
              <a:t>ne	i</a:t>
            </a:r>
            <a:r>
              <a:rPr sz="3000" spc="-15" dirty="0">
                <a:latin typeface="Calibri"/>
                <a:cs typeface="Calibri"/>
              </a:rPr>
              <a:t>l</a:t>
            </a:r>
            <a:r>
              <a:rPr sz="3000" dirty="0">
                <a:latin typeface="Calibri"/>
                <a:cs typeface="Calibri"/>
              </a:rPr>
              <a:t>tisakı	</a:t>
            </a:r>
            <a:r>
              <a:rPr sz="3000" spc="-50" dirty="0">
                <a:latin typeface="Calibri"/>
                <a:cs typeface="Calibri"/>
              </a:rPr>
              <a:t>y</a:t>
            </a:r>
            <a:r>
              <a:rPr sz="3000" dirty="0">
                <a:latin typeface="Calibri"/>
                <a:cs typeface="Calibri"/>
              </a:rPr>
              <a:t>ahut	</a:t>
            </a:r>
            <a:r>
              <a:rPr sz="3000" spc="-5" dirty="0">
                <a:latin typeface="Calibri"/>
                <a:cs typeface="Calibri"/>
              </a:rPr>
              <a:t>bun</a:t>
            </a:r>
            <a:r>
              <a:rPr sz="3000" spc="-15" dirty="0">
                <a:latin typeface="Calibri"/>
                <a:cs typeface="Calibri"/>
              </a:rPr>
              <a:t>l</a:t>
            </a:r>
            <a:r>
              <a:rPr sz="3000" dirty="0">
                <a:latin typeface="Calibri"/>
                <a:cs typeface="Calibri"/>
              </a:rPr>
              <a:t>arla	i</a:t>
            </a:r>
            <a:r>
              <a:rPr sz="3000" spc="-10" dirty="0">
                <a:latin typeface="Calibri"/>
                <a:cs typeface="Calibri"/>
              </a:rPr>
              <a:t>r</a:t>
            </a:r>
            <a:r>
              <a:rPr sz="3000" dirty="0">
                <a:latin typeface="Calibri"/>
                <a:cs typeface="Calibri"/>
              </a:rPr>
              <a:t>t</a:t>
            </a:r>
            <a:r>
              <a:rPr sz="3000" spc="5" dirty="0">
                <a:latin typeface="Calibri"/>
                <a:cs typeface="Calibri"/>
              </a:rPr>
              <a:t>i</a:t>
            </a:r>
            <a:r>
              <a:rPr sz="3000" spc="-5" dirty="0">
                <a:latin typeface="Calibri"/>
                <a:cs typeface="Calibri"/>
              </a:rPr>
              <a:t>b</a:t>
            </a:r>
            <a:r>
              <a:rPr sz="3000" spc="-30" dirty="0">
                <a:latin typeface="Calibri"/>
                <a:cs typeface="Calibri"/>
              </a:rPr>
              <a:t>a</a:t>
            </a:r>
            <a:r>
              <a:rPr sz="3000" dirty="0">
                <a:latin typeface="Calibri"/>
                <a:cs typeface="Calibri"/>
              </a:rPr>
              <a:t>tı</a:t>
            </a:r>
            <a:endParaRPr sz="3000">
              <a:latin typeface="Calibri"/>
              <a:cs typeface="Calibri"/>
            </a:endParaRPr>
          </a:p>
        </p:txBody>
      </p:sp>
      <p:sp>
        <p:nvSpPr>
          <p:cNvPr id="11" name="object 11"/>
          <p:cNvSpPr txBox="1"/>
          <p:nvPr/>
        </p:nvSpPr>
        <p:spPr>
          <a:xfrm>
            <a:off x="547217" y="1842515"/>
            <a:ext cx="8073390" cy="4605655"/>
          </a:xfrm>
          <a:prstGeom prst="rect">
            <a:avLst/>
          </a:prstGeom>
        </p:spPr>
        <p:txBody>
          <a:bodyPr vert="horz" wrap="square" lIns="0" tIns="45720" rIns="0" bIns="0" rtlCol="0">
            <a:spAutoFit/>
          </a:bodyPr>
          <a:lstStyle/>
          <a:p>
            <a:pPr marL="12700" marR="5080" algn="just">
              <a:lnSpc>
                <a:spcPct val="90000"/>
              </a:lnSpc>
              <a:spcBef>
                <a:spcPts val="360"/>
              </a:spcBef>
            </a:pPr>
            <a:r>
              <a:rPr sz="3000" spc="-5" dirty="0">
                <a:latin typeface="Calibri"/>
                <a:cs typeface="Calibri"/>
              </a:rPr>
              <a:t>olduğu </a:t>
            </a:r>
            <a:r>
              <a:rPr sz="3000" b="1" u="heavy" spc="-20" dirty="0">
                <a:solidFill>
                  <a:srgbClr val="FF0000"/>
                </a:solidFill>
                <a:latin typeface="Calibri"/>
                <a:cs typeface="Calibri"/>
              </a:rPr>
              <a:t>EGM </a:t>
            </a:r>
            <a:r>
              <a:rPr sz="3000" spc="-15" dirty="0">
                <a:latin typeface="Calibri"/>
                <a:cs typeface="Calibri"/>
              </a:rPr>
              <a:t>tarafından </a:t>
            </a:r>
            <a:r>
              <a:rPr sz="3000" spc="-5" dirty="0">
                <a:latin typeface="Calibri"/>
                <a:cs typeface="Calibri"/>
              </a:rPr>
              <a:t>bildirilen </a:t>
            </a:r>
            <a:r>
              <a:rPr sz="3000" spc="-15" dirty="0">
                <a:latin typeface="Calibri"/>
                <a:cs typeface="Calibri"/>
              </a:rPr>
              <a:t>gerçek ve </a:t>
            </a:r>
            <a:r>
              <a:rPr sz="3000" spc="-20" dirty="0">
                <a:latin typeface="Calibri"/>
                <a:cs typeface="Calibri"/>
              </a:rPr>
              <a:t>tüzel  </a:t>
            </a:r>
            <a:r>
              <a:rPr sz="3000" spc="-5" dirty="0">
                <a:latin typeface="Calibri"/>
                <a:cs typeface="Calibri"/>
              </a:rPr>
              <a:t>kişiler ile bu </a:t>
            </a:r>
            <a:r>
              <a:rPr sz="3000" spc="-15" dirty="0">
                <a:latin typeface="Calibri"/>
                <a:cs typeface="Calibri"/>
              </a:rPr>
              <a:t>kapsamda</a:t>
            </a:r>
            <a:r>
              <a:rPr sz="3000" spc="645" dirty="0">
                <a:latin typeface="Calibri"/>
                <a:cs typeface="Calibri"/>
              </a:rPr>
              <a:t> </a:t>
            </a:r>
            <a:r>
              <a:rPr sz="3000" spc="-5" dirty="0">
                <a:latin typeface="Calibri"/>
                <a:cs typeface="Calibri"/>
              </a:rPr>
              <a:t>olduğu </a:t>
            </a:r>
            <a:r>
              <a:rPr sz="3000" b="1" u="heavy" dirty="0">
                <a:solidFill>
                  <a:srgbClr val="FF0000"/>
                </a:solidFill>
                <a:latin typeface="Calibri"/>
                <a:cs typeface="Calibri"/>
              </a:rPr>
              <a:t>MİT </a:t>
            </a:r>
            <a:r>
              <a:rPr sz="3000" spc="-15" dirty="0">
                <a:latin typeface="Calibri"/>
                <a:cs typeface="Calibri"/>
              </a:rPr>
              <a:t>tarafından  </a:t>
            </a:r>
            <a:r>
              <a:rPr sz="3000" spc="-10" dirty="0">
                <a:latin typeface="Calibri"/>
                <a:cs typeface="Calibri"/>
              </a:rPr>
              <a:t>bildirilen </a:t>
            </a:r>
            <a:r>
              <a:rPr sz="3000" spc="-5" dirty="0">
                <a:latin typeface="Calibri"/>
                <a:cs typeface="Calibri"/>
              </a:rPr>
              <a:t>yurt dışı bağlantılı </a:t>
            </a:r>
            <a:r>
              <a:rPr sz="3000" spc="-15" dirty="0">
                <a:latin typeface="Calibri"/>
                <a:cs typeface="Calibri"/>
              </a:rPr>
              <a:t>gerçek ve tüzel</a:t>
            </a:r>
            <a:r>
              <a:rPr sz="3000" spc="15" dirty="0">
                <a:latin typeface="Calibri"/>
                <a:cs typeface="Calibri"/>
              </a:rPr>
              <a:t> </a:t>
            </a:r>
            <a:r>
              <a:rPr sz="3000" spc="-40" dirty="0">
                <a:latin typeface="Calibri"/>
                <a:cs typeface="Calibri"/>
              </a:rPr>
              <a:t>kişiler.</a:t>
            </a:r>
            <a:endParaRPr sz="3000">
              <a:latin typeface="Calibri"/>
              <a:cs typeface="Calibri"/>
            </a:endParaRPr>
          </a:p>
          <a:p>
            <a:pPr marL="12700" algn="just">
              <a:lnSpc>
                <a:spcPts val="3060"/>
              </a:lnSpc>
              <a:buClr>
                <a:srgbClr val="FF0000"/>
              </a:buClr>
              <a:buSzPct val="90000"/>
              <a:buFont typeface="Arial"/>
              <a:buChar char="•"/>
              <a:tabLst>
                <a:tab pos="220345" algn="l"/>
              </a:tabLst>
            </a:pPr>
            <a:r>
              <a:rPr sz="3000" dirty="0">
                <a:latin typeface="Calibri"/>
                <a:cs typeface="Calibri"/>
              </a:rPr>
              <a:t>İhale  </a:t>
            </a:r>
            <a:r>
              <a:rPr sz="3000" spc="-20" dirty="0">
                <a:latin typeface="Calibri"/>
                <a:cs typeface="Calibri"/>
              </a:rPr>
              <a:t>konusu  </a:t>
            </a:r>
            <a:r>
              <a:rPr sz="3000" spc="-5" dirty="0">
                <a:latin typeface="Calibri"/>
                <a:cs typeface="Calibri"/>
              </a:rPr>
              <a:t>işin  </a:t>
            </a:r>
            <a:r>
              <a:rPr sz="3000" spc="-5" dirty="0">
                <a:solidFill>
                  <a:srgbClr val="FF0000"/>
                </a:solidFill>
                <a:latin typeface="Calibri"/>
                <a:cs typeface="Calibri"/>
              </a:rPr>
              <a:t>danışmanlık  hizmetlerini</a:t>
            </a:r>
            <a:r>
              <a:rPr sz="3000" spc="385" dirty="0">
                <a:solidFill>
                  <a:srgbClr val="FF0000"/>
                </a:solidFill>
                <a:latin typeface="Calibri"/>
                <a:cs typeface="Calibri"/>
              </a:rPr>
              <a:t> </a:t>
            </a:r>
            <a:r>
              <a:rPr sz="3000" spc="-10" dirty="0">
                <a:solidFill>
                  <a:srgbClr val="FF0000"/>
                </a:solidFill>
                <a:latin typeface="Calibri"/>
                <a:cs typeface="Calibri"/>
              </a:rPr>
              <a:t>yapan</a:t>
            </a:r>
            <a:endParaRPr sz="3000">
              <a:latin typeface="Calibri"/>
              <a:cs typeface="Calibri"/>
            </a:endParaRPr>
          </a:p>
          <a:p>
            <a:pPr marL="12700" algn="just">
              <a:lnSpc>
                <a:spcPts val="3240"/>
              </a:lnSpc>
            </a:pPr>
            <a:r>
              <a:rPr sz="3000" spc="-5" dirty="0">
                <a:solidFill>
                  <a:srgbClr val="FF0000"/>
                </a:solidFill>
                <a:latin typeface="Calibri"/>
                <a:cs typeface="Calibri"/>
              </a:rPr>
              <a:t>yükleniciler </a:t>
            </a:r>
            <a:r>
              <a:rPr sz="3000" spc="-5" dirty="0">
                <a:latin typeface="Calibri"/>
                <a:cs typeface="Calibri"/>
              </a:rPr>
              <a:t>bu işin ihalesine</a:t>
            </a:r>
            <a:r>
              <a:rPr sz="3000" spc="-15" dirty="0">
                <a:latin typeface="Calibri"/>
                <a:cs typeface="Calibri"/>
              </a:rPr>
              <a:t> </a:t>
            </a:r>
            <a:r>
              <a:rPr sz="3000" spc="-30" dirty="0">
                <a:solidFill>
                  <a:srgbClr val="FF0000"/>
                </a:solidFill>
                <a:latin typeface="Calibri"/>
                <a:cs typeface="Calibri"/>
              </a:rPr>
              <a:t>katılamazlar.</a:t>
            </a:r>
            <a:endParaRPr sz="3000">
              <a:latin typeface="Calibri"/>
              <a:cs typeface="Calibri"/>
            </a:endParaRPr>
          </a:p>
          <a:p>
            <a:pPr marL="12700" marR="6350" algn="just">
              <a:lnSpc>
                <a:spcPts val="3240"/>
              </a:lnSpc>
              <a:spcBef>
                <a:spcPts val="225"/>
              </a:spcBef>
              <a:buClr>
                <a:srgbClr val="FF0000"/>
              </a:buClr>
              <a:buSzPct val="90000"/>
              <a:buFont typeface="Arial"/>
              <a:buChar char="•"/>
              <a:tabLst>
                <a:tab pos="220345" algn="l"/>
              </a:tabLst>
            </a:pPr>
            <a:r>
              <a:rPr sz="3000" spc="-15" dirty="0">
                <a:latin typeface="Calibri"/>
                <a:cs typeface="Calibri"/>
              </a:rPr>
              <a:t>Aynı </a:t>
            </a:r>
            <a:r>
              <a:rPr sz="3000" spc="-5" dirty="0">
                <a:latin typeface="Calibri"/>
                <a:cs typeface="Calibri"/>
              </a:rPr>
              <a:t>şekilde, ihale </a:t>
            </a:r>
            <a:r>
              <a:rPr sz="3000" spc="-20" dirty="0">
                <a:latin typeface="Calibri"/>
                <a:cs typeface="Calibri"/>
              </a:rPr>
              <a:t>konusu </a:t>
            </a:r>
            <a:r>
              <a:rPr sz="3000" spc="-5" dirty="0">
                <a:solidFill>
                  <a:srgbClr val="FF0000"/>
                </a:solidFill>
                <a:latin typeface="Calibri"/>
                <a:cs typeface="Calibri"/>
              </a:rPr>
              <a:t>işin yüklenicileri </a:t>
            </a:r>
            <a:r>
              <a:rPr sz="3000" dirty="0">
                <a:solidFill>
                  <a:srgbClr val="FF0000"/>
                </a:solidFill>
                <a:latin typeface="Calibri"/>
                <a:cs typeface="Calibri"/>
              </a:rPr>
              <a:t>de o  </a:t>
            </a:r>
            <a:r>
              <a:rPr sz="3000" spc="-5" dirty="0">
                <a:solidFill>
                  <a:srgbClr val="FF0000"/>
                </a:solidFill>
                <a:latin typeface="Calibri"/>
                <a:cs typeface="Calibri"/>
              </a:rPr>
              <a:t>işin danışmanlık hizmeti </a:t>
            </a:r>
            <a:r>
              <a:rPr sz="3000" spc="-5" dirty="0">
                <a:latin typeface="Calibri"/>
                <a:cs typeface="Calibri"/>
              </a:rPr>
              <a:t>ihalelerine</a:t>
            </a:r>
            <a:r>
              <a:rPr sz="3000" spc="5" dirty="0">
                <a:latin typeface="Calibri"/>
                <a:cs typeface="Calibri"/>
              </a:rPr>
              <a:t> </a:t>
            </a:r>
            <a:r>
              <a:rPr sz="3000" spc="-30" dirty="0">
                <a:solidFill>
                  <a:srgbClr val="FF0000"/>
                </a:solidFill>
                <a:latin typeface="Calibri"/>
                <a:cs typeface="Calibri"/>
              </a:rPr>
              <a:t>katılamazlar.</a:t>
            </a:r>
            <a:endParaRPr sz="3000">
              <a:latin typeface="Calibri"/>
              <a:cs typeface="Calibri"/>
            </a:endParaRPr>
          </a:p>
          <a:p>
            <a:pPr marL="12700" marR="5080" algn="just">
              <a:lnSpc>
                <a:spcPts val="3240"/>
              </a:lnSpc>
              <a:buClr>
                <a:srgbClr val="FF0000"/>
              </a:buClr>
              <a:buSzPct val="90000"/>
              <a:buFont typeface="Arial"/>
              <a:buChar char="•"/>
              <a:tabLst>
                <a:tab pos="220345" algn="l"/>
              </a:tabLst>
            </a:pPr>
            <a:r>
              <a:rPr sz="3000" spc="-5" dirty="0">
                <a:latin typeface="Calibri"/>
                <a:cs typeface="Calibri"/>
              </a:rPr>
              <a:t>Bu </a:t>
            </a:r>
            <a:r>
              <a:rPr sz="3000" spc="-35" dirty="0">
                <a:latin typeface="Calibri"/>
                <a:cs typeface="Calibri"/>
              </a:rPr>
              <a:t>yasaklar, </a:t>
            </a:r>
            <a:r>
              <a:rPr sz="3000" spc="-5" dirty="0">
                <a:latin typeface="Calibri"/>
                <a:cs typeface="Calibri"/>
              </a:rPr>
              <a:t>bunların ortaklık </a:t>
            </a:r>
            <a:r>
              <a:rPr sz="3000" spc="-15" dirty="0">
                <a:latin typeface="Calibri"/>
                <a:cs typeface="Calibri"/>
              </a:rPr>
              <a:t>ve </a:t>
            </a:r>
            <a:r>
              <a:rPr sz="3000" spc="-10" dirty="0">
                <a:latin typeface="Calibri"/>
                <a:cs typeface="Calibri"/>
              </a:rPr>
              <a:t>yönetim </a:t>
            </a:r>
            <a:r>
              <a:rPr sz="3000" spc="-5" dirty="0">
                <a:latin typeface="Calibri"/>
                <a:cs typeface="Calibri"/>
              </a:rPr>
              <a:t>ilişkisi  olan </a:t>
            </a:r>
            <a:r>
              <a:rPr sz="3000" spc="-15" dirty="0">
                <a:latin typeface="Calibri"/>
                <a:cs typeface="Calibri"/>
              </a:rPr>
              <a:t>şirketleri </a:t>
            </a:r>
            <a:r>
              <a:rPr sz="3000" spc="-5" dirty="0">
                <a:latin typeface="Calibri"/>
                <a:cs typeface="Calibri"/>
              </a:rPr>
              <a:t>ile bu </a:t>
            </a:r>
            <a:r>
              <a:rPr sz="3000" spc="-15" dirty="0">
                <a:latin typeface="Calibri"/>
                <a:cs typeface="Calibri"/>
              </a:rPr>
              <a:t>şirketlerin </a:t>
            </a:r>
            <a:r>
              <a:rPr sz="3000" spc="-10" dirty="0">
                <a:latin typeface="Calibri"/>
                <a:cs typeface="Calibri"/>
              </a:rPr>
              <a:t>sermayesinin  yarısından fazlasına </a:t>
            </a:r>
            <a:r>
              <a:rPr sz="3000" spc="-5" dirty="0">
                <a:latin typeface="Calibri"/>
                <a:cs typeface="Calibri"/>
              </a:rPr>
              <a:t>sahip oldukları </a:t>
            </a:r>
            <a:r>
              <a:rPr sz="3000" spc="-15" dirty="0">
                <a:latin typeface="Calibri"/>
                <a:cs typeface="Calibri"/>
              </a:rPr>
              <a:t>şirketleri </a:t>
            </a:r>
            <a:r>
              <a:rPr sz="3000" spc="-5" dirty="0">
                <a:latin typeface="Calibri"/>
                <a:cs typeface="Calibri"/>
              </a:rPr>
              <a:t>için  </a:t>
            </a:r>
            <a:r>
              <a:rPr sz="3000" spc="114" dirty="0">
                <a:latin typeface="Calibri"/>
                <a:cs typeface="Calibri"/>
              </a:rPr>
              <a:t> </a:t>
            </a:r>
            <a:r>
              <a:rPr sz="3000" spc="-5" dirty="0">
                <a:latin typeface="Calibri"/>
                <a:cs typeface="Calibri"/>
              </a:rPr>
              <a:t>de</a:t>
            </a:r>
            <a:endParaRPr sz="3000">
              <a:latin typeface="Calibri"/>
              <a:cs typeface="Calibri"/>
            </a:endParaRPr>
          </a:p>
          <a:p>
            <a:pPr marL="12700" algn="just">
              <a:lnSpc>
                <a:spcPts val="3195"/>
              </a:lnSpc>
            </a:pPr>
            <a:r>
              <a:rPr sz="3000" spc="-35" dirty="0">
                <a:latin typeface="Calibri"/>
                <a:cs typeface="Calibri"/>
              </a:rPr>
              <a:t>geçerlidir.</a:t>
            </a:r>
            <a:endParaRPr sz="30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14500" y="309371"/>
            <a:ext cx="5827776"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88311" y="423926"/>
            <a:ext cx="5187950" cy="521334"/>
          </a:xfrm>
          <a:prstGeom prst="rect">
            <a:avLst/>
          </a:prstGeom>
        </p:spPr>
        <p:txBody>
          <a:bodyPr vert="horz" wrap="square" lIns="0" tIns="0" rIns="0" bIns="0" rtlCol="0">
            <a:spAutoFit/>
          </a:bodyPr>
          <a:lstStyle/>
          <a:p>
            <a:pPr marL="12700">
              <a:lnSpc>
                <a:spcPct val="100000"/>
              </a:lnSpc>
              <a:tabLst>
                <a:tab pos="1414780" algn="l"/>
              </a:tabLst>
            </a:pPr>
            <a:r>
              <a:rPr spc="-10" dirty="0"/>
              <a:t>İhaleye	</a:t>
            </a:r>
            <a:r>
              <a:rPr spc="-15" dirty="0"/>
              <a:t>Katılamayacak</a:t>
            </a:r>
            <a:r>
              <a:rPr spc="-120" dirty="0"/>
              <a:t> </a:t>
            </a:r>
            <a:r>
              <a:rPr dirty="0"/>
              <a:t>Olanlar</a:t>
            </a: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438808"/>
            <a:ext cx="8074659" cy="3240405"/>
          </a:xfrm>
          <a:prstGeom prst="rect">
            <a:avLst/>
          </a:prstGeom>
        </p:spPr>
        <p:txBody>
          <a:bodyPr vert="horz" wrap="square" lIns="0" tIns="11430" rIns="0" bIns="0" rtlCol="0">
            <a:spAutoFit/>
          </a:bodyPr>
          <a:lstStyle/>
          <a:p>
            <a:pPr marL="12700" marR="5080">
              <a:lnSpc>
                <a:spcPts val="3650"/>
              </a:lnSpc>
              <a:spcBef>
                <a:spcPts val="90"/>
              </a:spcBef>
              <a:buClr>
                <a:srgbClr val="FF0000"/>
              </a:buClr>
              <a:buSzPct val="95000"/>
              <a:buFont typeface="Arial"/>
              <a:buChar char="•"/>
              <a:tabLst>
                <a:tab pos="232410" algn="l"/>
                <a:tab pos="5219065" algn="l"/>
                <a:tab pos="6296660" algn="l"/>
                <a:tab pos="7263130" algn="l"/>
              </a:tabLst>
            </a:pPr>
            <a:r>
              <a:rPr sz="3000" spc="-5" dirty="0">
                <a:latin typeface="Calibri"/>
                <a:cs typeface="Calibri"/>
              </a:rPr>
              <a:t>İhaleyi </a:t>
            </a:r>
            <a:r>
              <a:rPr sz="3000" spc="-10" dirty="0">
                <a:latin typeface="Calibri"/>
                <a:cs typeface="Calibri"/>
              </a:rPr>
              <a:t>yapan </a:t>
            </a:r>
            <a:r>
              <a:rPr sz="3000" spc="-10" dirty="0">
                <a:solidFill>
                  <a:srgbClr val="FF0000"/>
                </a:solidFill>
                <a:latin typeface="Calibri"/>
                <a:cs typeface="Calibri"/>
              </a:rPr>
              <a:t>idare bünyesinde bulunan </a:t>
            </a:r>
            <a:r>
              <a:rPr sz="3000" spc="-30" dirty="0">
                <a:solidFill>
                  <a:srgbClr val="FF0000"/>
                </a:solidFill>
                <a:latin typeface="Calibri"/>
                <a:cs typeface="Calibri"/>
              </a:rPr>
              <a:t>veya </a:t>
            </a:r>
            <a:r>
              <a:rPr sz="3000" spc="-15" dirty="0">
                <a:solidFill>
                  <a:srgbClr val="FF0000"/>
                </a:solidFill>
                <a:latin typeface="Calibri"/>
                <a:cs typeface="Calibri"/>
              </a:rPr>
              <a:t>idare  </a:t>
            </a:r>
            <a:r>
              <a:rPr sz="3000" spc="-5" dirty="0">
                <a:solidFill>
                  <a:srgbClr val="FF0000"/>
                </a:solidFill>
                <a:latin typeface="Calibri"/>
                <a:cs typeface="Calibri"/>
              </a:rPr>
              <a:t>il</a:t>
            </a:r>
            <a:r>
              <a:rPr sz="3000" dirty="0">
                <a:solidFill>
                  <a:srgbClr val="FF0000"/>
                </a:solidFill>
                <a:latin typeface="Calibri"/>
                <a:cs typeface="Calibri"/>
              </a:rPr>
              <a:t>e</a:t>
            </a:r>
            <a:r>
              <a:rPr sz="3000" spc="335" dirty="0">
                <a:solidFill>
                  <a:srgbClr val="FF0000"/>
                </a:solidFill>
                <a:latin typeface="Calibri"/>
                <a:cs typeface="Calibri"/>
              </a:rPr>
              <a:t> </a:t>
            </a:r>
            <a:r>
              <a:rPr sz="3000" dirty="0">
                <a:solidFill>
                  <a:srgbClr val="FF0000"/>
                </a:solidFill>
                <a:latin typeface="Calibri"/>
                <a:cs typeface="Calibri"/>
              </a:rPr>
              <a:t>i</a:t>
            </a:r>
            <a:r>
              <a:rPr sz="3000" spc="-15" dirty="0">
                <a:solidFill>
                  <a:srgbClr val="FF0000"/>
                </a:solidFill>
                <a:latin typeface="Calibri"/>
                <a:cs typeface="Calibri"/>
              </a:rPr>
              <a:t>l</a:t>
            </a:r>
            <a:r>
              <a:rPr sz="3000" dirty="0">
                <a:solidFill>
                  <a:srgbClr val="FF0000"/>
                </a:solidFill>
                <a:latin typeface="Calibri"/>
                <a:cs typeface="Calibri"/>
              </a:rPr>
              <a:t>gili</a:t>
            </a:r>
            <a:r>
              <a:rPr sz="3000" spc="325" dirty="0">
                <a:solidFill>
                  <a:srgbClr val="FF0000"/>
                </a:solidFill>
                <a:latin typeface="Calibri"/>
                <a:cs typeface="Calibri"/>
              </a:rPr>
              <a:t> </a:t>
            </a:r>
            <a:r>
              <a:rPr sz="3000" dirty="0">
                <a:solidFill>
                  <a:srgbClr val="FF0000"/>
                </a:solidFill>
                <a:latin typeface="Calibri"/>
                <a:cs typeface="Calibri"/>
              </a:rPr>
              <a:t>her</a:t>
            </a:r>
            <a:r>
              <a:rPr sz="3000" spc="335" dirty="0">
                <a:solidFill>
                  <a:srgbClr val="FF0000"/>
                </a:solidFill>
                <a:latin typeface="Calibri"/>
                <a:cs typeface="Calibri"/>
              </a:rPr>
              <a:t> </a:t>
            </a:r>
            <a:r>
              <a:rPr sz="3000" spc="-5" dirty="0">
                <a:solidFill>
                  <a:srgbClr val="FF0000"/>
                </a:solidFill>
                <a:latin typeface="Calibri"/>
                <a:cs typeface="Calibri"/>
              </a:rPr>
              <a:t>n</a:t>
            </a:r>
            <a:r>
              <a:rPr sz="3000" dirty="0">
                <a:solidFill>
                  <a:srgbClr val="FF0000"/>
                </a:solidFill>
                <a:latin typeface="Calibri"/>
                <a:cs typeface="Calibri"/>
              </a:rPr>
              <a:t>e</a:t>
            </a:r>
            <a:r>
              <a:rPr sz="3000" spc="335" dirty="0">
                <a:solidFill>
                  <a:srgbClr val="FF0000"/>
                </a:solidFill>
                <a:latin typeface="Calibri"/>
                <a:cs typeface="Calibri"/>
              </a:rPr>
              <a:t> </a:t>
            </a:r>
            <a:r>
              <a:rPr sz="3000" dirty="0">
                <a:solidFill>
                  <a:srgbClr val="FF0000"/>
                </a:solidFill>
                <a:latin typeface="Calibri"/>
                <a:cs typeface="Calibri"/>
              </a:rPr>
              <a:t>amaçla</a:t>
            </a:r>
            <a:r>
              <a:rPr sz="3000" spc="325" dirty="0">
                <a:solidFill>
                  <a:srgbClr val="FF0000"/>
                </a:solidFill>
                <a:latin typeface="Calibri"/>
                <a:cs typeface="Calibri"/>
              </a:rPr>
              <a:t> </a:t>
            </a:r>
            <a:r>
              <a:rPr sz="3000" spc="-35" dirty="0">
                <a:solidFill>
                  <a:srgbClr val="FF0000"/>
                </a:solidFill>
                <a:latin typeface="Calibri"/>
                <a:cs typeface="Calibri"/>
              </a:rPr>
              <a:t>k</a:t>
            </a:r>
            <a:r>
              <a:rPr sz="3000" spc="-5" dirty="0">
                <a:solidFill>
                  <a:srgbClr val="FF0000"/>
                </a:solidFill>
                <a:latin typeface="Calibri"/>
                <a:cs typeface="Calibri"/>
              </a:rPr>
              <a:t>ur</a:t>
            </a:r>
            <a:r>
              <a:rPr sz="3000" spc="-15" dirty="0">
                <a:solidFill>
                  <a:srgbClr val="FF0000"/>
                </a:solidFill>
                <a:latin typeface="Calibri"/>
                <a:cs typeface="Calibri"/>
              </a:rPr>
              <a:t>u</a:t>
            </a:r>
            <a:r>
              <a:rPr sz="3000" dirty="0">
                <a:solidFill>
                  <a:srgbClr val="FF0000"/>
                </a:solidFill>
                <a:latin typeface="Calibri"/>
                <a:cs typeface="Calibri"/>
              </a:rPr>
              <a:t>lmuş	</a:t>
            </a:r>
            <a:r>
              <a:rPr sz="3000" spc="-5" dirty="0">
                <a:solidFill>
                  <a:srgbClr val="FF0000"/>
                </a:solidFill>
                <a:latin typeface="Calibri"/>
                <a:cs typeface="Calibri"/>
              </a:rPr>
              <a:t>olu</a:t>
            </a:r>
            <a:r>
              <a:rPr sz="3000" spc="-55" dirty="0">
                <a:solidFill>
                  <a:srgbClr val="FF0000"/>
                </a:solidFill>
                <a:latin typeface="Calibri"/>
                <a:cs typeface="Calibri"/>
              </a:rPr>
              <a:t>r</a:t>
            </a:r>
            <a:r>
              <a:rPr sz="3000" spc="10" dirty="0">
                <a:solidFill>
                  <a:srgbClr val="FF0000"/>
                </a:solidFill>
                <a:latin typeface="Calibri"/>
                <a:cs typeface="Calibri"/>
              </a:rPr>
              <a:t>s</a:t>
            </a:r>
            <a:r>
              <a:rPr sz="3000" dirty="0">
                <a:solidFill>
                  <a:srgbClr val="FF0000"/>
                </a:solidFill>
                <a:latin typeface="Calibri"/>
                <a:cs typeface="Calibri"/>
              </a:rPr>
              <a:t>a	</a:t>
            </a:r>
            <a:r>
              <a:rPr sz="3000" spc="-5" dirty="0">
                <a:solidFill>
                  <a:srgbClr val="FF0000"/>
                </a:solidFill>
                <a:latin typeface="Calibri"/>
                <a:cs typeface="Calibri"/>
              </a:rPr>
              <a:t>olsu</a:t>
            </a:r>
            <a:r>
              <a:rPr sz="3000" dirty="0">
                <a:solidFill>
                  <a:srgbClr val="FF0000"/>
                </a:solidFill>
                <a:latin typeface="Calibri"/>
                <a:cs typeface="Calibri"/>
              </a:rPr>
              <a:t>n	</a:t>
            </a:r>
            <a:r>
              <a:rPr sz="3000" spc="-50" dirty="0">
                <a:solidFill>
                  <a:srgbClr val="FF0000"/>
                </a:solidFill>
                <a:latin typeface="Calibri"/>
                <a:cs typeface="Calibri"/>
              </a:rPr>
              <a:t>v</a:t>
            </a:r>
            <a:r>
              <a:rPr sz="3000" dirty="0">
                <a:solidFill>
                  <a:srgbClr val="FF0000"/>
                </a:solidFill>
                <a:latin typeface="Calibri"/>
                <a:cs typeface="Calibri"/>
              </a:rPr>
              <a:t>akı</a:t>
            </a:r>
            <a:r>
              <a:rPr sz="3000" spc="-190" dirty="0">
                <a:solidFill>
                  <a:srgbClr val="FF0000"/>
                </a:solidFill>
                <a:latin typeface="Calibri"/>
                <a:cs typeface="Calibri"/>
              </a:rPr>
              <a:t>f</a:t>
            </a:r>
            <a:r>
              <a:rPr sz="3000" dirty="0">
                <a:solidFill>
                  <a:srgbClr val="FF0000"/>
                </a:solidFill>
                <a:latin typeface="Calibri"/>
                <a:cs typeface="Calibri"/>
              </a:rPr>
              <a:t>,</a:t>
            </a:r>
            <a:endParaRPr sz="3000">
              <a:latin typeface="Calibri"/>
              <a:cs typeface="Calibri"/>
            </a:endParaRPr>
          </a:p>
          <a:p>
            <a:pPr marL="12700">
              <a:lnSpc>
                <a:spcPts val="3470"/>
              </a:lnSpc>
              <a:tabLst>
                <a:tab pos="1550035" algn="l"/>
                <a:tab pos="2772410" algn="l"/>
                <a:tab pos="4124960" algn="l"/>
                <a:tab pos="5037455" algn="l"/>
                <a:tab pos="6936740" algn="l"/>
                <a:tab pos="7659370" algn="l"/>
              </a:tabLst>
            </a:pPr>
            <a:r>
              <a:rPr sz="3000" spc="-5" dirty="0">
                <a:solidFill>
                  <a:srgbClr val="FF0000"/>
                </a:solidFill>
                <a:latin typeface="Calibri"/>
                <a:cs typeface="Calibri"/>
              </a:rPr>
              <a:t>d</a:t>
            </a:r>
            <a:r>
              <a:rPr sz="3000" spc="-15" dirty="0">
                <a:solidFill>
                  <a:srgbClr val="FF0000"/>
                </a:solidFill>
                <a:latin typeface="Calibri"/>
                <a:cs typeface="Calibri"/>
              </a:rPr>
              <a:t>e</a:t>
            </a:r>
            <a:r>
              <a:rPr sz="3000" dirty="0">
                <a:solidFill>
                  <a:srgbClr val="FF0000"/>
                </a:solidFill>
                <a:latin typeface="Calibri"/>
                <a:cs typeface="Calibri"/>
              </a:rPr>
              <a:t>rn</a:t>
            </a:r>
            <a:r>
              <a:rPr sz="3000" spc="-20" dirty="0">
                <a:solidFill>
                  <a:srgbClr val="FF0000"/>
                </a:solidFill>
                <a:latin typeface="Calibri"/>
                <a:cs typeface="Calibri"/>
              </a:rPr>
              <a:t>e</a:t>
            </a:r>
            <a:r>
              <a:rPr sz="3000" dirty="0">
                <a:solidFill>
                  <a:srgbClr val="FF0000"/>
                </a:solidFill>
                <a:latin typeface="Calibri"/>
                <a:cs typeface="Calibri"/>
              </a:rPr>
              <a:t>k,	</a:t>
            </a:r>
            <a:r>
              <a:rPr sz="3000" spc="-5" dirty="0">
                <a:solidFill>
                  <a:srgbClr val="FF0000"/>
                </a:solidFill>
                <a:latin typeface="Calibri"/>
                <a:cs typeface="Calibri"/>
              </a:rPr>
              <a:t>b</a:t>
            </a:r>
            <a:r>
              <a:rPr sz="3000" spc="-15" dirty="0">
                <a:solidFill>
                  <a:srgbClr val="FF0000"/>
                </a:solidFill>
                <a:latin typeface="Calibri"/>
                <a:cs typeface="Calibri"/>
              </a:rPr>
              <a:t>i</a:t>
            </a:r>
            <a:r>
              <a:rPr sz="3000" dirty="0">
                <a:solidFill>
                  <a:srgbClr val="FF0000"/>
                </a:solidFill>
                <a:latin typeface="Calibri"/>
                <a:cs typeface="Calibri"/>
              </a:rPr>
              <a:t>rlik,	sand</a:t>
            </a:r>
            <a:r>
              <a:rPr sz="3000" spc="-15" dirty="0">
                <a:solidFill>
                  <a:srgbClr val="FF0000"/>
                </a:solidFill>
                <a:latin typeface="Calibri"/>
                <a:cs typeface="Calibri"/>
              </a:rPr>
              <a:t>ı</a:t>
            </a:r>
            <a:r>
              <a:rPr sz="3000" dirty="0">
                <a:solidFill>
                  <a:srgbClr val="FF0000"/>
                </a:solidFill>
                <a:latin typeface="Calibri"/>
                <a:cs typeface="Calibri"/>
              </a:rPr>
              <a:t>k	gibi	</a:t>
            </a:r>
            <a:r>
              <a:rPr sz="3000" spc="-35" dirty="0">
                <a:solidFill>
                  <a:srgbClr val="FF0000"/>
                </a:solidFill>
                <a:latin typeface="Calibri"/>
                <a:cs typeface="Calibri"/>
              </a:rPr>
              <a:t>k</a:t>
            </a:r>
            <a:r>
              <a:rPr sz="3000" dirty="0">
                <a:solidFill>
                  <a:srgbClr val="FF0000"/>
                </a:solidFill>
                <a:latin typeface="Calibri"/>
                <a:cs typeface="Calibri"/>
              </a:rPr>
              <a:t>ur</a:t>
            </a:r>
            <a:r>
              <a:rPr sz="3000" spc="-15" dirty="0">
                <a:solidFill>
                  <a:srgbClr val="FF0000"/>
                </a:solidFill>
                <a:latin typeface="Calibri"/>
                <a:cs typeface="Calibri"/>
              </a:rPr>
              <a:t>u</a:t>
            </a:r>
            <a:r>
              <a:rPr sz="3000" dirty="0">
                <a:solidFill>
                  <a:srgbClr val="FF0000"/>
                </a:solidFill>
                <a:latin typeface="Calibri"/>
                <a:cs typeface="Calibri"/>
              </a:rPr>
              <a:t>l</a:t>
            </a:r>
            <a:r>
              <a:rPr sz="3000" spc="-15" dirty="0">
                <a:solidFill>
                  <a:srgbClr val="FF0000"/>
                </a:solidFill>
                <a:latin typeface="Calibri"/>
                <a:cs typeface="Calibri"/>
              </a:rPr>
              <a:t>u</a:t>
            </a:r>
            <a:r>
              <a:rPr sz="3000" dirty="0">
                <a:solidFill>
                  <a:srgbClr val="FF0000"/>
                </a:solidFill>
                <a:latin typeface="Calibri"/>
                <a:cs typeface="Calibri"/>
              </a:rPr>
              <a:t>şlar	</a:t>
            </a:r>
            <a:r>
              <a:rPr sz="3000" spc="-5" dirty="0">
                <a:solidFill>
                  <a:srgbClr val="FF0000"/>
                </a:solidFill>
                <a:latin typeface="Calibri"/>
                <a:cs typeface="Calibri"/>
              </a:rPr>
              <a:t>il</a:t>
            </a:r>
            <a:r>
              <a:rPr sz="3000" dirty="0">
                <a:solidFill>
                  <a:srgbClr val="FF0000"/>
                </a:solidFill>
                <a:latin typeface="Calibri"/>
                <a:cs typeface="Calibri"/>
              </a:rPr>
              <a:t>e	</a:t>
            </a:r>
            <a:r>
              <a:rPr sz="3000" spc="-10" dirty="0">
                <a:solidFill>
                  <a:srgbClr val="FF0000"/>
                </a:solidFill>
                <a:latin typeface="Calibri"/>
                <a:cs typeface="Calibri"/>
              </a:rPr>
              <a:t>bu</a:t>
            </a:r>
            <a:endParaRPr sz="3000">
              <a:latin typeface="Calibri"/>
              <a:cs typeface="Calibri"/>
            </a:endParaRPr>
          </a:p>
          <a:p>
            <a:pPr marL="12700" marR="7620">
              <a:lnSpc>
                <a:spcPct val="100000"/>
              </a:lnSpc>
              <a:tabLst>
                <a:tab pos="2024380" algn="l"/>
                <a:tab pos="3019425" algn="l"/>
                <a:tab pos="4554220" algn="l"/>
                <a:tab pos="5991860" algn="l"/>
                <a:tab pos="6575425" algn="l"/>
              </a:tabLst>
            </a:pPr>
            <a:r>
              <a:rPr sz="3000" spc="-35" dirty="0">
                <a:solidFill>
                  <a:srgbClr val="FF0000"/>
                </a:solidFill>
                <a:latin typeface="Calibri"/>
                <a:cs typeface="Calibri"/>
              </a:rPr>
              <a:t>k</a:t>
            </a:r>
            <a:r>
              <a:rPr sz="3000" spc="-5" dirty="0">
                <a:solidFill>
                  <a:srgbClr val="FF0000"/>
                </a:solidFill>
                <a:latin typeface="Calibri"/>
                <a:cs typeface="Calibri"/>
              </a:rPr>
              <a:t>ur</a:t>
            </a:r>
            <a:r>
              <a:rPr sz="3000" spc="-15" dirty="0">
                <a:solidFill>
                  <a:srgbClr val="FF0000"/>
                </a:solidFill>
                <a:latin typeface="Calibri"/>
                <a:cs typeface="Calibri"/>
              </a:rPr>
              <a:t>u</a:t>
            </a:r>
            <a:r>
              <a:rPr sz="3000" dirty="0">
                <a:solidFill>
                  <a:srgbClr val="FF0000"/>
                </a:solidFill>
                <a:latin typeface="Calibri"/>
                <a:cs typeface="Calibri"/>
              </a:rPr>
              <a:t>l</a:t>
            </a:r>
            <a:r>
              <a:rPr sz="3000" spc="-10" dirty="0">
                <a:solidFill>
                  <a:srgbClr val="FF0000"/>
                </a:solidFill>
                <a:latin typeface="Calibri"/>
                <a:cs typeface="Calibri"/>
              </a:rPr>
              <a:t>u</a:t>
            </a:r>
            <a:r>
              <a:rPr sz="3000" dirty="0">
                <a:solidFill>
                  <a:srgbClr val="FF0000"/>
                </a:solidFill>
                <a:latin typeface="Calibri"/>
                <a:cs typeface="Calibri"/>
              </a:rPr>
              <a:t>şla</a:t>
            </a:r>
            <a:r>
              <a:rPr sz="3000" spc="5" dirty="0">
                <a:solidFill>
                  <a:srgbClr val="FF0000"/>
                </a:solidFill>
                <a:latin typeface="Calibri"/>
                <a:cs typeface="Calibri"/>
              </a:rPr>
              <a:t>r</a:t>
            </a:r>
            <a:r>
              <a:rPr sz="3000" dirty="0">
                <a:solidFill>
                  <a:srgbClr val="FF0000"/>
                </a:solidFill>
                <a:latin typeface="Calibri"/>
                <a:cs typeface="Calibri"/>
              </a:rPr>
              <a:t>ın	</a:t>
            </a:r>
            <a:r>
              <a:rPr sz="3000" spc="-5" dirty="0">
                <a:solidFill>
                  <a:srgbClr val="FF0000"/>
                </a:solidFill>
                <a:latin typeface="Calibri"/>
                <a:cs typeface="Calibri"/>
              </a:rPr>
              <a:t>or</a:t>
            </a:r>
            <a:r>
              <a:rPr sz="3000" spc="-35" dirty="0">
                <a:solidFill>
                  <a:srgbClr val="FF0000"/>
                </a:solidFill>
                <a:latin typeface="Calibri"/>
                <a:cs typeface="Calibri"/>
              </a:rPr>
              <a:t>t</a:t>
            </a:r>
            <a:r>
              <a:rPr sz="3000" dirty="0">
                <a:solidFill>
                  <a:srgbClr val="FF0000"/>
                </a:solidFill>
                <a:latin typeface="Calibri"/>
                <a:cs typeface="Calibri"/>
              </a:rPr>
              <a:t>ak	</a:t>
            </a:r>
            <a:r>
              <a:rPr sz="3000" spc="-5" dirty="0">
                <a:solidFill>
                  <a:srgbClr val="FF0000"/>
                </a:solidFill>
                <a:latin typeface="Calibri"/>
                <a:cs typeface="Calibri"/>
              </a:rPr>
              <a:t>old</a:t>
            </a:r>
            <a:r>
              <a:rPr sz="3000" spc="-15" dirty="0">
                <a:solidFill>
                  <a:srgbClr val="FF0000"/>
                </a:solidFill>
                <a:latin typeface="Calibri"/>
                <a:cs typeface="Calibri"/>
              </a:rPr>
              <a:t>u</a:t>
            </a:r>
            <a:r>
              <a:rPr sz="3000" dirty="0">
                <a:solidFill>
                  <a:srgbClr val="FF0000"/>
                </a:solidFill>
                <a:latin typeface="Calibri"/>
                <a:cs typeface="Calibri"/>
              </a:rPr>
              <a:t>kları	şir</a:t>
            </a:r>
            <a:r>
              <a:rPr sz="3000" spc="-100" dirty="0">
                <a:solidFill>
                  <a:srgbClr val="FF0000"/>
                </a:solidFill>
                <a:latin typeface="Calibri"/>
                <a:cs typeface="Calibri"/>
              </a:rPr>
              <a:t>k</a:t>
            </a:r>
            <a:r>
              <a:rPr sz="3000" spc="-20" dirty="0">
                <a:solidFill>
                  <a:srgbClr val="FF0000"/>
                </a:solidFill>
                <a:latin typeface="Calibri"/>
                <a:cs typeface="Calibri"/>
              </a:rPr>
              <a:t>e</a:t>
            </a:r>
            <a:r>
              <a:rPr sz="3000" dirty="0">
                <a:solidFill>
                  <a:srgbClr val="FF0000"/>
                </a:solidFill>
                <a:latin typeface="Calibri"/>
                <a:cs typeface="Calibri"/>
              </a:rPr>
              <a:t>tl</a:t>
            </a:r>
            <a:r>
              <a:rPr sz="3000" spc="-10" dirty="0">
                <a:solidFill>
                  <a:srgbClr val="FF0000"/>
                </a:solidFill>
                <a:latin typeface="Calibri"/>
                <a:cs typeface="Calibri"/>
              </a:rPr>
              <a:t>e</a:t>
            </a:r>
            <a:r>
              <a:rPr sz="3000" dirty="0">
                <a:solidFill>
                  <a:srgbClr val="FF0000"/>
                </a:solidFill>
                <a:latin typeface="Calibri"/>
                <a:cs typeface="Calibri"/>
              </a:rPr>
              <a:t>r	</a:t>
            </a:r>
            <a:r>
              <a:rPr sz="3000" spc="-5" dirty="0">
                <a:solidFill>
                  <a:srgbClr val="FF0000"/>
                </a:solidFill>
                <a:latin typeface="Calibri"/>
                <a:cs typeface="Calibri"/>
              </a:rPr>
              <a:t>b</a:t>
            </a:r>
            <a:r>
              <a:rPr sz="3000" dirty="0">
                <a:solidFill>
                  <a:srgbClr val="FF0000"/>
                </a:solidFill>
                <a:latin typeface="Calibri"/>
                <a:cs typeface="Calibri"/>
              </a:rPr>
              <a:t>u	i</a:t>
            </a:r>
            <a:r>
              <a:rPr sz="3000" spc="-15" dirty="0">
                <a:solidFill>
                  <a:srgbClr val="FF0000"/>
                </a:solidFill>
                <a:latin typeface="Calibri"/>
                <a:cs typeface="Calibri"/>
              </a:rPr>
              <a:t>d</a:t>
            </a:r>
            <a:r>
              <a:rPr sz="3000" dirty="0">
                <a:solidFill>
                  <a:srgbClr val="FF0000"/>
                </a:solidFill>
                <a:latin typeface="Calibri"/>
                <a:cs typeface="Calibri"/>
              </a:rPr>
              <a:t>a</a:t>
            </a:r>
            <a:r>
              <a:rPr sz="3000" spc="-35" dirty="0">
                <a:solidFill>
                  <a:srgbClr val="FF0000"/>
                </a:solidFill>
                <a:latin typeface="Calibri"/>
                <a:cs typeface="Calibri"/>
              </a:rPr>
              <a:t>r</a:t>
            </a:r>
            <a:r>
              <a:rPr sz="3000" dirty="0">
                <a:solidFill>
                  <a:srgbClr val="FF0000"/>
                </a:solidFill>
                <a:latin typeface="Calibri"/>
                <a:cs typeface="Calibri"/>
              </a:rPr>
              <a:t>e</a:t>
            </a:r>
            <a:r>
              <a:rPr sz="3000" spc="-15" dirty="0">
                <a:solidFill>
                  <a:srgbClr val="FF0000"/>
                </a:solidFill>
                <a:latin typeface="Calibri"/>
                <a:cs typeface="Calibri"/>
              </a:rPr>
              <a:t>l</a:t>
            </a:r>
            <a:r>
              <a:rPr sz="3000" dirty="0">
                <a:solidFill>
                  <a:srgbClr val="FF0000"/>
                </a:solidFill>
                <a:latin typeface="Calibri"/>
                <a:cs typeface="Calibri"/>
              </a:rPr>
              <a:t>e</a:t>
            </a:r>
            <a:r>
              <a:rPr sz="3000" spc="-10" dirty="0">
                <a:solidFill>
                  <a:srgbClr val="FF0000"/>
                </a:solidFill>
                <a:latin typeface="Calibri"/>
                <a:cs typeface="Calibri"/>
              </a:rPr>
              <a:t>r</a:t>
            </a:r>
            <a:r>
              <a:rPr sz="3000" dirty="0">
                <a:solidFill>
                  <a:srgbClr val="FF0000"/>
                </a:solidFill>
                <a:latin typeface="Calibri"/>
                <a:cs typeface="Calibri"/>
              </a:rPr>
              <a:t>in  </a:t>
            </a:r>
            <a:r>
              <a:rPr sz="3000" spc="-5" dirty="0">
                <a:solidFill>
                  <a:srgbClr val="FF0000"/>
                </a:solidFill>
                <a:latin typeface="Calibri"/>
                <a:cs typeface="Calibri"/>
              </a:rPr>
              <a:t>ihalelerine</a:t>
            </a:r>
            <a:r>
              <a:rPr sz="3000" spc="-70" dirty="0">
                <a:solidFill>
                  <a:srgbClr val="FF0000"/>
                </a:solidFill>
                <a:latin typeface="Calibri"/>
                <a:cs typeface="Calibri"/>
              </a:rPr>
              <a:t> </a:t>
            </a:r>
            <a:r>
              <a:rPr sz="3000" spc="-30" dirty="0">
                <a:solidFill>
                  <a:srgbClr val="FF0000"/>
                </a:solidFill>
                <a:latin typeface="Calibri"/>
                <a:cs typeface="Calibri"/>
              </a:rPr>
              <a:t>katılamazlar.</a:t>
            </a:r>
            <a:endParaRPr sz="3000">
              <a:latin typeface="Calibri"/>
              <a:cs typeface="Calibri"/>
            </a:endParaRPr>
          </a:p>
          <a:p>
            <a:pPr marL="219710" indent="-207010">
              <a:lnSpc>
                <a:spcPct val="100000"/>
              </a:lnSpc>
              <a:buSzPct val="90000"/>
              <a:buFont typeface="Arial"/>
              <a:buChar char="•"/>
              <a:tabLst>
                <a:tab pos="220345" algn="l"/>
              </a:tabLst>
            </a:pPr>
            <a:r>
              <a:rPr sz="3000" spc="-5" dirty="0">
                <a:solidFill>
                  <a:srgbClr val="FF0000"/>
                </a:solidFill>
                <a:latin typeface="Calibri"/>
                <a:cs typeface="Calibri"/>
              </a:rPr>
              <a:t>Bu </a:t>
            </a:r>
            <a:r>
              <a:rPr sz="3000" spc="-15" dirty="0">
                <a:solidFill>
                  <a:srgbClr val="FF0000"/>
                </a:solidFill>
                <a:latin typeface="Calibri"/>
                <a:cs typeface="Calibri"/>
              </a:rPr>
              <a:t>yasaklara rağmen ihaleye katılan </a:t>
            </a:r>
            <a:r>
              <a:rPr sz="3000" spc="-10" dirty="0">
                <a:solidFill>
                  <a:srgbClr val="FF0000"/>
                </a:solidFill>
                <a:latin typeface="Calibri"/>
                <a:cs typeface="Calibri"/>
              </a:rPr>
              <a:t>istekliler </a:t>
            </a:r>
            <a:r>
              <a:rPr sz="3000" spc="395" dirty="0">
                <a:solidFill>
                  <a:srgbClr val="FF0000"/>
                </a:solidFill>
                <a:latin typeface="Calibri"/>
                <a:cs typeface="Calibri"/>
              </a:rPr>
              <a:t> </a:t>
            </a:r>
            <a:r>
              <a:rPr sz="3000" spc="-5" dirty="0">
                <a:solidFill>
                  <a:srgbClr val="FF0000"/>
                </a:solidFill>
                <a:latin typeface="Calibri"/>
                <a:cs typeface="Calibri"/>
              </a:rPr>
              <a:t>ihale</a:t>
            </a:r>
            <a:endParaRPr sz="3000">
              <a:latin typeface="Calibri"/>
              <a:cs typeface="Calibri"/>
            </a:endParaRPr>
          </a:p>
          <a:p>
            <a:pPr marL="12700">
              <a:lnSpc>
                <a:spcPct val="100000"/>
              </a:lnSpc>
              <a:tabLst>
                <a:tab pos="762000" algn="l"/>
                <a:tab pos="2595880" algn="l"/>
                <a:tab pos="3683000" algn="l"/>
                <a:tab pos="5607685" algn="l"/>
                <a:tab pos="6505575" algn="l"/>
              </a:tabLst>
            </a:pPr>
            <a:r>
              <a:rPr sz="3000" spc="-5" dirty="0">
                <a:solidFill>
                  <a:srgbClr val="FF0000"/>
                </a:solidFill>
                <a:latin typeface="Calibri"/>
                <a:cs typeface="Calibri"/>
              </a:rPr>
              <a:t>dışı	</a:t>
            </a:r>
            <a:r>
              <a:rPr sz="3000" spc="-15" dirty="0">
                <a:solidFill>
                  <a:srgbClr val="FF0000"/>
                </a:solidFill>
                <a:latin typeface="Calibri"/>
                <a:cs typeface="Calibri"/>
              </a:rPr>
              <a:t>bırakılarak	</a:t>
            </a:r>
            <a:r>
              <a:rPr sz="3000" spc="-10" dirty="0">
                <a:solidFill>
                  <a:srgbClr val="FF0000"/>
                </a:solidFill>
                <a:latin typeface="Calibri"/>
                <a:cs typeface="Calibri"/>
              </a:rPr>
              <a:t>geçici	teminatları	gelir	</a:t>
            </a:r>
            <a:r>
              <a:rPr sz="3000" spc="-45" dirty="0">
                <a:solidFill>
                  <a:srgbClr val="FF0000"/>
                </a:solidFill>
                <a:latin typeface="Calibri"/>
                <a:cs typeface="Calibri"/>
              </a:rPr>
              <a:t>kaydedilir</a:t>
            </a:r>
            <a:r>
              <a:rPr sz="3000" spc="-45" dirty="0">
                <a:latin typeface="Calibri"/>
                <a:cs typeface="Calibri"/>
              </a:rPr>
              <a:t>.</a:t>
            </a:r>
            <a:endParaRPr sz="3000">
              <a:latin typeface="Calibri"/>
              <a:cs typeface="Calibri"/>
            </a:endParaRPr>
          </a:p>
        </p:txBody>
      </p:sp>
      <p:sp>
        <p:nvSpPr>
          <p:cNvPr id="10" name="object 10"/>
          <p:cNvSpPr txBox="1"/>
          <p:nvPr/>
        </p:nvSpPr>
        <p:spPr>
          <a:xfrm>
            <a:off x="547217" y="4647565"/>
            <a:ext cx="1846580" cy="946150"/>
          </a:xfrm>
          <a:prstGeom prst="rect">
            <a:avLst/>
          </a:prstGeom>
        </p:spPr>
        <p:txBody>
          <a:bodyPr vert="horz" wrap="square" lIns="0" tIns="0" rIns="0" bIns="0" rtlCol="0">
            <a:spAutoFit/>
          </a:bodyPr>
          <a:lstStyle/>
          <a:p>
            <a:pPr marL="12700">
              <a:lnSpc>
                <a:spcPct val="100000"/>
              </a:lnSpc>
              <a:tabLst>
                <a:tab pos="1348740" algn="l"/>
              </a:tabLst>
            </a:pPr>
            <a:r>
              <a:rPr sz="3000" spc="-15" dirty="0">
                <a:latin typeface="Calibri"/>
                <a:cs typeface="Calibri"/>
              </a:rPr>
              <a:t>Ayrıca,	</a:t>
            </a:r>
            <a:r>
              <a:rPr sz="3000" spc="-10" dirty="0">
                <a:latin typeface="Calibri"/>
                <a:cs typeface="Calibri"/>
              </a:rPr>
              <a:t>bu</a:t>
            </a:r>
            <a:endParaRPr sz="3000">
              <a:latin typeface="Calibri"/>
              <a:cs typeface="Calibri"/>
            </a:endParaRPr>
          </a:p>
          <a:p>
            <a:pPr marL="12700">
              <a:lnSpc>
                <a:spcPct val="100000"/>
              </a:lnSpc>
            </a:pPr>
            <a:r>
              <a:rPr sz="3000" spc="-5" dirty="0">
                <a:latin typeface="Calibri"/>
                <a:cs typeface="Calibri"/>
              </a:rPr>
              <a:t>aş</a:t>
            </a:r>
            <a:r>
              <a:rPr sz="3000" dirty="0">
                <a:latin typeface="Calibri"/>
                <a:cs typeface="Calibri"/>
              </a:rPr>
              <a:t>a</a:t>
            </a:r>
            <a:r>
              <a:rPr sz="3000" spc="-5" dirty="0">
                <a:latin typeface="Calibri"/>
                <a:cs typeface="Calibri"/>
              </a:rPr>
              <a:t>masında</a:t>
            </a:r>
            <a:endParaRPr sz="3000">
              <a:latin typeface="Calibri"/>
              <a:cs typeface="Calibri"/>
            </a:endParaRPr>
          </a:p>
        </p:txBody>
      </p:sp>
      <p:sp>
        <p:nvSpPr>
          <p:cNvPr id="11" name="object 11"/>
          <p:cNvSpPr txBox="1"/>
          <p:nvPr/>
        </p:nvSpPr>
        <p:spPr>
          <a:xfrm>
            <a:off x="2578989" y="4647565"/>
            <a:ext cx="6040755" cy="946150"/>
          </a:xfrm>
          <a:prstGeom prst="rect">
            <a:avLst/>
          </a:prstGeom>
        </p:spPr>
        <p:txBody>
          <a:bodyPr vert="horz" wrap="square" lIns="0" tIns="0" rIns="0" bIns="0" rtlCol="0">
            <a:spAutoFit/>
          </a:bodyPr>
          <a:lstStyle/>
          <a:p>
            <a:pPr marL="12700">
              <a:lnSpc>
                <a:spcPct val="100000"/>
              </a:lnSpc>
              <a:tabLst>
                <a:tab pos="1745614" algn="l"/>
                <a:tab pos="3512185" algn="l"/>
              </a:tabLst>
            </a:pPr>
            <a:r>
              <a:rPr sz="3000" spc="-5" dirty="0">
                <a:latin typeface="Calibri"/>
                <a:cs typeface="Calibri"/>
              </a:rPr>
              <a:t>durumun	</a:t>
            </a:r>
            <a:r>
              <a:rPr sz="3000" spc="-10" dirty="0">
                <a:latin typeface="Calibri"/>
                <a:cs typeface="Calibri"/>
              </a:rPr>
              <a:t>tekliflerin	</a:t>
            </a:r>
            <a:r>
              <a:rPr sz="3000" spc="-5" dirty="0">
                <a:latin typeface="Calibri"/>
                <a:cs typeface="Calibri"/>
              </a:rPr>
              <a:t>değerlendirmesi</a:t>
            </a:r>
            <a:endParaRPr sz="3000">
              <a:latin typeface="Calibri"/>
              <a:cs typeface="Calibri"/>
            </a:endParaRPr>
          </a:p>
          <a:p>
            <a:pPr marL="422275">
              <a:lnSpc>
                <a:spcPct val="100000"/>
              </a:lnSpc>
              <a:tabLst>
                <a:tab pos="1917700" algn="l"/>
                <a:tab pos="4513580" algn="l"/>
              </a:tabLst>
            </a:pPr>
            <a:r>
              <a:rPr sz="3000" spc="-15" dirty="0">
                <a:latin typeface="Calibri"/>
                <a:cs typeface="Calibri"/>
              </a:rPr>
              <a:t>tespit	</a:t>
            </a:r>
            <a:r>
              <a:rPr sz="3000" spc="-5" dirty="0">
                <a:latin typeface="Calibri"/>
                <a:cs typeface="Calibri"/>
              </a:rPr>
              <a:t>edilememesi	</a:t>
            </a:r>
            <a:r>
              <a:rPr sz="3000" spc="-10" dirty="0">
                <a:latin typeface="Calibri"/>
                <a:cs typeface="Calibri"/>
              </a:rPr>
              <a:t>nedeniyle</a:t>
            </a:r>
            <a:endParaRPr sz="3000">
              <a:latin typeface="Calibri"/>
              <a:cs typeface="Calibri"/>
            </a:endParaRPr>
          </a:p>
        </p:txBody>
      </p:sp>
      <p:sp>
        <p:nvSpPr>
          <p:cNvPr id="12" name="object 12"/>
          <p:cNvSpPr txBox="1"/>
          <p:nvPr/>
        </p:nvSpPr>
        <p:spPr>
          <a:xfrm>
            <a:off x="547217" y="5561990"/>
            <a:ext cx="8074025" cy="946785"/>
          </a:xfrm>
          <a:prstGeom prst="rect">
            <a:avLst/>
          </a:prstGeom>
        </p:spPr>
        <p:txBody>
          <a:bodyPr vert="horz" wrap="square" lIns="0" tIns="0" rIns="0" bIns="0" rtlCol="0">
            <a:spAutoFit/>
          </a:bodyPr>
          <a:lstStyle/>
          <a:p>
            <a:pPr marL="12700">
              <a:lnSpc>
                <a:spcPct val="100000"/>
              </a:lnSpc>
              <a:tabLst>
                <a:tab pos="1809114" algn="l"/>
                <a:tab pos="2531745" algn="l"/>
                <a:tab pos="3890010" algn="l"/>
                <a:tab pos="4853305" algn="l"/>
                <a:tab pos="6761480" algn="l"/>
              </a:tabLst>
            </a:pPr>
            <a:r>
              <a:rPr sz="3000" spc="-5" dirty="0">
                <a:latin typeface="Calibri"/>
                <a:cs typeface="Calibri"/>
              </a:rPr>
              <a:t>bun</a:t>
            </a:r>
            <a:r>
              <a:rPr sz="3000" spc="-15" dirty="0">
                <a:latin typeface="Calibri"/>
                <a:cs typeface="Calibri"/>
              </a:rPr>
              <a:t>l</a:t>
            </a:r>
            <a:r>
              <a:rPr sz="3000" dirty="0">
                <a:latin typeface="Calibri"/>
                <a:cs typeface="Calibri"/>
              </a:rPr>
              <a:t>a</a:t>
            </a:r>
            <a:r>
              <a:rPr sz="3000" spc="-35" dirty="0">
                <a:latin typeface="Calibri"/>
                <a:cs typeface="Calibri"/>
              </a:rPr>
              <a:t>r</a:t>
            </a:r>
            <a:r>
              <a:rPr sz="3000" spc="-5" dirty="0">
                <a:latin typeface="Calibri"/>
                <a:cs typeface="Calibri"/>
              </a:rPr>
              <a:t>d</a:t>
            </a:r>
            <a:r>
              <a:rPr sz="3000" spc="5" dirty="0">
                <a:latin typeface="Calibri"/>
                <a:cs typeface="Calibri"/>
              </a:rPr>
              <a:t>a</a:t>
            </a:r>
            <a:r>
              <a:rPr sz="3000" dirty="0">
                <a:latin typeface="Calibri"/>
                <a:cs typeface="Calibri"/>
              </a:rPr>
              <a:t>n	</a:t>
            </a:r>
            <a:r>
              <a:rPr sz="3000" spc="-5" dirty="0">
                <a:latin typeface="Calibri"/>
                <a:cs typeface="Calibri"/>
              </a:rPr>
              <a:t>b</a:t>
            </a:r>
            <a:r>
              <a:rPr sz="3000" spc="-10" dirty="0">
                <a:latin typeface="Calibri"/>
                <a:cs typeface="Calibri"/>
              </a:rPr>
              <a:t>i</a:t>
            </a:r>
            <a:r>
              <a:rPr sz="3000" dirty="0">
                <a:latin typeface="Calibri"/>
                <a:cs typeface="Calibri"/>
              </a:rPr>
              <a:t>ri	ü</a:t>
            </a:r>
            <a:r>
              <a:rPr sz="3000" spc="-60" dirty="0">
                <a:latin typeface="Calibri"/>
                <a:cs typeface="Calibri"/>
              </a:rPr>
              <a:t>z</a:t>
            </a:r>
            <a:r>
              <a:rPr sz="3000" dirty="0">
                <a:latin typeface="Calibri"/>
                <a:cs typeface="Calibri"/>
              </a:rPr>
              <a:t>e</a:t>
            </a:r>
            <a:r>
              <a:rPr sz="3000" spc="-10" dirty="0">
                <a:latin typeface="Calibri"/>
                <a:cs typeface="Calibri"/>
              </a:rPr>
              <a:t>r</a:t>
            </a:r>
            <a:r>
              <a:rPr sz="3000" dirty="0">
                <a:latin typeface="Calibri"/>
                <a:cs typeface="Calibri"/>
              </a:rPr>
              <a:t>i</a:t>
            </a:r>
            <a:r>
              <a:rPr sz="3000" spc="-10" dirty="0">
                <a:latin typeface="Calibri"/>
                <a:cs typeface="Calibri"/>
              </a:rPr>
              <a:t>n</a:t>
            </a:r>
            <a:r>
              <a:rPr sz="3000" dirty="0">
                <a:latin typeface="Calibri"/>
                <a:cs typeface="Calibri"/>
              </a:rPr>
              <a:t>e	i</a:t>
            </a:r>
            <a:r>
              <a:rPr sz="3000" spc="-15" dirty="0">
                <a:latin typeface="Calibri"/>
                <a:cs typeface="Calibri"/>
              </a:rPr>
              <a:t>h</a:t>
            </a:r>
            <a:r>
              <a:rPr sz="3000" spc="10" dirty="0">
                <a:latin typeface="Calibri"/>
                <a:cs typeface="Calibri"/>
              </a:rPr>
              <a:t>a</a:t>
            </a:r>
            <a:r>
              <a:rPr sz="3000" dirty="0">
                <a:latin typeface="Calibri"/>
                <a:cs typeface="Calibri"/>
              </a:rPr>
              <a:t>le	</a:t>
            </a:r>
            <a:r>
              <a:rPr sz="3000" spc="-55" dirty="0">
                <a:latin typeface="Calibri"/>
                <a:cs typeface="Calibri"/>
              </a:rPr>
              <a:t>y</a:t>
            </a:r>
            <a:r>
              <a:rPr sz="3000" dirty="0">
                <a:latin typeface="Calibri"/>
                <a:cs typeface="Calibri"/>
              </a:rPr>
              <a:t>apı</a:t>
            </a:r>
            <a:r>
              <a:rPr sz="3000" spc="-15" dirty="0">
                <a:latin typeface="Calibri"/>
                <a:cs typeface="Calibri"/>
              </a:rPr>
              <a:t>l</a:t>
            </a:r>
            <a:r>
              <a:rPr sz="3000" spc="10" dirty="0">
                <a:latin typeface="Calibri"/>
                <a:cs typeface="Calibri"/>
              </a:rPr>
              <a:t>m</a:t>
            </a:r>
            <a:r>
              <a:rPr sz="3000" dirty="0">
                <a:latin typeface="Calibri"/>
                <a:cs typeface="Calibri"/>
              </a:rPr>
              <a:t>ışsa,	</a:t>
            </a:r>
            <a:r>
              <a:rPr sz="3000" spc="-35" dirty="0">
                <a:latin typeface="Calibri"/>
                <a:cs typeface="Calibri"/>
              </a:rPr>
              <a:t>t</a:t>
            </a:r>
            <a:r>
              <a:rPr sz="3000" dirty="0">
                <a:latin typeface="Calibri"/>
                <a:cs typeface="Calibri"/>
              </a:rPr>
              <a:t>em</a:t>
            </a:r>
            <a:r>
              <a:rPr sz="3000" spc="-10" dirty="0">
                <a:latin typeface="Calibri"/>
                <a:cs typeface="Calibri"/>
              </a:rPr>
              <a:t>i</a:t>
            </a:r>
            <a:r>
              <a:rPr sz="3000" spc="-5" dirty="0">
                <a:latin typeface="Calibri"/>
                <a:cs typeface="Calibri"/>
              </a:rPr>
              <a:t>n</a:t>
            </a:r>
            <a:r>
              <a:rPr sz="3000" spc="-30" dirty="0">
                <a:latin typeface="Calibri"/>
                <a:cs typeface="Calibri"/>
              </a:rPr>
              <a:t>a</a:t>
            </a:r>
            <a:r>
              <a:rPr sz="3000" dirty="0">
                <a:latin typeface="Calibri"/>
                <a:cs typeface="Calibri"/>
              </a:rPr>
              <a:t>tı</a:t>
            </a:r>
            <a:endParaRPr sz="3000">
              <a:latin typeface="Calibri"/>
              <a:cs typeface="Calibri"/>
            </a:endParaRPr>
          </a:p>
          <a:p>
            <a:pPr marL="12700">
              <a:lnSpc>
                <a:spcPct val="100000"/>
              </a:lnSpc>
            </a:pPr>
            <a:r>
              <a:rPr sz="3000" spc="-10" dirty="0">
                <a:latin typeface="Calibri"/>
                <a:cs typeface="Calibri"/>
              </a:rPr>
              <a:t>gelir </a:t>
            </a:r>
            <a:r>
              <a:rPr sz="3000" spc="-20" dirty="0">
                <a:latin typeface="Calibri"/>
                <a:cs typeface="Calibri"/>
              </a:rPr>
              <a:t>kaydedilerek </a:t>
            </a:r>
            <a:r>
              <a:rPr sz="3000" spc="-5" dirty="0">
                <a:latin typeface="Calibri"/>
                <a:cs typeface="Calibri"/>
              </a:rPr>
              <a:t>ihale </a:t>
            </a:r>
            <a:r>
              <a:rPr sz="3000" spc="-15" dirty="0">
                <a:latin typeface="Calibri"/>
                <a:cs typeface="Calibri"/>
              </a:rPr>
              <a:t>iptal</a:t>
            </a:r>
            <a:r>
              <a:rPr sz="3000" spc="-10" dirty="0">
                <a:latin typeface="Calibri"/>
                <a:cs typeface="Calibri"/>
              </a:rPr>
              <a:t> </a:t>
            </a:r>
            <a:r>
              <a:rPr sz="3000" spc="-50" dirty="0">
                <a:latin typeface="Calibri"/>
                <a:cs typeface="Calibri"/>
              </a:rPr>
              <a:t>edilir.</a:t>
            </a:r>
            <a:endParaRPr sz="30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14500" y="309371"/>
            <a:ext cx="5827776"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88311" y="423926"/>
            <a:ext cx="5187950" cy="521334"/>
          </a:xfrm>
          <a:prstGeom prst="rect">
            <a:avLst/>
          </a:prstGeom>
        </p:spPr>
        <p:txBody>
          <a:bodyPr vert="horz" wrap="square" lIns="0" tIns="0" rIns="0" bIns="0" rtlCol="0">
            <a:spAutoFit/>
          </a:bodyPr>
          <a:lstStyle/>
          <a:p>
            <a:pPr marL="12700">
              <a:lnSpc>
                <a:spcPct val="100000"/>
              </a:lnSpc>
              <a:tabLst>
                <a:tab pos="1414780" algn="l"/>
              </a:tabLst>
            </a:pPr>
            <a:r>
              <a:rPr spc="-10" dirty="0"/>
              <a:t>İhaleye	</a:t>
            </a:r>
            <a:r>
              <a:rPr spc="-15" dirty="0"/>
              <a:t>Katılamayacak</a:t>
            </a:r>
            <a:r>
              <a:rPr spc="-120" dirty="0"/>
              <a:t> </a:t>
            </a:r>
            <a:r>
              <a:rPr dirty="0"/>
              <a:t>Olanlar</a:t>
            </a: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450339"/>
            <a:ext cx="8072755" cy="1951355"/>
          </a:xfrm>
          <a:prstGeom prst="rect">
            <a:avLst/>
          </a:prstGeom>
        </p:spPr>
        <p:txBody>
          <a:bodyPr vert="horz" wrap="square" lIns="0" tIns="0" rIns="0" bIns="0" rtlCol="0">
            <a:spAutoFit/>
          </a:bodyPr>
          <a:lstStyle/>
          <a:p>
            <a:pPr marL="12700" marR="5080" algn="just">
              <a:lnSpc>
                <a:spcPct val="90000"/>
              </a:lnSpc>
              <a:buClr>
                <a:srgbClr val="FF0000"/>
              </a:buClr>
              <a:buSzPct val="85714"/>
              <a:buFont typeface="Arial"/>
              <a:buChar char="•"/>
              <a:tabLst>
                <a:tab pos="198755" algn="l"/>
              </a:tabLst>
            </a:pPr>
            <a:r>
              <a:rPr sz="2800" spc="-5" dirty="0">
                <a:latin typeface="Calibri"/>
                <a:cs typeface="Calibri"/>
              </a:rPr>
              <a:t>Birinci </a:t>
            </a:r>
            <a:r>
              <a:rPr sz="2800" spc="-10" dirty="0">
                <a:latin typeface="Calibri"/>
                <a:cs typeface="Calibri"/>
              </a:rPr>
              <a:t>fıkranın </a:t>
            </a:r>
            <a:r>
              <a:rPr sz="2800" dirty="0">
                <a:latin typeface="Calibri"/>
                <a:cs typeface="Calibri"/>
              </a:rPr>
              <a:t>(g) </a:t>
            </a:r>
            <a:r>
              <a:rPr sz="2800" spc="-10" dirty="0">
                <a:latin typeface="Calibri"/>
                <a:cs typeface="Calibri"/>
              </a:rPr>
              <a:t>bendi </a:t>
            </a:r>
            <a:r>
              <a:rPr sz="2800" spc="-5" dirty="0">
                <a:latin typeface="Calibri"/>
                <a:cs typeface="Calibri"/>
              </a:rPr>
              <a:t>kapsamındaki </a:t>
            </a:r>
            <a:r>
              <a:rPr sz="2800" spc="-10" dirty="0">
                <a:latin typeface="Calibri"/>
                <a:cs typeface="Calibri"/>
              </a:rPr>
              <a:t>bildirimlere  </a:t>
            </a:r>
            <a:r>
              <a:rPr sz="2800" spc="-5" dirty="0">
                <a:latin typeface="Calibri"/>
                <a:cs typeface="Calibri"/>
              </a:rPr>
              <a:t>ilişkin </a:t>
            </a:r>
            <a:r>
              <a:rPr sz="2800" spc="-10" dirty="0">
                <a:latin typeface="Calibri"/>
                <a:cs typeface="Calibri"/>
              </a:rPr>
              <a:t>usul </a:t>
            </a:r>
            <a:r>
              <a:rPr sz="2800" spc="-20" dirty="0">
                <a:latin typeface="Calibri"/>
                <a:cs typeface="Calibri"/>
              </a:rPr>
              <a:t>ve </a:t>
            </a:r>
            <a:r>
              <a:rPr sz="2800" spc="-5" dirty="0">
                <a:latin typeface="Calibri"/>
                <a:cs typeface="Calibri"/>
              </a:rPr>
              <a:t>esaslar </a:t>
            </a:r>
            <a:r>
              <a:rPr sz="2800" spc="-10" dirty="0">
                <a:latin typeface="Calibri"/>
                <a:cs typeface="Calibri"/>
              </a:rPr>
              <a:t>Bakanlar </a:t>
            </a:r>
            <a:r>
              <a:rPr sz="2800" spc="-15" dirty="0">
                <a:latin typeface="Calibri"/>
                <a:cs typeface="Calibri"/>
              </a:rPr>
              <a:t>Kurulunca </a:t>
            </a:r>
            <a:r>
              <a:rPr sz="2800" spc="-35" dirty="0">
                <a:latin typeface="Calibri"/>
                <a:cs typeface="Calibri"/>
              </a:rPr>
              <a:t>belirlenir. </a:t>
            </a:r>
            <a:r>
              <a:rPr sz="2800" spc="-15" dirty="0">
                <a:latin typeface="Calibri"/>
                <a:cs typeface="Calibri"/>
              </a:rPr>
              <a:t>Söz </a:t>
            </a:r>
            <a:r>
              <a:rPr sz="2800" spc="600" dirty="0">
                <a:latin typeface="Calibri"/>
                <a:cs typeface="Calibri"/>
              </a:rPr>
              <a:t> </a:t>
            </a:r>
            <a:r>
              <a:rPr sz="2800" spc="-20" dirty="0">
                <a:latin typeface="Calibri"/>
                <a:cs typeface="Calibri"/>
              </a:rPr>
              <a:t>konusu </a:t>
            </a:r>
            <a:r>
              <a:rPr sz="2800" spc="-10" dirty="0">
                <a:latin typeface="Calibri"/>
                <a:cs typeface="Calibri"/>
              </a:rPr>
              <a:t>bent kapsamında </a:t>
            </a:r>
            <a:r>
              <a:rPr sz="2800" spc="-5" dirty="0">
                <a:latin typeface="Calibri"/>
                <a:cs typeface="Calibri"/>
              </a:rPr>
              <a:t>olduğu tespit edilen </a:t>
            </a:r>
            <a:r>
              <a:rPr sz="2800" spc="-10" dirty="0">
                <a:latin typeface="Calibri"/>
                <a:cs typeface="Calibri"/>
              </a:rPr>
              <a:t>istekliler  </a:t>
            </a:r>
            <a:r>
              <a:rPr sz="2800" spc="-5" dirty="0">
                <a:latin typeface="Calibri"/>
                <a:cs typeface="Calibri"/>
              </a:rPr>
              <a:t>ihale dışı </a:t>
            </a:r>
            <a:r>
              <a:rPr sz="2800" spc="-35" dirty="0">
                <a:latin typeface="Calibri"/>
                <a:cs typeface="Calibri"/>
              </a:rPr>
              <a:t>bırakılır, </a:t>
            </a:r>
            <a:r>
              <a:rPr sz="2800" spc="-10" dirty="0">
                <a:latin typeface="Calibri"/>
                <a:cs typeface="Calibri"/>
              </a:rPr>
              <a:t>ancak </a:t>
            </a:r>
            <a:r>
              <a:rPr sz="2800" spc="-5" dirty="0">
                <a:latin typeface="Calibri"/>
                <a:cs typeface="Calibri"/>
              </a:rPr>
              <a:t>bunların </a:t>
            </a:r>
            <a:r>
              <a:rPr sz="2800" spc="-10" dirty="0">
                <a:latin typeface="Calibri"/>
                <a:cs typeface="Calibri"/>
              </a:rPr>
              <a:t>teminatları </a:t>
            </a:r>
            <a:r>
              <a:rPr sz="2800" spc="-5" dirty="0">
                <a:latin typeface="Calibri"/>
                <a:cs typeface="Calibri"/>
              </a:rPr>
              <a:t>hakkında  </a:t>
            </a:r>
            <a:r>
              <a:rPr sz="2800" spc="-10" dirty="0">
                <a:latin typeface="Calibri"/>
                <a:cs typeface="Calibri"/>
              </a:rPr>
              <a:t>dördüncü </a:t>
            </a:r>
            <a:r>
              <a:rPr sz="2800" spc="-15" dirty="0">
                <a:latin typeface="Calibri"/>
                <a:cs typeface="Calibri"/>
              </a:rPr>
              <a:t>fıkrada </a:t>
            </a:r>
            <a:r>
              <a:rPr sz="2800" spc="-20" dirty="0">
                <a:latin typeface="Calibri"/>
                <a:cs typeface="Calibri"/>
              </a:rPr>
              <a:t>yer </a:t>
            </a:r>
            <a:r>
              <a:rPr sz="2800" spc="-5" dirty="0">
                <a:latin typeface="Calibri"/>
                <a:cs typeface="Calibri"/>
              </a:rPr>
              <a:t>alan </a:t>
            </a:r>
            <a:r>
              <a:rPr sz="2800" spc="-10" dirty="0">
                <a:latin typeface="Calibri"/>
                <a:cs typeface="Calibri"/>
              </a:rPr>
              <a:t>hüküm</a:t>
            </a:r>
            <a:r>
              <a:rPr sz="2800" spc="150" dirty="0">
                <a:latin typeface="Calibri"/>
                <a:cs typeface="Calibri"/>
              </a:rPr>
              <a:t> </a:t>
            </a:r>
            <a:r>
              <a:rPr sz="2800" spc="-10" dirty="0">
                <a:latin typeface="Calibri"/>
                <a:cs typeface="Calibri"/>
              </a:rPr>
              <a:t>uygulanmaz.</a:t>
            </a:r>
            <a:endParaRPr sz="2800">
              <a:latin typeface="Calibri"/>
              <a:cs typeface="Calibri"/>
            </a:endParaRPr>
          </a:p>
        </p:txBody>
      </p:sp>
      <p:sp>
        <p:nvSpPr>
          <p:cNvPr id="10" name="object 10"/>
          <p:cNvSpPr txBox="1"/>
          <p:nvPr/>
        </p:nvSpPr>
        <p:spPr>
          <a:xfrm>
            <a:off x="547217" y="3328161"/>
            <a:ext cx="846455" cy="457200"/>
          </a:xfrm>
          <a:prstGeom prst="rect">
            <a:avLst/>
          </a:prstGeom>
        </p:spPr>
        <p:txBody>
          <a:bodyPr vert="horz" wrap="square" lIns="0" tIns="0" rIns="0" bIns="0" rtlCol="0">
            <a:spAutoFit/>
          </a:bodyPr>
          <a:lstStyle/>
          <a:p>
            <a:pPr marL="205740" indent="-193040">
              <a:lnSpc>
                <a:spcPct val="100000"/>
              </a:lnSpc>
              <a:buSzPct val="89285"/>
              <a:buFont typeface="Arial"/>
              <a:buChar char="•"/>
              <a:tabLst>
                <a:tab pos="206375" algn="l"/>
              </a:tabLst>
            </a:pPr>
            <a:r>
              <a:rPr sz="2800" spc="-65" dirty="0">
                <a:solidFill>
                  <a:srgbClr val="FF0000"/>
                </a:solidFill>
                <a:latin typeface="Calibri"/>
                <a:cs typeface="Calibri"/>
              </a:rPr>
              <a:t>A</a:t>
            </a:r>
            <a:r>
              <a:rPr sz="2800" spc="-5" dirty="0">
                <a:solidFill>
                  <a:srgbClr val="FF0000"/>
                </a:solidFill>
                <a:latin typeface="Calibri"/>
                <a:cs typeface="Calibri"/>
              </a:rPr>
              <a:t>ynı</a:t>
            </a:r>
            <a:endParaRPr sz="2800">
              <a:latin typeface="Calibri"/>
              <a:cs typeface="Calibri"/>
            </a:endParaRPr>
          </a:p>
        </p:txBody>
      </p:sp>
      <p:sp>
        <p:nvSpPr>
          <p:cNvPr id="11" name="object 11"/>
          <p:cNvSpPr txBox="1"/>
          <p:nvPr/>
        </p:nvSpPr>
        <p:spPr>
          <a:xfrm>
            <a:off x="1592707" y="3328161"/>
            <a:ext cx="7024370" cy="457200"/>
          </a:xfrm>
          <a:prstGeom prst="rect">
            <a:avLst/>
          </a:prstGeom>
        </p:spPr>
        <p:txBody>
          <a:bodyPr vert="horz" wrap="square" lIns="0" tIns="0" rIns="0" bIns="0" rtlCol="0">
            <a:spAutoFit/>
          </a:bodyPr>
          <a:lstStyle/>
          <a:p>
            <a:pPr marL="12700">
              <a:lnSpc>
                <a:spcPct val="100000"/>
              </a:lnSpc>
              <a:tabLst>
                <a:tab pos="902335" algn="l"/>
                <a:tab pos="3098800" algn="l"/>
                <a:tab pos="4733290" algn="l"/>
              </a:tabLst>
            </a:pPr>
            <a:r>
              <a:rPr sz="2800" spc="-10" dirty="0">
                <a:solidFill>
                  <a:srgbClr val="FF0000"/>
                </a:solidFill>
                <a:latin typeface="Calibri"/>
                <a:cs typeface="Calibri"/>
              </a:rPr>
              <a:t>bent	kapsamındaki	</a:t>
            </a:r>
            <a:r>
              <a:rPr sz="2800" spc="-5" dirty="0">
                <a:solidFill>
                  <a:srgbClr val="FF0000"/>
                </a:solidFill>
                <a:latin typeface="Calibri"/>
                <a:cs typeface="Calibri"/>
              </a:rPr>
              <a:t>işlemlerin	yürütülmesinde</a:t>
            </a:r>
            <a:endParaRPr sz="2800">
              <a:latin typeface="Calibri"/>
              <a:cs typeface="Calibri"/>
            </a:endParaRPr>
          </a:p>
        </p:txBody>
      </p:sp>
      <p:sp>
        <p:nvSpPr>
          <p:cNvPr id="12" name="object 12"/>
          <p:cNvSpPr txBox="1"/>
          <p:nvPr/>
        </p:nvSpPr>
        <p:spPr>
          <a:xfrm>
            <a:off x="547217" y="3712591"/>
            <a:ext cx="8072120" cy="2762250"/>
          </a:xfrm>
          <a:prstGeom prst="rect">
            <a:avLst/>
          </a:prstGeom>
        </p:spPr>
        <p:txBody>
          <a:bodyPr vert="horz" wrap="square" lIns="0" tIns="42545" rIns="0" bIns="0" rtlCol="0">
            <a:spAutoFit/>
          </a:bodyPr>
          <a:lstStyle/>
          <a:p>
            <a:pPr marL="12700" marR="5080" algn="just">
              <a:lnSpc>
                <a:spcPct val="90000"/>
              </a:lnSpc>
              <a:spcBef>
                <a:spcPts val="335"/>
              </a:spcBef>
            </a:pPr>
            <a:r>
              <a:rPr sz="2800" spc="-20" dirty="0">
                <a:solidFill>
                  <a:srgbClr val="FF0000"/>
                </a:solidFill>
                <a:latin typeface="Calibri"/>
                <a:cs typeface="Calibri"/>
              </a:rPr>
              <a:t>görev </a:t>
            </a:r>
            <a:r>
              <a:rPr sz="2800" spc="-5" dirty="0">
                <a:solidFill>
                  <a:srgbClr val="FF0000"/>
                </a:solidFill>
                <a:latin typeface="Calibri"/>
                <a:cs typeface="Calibri"/>
              </a:rPr>
              <a:t>alan </a:t>
            </a:r>
            <a:r>
              <a:rPr sz="2800" spc="-15" dirty="0">
                <a:solidFill>
                  <a:srgbClr val="FF0000"/>
                </a:solidFill>
                <a:latin typeface="Calibri"/>
                <a:cs typeface="Calibri"/>
              </a:rPr>
              <a:t>kamu </a:t>
            </a:r>
            <a:r>
              <a:rPr sz="2800" spc="-10" dirty="0">
                <a:solidFill>
                  <a:srgbClr val="FF0000"/>
                </a:solidFill>
                <a:latin typeface="Calibri"/>
                <a:cs typeface="Calibri"/>
              </a:rPr>
              <a:t>görevlilerinin, yaptıkları iş </a:t>
            </a:r>
            <a:r>
              <a:rPr sz="2800" spc="-20" dirty="0">
                <a:solidFill>
                  <a:srgbClr val="FF0000"/>
                </a:solidFill>
                <a:latin typeface="Calibri"/>
                <a:cs typeface="Calibri"/>
              </a:rPr>
              <a:t>ve </a:t>
            </a:r>
            <a:r>
              <a:rPr sz="2800" spc="-5" dirty="0">
                <a:solidFill>
                  <a:srgbClr val="FF0000"/>
                </a:solidFill>
                <a:latin typeface="Calibri"/>
                <a:cs typeface="Calibri"/>
              </a:rPr>
              <a:t>işlemler  </a:t>
            </a:r>
            <a:r>
              <a:rPr sz="2800" spc="-10" dirty="0">
                <a:solidFill>
                  <a:srgbClr val="FF0000"/>
                </a:solidFill>
                <a:latin typeface="Calibri"/>
                <a:cs typeface="Calibri"/>
              </a:rPr>
              <a:t>nedeniyle hukuki, </a:t>
            </a:r>
            <a:r>
              <a:rPr sz="2800" spc="-5" dirty="0">
                <a:solidFill>
                  <a:srgbClr val="FF0000"/>
                </a:solidFill>
                <a:latin typeface="Calibri"/>
                <a:cs typeface="Calibri"/>
              </a:rPr>
              <a:t>idari, mali </a:t>
            </a:r>
            <a:r>
              <a:rPr sz="2800" spc="-20" dirty="0">
                <a:solidFill>
                  <a:srgbClr val="FF0000"/>
                </a:solidFill>
                <a:latin typeface="Calibri"/>
                <a:cs typeface="Calibri"/>
              </a:rPr>
              <a:t>ve cezai </a:t>
            </a:r>
            <a:r>
              <a:rPr sz="2800" spc="-5" dirty="0">
                <a:solidFill>
                  <a:srgbClr val="FF0000"/>
                </a:solidFill>
                <a:latin typeface="Calibri"/>
                <a:cs typeface="Calibri"/>
              </a:rPr>
              <a:t>sorumluluğu  doğmaz. </a:t>
            </a:r>
            <a:r>
              <a:rPr sz="2800" spc="-15" dirty="0">
                <a:latin typeface="Calibri"/>
                <a:cs typeface="Calibri"/>
              </a:rPr>
              <a:t>Söz </a:t>
            </a:r>
            <a:r>
              <a:rPr sz="2800" spc="-20" dirty="0">
                <a:latin typeface="Calibri"/>
                <a:cs typeface="Calibri"/>
              </a:rPr>
              <a:t>konusu </a:t>
            </a:r>
            <a:r>
              <a:rPr sz="2800" spc="-15" dirty="0">
                <a:latin typeface="Calibri"/>
                <a:cs typeface="Calibri"/>
              </a:rPr>
              <a:t>bent </a:t>
            </a:r>
            <a:r>
              <a:rPr sz="2800" spc="-5" dirty="0">
                <a:latin typeface="Calibri"/>
                <a:cs typeface="Calibri"/>
              </a:rPr>
              <a:t>hükümlerine </a:t>
            </a:r>
            <a:r>
              <a:rPr sz="2800" spc="-20" dirty="0">
                <a:latin typeface="Calibri"/>
                <a:cs typeface="Calibri"/>
              </a:rPr>
              <a:t>göre </a:t>
            </a:r>
            <a:r>
              <a:rPr sz="2800" spc="-5" dirty="0">
                <a:latin typeface="Calibri"/>
                <a:cs typeface="Calibri"/>
              </a:rPr>
              <a:t>yürütülen  </a:t>
            </a:r>
            <a:r>
              <a:rPr sz="2800" spc="-15" dirty="0">
                <a:latin typeface="Calibri"/>
                <a:cs typeface="Calibri"/>
              </a:rPr>
              <a:t>faaliyetler </a:t>
            </a:r>
            <a:r>
              <a:rPr sz="2800" spc="-10" dirty="0">
                <a:latin typeface="Calibri"/>
                <a:cs typeface="Calibri"/>
              </a:rPr>
              <a:t>çerçevesinde </a:t>
            </a:r>
            <a:r>
              <a:rPr sz="2800" spc="-5" dirty="0">
                <a:latin typeface="Calibri"/>
                <a:cs typeface="Calibri"/>
              </a:rPr>
              <a:t>elde edilen bilgi </a:t>
            </a:r>
            <a:r>
              <a:rPr sz="2800" spc="-20" dirty="0">
                <a:latin typeface="Calibri"/>
                <a:cs typeface="Calibri"/>
              </a:rPr>
              <a:t>ve </a:t>
            </a:r>
            <a:r>
              <a:rPr sz="2800" spc="-15" dirty="0">
                <a:latin typeface="Calibri"/>
                <a:cs typeface="Calibri"/>
              </a:rPr>
              <a:t>kayıtları,  </a:t>
            </a:r>
            <a:r>
              <a:rPr sz="2800" spc="-20" dirty="0">
                <a:latin typeface="Calibri"/>
                <a:cs typeface="Calibri"/>
              </a:rPr>
              <a:t>hukuka </a:t>
            </a:r>
            <a:r>
              <a:rPr sz="2800" spc="-15" dirty="0">
                <a:latin typeface="Calibri"/>
                <a:cs typeface="Calibri"/>
              </a:rPr>
              <a:t>aykırı olarak </a:t>
            </a:r>
            <a:r>
              <a:rPr sz="2800" spc="-10" dirty="0">
                <a:latin typeface="Calibri"/>
                <a:cs typeface="Calibri"/>
              </a:rPr>
              <a:t>kullanan, </a:t>
            </a:r>
            <a:r>
              <a:rPr sz="2800" spc="-5" dirty="0">
                <a:latin typeface="Calibri"/>
                <a:cs typeface="Calibri"/>
              </a:rPr>
              <a:t>bir </a:t>
            </a:r>
            <a:r>
              <a:rPr sz="2800" spc="-10" dirty="0">
                <a:latin typeface="Calibri"/>
                <a:cs typeface="Calibri"/>
              </a:rPr>
              <a:t>başkasına </a:t>
            </a:r>
            <a:r>
              <a:rPr sz="2800" spc="-15" dirty="0">
                <a:latin typeface="Calibri"/>
                <a:cs typeface="Calibri"/>
              </a:rPr>
              <a:t>veren, </a:t>
            </a:r>
            <a:r>
              <a:rPr sz="2800" spc="600" dirty="0">
                <a:latin typeface="Calibri"/>
                <a:cs typeface="Calibri"/>
              </a:rPr>
              <a:t> </a:t>
            </a:r>
            <a:r>
              <a:rPr sz="2800" spc="-35" dirty="0">
                <a:latin typeface="Calibri"/>
                <a:cs typeface="Calibri"/>
              </a:rPr>
              <a:t>yayan </a:t>
            </a:r>
            <a:r>
              <a:rPr sz="2800" spc="-30" dirty="0">
                <a:latin typeface="Calibri"/>
                <a:cs typeface="Calibri"/>
              </a:rPr>
              <a:t>veya </a:t>
            </a:r>
            <a:r>
              <a:rPr sz="2800" spc="-10" dirty="0">
                <a:latin typeface="Calibri"/>
                <a:cs typeface="Calibri"/>
              </a:rPr>
              <a:t>ele </a:t>
            </a:r>
            <a:r>
              <a:rPr sz="2800" spc="-15" dirty="0">
                <a:latin typeface="Calibri"/>
                <a:cs typeface="Calibri"/>
              </a:rPr>
              <a:t>geçiren </a:t>
            </a:r>
            <a:r>
              <a:rPr sz="2800" spc="-5" dirty="0">
                <a:latin typeface="Calibri"/>
                <a:cs typeface="Calibri"/>
              </a:rPr>
              <a:t>kişi </a:t>
            </a:r>
            <a:r>
              <a:rPr sz="2800" dirty="0">
                <a:latin typeface="Calibri"/>
                <a:cs typeface="Calibri"/>
              </a:rPr>
              <a:t>5237 </a:t>
            </a:r>
            <a:r>
              <a:rPr sz="2800" spc="-15" dirty="0">
                <a:latin typeface="Calibri"/>
                <a:cs typeface="Calibri"/>
              </a:rPr>
              <a:t>sayılı </a:t>
            </a:r>
            <a:r>
              <a:rPr sz="2800" spc="-45" dirty="0">
                <a:latin typeface="Calibri"/>
                <a:cs typeface="Calibri"/>
              </a:rPr>
              <a:t>Türk </a:t>
            </a:r>
            <a:r>
              <a:rPr sz="2800" spc="-30" dirty="0">
                <a:latin typeface="Calibri"/>
                <a:cs typeface="Calibri"/>
              </a:rPr>
              <a:t>Ceza </a:t>
            </a:r>
            <a:r>
              <a:rPr sz="2800" spc="-15" dirty="0">
                <a:latin typeface="Calibri"/>
                <a:cs typeface="Calibri"/>
              </a:rPr>
              <a:t>Kanunu  </a:t>
            </a:r>
            <a:r>
              <a:rPr sz="2800" spc="-10" dirty="0">
                <a:latin typeface="Calibri"/>
                <a:cs typeface="Calibri"/>
              </a:rPr>
              <a:t>hükümlerine </a:t>
            </a:r>
            <a:r>
              <a:rPr sz="2800" spc="-20" dirty="0">
                <a:latin typeface="Calibri"/>
                <a:cs typeface="Calibri"/>
              </a:rPr>
              <a:t>göre</a:t>
            </a:r>
            <a:r>
              <a:rPr sz="2800" spc="55" dirty="0">
                <a:latin typeface="Calibri"/>
                <a:cs typeface="Calibri"/>
              </a:rPr>
              <a:t> </a:t>
            </a:r>
            <a:r>
              <a:rPr sz="2800" spc="-30" dirty="0">
                <a:latin typeface="Calibri"/>
                <a:cs typeface="Calibri"/>
              </a:rPr>
              <a:t>cezalandırılır.</a:t>
            </a:r>
            <a:endParaRPr sz="280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14500" y="309371"/>
            <a:ext cx="5827776"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88311" y="423926"/>
            <a:ext cx="5187950" cy="521334"/>
          </a:xfrm>
          <a:prstGeom prst="rect">
            <a:avLst/>
          </a:prstGeom>
        </p:spPr>
        <p:txBody>
          <a:bodyPr vert="horz" wrap="square" lIns="0" tIns="0" rIns="0" bIns="0" rtlCol="0">
            <a:spAutoFit/>
          </a:bodyPr>
          <a:lstStyle/>
          <a:p>
            <a:pPr marL="12700">
              <a:lnSpc>
                <a:spcPct val="100000"/>
              </a:lnSpc>
              <a:tabLst>
                <a:tab pos="1414780" algn="l"/>
              </a:tabLst>
            </a:pPr>
            <a:r>
              <a:rPr spc="-10" dirty="0"/>
              <a:t>İhaleye	</a:t>
            </a:r>
            <a:r>
              <a:rPr spc="-15" dirty="0"/>
              <a:t>Katılamayacak</a:t>
            </a:r>
            <a:r>
              <a:rPr spc="-120" dirty="0"/>
              <a:t> </a:t>
            </a:r>
            <a:r>
              <a:rPr dirty="0"/>
              <a:t>Olanlar</a:t>
            </a: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373632"/>
            <a:ext cx="1880870" cy="426084"/>
          </a:xfrm>
          <a:prstGeom prst="rect">
            <a:avLst/>
          </a:prstGeom>
        </p:spPr>
        <p:txBody>
          <a:bodyPr vert="horz" wrap="square" lIns="0" tIns="0" rIns="0" bIns="0" rtlCol="0">
            <a:spAutoFit/>
          </a:bodyPr>
          <a:lstStyle/>
          <a:p>
            <a:pPr marL="12700">
              <a:lnSpc>
                <a:spcPct val="100000"/>
              </a:lnSpc>
            </a:pPr>
            <a:r>
              <a:rPr sz="2300" spc="-5" dirty="0">
                <a:solidFill>
                  <a:srgbClr val="FF0000"/>
                </a:solidFill>
                <a:latin typeface="Arial"/>
                <a:cs typeface="Arial"/>
              </a:rPr>
              <a:t>•</a:t>
            </a:r>
            <a:r>
              <a:rPr sz="2300" spc="-125" dirty="0">
                <a:solidFill>
                  <a:srgbClr val="FF0000"/>
                </a:solidFill>
                <a:latin typeface="Arial"/>
                <a:cs typeface="Arial"/>
              </a:rPr>
              <a:t> </a:t>
            </a:r>
            <a:r>
              <a:rPr sz="2600" spc="-5" dirty="0">
                <a:latin typeface="Calibri"/>
                <a:cs typeface="Calibri"/>
              </a:rPr>
              <a:t>5393/28’inci</a:t>
            </a:r>
            <a:endParaRPr sz="2600">
              <a:latin typeface="Calibri"/>
              <a:cs typeface="Calibri"/>
            </a:endParaRPr>
          </a:p>
        </p:txBody>
      </p:sp>
      <p:sp>
        <p:nvSpPr>
          <p:cNvPr id="10" name="object 10"/>
          <p:cNvSpPr txBox="1"/>
          <p:nvPr/>
        </p:nvSpPr>
        <p:spPr>
          <a:xfrm>
            <a:off x="2612517" y="1373632"/>
            <a:ext cx="6008370" cy="426084"/>
          </a:xfrm>
          <a:prstGeom prst="rect">
            <a:avLst/>
          </a:prstGeom>
        </p:spPr>
        <p:txBody>
          <a:bodyPr vert="horz" wrap="square" lIns="0" tIns="0" rIns="0" bIns="0" rtlCol="0">
            <a:spAutoFit/>
          </a:bodyPr>
          <a:lstStyle/>
          <a:p>
            <a:pPr marL="12700">
              <a:lnSpc>
                <a:spcPct val="100000"/>
              </a:lnSpc>
              <a:tabLst>
                <a:tab pos="1695450" algn="l"/>
                <a:tab pos="2595880" algn="l"/>
                <a:tab pos="3946525" algn="l"/>
                <a:tab pos="5168900" algn="l"/>
              </a:tabLst>
            </a:pPr>
            <a:r>
              <a:rPr sz="2600" dirty="0">
                <a:latin typeface="Calibri"/>
                <a:cs typeface="Calibri"/>
              </a:rPr>
              <a:t>mad</a:t>
            </a:r>
            <a:r>
              <a:rPr sz="2600" spc="-20" dirty="0">
                <a:latin typeface="Calibri"/>
                <a:cs typeface="Calibri"/>
              </a:rPr>
              <a:t>d</a:t>
            </a:r>
            <a:r>
              <a:rPr sz="2600" dirty="0">
                <a:latin typeface="Calibri"/>
                <a:cs typeface="Calibri"/>
              </a:rPr>
              <a:t>e</a:t>
            </a:r>
            <a:r>
              <a:rPr sz="2600" spc="-15" dirty="0">
                <a:latin typeface="Calibri"/>
                <a:cs typeface="Calibri"/>
              </a:rPr>
              <a:t>s</a:t>
            </a:r>
            <a:r>
              <a:rPr sz="2600" dirty="0">
                <a:latin typeface="Calibri"/>
                <a:cs typeface="Calibri"/>
              </a:rPr>
              <a:t>ine	</a:t>
            </a:r>
            <a:r>
              <a:rPr sz="2600" spc="-20" dirty="0">
                <a:latin typeface="Calibri"/>
                <a:cs typeface="Calibri"/>
              </a:rPr>
              <a:t>g</a:t>
            </a:r>
            <a:r>
              <a:rPr sz="2600" dirty="0">
                <a:latin typeface="Calibri"/>
                <a:cs typeface="Calibri"/>
              </a:rPr>
              <a:t>ö</a:t>
            </a:r>
            <a:r>
              <a:rPr sz="2600" spc="-40" dirty="0">
                <a:latin typeface="Calibri"/>
                <a:cs typeface="Calibri"/>
              </a:rPr>
              <a:t>r</a:t>
            </a:r>
            <a:r>
              <a:rPr sz="2600" spc="-5" dirty="0">
                <a:latin typeface="Calibri"/>
                <a:cs typeface="Calibri"/>
              </a:rPr>
              <a:t>e</a:t>
            </a:r>
            <a:r>
              <a:rPr sz="2600" dirty="0">
                <a:latin typeface="Calibri"/>
                <a:cs typeface="Calibri"/>
              </a:rPr>
              <a:t>;	</a:t>
            </a:r>
            <a:r>
              <a:rPr sz="2600" u="heavy" dirty="0">
                <a:solidFill>
                  <a:srgbClr val="FF0000"/>
                </a:solidFill>
                <a:latin typeface="Calibri"/>
                <a:cs typeface="Calibri"/>
              </a:rPr>
              <a:t>Be</a:t>
            </a:r>
            <a:r>
              <a:rPr sz="2600" u="heavy" spc="-15" dirty="0">
                <a:solidFill>
                  <a:srgbClr val="FF0000"/>
                </a:solidFill>
                <a:latin typeface="Calibri"/>
                <a:cs typeface="Calibri"/>
              </a:rPr>
              <a:t>l</a:t>
            </a:r>
            <a:r>
              <a:rPr sz="2600" u="heavy" dirty="0">
                <a:solidFill>
                  <a:srgbClr val="FF0000"/>
                </a:solidFill>
                <a:latin typeface="Calibri"/>
                <a:cs typeface="Calibri"/>
              </a:rPr>
              <a:t>edi</a:t>
            </a:r>
            <a:r>
              <a:rPr sz="2600" u="heavy" spc="-55" dirty="0">
                <a:solidFill>
                  <a:srgbClr val="FF0000"/>
                </a:solidFill>
                <a:latin typeface="Calibri"/>
                <a:cs typeface="Calibri"/>
              </a:rPr>
              <a:t>y</a:t>
            </a:r>
            <a:r>
              <a:rPr sz="2600" u="heavy" dirty="0">
                <a:solidFill>
                  <a:srgbClr val="FF0000"/>
                </a:solidFill>
                <a:latin typeface="Calibri"/>
                <a:cs typeface="Calibri"/>
              </a:rPr>
              <a:t>e	</a:t>
            </a:r>
            <a:r>
              <a:rPr sz="2600" u="heavy" spc="-15" dirty="0">
                <a:solidFill>
                  <a:srgbClr val="FF0000"/>
                </a:solidFill>
                <a:latin typeface="Calibri"/>
                <a:cs typeface="Calibri"/>
              </a:rPr>
              <a:t>b</a:t>
            </a:r>
            <a:r>
              <a:rPr sz="2600" u="heavy" dirty="0">
                <a:solidFill>
                  <a:srgbClr val="FF0000"/>
                </a:solidFill>
                <a:latin typeface="Calibri"/>
                <a:cs typeface="Calibri"/>
              </a:rPr>
              <a:t>aş</a:t>
            </a:r>
            <a:r>
              <a:rPr sz="2600" u="heavy" spc="-45" dirty="0">
                <a:solidFill>
                  <a:srgbClr val="FF0000"/>
                </a:solidFill>
                <a:latin typeface="Calibri"/>
                <a:cs typeface="Calibri"/>
              </a:rPr>
              <a:t>k</a:t>
            </a:r>
            <a:r>
              <a:rPr sz="2600" u="heavy" dirty="0">
                <a:solidFill>
                  <a:srgbClr val="FF0000"/>
                </a:solidFill>
                <a:latin typeface="Calibri"/>
                <a:cs typeface="Calibri"/>
              </a:rPr>
              <a:t>anı</a:t>
            </a:r>
            <a:r>
              <a:rPr sz="2600" dirty="0">
                <a:solidFill>
                  <a:srgbClr val="FF0000"/>
                </a:solidFill>
                <a:latin typeface="Calibri"/>
                <a:cs typeface="Calibri"/>
              </a:rPr>
              <a:t>	</a:t>
            </a:r>
            <a:r>
              <a:rPr sz="2600" spc="-20" dirty="0">
                <a:latin typeface="Calibri"/>
                <a:cs typeface="Calibri"/>
              </a:rPr>
              <a:t>g</a:t>
            </a:r>
            <a:r>
              <a:rPr sz="2600" dirty="0">
                <a:latin typeface="Calibri"/>
                <a:cs typeface="Calibri"/>
              </a:rPr>
              <a:t>ö</a:t>
            </a:r>
            <a:r>
              <a:rPr sz="2600" spc="-40" dirty="0">
                <a:latin typeface="Calibri"/>
                <a:cs typeface="Calibri"/>
              </a:rPr>
              <a:t>r</a:t>
            </a:r>
            <a:r>
              <a:rPr sz="2600" spc="-15" dirty="0">
                <a:latin typeface="Calibri"/>
                <a:cs typeface="Calibri"/>
              </a:rPr>
              <a:t>ev</a:t>
            </a:r>
            <a:r>
              <a:rPr sz="2600" dirty="0">
                <a:latin typeface="Calibri"/>
                <a:cs typeface="Calibri"/>
              </a:rPr>
              <a:t>i</a:t>
            </a:r>
            <a:endParaRPr sz="2600">
              <a:latin typeface="Calibri"/>
              <a:cs typeface="Calibri"/>
            </a:endParaRPr>
          </a:p>
        </p:txBody>
      </p:sp>
      <p:sp>
        <p:nvSpPr>
          <p:cNvPr id="11" name="object 11"/>
          <p:cNvSpPr txBox="1"/>
          <p:nvPr/>
        </p:nvSpPr>
        <p:spPr>
          <a:xfrm>
            <a:off x="547217" y="1769871"/>
            <a:ext cx="8074025" cy="822325"/>
          </a:xfrm>
          <a:prstGeom prst="rect">
            <a:avLst/>
          </a:prstGeom>
        </p:spPr>
        <p:txBody>
          <a:bodyPr vert="horz" wrap="square" lIns="0" tIns="0" rIns="0" bIns="0" rtlCol="0">
            <a:spAutoFit/>
          </a:bodyPr>
          <a:lstStyle/>
          <a:p>
            <a:pPr marL="12700" marR="5080">
              <a:lnSpc>
                <a:spcPct val="100000"/>
              </a:lnSpc>
            </a:pPr>
            <a:r>
              <a:rPr sz="2600" spc="-10" dirty="0">
                <a:latin typeface="Calibri"/>
                <a:cs typeface="Calibri"/>
              </a:rPr>
              <a:t>süresince </a:t>
            </a:r>
            <a:r>
              <a:rPr sz="2600" spc="-20" dirty="0">
                <a:latin typeface="Calibri"/>
                <a:cs typeface="Calibri"/>
              </a:rPr>
              <a:t>ve </a:t>
            </a:r>
            <a:r>
              <a:rPr sz="2600" spc="-10" dirty="0">
                <a:latin typeface="Calibri"/>
                <a:cs typeface="Calibri"/>
              </a:rPr>
              <a:t>görevinin </a:t>
            </a:r>
            <a:r>
              <a:rPr sz="2600" spc="-5" dirty="0">
                <a:latin typeface="Calibri"/>
                <a:cs typeface="Calibri"/>
              </a:rPr>
              <a:t>sona ermesinden itibaren </a:t>
            </a:r>
            <a:r>
              <a:rPr sz="2600" dirty="0">
                <a:solidFill>
                  <a:srgbClr val="006FC0"/>
                </a:solidFill>
                <a:latin typeface="Calibri"/>
                <a:cs typeface="Calibri"/>
              </a:rPr>
              <a:t>iki </a:t>
            </a:r>
            <a:r>
              <a:rPr sz="2600" spc="-5" dirty="0">
                <a:solidFill>
                  <a:srgbClr val="006FC0"/>
                </a:solidFill>
                <a:latin typeface="Calibri"/>
                <a:cs typeface="Calibri"/>
              </a:rPr>
              <a:t>(2) </a:t>
            </a:r>
            <a:r>
              <a:rPr sz="2600" dirty="0">
                <a:solidFill>
                  <a:srgbClr val="006FC0"/>
                </a:solidFill>
                <a:latin typeface="Calibri"/>
                <a:cs typeface="Calibri"/>
              </a:rPr>
              <a:t>yıl</a:t>
            </a:r>
            <a:r>
              <a:rPr sz="2600" dirty="0">
                <a:latin typeface="Calibri"/>
                <a:cs typeface="Calibri"/>
              </a:rPr>
              <a:t>,  </a:t>
            </a:r>
            <a:r>
              <a:rPr sz="2600" u="heavy" dirty="0">
                <a:solidFill>
                  <a:srgbClr val="FF0000"/>
                </a:solidFill>
                <a:latin typeface="Calibri"/>
                <a:cs typeface="Calibri"/>
              </a:rPr>
              <a:t>meclis </a:t>
            </a:r>
            <a:r>
              <a:rPr sz="2600" u="heavy" spc="-5" dirty="0">
                <a:solidFill>
                  <a:srgbClr val="FF0000"/>
                </a:solidFill>
                <a:latin typeface="Calibri"/>
                <a:cs typeface="Calibri"/>
              </a:rPr>
              <a:t>üyeleri </a:t>
            </a:r>
            <a:r>
              <a:rPr sz="2600" dirty="0">
                <a:latin typeface="Calibri"/>
                <a:cs typeface="Calibri"/>
              </a:rPr>
              <a:t>ise </a:t>
            </a:r>
            <a:r>
              <a:rPr sz="2600" spc="-5" dirty="0">
                <a:solidFill>
                  <a:srgbClr val="006FC0"/>
                </a:solidFill>
                <a:latin typeface="Calibri"/>
                <a:cs typeface="Calibri"/>
              </a:rPr>
              <a:t>bir </a:t>
            </a:r>
            <a:r>
              <a:rPr sz="2600" dirty="0">
                <a:solidFill>
                  <a:srgbClr val="006FC0"/>
                </a:solidFill>
                <a:latin typeface="Calibri"/>
                <a:cs typeface="Calibri"/>
              </a:rPr>
              <a:t>(1) yıl</a:t>
            </a:r>
            <a:r>
              <a:rPr sz="2600" spc="-114" dirty="0">
                <a:solidFill>
                  <a:srgbClr val="006FC0"/>
                </a:solidFill>
                <a:latin typeface="Calibri"/>
                <a:cs typeface="Calibri"/>
              </a:rPr>
              <a:t> </a:t>
            </a:r>
            <a:r>
              <a:rPr sz="2600" spc="-5" dirty="0">
                <a:latin typeface="Calibri"/>
                <a:cs typeface="Calibri"/>
              </a:rPr>
              <a:t>süreyle,</a:t>
            </a:r>
            <a:endParaRPr sz="2600">
              <a:latin typeface="Calibri"/>
              <a:cs typeface="Calibri"/>
            </a:endParaRPr>
          </a:p>
        </p:txBody>
      </p:sp>
      <p:sp>
        <p:nvSpPr>
          <p:cNvPr id="12" name="object 12"/>
          <p:cNvSpPr txBox="1"/>
          <p:nvPr/>
        </p:nvSpPr>
        <p:spPr>
          <a:xfrm>
            <a:off x="547217" y="2562605"/>
            <a:ext cx="873125" cy="426084"/>
          </a:xfrm>
          <a:prstGeom prst="rect">
            <a:avLst/>
          </a:prstGeom>
        </p:spPr>
        <p:txBody>
          <a:bodyPr vert="horz" wrap="square" lIns="0" tIns="0" rIns="0" bIns="0" rtlCol="0">
            <a:spAutoFit/>
          </a:bodyPr>
          <a:lstStyle/>
          <a:p>
            <a:pPr marL="12700">
              <a:lnSpc>
                <a:spcPct val="100000"/>
              </a:lnSpc>
            </a:pPr>
            <a:r>
              <a:rPr sz="2300" spc="10" dirty="0">
                <a:solidFill>
                  <a:srgbClr val="FF0000"/>
                </a:solidFill>
                <a:latin typeface="Arial"/>
                <a:cs typeface="Arial"/>
              </a:rPr>
              <a:t>•</a:t>
            </a:r>
            <a:r>
              <a:rPr sz="2300" spc="-125" dirty="0">
                <a:solidFill>
                  <a:srgbClr val="FF0000"/>
                </a:solidFill>
                <a:latin typeface="Arial"/>
                <a:cs typeface="Arial"/>
              </a:rPr>
              <a:t> </a:t>
            </a:r>
            <a:r>
              <a:rPr sz="2600" spc="-10" dirty="0">
                <a:latin typeface="Calibri"/>
                <a:cs typeface="Calibri"/>
              </a:rPr>
              <a:t>2531</a:t>
            </a:r>
            <a:endParaRPr sz="2600">
              <a:latin typeface="Calibri"/>
              <a:cs typeface="Calibri"/>
            </a:endParaRPr>
          </a:p>
        </p:txBody>
      </p:sp>
      <p:sp>
        <p:nvSpPr>
          <p:cNvPr id="13" name="object 13"/>
          <p:cNvSpPr txBox="1"/>
          <p:nvPr/>
        </p:nvSpPr>
        <p:spPr>
          <a:xfrm>
            <a:off x="2002917" y="2562605"/>
            <a:ext cx="6617334" cy="426084"/>
          </a:xfrm>
          <a:prstGeom prst="rect">
            <a:avLst/>
          </a:prstGeom>
        </p:spPr>
        <p:txBody>
          <a:bodyPr vert="horz" wrap="square" lIns="0" tIns="0" rIns="0" bIns="0" rtlCol="0">
            <a:spAutoFit/>
          </a:bodyPr>
          <a:lstStyle/>
          <a:p>
            <a:pPr marL="12700">
              <a:lnSpc>
                <a:spcPct val="100000"/>
              </a:lnSpc>
              <a:tabLst>
                <a:tab pos="1278890" algn="l"/>
                <a:tab pos="2629535" algn="l"/>
                <a:tab pos="5101590" algn="l"/>
              </a:tabLst>
            </a:pPr>
            <a:r>
              <a:rPr sz="2600" spc="-10" dirty="0">
                <a:latin typeface="Calibri"/>
                <a:cs typeface="Calibri"/>
              </a:rPr>
              <a:t>sayılı	kamu	görevlerinden	</a:t>
            </a:r>
            <a:r>
              <a:rPr sz="2600" spc="-5" dirty="0">
                <a:latin typeface="Calibri"/>
                <a:cs typeface="Calibri"/>
              </a:rPr>
              <a:t>ayrılanların</a:t>
            </a:r>
            <a:endParaRPr sz="2600">
              <a:latin typeface="Calibri"/>
              <a:cs typeface="Calibri"/>
            </a:endParaRPr>
          </a:p>
        </p:txBody>
      </p:sp>
      <p:sp>
        <p:nvSpPr>
          <p:cNvPr id="14" name="object 14"/>
          <p:cNvSpPr txBox="1"/>
          <p:nvPr/>
        </p:nvSpPr>
        <p:spPr>
          <a:xfrm>
            <a:off x="547217" y="2958846"/>
            <a:ext cx="8074025" cy="3596640"/>
          </a:xfrm>
          <a:prstGeom prst="rect">
            <a:avLst/>
          </a:prstGeom>
        </p:spPr>
        <p:txBody>
          <a:bodyPr vert="horz" wrap="square" lIns="0" tIns="0" rIns="0" bIns="0" rtlCol="0">
            <a:spAutoFit/>
          </a:bodyPr>
          <a:lstStyle/>
          <a:p>
            <a:pPr marL="12700" marR="5080" algn="just">
              <a:lnSpc>
                <a:spcPct val="100000"/>
              </a:lnSpc>
            </a:pPr>
            <a:r>
              <a:rPr sz="2600" spc="-10" dirty="0">
                <a:latin typeface="Calibri"/>
                <a:cs typeface="Calibri"/>
              </a:rPr>
              <a:t>yapamayacakları </a:t>
            </a:r>
            <a:r>
              <a:rPr sz="2600" dirty="0">
                <a:latin typeface="Calibri"/>
                <a:cs typeface="Calibri"/>
              </a:rPr>
              <a:t>işler hakkında </a:t>
            </a:r>
            <a:r>
              <a:rPr sz="2600" spc="-5" dirty="0">
                <a:latin typeface="Calibri"/>
                <a:cs typeface="Calibri"/>
              </a:rPr>
              <a:t>kanunun </a:t>
            </a:r>
            <a:r>
              <a:rPr sz="2600" spc="-15" dirty="0">
                <a:latin typeface="Calibri"/>
                <a:cs typeface="Calibri"/>
              </a:rPr>
              <a:t>2’nci </a:t>
            </a:r>
            <a:r>
              <a:rPr sz="2600" spc="-5" dirty="0">
                <a:latin typeface="Calibri"/>
                <a:cs typeface="Calibri"/>
              </a:rPr>
              <a:t>maddesine  </a:t>
            </a:r>
            <a:r>
              <a:rPr sz="2600" spc="-15" dirty="0">
                <a:latin typeface="Calibri"/>
                <a:cs typeface="Calibri"/>
              </a:rPr>
              <a:t>göre; Kanun </a:t>
            </a:r>
            <a:r>
              <a:rPr sz="2600" spc="-10" dirty="0">
                <a:latin typeface="Calibri"/>
                <a:cs typeface="Calibri"/>
              </a:rPr>
              <a:t>kapsamına giren yerlerdeki görevlerinden </a:t>
            </a:r>
            <a:r>
              <a:rPr sz="2600" spc="-5" dirty="0">
                <a:latin typeface="Calibri"/>
                <a:cs typeface="Calibri"/>
              </a:rPr>
              <a:t>hangi  sebeple </a:t>
            </a:r>
            <a:r>
              <a:rPr sz="2600" spc="-10" dirty="0">
                <a:latin typeface="Calibri"/>
                <a:cs typeface="Calibri"/>
              </a:rPr>
              <a:t>olursa </a:t>
            </a:r>
            <a:r>
              <a:rPr sz="2600" spc="-5" dirty="0">
                <a:latin typeface="Calibri"/>
                <a:cs typeface="Calibri"/>
              </a:rPr>
              <a:t>olsun </a:t>
            </a:r>
            <a:r>
              <a:rPr sz="2600" spc="-25" dirty="0">
                <a:latin typeface="Calibri"/>
                <a:cs typeface="Calibri"/>
              </a:rPr>
              <a:t>ayrılanlar, </a:t>
            </a:r>
            <a:r>
              <a:rPr sz="2600" spc="-5" dirty="0">
                <a:solidFill>
                  <a:srgbClr val="FF0000"/>
                </a:solidFill>
                <a:latin typeface="Calibri"/>
                <a:cs typeface="Calibri"/>
              </a:rPr>
              <a:t>ayrıldıkları </a:t>
            </a:r>
            <a:r>
              <a:rPr sz="2600" spc="-15" dirty="0">
                <a:solidFill>
                  <a:srgbClr val="FF0000"/>
                </a:solidFill>
                <a:latin typeface="Calibri"/>
                <a:cs typeface="Calibri"/>
              </a:rPr>
              <a:t>tarihten </a:t>
            </a:r>
            <a:r>
              <a:rPr sz="2600" spc="-5" dirty="0">
                <a:solidFill>
                  <a:srgbClr val="FF0000"/>
                </a:solidFill>
                <a:latin typeface="Calibri"/>
                <a:cs typeface="Calibri"/>
              </a:rPr>
              <a:t>önceki  </a:t>
            </a:r>
            <a:r>
              <a:rPr sz="2600" dirty="0">
                <a:solidFill>
                  <a:srgbClr val="FF0000"/>
                </a:solidFill>
                <a:latin typeface="Calibri"/>
                <a:cs typeface="Calibri"/>
              </a:rPr>
              <a:t>iki yıl içinde </a:t>
            </a:r>
            <a:r>
              <a:rPr sz="2600" spc="-5" dirty="0">
                <a:latin typeface="Calibri"/>
                <a:cs typeface="Calibri"/>
              </a:rPr>
              <a:t>hizmetinde bulundukları </a:t>
            </a:r>
            <a:r>
              <a:rPr sz="2600" spc="-10" dirty="0">
                <a:latin typeface="Calibri"/>
                <a:cs typeface="Calibri"/>
              </a:rPr>
              <a:t>daire, </a:t>
            </a:r>
            <a:r>
              <a:rPr sz="2600" spc="-5" dirty="0">
                <a:latin typeface="Calibri"/>
                <a:cs typeface="Calibri"/>
              </a:rPr>
              <a:t>idare, </a:t>
            </a:r>
            <a:r>
              <a:rPr sz="2600" spc="-10" dirty="0">
                <a:latin typeface="Calibri"/>
                <a:cs typeface="Calibri"/>
              </a:rPr>
              <a:t>kurum </a:t>
            </a:r>
            <a:r>
              <a:rPr sz="2600" spc="-40" dirty="0">
                <a:latin typeface="Calibri"/>
                <a:cs typeface="Calibri"/>
              </a:rPr>
              <a:t>ve </a:t>
            </a:r>
            <a:r>
              <a:rPr sz="2600" spc="505" dirty="0">
                <a:latin typeface="Calibri"/>
                <a:cs typeface="Calibri"/>
              </a:rPr>
              <a:t> </a:t>
            </a:r>
            <a:r>
              <a:rPr sz="2600" spc="-10" dirty="0">
                <a:latin typeface="Calibri"/>
                <a:cs typeface="Calibri"/>
              </a:rPr>
              <a:t>kuruluşlara </a:t>
            </a:r>
            <a:r>
              <a:rPr sz="2600" spc="-20" dirty="0">
                <a:latin typeface="Calibri"/>
                <a:cs typeface="Calibri"/>
              </a:rPr>
              <a:t>karşı </a:t>
            </a:r>
            <a:r>
              <a:rPr sz="2600" spc="-5" dirty="0">
                <a:solidFill>
                  <a:srgbClr val="FF0000"/>
                </a:solidFill>
                <a:latin typeface="Calibri"/>
                <a:cs typeface="Calibri"/>
              </a:rPr>
              <a:t>ayrıldıkları </a:t>
            </a:r>
            <a:r>
              <a:rPr sz="2600" spc="-10" dirty="0">
                <a:solidFill>
                  <a:srgbClr val="FF0000"/>
                </a:solidFill>
                <a:latin typeface="Calibri"/>
                <a:cs typeface="Calibri"/>
              </a:rPr>
              <a:t>tarihten </a:t>
            </a:r>
            <a:r>
              <a:rPr sz="2600" spc="-15" dirty="0">
                <a:solidFill>
                  <a:srgbClr val="FF0000"/>
                </a:solidFill>
                <a:latin typeface="Calibri"/>
                <a:cs typeface="Calibri"/>
              </a:rPr>
              <a:t>başlayarak</a:t>
            </a:r>
            <a:r>
              <a:rPr sz="2600" spc="555" dirty="0">
                <a:solidFill>
                  <a:srgbClr val="FF0000"/>
                </a:solidFill>
                <a:latin typeface="Calibri"/>
                <a:cs typeface="Calibri"/>
              </a:rPr>
              <a:t> </a:t>
            </a:r>
            <a:r>
              <a:rPr sz="2600" dirty="0">
                <a:solidFill>
                  <a:srgbClr val="FF0000"/>
                </a:solidFill>
                <a:latin typeface="Calibri"/>
                <a:cs typeface="Calibri"/>
              </a:rPr>
              <a:t>üç yıl  </a:t>
            </a:r>
            <a:r>
              <a:rPr sz="2600" spc="-10" dirty="0">
                <a:solidFill>
                  <a:srgbClr val="FF0000"/>
                </a:solidFill>
                <a:latin typeface="Calibri"/>
                <a:cs typeface="Calibri"/>
              </a:rPr>
              <a:t>süreyle</a:t>
            </a:r>
            <a:r>
              <a:rPr sz="2600" spc="-10" dirty="0">
                <a:latin typeface="Calibri"/>
                <a:cs typeface="Calibri"/>
              </a:rPr>
              <a:t>, </a:t>
            </a:r>
            <a:r>
              <a:rPr sz="2600" dirty="0">
                <a:latin typeface="Calibri"/>
                <a:cs typeface="Calibri"/>
              </a:rPr>
              <a:t>o </a:t>
            </a:r>
            <a:r>
              <a:rPr sz="2600" spc="-5" dirty="0">
                <a:latin typeface="Calibri"/>
                <a:cs typeface="Calibri"/>
              </a:rPr>
              <a:t>daire, </a:t>
            </a:r>
            <a:r>
              <a:rPr sz="2600" spc="-10" dirty="0">
                <a:latin typeface="Calibri"/>
                <a:cs typeface="Calibri"/>
              </a:rPr>
              <a:t>idare, kurum </a:t>
            </a:r>
            <a:r>
              <a:rPr sz="2600" spc="-15" dirty="0">
                <a:latin typeface="Calibri"/>
                <a:cs typeface="Calibri"/>
              </a:rPr>
              <a:t>ve</a:t>
            </a:r>
            <a:r>
              <a:rPr sz="2600" spc="555" dirty="0">
                <a:latin typeface="Calibri"/>
                <a:cs typeface="Calibri"/>
              </a:rPr>
              <a:t> </a:t>
            </a:r>
            <a:r>
              <a:rPr sz="2600" spc="-10" dirty="0">
                <a:latin typeface="Calibri"/>
                <a:cs typeface="Calibri"/>
              </a:rPr>
              <a:t>kuruluştaki </a:t>
            </a:r>
            <a:r>
              <a:rPr sz="2600" spc="-15" dirty="0">
                <a:latin typeface="Calibri"/>
                <a:cs typeface="Calibri"/>
              </a:rPr>
              <a:t>görev </a:t>
            </a:r>
            <a:r>
              <a:rPr sz="2600" spc="-30" dirty="0">
                <a:latin typeface="Calibri"/>
                <a:cs typeface="Calibri"/>
              </a:rPr>
              <a:t>ve  </a:t>
            </a:r>
            <a:r>
              <a:rPr sz="2600" spc="-15" dirty="0">
                <a:latin typeface="Calibri"/>
                <a:cs typeface="Calibri"/>
              </a:rPr>
              <a:t>faaliyet </a:t>
            </a:r>
            <a:r>
              <a:rPr sz="2600" dirty="0">
                <a:latin typeface="Calibri"/>
                <a:cs typeface="Calibri"/>
              </a:rPr>
              <a:t>alanlarıyla ilgili </a:t>
            </a:r>
            <a:r>
              <a:rPr sz="2600" spc="-15" dirty="0">
                <a:latin typeface="Calibri"/>
                <a:cs typeface="Calibri"/>
              </a:rPr>
              <a:t>konularda </a:t>
            </a:r>
            <a:r>
              <a:rPr sz="2600" dirty="0">
                <a:latin typeface="Calibri"/>
                <a:cs typeface="Calibri"/>
              </a:rPr>
              <a:t>doğrudan </a:t>
            </a:r>
            <a:r>
              <a:rPr sz="2600" spc="-5" dirty="0">
                <a:latin typeface="Calibri"/>
                <a:cs typeface="Calibri"/>
              </a:rPr>
              <a:t>doğruya </a:t>
            </a:r>
            <a:r>
              <a:rPr sz="2600" spc="-25" dirty="0">
                <a:latin typeface="Calibri"/>
                <a:cs typeface="Calibri"/>
              </a:rPr>
              <a:t>veya  </a:t>
            </a:r>
            <a:r>
              <a:rPr sz="2600" spc="-10" dirty="0">
                <a:latin typeface="Calibri"/>
                <a:cs typeface="Calibri"/>
              </a:rPr>
              <a:t>dolaylı olarak </a:t>
            </a:r>
            <a:r>
              <a:rPr sz="2600" u="heavy" spc="-5" dirty="0">
                <a:solidFill>
                  <a:srgbClr val="FF0000"/>
                </a:solidFill>
                <a:latin typeface="Calibri"/>
                <a:cs typeface="Calibri"/>
              </a:rPr>
              <a:t>taahhüde </a:t>
            </a:r>
            <a:r>
              <a:rPr sz="2600" u="heavy" spc="-15" dirty="0">
                <a:solidFill>
                  <a:srgbClr val="FF0000"/>
                </a:solidFill>
                <a:latin typeface="Calibri"/>
                <a:cs typeface="Calibri"/>
              </a:rPr>
              <a:t>giremez, </a:t>
            </a:r>
            <a:r>
              <a:rPr sz="2600" u="heavy" spc="-15" dirty="0">
                <a:solidFill>
                  <a:srgbClr val="006FC0"/>
                </a:solidFill>
                <a:latin typeface="Calibri"/>
                <a:cs typeface="Calibri"/>
              </a:rPr>
              <a:t>komisyonculuk </a:t>
            </a:r>
            <a:r>
              <a:rPr sz="2600" spc="-25" dirty="0">
                <a:latin typeface="Calibri"/>
                <a:cs typeface="Calibri"/>
              </a:rPr>
              <a:t>ve  </a:t>
            </a:r>
            <a:r>
              <a:rPr sz="2600" u="heavy" spc="-5" dirty="0">
                <a:solidFill>
                  <a:srgbClr val="FF0000"/>
                </a:solidFill>
                <a:latin typeface="Calibri"/>
                <a:cs typeface="Calibri"/>
              </a:rPr>
              <a:t>temsilcilik</a:t>
            </a:r>
            <a:r>
              <a:rPr sz="2600" u="heavy" spc="-90" dirty="0">
                <a:solidFill>
                  <a:srgbClr val="FF0000"/>
                </a:solidFill>
                <a:latin typeface="Calibri"/>
                <a:cs typeface="Calibri"/>
              </a:rPr>
              <a:t> </a:t>
            </a:r>
            <a:r>
              <a:rPr sz="2600" spc="-5" dirty="0">
                <a:latin typeface="Calibri"/>
                <a:cs typeface="Calibri"/>
              </a:rPr>
              <a:t>yapamaz.</a:t>
            </a:r>
            <a:endParaRPr sz="26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extLst>
              <p:ext uri="{D42A27DB-BD31-4B8C-83A1-F6EECF244321}">
                <p14:modId xmlns:p14="http://schemas.microsoft.com/office/powerpoint/2010/main" val="1744162392"/>
              </p:ext>
            </p:extLst>
          </p:nvPr>
        </p:nvGraphicFramePr>
        <p:xfrm>
          <a:off x="142875" y="714375"/>
          <a:ext cx="8786813" cy="5429250"/>
        </p:xfrm>
        <a:graphic>
          <a:graphicData uri="http://schemas.openxmlformats.org/drawingml/2006/table">
            <a:tbl>
              <a:tblPr/>
              <a:tblGrid>
                <a:gridCol w="1463675">
                  <a:extLst>
                    <a:ext uri="{9D8B030D-6E8A-4147-A177-3AD203B41FA5}">
                      <a16:colId xmlns:a16="http://schemas.microsoft.com/office/drawing/2014/main" val="20000"/>
                    </a:ext>
                  </a:extLst>
                </a:gridCol>
                <a:gridCol w="1465263">
                  <a:extLst>
                    <a:ext uri="{9D8B030D-6E8A-4147-A177-3AD203B41FA5}">
                      <a16:colId xmlns:a16="http://schemas.microsoft.com/office/drawing/2014/main" val="20001"/>
                    </a:ext>
                  </a:extLst>
                </a:gridCol>
                <a:gridCol w="1463675">
                  <a:extLst>
                    <a:ext uri="{9D8B030D-6E8A-4147-A177-3AD203B41FA5}">
                      <a16:colId xmlns:a16="http://schemas.microsoft.com/office/drawing/2014/main" val="20002"/>
                    </a:ext>
                  </a:extLst>
                </a:gridCol>
                <a:gridCol w="1465262">
                  <a:extLst>
                    <a:ext uri="{9D8B030D-6E8A-4147-A177-3AD203B41FA5}">
                      <a16:colId xmlns:a16="http://schemas.microsoft.com/office/drawing/2014/main" val="20003"/>
                    </a:ext>
                  </a:extLst>
                </a:gridCol>
                <a:gridCol w="1463675">
                  <a:extLst>
                    <a:ext uri="{9D8B030D-6E8A-4147-A177-3AD203B41FA5}">
                      <a16:colId xmlns:a16="http://schemas.microsoft.com/office/drawing/2014/main" val="20004"/>
                    </a:ext>
                  </a:extLst>
                </a:gridCol>
                <a:gridCol w="1465263">
                  <a:extLst>
                    <a:ext uri="{9D8B030D-6E8A-4147-A177-3AD203B41FA5}">
                      <a16:colId xmlns:a16="http://schemas.microsoft.com/office/drawing/2014/main" val="20005"/>
                    </a:ext>
                  </a:extLst>
                </a:gridCol>
              </a:tblGrid>
              <a:tr h="28122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0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1" i="0" u="none" strike="noStrike" cap="none" normalizeH="0" baseline="0" dirty="0" smtClean="0">
                          <a:ln>
                            <a:noFill/>
                          </a:ln>
                          <a:solidFill>
                            <a:srgbClr val="FF0000"/>
                          </a:solidFill>
                          <a:effectLst/>
                          <a:latin typeface="Times New Roman" pitchFamily="18" charset="0"/>
                          <a:cs typeface="Times New Roman" pitchFamily="18" charset="0"/>
                        </a:rPr>
                        <a:t>2022</a:t>
                      </a:r>
                      <a:r>
                        <a:rPr kumimoji="0" lang="tr-TR" sz="1000" b="1" i="0" u="none" strike="noStrike" cap="none" normalizeH="0" baseline="0" dirty="0" smtClean="0">
                          <a:ln>
                            <a:noFill/>
                          </a:ln>
                          <a:solidFill>
                            <a:srgbClr val="0070C0"/>
                          </a:solidFill>
                          <a:effectLst/>
                          <a:latin typeface="Times New Roman" pitchFamily="18" charset="0"/>
                          <a:cs typeface="Times New Roman" pitchFamily="18" charset="0"/>
                        </a:rPr>
                        <a:t> </a:t>
                      </a:r>
                      <a:r>
                        <a:rPr kumimoji="0" lang="tr-TR" sz="1000" b="1" i="0" u="none" strike="noStrike" cap="none" normalizeH="0" baseline="0" dirty="0" smtClean="0">
                          <a:ln>
                            <a:noFill/>
                          </a:ln>
                          <a:solidFill>
                            <a:srgbClr val="0D0D0D"/>
                          </a:solidFill>
                          <a:effectLst/>
                          <a:latin typeface="Times New Roman" pitchFamily="18" charset="0"/>
                          <a:cs typeface="Times New Roman" pitchFamily="18" charset="0"/>
                        </a:rPr>
                        <a:t>için Yaklaşık maliyeti 4734 sayılı Kanunun 13 üncü maddesinin birinci fıkrasının (b) bendinin (2) numaralı alt bendinde hizmet alımları için öngörülen üst limit tutarının (</a:t>
                      </a:r>
                      <a:r>
                        <a:rPr kumimoji="0" lang="tr-TR" sz="1000" b="1" i="0" u="none" strike="noStrike" cap="none" normalizeH="0" baseline="0" dirty="0" smtClean="0">
                          <a:ln>
                            <a:noFill/>
                          </a:ln>
                          <a:solidFill>
                            <a:srgbClr val="FF0000"/>
                          </a:solidFill>
                          <a:effectLst/>
                          <a:latin typeface="Times New Roman" pitchFamily="18" charset="0"/>
                          <a:cs typeface="Times New Roman" pitchFamily="18" charset="0"/>
                        </a:rPr>
                        <a:t>873.705 TL) </a:t>
                      </a:r>
                      <a:r>
                        <a:rPr kumimoji="0" lang="tr-TR" sz="1000" b="1" i="0" u="none" strike="noStrike" cap="none" normalizeH="0" baseline="0" dirty="0" smtClean="0">
                          <a:ln>
                            <a:noFill/>
                          </a:ln>
                          <a:solidFill>
                            <a:srgbClr val="0D0D0D"/>
                          </a:solidFill>
                          <a:effectLst/>
                          <a:latin typeface="Times New Roman" pitchFamily="18" charset="0"/>
                          <a:cs typeface="Times New Roman" pitchFamily="18" charset="0"/>
                        </a:rPr>
                        <a:t>altında kalan mal ve hizmet alımı ihaleleri ile yaklaşık maliyetine bakılmaksızın taşımalı ilköğretim kapsamında yapılan öğrenci taşıma işleri ve sigortacılık hizmet alımı ihalelerinde</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9F9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1" i="0" u="none" strike="noStrike" cap="none" normalizeH="0" baseline="0" dirty="0" smtClean="0">
                          <a:ln>
                            <a:noFill/>
                          </a:ln>
                          <a:solidFill>
                            <a:srgbClr val="0D0D0D"/>
                          </a:solidFill>
                          <a:effectLst/>
                          <a:latin typeface="Times New Roman" pitchFamily="18" charset="0"/>
                          <a:cs typeface="Times New Roman" pitchFamily="18" charset="0"/>
                        </a:rPr>
                        <a:t>Yaklaşık maliyeti 4734 sayılı Kanunun 13 üncü maddesinin birinci fıkrasının (b) bendinin (2) numaralı alt bendinde Mal ve hizmet alımları için öngörülen üst limit tutarı</a:t>
                      </a:r>
                      <a:r>
                        <a:rPr kumimoji="0" lang="tr-TR" sz="1000" b="1" i="0" u="none" strike="noStrike" cap="none" normalizeH="0" baseline="0" dirty="0" smtClean="0">
                          <a:ln>
                            <a:noFill/>
                          </a:ln>
                          <a:solidFill>
                            <a:srgbClr val="FF0000"/>
                          </a:solidFill>
                          <a:effectLst/>
                          <a:latin typeface="Times New Roman" pitchFamily="18" charset="0"/>
                          <a:cs typeface="Times New Roman" pitchFamily="18" charset="0"/>
                        </a:rPr>
                        <a:t> (873.705-TL )</a:t>
                      </a:r>
                      <a:r>
                        <a:rPr kumimoji="0" lang="tr-TR" sz="1000" b="1" i="0" u="none" strike="noStrike" cap="none" normalizeH="0" baseline="0" dirty="0" smtClean="0">
                          <a:ln>
                            <a:noFill/>
                          </a:ln>
                          <a:solidFill>
                            <a:srgbClr val="0D0D0D"/>
                          </a:solidFill>
                          <a:effectLst/>
                          <a:latin typeface="Times New Roman" pitchFamily="18" charset="0"/>
                          <a:cs typeface="Times New Roman" pitchFamily="18" charset="0"/>
                        </a:rPr>
                        <a:t> ile eşik değer </a:t>
                      </a:r>
                      <a:r>
                        <a:rPr kumimoji="0" lang="tr-TR" sz="1000" b="1" i="0" u="none" strike="noStrike" cap="none" normalizeH="0" baseline="0" dirty="0" smtClean="0">
                          <a:ln>
                            <a:noFill/>
                          </a:ln>
                          <a:solidFill>
                            <a:srgbClr val="FF0000"/>
                          </a:solidFill>
                          <a:effectLst/>
                          <a:latin typeface="Times New Roman" pitchFamily="18" charset="0"/>
                          <a:cs typeface="Times New Roman" pitchFamily="18" charset="0"/>
                        </a:rPr>
                        <a:t>(6.673.409 TL) </a:t>
                      </a:r>
                      <a:r>
                        <a:rPr kumimoji="0" lang="tr-TR" sz="1000" b="1" i="0" u="none" strike="noStrike" cap="none" normalizeH="0" baseline="0" dirty="0" smtClean="0">
                          <a:ln>
                            <a:noFill/>
                          </a:ln>
                          <a:solidFill>
                            <a:srgbClr val="0D0D0D"/>
                          </a:solidFill>
                          <a:effectLst/>
                          <a:latin typeface="Times New Roman" pitchFamily="18" charset="0"/>
                          <a:cs typeface="Times New Roman" pitchFamily="18" charset="0"/>
                        </a:rPr>
                        <a:t>arasında olan ihalelerde</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9F9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1" i="0" u="none" strike="noStrike" cap="none" normalizeH="0" baseline="0" dirty="0" smtClean="0">
                          <a:ln>
                            <a:noFill/>
                          </a:ln>
                          <a:solidFill>
                            <a:srgbClr val="0D0D0D"/>
                          </a:solidFill>
                          <a:effectLst/>
                          <a:latin typeface="Times New Roman" pitchFamily="18" charset="0"/>
                          <a:cs typeface="Times New Roman" pitchFamily="18" charset="0"/>
                        </a:rPr>
                        <a:t>Yaklaşık maliyeti eşik </a:t>
                      </a:r>
                      <a:r>
                        <a:rPr kumimoji="0" lang="tr-TR" sz="1000" b="1" i="0" u="none" strike="noStrike" cap="none" normalizeH="0" baseline="0" smtClean="0">
                          <a:ln>
                            <a:noFill/>
                          </a:ln>
                          <a:solidFill>
                            <a:srgbClr val="0D0D0D"/>
                          </a:solidFill>
                          <a:effectLst/>
                          <a:latin typeface="Times New Roman" pitchFamily="18" charset="0"/>
                          <a:cs typeface="Times New Roman" pitchFamily="18" charset="0"/>
                        </a:rPr>
                        <a:t>değere </a:t>
                      </a:r>
                      <a:r>
                        <a:rPr kumimoji="0" lang="tr-TR" sz="1000" b="1" i="0" u="none" strike="noStrike" cap="none" normalizeH="0" baseline="0" smtClean="0">
                          <a:ln>
                            <a:noFill/>
                          </a:ln>
                          <a:solidFill>
                            <a:srgbClr val="FF0000"/>
                          </a:solidFill>
                          <a:effectLst/>
                          <a:latin typeface="Times New Roman" pitchFamily="18" charset="0"/>
                          <a:cs typeface="Times New Roman" pitchFamily="18" charset="0"/>
                        </a:rPr>
                        <a:t>(6.673.409 TL</a:t>
                      </a:r>
                      <a:r>
                        <a:rPr kumimoji="0" lang="tr-TR" sz="1000" b="1" i="0" u="none" strike="noStrike" cap="none" normalizeH="0" baseline="0" dirty="0" smtClean="0">
                          <a:ln>
                            <a:noFill/>
                          </a:ln>
                          <a:solidFill>
                            <a:srgbClr val="FF0000"/>
                          </a:solidFill>
                          <a:effectLst/>
                          <a:latin typeface="Times New Roman" pitchFamily="18" charset="0"/>
                          <a:cs typeface="Times New Roman" pitchFamily="18" charset="0"/>
                        </a:rPr>
                        <a:t>.) </a:t>
                      </a:r>
                      <a:r>
                        <a:rPr kumimoji="0" lang="tr-TR" sz="1000" b="1" i="0" u="none" strike="noStrike" cap="none" normalizeH="0" baseline="0" dirty="0" smtClean="0">
                          <a:ln>
                            <a:noFill/>
                          </a:ln>
                          <a:solidFill>
                            <a:srgbClr val="0D0D0D"/>
                          </a:solidFill>
                          <a:effectLst/>
                          <a:latin typeface="Times New Roman" pitchFamily="18" charset="0"/>
                          <a:cs typeface="Times New Roman" pitchFamily="18" charset="0"/>
                        </a:rPr>
                        <a:t>eşit veya bu değerin üzerinde olan ihalelerde</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9F9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Yaklaşık</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maliyeti</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4734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sayılı</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Kanunun</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13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üncü</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maddesinin</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birinci</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fıkrasının</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(b)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bendinin</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(2)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numaralı</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alt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bendinde</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tr-TR"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Mal ve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hizmet</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alımları</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için</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öngörülen</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üst</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limit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tutarının</a:t>
                      </a:r>
                      <a:r>
                        <a:rPr kumimoji="0" lang="tr-TR" sz="1000" b="1" i="0" u="none" strike="noStrike" kern="1200" cap="none" normalizeH="0" baseline="0" dirty="0" smtClean="0">
                          <a:ln>
                            <a:noFill/>
                          </a:ln>
                          <a:solidFill>
                            <a:srgbClr val="FFFF00"/>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dört</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katının</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tr-TR" sz="1000" b="1" i="0" u="none" strike="noStrike" kern="1200" cap="none" normalizeH="0" baseline="0" dirty="0" smtClean="0">
                          <a:ln>
                            <a:noFill/>
                          </a:ln>
                          <a:solidFill>
                            <a:srgbClr val="FF0000"/>
                          </a:solidFill>
                          <a:effectLst/>
                          <a:latin typeface="Times New Roman" pitchFamily="18" charset="0"/>
                          <a:ea typeface="+mn-ea"/>
                          <a:cs typeface="Times New Roman" pitchFamily="18" charset="0"/>
                        </a:rPr>
                        <a:t>(3.494.820 TL.)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altında</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kalan</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ve</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hizmet</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alımı</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ihalesiyle</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gerçekleştirilen</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danışmanlık</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hizmet</a:t>
                      </a:r>
                      <a:r>
                        <a:rPr kumimoji="0" lang="en-GB" sz="1000" b="1" i="0" u="none" strike="noStrike" kern="1200" cap="none" normalizeH="0" baseline="0" dirty="0" smtClean="0">
                          <a:ln>
                            <a:noFill/>
                          </a:ln>
                          <a:solidFill>
                            <a:srgbClr val="0D0D0D"/>
                          </a:solidFill>
                          <a:effectLst/>
                          <a:latin typeface="Times New Roman" pitchFamily="18" charset="0"/>
                          <a:ea typeface="+mn-ea"/>
                          <a:cs typeface="Times New Roman" pitchFamily="18" charset="0"/>
                        </a:rPr>
                        <a:t> </a:t>
                      </a:r>
                      <a:r>
                        <a:rPr kumimoji="0" lang="en-GB" sz="1000" b="1" i="0" u="none" strike="noStrike" kern="1200" cap="none" normalizeH="0" baseline="0" dirty="0" err="1" smtClean="0">
                          <a:ln>
                            <a:noFill/>
                          </a:ln>
                          <a:solidFill>
                            <a:srgbClr val="0D0D0D"/>
                          </a:solidFill>
                          <a:effectLst/>
                          <a:latin typeface="Times New Roman" pitchFamily="18" charset="0"/>
                          <a:ea typeface="+mn-ea"/>
                          <a:cs typeface="Times New Roman" pitchFamily="18" charset="0"/>
                        </a:rPr>
                        <a:t>alımlarında</a:t>
                      </a:r>
                      <a:endParaRPr kumimoji="0" lang="tr-TR" sz="1000" b="1" i="0" u="none" strike="noStrike" cap="none" normalizeH="0" baseline="0" dirty="0" smtClean="0">
                        <a:ln>
                          <a:noFill/>
                        </a:ln>
                        <a:solidFill>
                          <a:srgbClr val="0D0D0D"/>
                        </a:solidFill>
                        <a:effectLst/>
                        <a:latin typeface="Times New Roman" pitchFamily="18" charset="0"/>
                        <a:cs typeface="Times New Roman" pitchFamily="18" charset="0"/>
                      </a:endParaRP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9F9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000" b="1" i="0" u="none" strike="noStrike" cap="none" normalizeH="0" baseline="0" dirty="0" smtClean="0">
                          <a:ln>
                            <a:noFill/>
                          </a:ln>
                          <a:solidFill>
                            <a:srgbClr val="0D0D0D"/>
                          </a:solidFill>
                          <a:effectLst/>
                          <a:latin typeface="Times New Roman" pitchFamily="18" charset="0"/>
                          <a:cs typeface="Times New Roman" pitchFamily="18" charset="0"/>
                        </a:rPr>
                        <a:t>Yaklaşık maliyeti eşik değere </a:t>
                      </a:r>
                      <a:r>
                        <a:rPr kumimoji="0" lang="tr-TR" sz="1000" b="1" i="0" u="none" strike="noStrike" cap="none" normalizeH="0" baseline="0" dirty="0" smtClean="0">
                          <a:ln>
                            <a:noFill/>
                          </a:ln>
                          <a:solidFill>
                            <a:srgbClr val="FF0000"/>
                          </a:solidFill>
                          <a:effectLst/>
                          <a:latin typeface="Times New Roman" pitchFamily="18" charset="0"/>
                          <a:cs typeface="Times New Roman" pitchFamily="18" charset="0"/>
                        </a:rPr>
                        <a:t>(6.673.409 TL) </a:t>
                      </a:r>
                      <a:r>
                        <a:rPr kumimoji="0" lang="tr-TR" sz="1000" b="1" i="0" u="none" strike="noStrike" cap="none" normalizeH="0" baseline="0" dirty="0" smtClean="0">
                          <a:ln>
                            <a:noFill/>
                          </a:ln>
                          <a:solidFill>
                            <a:srgbClr val="0D0D0D"/>
                          </a:solidFill>
                          <a:effectLst/>
                          <a:latin typeface="Times New Roman" pitchFamily="18" charset="0"/>
                          <a:cs typeface="Times New Roman" pitchFamily="18" charset="0"/>
                        </a:rPr>
                        <a:t>eşit veya bu değerin üzerinde olan Muhasebe, mesleki eğitim, fotoğraf, film, fikri ve güzel sanatlara ilişkin hizmet alımı ihalelerinde</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9F92"/>
                    </a:solidFill>
                  </a:tcPr>
                </a:tc>
                <a:extLst>
                  <a:ext uri="{0D108BD9-81ED-4DB2-BD59-A6C34878D82A}">
                    <a16:rowId xmlns:a16="http://schemas.microsoft.com/office/drawing/2014/main" val="10000"/>
                  </a:ext>
                </a:extLst>
              </a:tr>
              <a:tr h="7813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D0D0D"/>
                          </a:solidFill>
                          <a:effectLst/>
                          <a:latin typeface="Times New Roman" pitchFamily="18" charset="0"/>
                          <a:cs typeface="Times New Roman" pitchFamily="18" charset="0"/>
                        </a:rPr>
                        <a:t>Mesleki faaliyetini sürdürdüğünü ve teklif vermeye yetkili olduğunu gösteren belgeler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E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sng"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sng"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sng" strike="noStrike" cap="none" normalizeH="0" baseline="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sng"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sng"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extLst>
                  <a:ext uri="{0D108BD9-81ED-4DB2-BD59-A6C34878D82A}">
                    <a16:rowId xmlns:a16="http://schemas.microsoft.com/office/drawing/2014/main" val="10001"/>
                  </a:ext>
                </a:extLst>
              </a:tr>
              <a:tr h="3131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rgbClr val="0D0D0D"/>
                          </a:solidFill>
                          <a:effectLst/>
                          <a:latin typeface="Times New Roman" pitchFamily="18" charset="0"/>
                          <a:cs typeface="Times New Roman" pitchFamily="18" charset="0"/>
                        </a:rPr>
                        <a:t>İş deneyimini gösteren belgeler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E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İstenebilir</a:t>
                      </a:r>
                      <a:r>
                        <a:rPr kumimoji="0" lang="tr-TR" sz="1000" b="1" i="0" u="none" strike="noStrike" cap="none" normalizeH="0" baseline="30000" dirty="0" smtClean="0">
                          <a:ln>
                            <a:noFill/>
                          </a:ln>
                          <a:solidFill>
                            <a:schemeClr val="bg1"/>
                          </a:solidFill>
                          <a:effectLst/>
                          <a:latin typeface="Times New Roman" pitchFamily="18" charset="0"/>
                          <a:cs typeface="Times New Roman" pitchFamily="18" charset="0"/>
                        </a:rPr>
                        <a:t>1</a:t>
                      </a:r>
                      <a:endParaRPr kumimoji="0" lang="tr-TR" sz="10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F8C6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sng"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sng"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sng"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000" b="1" i="0" u="sng"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extLst>
                  <a:ext uri="{0D108BD9-81ED-4DB2-BD59-A6C34878D82A}">
                    <a16:rowId xmlns:a16="http://schemas.microsoft.com/office/drawing/2014/main" val="10002"/>
                  </a:ext>
                </a:extLst>
              </a:tr>
              <a:tr h="62479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smtClean="0">
                          <a:ln>
                            <a:noFill/>
                          </a:ln>
                          <a:solidFill>
                            <a:srgbClr val="0D0D0D"/>
                          </a:solidFill>
                          <a:effectLst/>
                          <a:latin typeface="Times New Roman" pitchFamily="18" charset="0"/>
                          <a:cs typeface="Times New Roman" pitchFamily="18" charset="0"/>
                        </a:rPr>
                        <a:t>Makine, teçhizat ve diğer ekipmana  ilişkin belgeler ve kapasite raporu</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E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İşin Niteliği Dikkate Alınarak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İşin Niteliği Dikkate Alınarak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İşin Niteliği Dikkate Alınarak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İşin Niteliği Dikkate Alınarak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smtClean="0">
                          <a:ln>
                            <a:noFill/>
                          </a:ln>
                          <a:solidFill>
                            <a:schemeClr val="bg1"/>
                          </a:solidFill>
                          <a:effectLst/>
                          <a:latin typeface="Times New Roman" pitchFamily="18" charset="0"/>
                          <a:cs typeface="Times New Roman" pitchFamily="18" charset="0"/>
                        </a:rPr>
                        <a:t>İşin Niteliği Dikkate Alınarak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03"/>
                  </a:ext>
                </a:extLst>
              </a:tr>
              <a:tr h="468237">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smtClean="0">
                          <a:ln>
                            <a:noFill/>
                          </a:ln>
                          <a:solidFill>
                            <a:srgbClr val="0D0D0D"/>
                          </a:solidFill>
                          <a:effectLst/>
                          <a:latin typeface="Times New Roman" pitchFamily="18" charset="0"/>
                          <a:cs typeface="Times New Roman" pitchFamily="18" charset="0"/>
                        </a:rPr>
                        <a:t>Kalite ve standarda ilişkin belgeler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E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smtClean="0">
                          <a:ln>
                            <a:noFill/>
                          </a:ln>
                          <a:solidFill>
                            <a:schemeClr val="bg1"/>
                          </a:solidFill>
                          <a:effectLst/>
                          <a:latin typeface="Times New Roman" pitchFamily="18" charset="0"/>
                          <a:cs typeface="Times New Roman" pitchFamily="18" charset="0"/>
                        </a:rPr>
                        <a:t>İşin Niteliği Dikkate Alınarak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İşin Niteliği Dikkate Alınarak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İşin Niteliği Dikkate Alınarak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Sadece Kalite Yönetim Sistem Belgesi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F6C5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smtClean="0">
                          <a:ln>
                            <a:noFill/>
                          </a:ln>
                          <a:solidFill>
                            <a:schemeClr val="bg1"/>
                          </a:solidFill>
                          <a:effectLst/>
                          <a:latin typeface="Times New Roman" pitchFamily="18" charset="0"/>
                          <a:cs typeface="Times New Roman" pitchFamily="18" charset="0"/>
                        </a:rPr>
                        <a:t>İşin Niteliği Dikkate Alınarak 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04"/>
                  </a:ext>
                </a:extLst>
              </a:tr>
              <a:tr h="429457">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smtClean="0">
                          <a:ln>
                            <a:noFill/>
                          </a:ln>
                          <a:solidFill>
                            <a:srgbClr val="0D0D0D"/>
                          </a:solidFill>
                          <a:effectLst/>
                          <a:latin typeface="Times New Roman" pitchFamily="18" charset="0"/>
                          <a:cs typeface="Times New Roman" pitchFamily="18" charset="0"/>
                        </a:rPr>
                        <a:t>Ekonomik ve mali yeterliğe ilişkin belgeler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8DE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İstenemez</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F6C5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İstenemez</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5580063" algn="l"/>
                        </a:tabLst>
                      </a:pPr>
                      <a:r>
                        <a:rPr kumimoji="0" lang="tr-TR" sz="1000" b="1" i="0" u="none" strike="noStrike" cap="none" normalizeH="0" baseline="0" dirty="0" smtClean="0">
                          <a:ln>
                            <a:noFill/>
                          </a:ln>
                          <a:solidFill>
                            <a:schemeClr val="bg1"/>
                          </a:solidFill>
                          <a:effectLst/>
                          <a:latin typeface="Times New Roman" pitchFamily="18" charset="0"/>
                          <a:cs typeface="Times New Roman" pitchFamily="18" charset="0"/>
                        </a:rPr>
                        <a:t>İstenebilir</a:t>
                      </a:r>
                    </a:p>
                  </a:txBody>
                  <a:tcPr marL="31972" marR="3197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F6C5D"/>
                    </a:solidFill>
                  </a:tcPr>
                </a:tc>
                <a:extLst>
                  <a:ext uri="{0D108BD9-81ED-4DB2-BD59-A6C34878D82A}">
                    <a16:rowId xmlns:a16="http://schemas.microsoft.com/office/drawing/2014/main" val="10005"/>
                  </a:ext>
                </a:extLst>
              </a:tr>
            </a:tbl>
          </a:graphicData>
        </a:graphic>
      </p:graphicFrame>
      <p:sp>
        <p:nvSpPr>
          <p:cNvPr id="34869" name="Rectangle 1"/>
          <p:cNvSpPr>
            <a:spLocks noChangeArrowheads="1"/>
          </p:cNvSpPr>
          <p:nvPr/>
        </p:nvSpPr>
        <p:spPr bwMode="auto">
          <a:xfrm>
            <a:off x="285750" y="6257925"/>
            <a:ext cx="8610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eaLnBrk="1" hangingPunct="1"/>
            <a:r>
              <a:rPr lang="tr-TR" altLang="tr-TR" sz="1100" b="1"/>
              <a:t>-(Değişik: 20/8/2011-28031 R.G./ 34 md)</a:t>
            </a:r>
            <a:r>
              <a:rPr lang="tr-TR" altLang="tr-TR" sz="1100"/>
              <a:t> Yaklaşık maliyeti, 4734 sayılı Kanunun 13 üncü maddesinin birinci fıkrasının (b) bendinin (2) numaralı alt bendinde </a:t>
            </a:r>
            <a:r>
              <a:rPr lang="tr-TR" altLang="tr-TR" sz="1100" b="1" u="sng"/>
              <a:t>hizmet alımları için öngörülen üst limit tutarına eşit ve bu tutarın üzerinde olan taşımalı ilköğretim kapsamında yapılan öğrenci taşıma hizmet alımı ihalelerinde iş deneyimini gösteren belgelerin istenilmesi zorunludur</a:t>
            </a:r>
            <a:r>
              <a:rPr lang="tr-TR" altLang="tr-TR" sz="1100"/>
              <a:t>.”</a:t>
            </a:r>
          </a:p>
          <a:p>
            <a:pPr algn="just" eaLnBrk="1" hangingPunct="1"/>
            <a:endParaRPr lang="tr-TR" altLang="tr-TR" sz="1100"/>
          </a:p>
        </p:txBody>
      </p:sp>
      <p:sp>
        <p:nvSpPr>
          <p:cNvPr id="5" name="4 İçerik Yer Tutucusu"/>
          <p:cNvSpPr>
            <a:spLocks noGrp="1"/>
          </p:cNvSpPr>
          <p:nvPr>
            <p:ph type="subTitle" idx="1"/>
          </p:nvPr>
        </p:nvSpPr>
        <p:spPr>
          <a:xfrm>
            <a:off x="1162050" y="44450"/>
            <a:ext cx="6858000" cy="792163"/>
          </a:xfrm>
          <a:solidFill>
            <a:schemeClr val="tx1"/>
          </a:solidFill>
        </p:spPr>
        <p:style>
          <a:lnRef idx="2">
            <a:schemeClr val="accent6"/>
          </a:lnRef>
          <a:fillRef idx="1">
            <a:schemeClr val="lt1"/>
          </a:fillRef>
          <a:effectRef idx="0">
            <a:schemeClr val="accent6"/>
          </a:effectRef>
          <a:fontRef idx="minor">
            <a:schemeClr val="dk1"/>
          </a:fontRef>
        </p:style>
        <p:txBody>
          <a:bodyPr anchor="ctr">
            <a:noAutofit/>
          </a:bodyPr>
          <a:lstStyle/>
          <a:p>
            <a:pPr eaLnBrk="1" fontAlgn="auto" hangingPunct="1">
              <a:spcAft>
                <a:spcPts val="0"/>
              </a:spcAft>
              <a:buFont typeface="Wingdings 2"/>
              <a:buNone/>
              <a:defRPr/>
            </a:pPr>
            <a:r>
              <a:rPr lang="tr-TR" sz="2800" b="1" dirty="0" smtClean="0">
                <a:solidFill>
                  <a:srgbClr val="FF0000"/>
                </a:solidFill>
              </a:rPr>
              <a:t>Mal ve Hizmet </a:t>
            </a:r>
            <a:r>
              <a:rPr lang="tr-TR" sz="2400" b="1" dirty="0" smtClean="0">
                <a:solidFill>
                  <a:schemeClr val="bg1"/>
                </a:solidFill>
              </a:rPr>
              <a:t>Alımı İhalelerinde İstenilmesi Gereken Belgeler </a:t>
            </a:r>
            <a:endParaRPr lang="tr-TR" sz="2400" dirty="0">
              <a:solidFill>
                <a:schemeClr val="bg1"/>
              </a:solidFill>
            </a:endParaRPr>
          </a:p>
        </p:txBody>
      </p:sp>
    </p:spTree>
    <p:extLst>
      <p:ext uri="{BB962C8B-B14F-4D97-AF65-F5344CB8AC3E}">
        <p14:creationId xmlns:p14="http://schemas.microsoft.com/office/powerpoint/2010/main" val="1158238796"/>
      </p:ext>
    </p:extLst>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o"/>
          <p:cNvGraphicFramePr>
            <a:graphicFrameLocks noGrp="1"/>
          </p:cNvGraphicFramePr>
          <p:nvPr>
            <p:extLst>
              <p:ext uri="{D42A27DB-BD31-4B8C-83A1-F6EECF244321}">
                <p14:modId xmlns:p14="http://schemas.microsoft.com/office/powerpoint/2010/main" val="593793981"/>
              </p:ext>
            </p:extLst>
          </p:nvPr>
        </p:nvGraphicFramePr>
        <p:xfrm>
          <a:off x="71438" y="549275"/>
          <a:ext cx="8929687" cy="6218238"/>
        </p:xfrm>
        <a:graphic>
          <a:graphicData uri="http://schemas.openxmlformats.org/drawingml/2006/table">
            <a:tbl>
              <a:tblPr/>
              <a:tblGrid>
                <a:gridCol w="1404218">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912912">
                  <a:extLst>
                    <a:ext uri="{9D8B030D-6E8A-4147-A177-3AD203B41FA5}">
                      <a16:colId xmlns:a16="http://schemas.microsoft.com/office/drawing/2014/main" val="20002"/>
                    </a:ext>
                  </a:extLst>
                </a:gridCol>
                <a:gridCol w="1175320">
                  <a:extLst>
                    <a:ext uri="{9D8B030D-6E8A-4147-A177-3AD203B41FA5}">
                      <a16:colId xmlns:a16="http://schemas.microsoft.com/office/drawing/2014/main" val="20003"/>
                    </a:ext>
                  </a:extLst>
                </a:gridCol>
                <a:gridCol w="1152128">
                  <a:extLst>
                    <a:ext uri="{9D8B030D-6E8A-4147-A177-3AD203B41FA5}">
                      <a16:colId xmlns:a16="http://schemas.microsoft.com/office/drawing/2014/main" val="20004"/>
                    </a:ext>
                  </a:extLst>
                </a:gridCol>
                <a:gridCol w="1236489">
                  <a:extLst>
                    <a:ext uri="{9D8B030D-6E8A-4147-A177-3AD203B41FA5}">
                      <a16:colId xmlns:a16="http://schemas.microsoft.com/office/drawing/2014/main" val="20006"/>
                    </a:ext>
                  </a:extLst>
                </a:gridCol>
                <a:gridCol w="854075">
                  <a:extLst>
                    <a:ext uri="{9D8B030D-6E8A-4147-A177-3AD203B41FA5}">
                      <a16:colId xmlns:a16="http://schemas.microsoft.com/office/drawing/2014/main" val="20007"/>
                    </a:ext>
                  </a:extLst>
                </a:gridCol>
                <a:gridCol w="1114425">
                  <a:extLst>
                    <a:ext uri="{9D8B030D-6E8A-4147-A177-3AD203B41FA5}">
                      <a16:colId xmlns:a16="http://schemas.microsoft.com/office/drawing/2014/main" val="20008"/>
                    </a:ext>
                  </a:extLst>
                </a:gridCol>
              </a:tblGrid>
              <a:tr h="585642">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tx1"/>
                          </a:solidFill>
                          <a:effectLst/>
                          <a:latin typeface="Times New Roman" pitchFamily="18" charset="0"/>
                          <a:cs typeface="Times New Roman" pitchFamily="18" charset="0"/>
                        </a:rPr>
                        <a:t>Yaklaşık maliyet ile eşik değerin oranları</a:t>
                      </a:r>
                      <a:endParaRPr kumimoji="0" lang="tr-T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Mesleki faaliyetini sürdürdüğünü ve teklif vermeye yetkili olduğunu gösteren belge</a:t>
                      </a:r>
                      <a:endParaRPr kumimoji="0" lang="tr-TR" sz="1200" b="0" i="0" u="none" strike="noStrike" cap="none" normalizeH="0" baseline="0" smtClean="0">
                        <a:ln>
                          <a:noFill/>
                        </a:ln>
                        <a:solidFill>
                          <a:schemeClr val="bg1"/>
                        </a:solidFill>
                        <a:effectLst/>
                        <a:latin typeface="Times New Roman" pitchFamily="18" charset="0"/>
                        <a:cs typeface="Times New Roman" pitchFamily="18" charset="0"/>
                      </a:endParaRP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İş deneyim belgesi</a:t>
                      </a:r>
                      <a:endParaRPr kumimoji="0" lang="tr-TR" sz="12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Ekonomik ve mali yeterliğe ilişkin belgeler</a:t>
                      </a:r>
                      <a:endParaRPr kumimoji="0" lang="tr-TR" sz="1200" b="0" i="0" u="none" strike="noStrike" cap="none" normalizeH="0" baseline="0" smtClean="0">
                        <a:ln>
                          <a:noFill/>
                        </a:ln>
                        <a:solidFill>
                          <a:schemeClr val="bg1"/>
                        </a:solidFill>
                        <a:effectLst/>
                        <a:latin typeface="Times New Roman" pitchFamily="18" charset="0"/>
                        <a:cs typeface="Times New Roman" pitchFamily="18" charset="0"/>
                      </a:endParaRP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Anahtar teknik personel</a:t>
                      </a:r>
                      <a:endParaRPr kumimoji="0" lang="tr-TR" sz="1200" b="0" i="0" u="none" strike="noStrike" cap="none" normalizeH="0" baseline="0" smtClean="0">
                        <a:ln>
                          <a:noFill/>
                        </a:ln>
                        <a:solidFill>
                          <a:schemeClr val="bg1"/>
                        </a:solidFill>
                        <a:effectLst/>
                        <a:latin typeface="Times New Roman" pitchFamily="18" charset="0"/>
                        <a:cs typeface="Times New Roman" pitchFamily="18" charset="0"/>
                      </a:endParaRP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hMerge="1">
                  <a:txBody>
                    <a:bodyPr/>
                    <a:lstStyle/>
                    <a:p>
                      <a:endParaRPr lang="tr-TR"/>
                    </a:p>
                  </a:txBody>
                  <a:tcPr/>
                </a:tc>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Kalite ve Çevre Yönetim Sistem Belgesi</a:t>
                      </a:r>
                      <a:endParaRPr kumimoji="0" lang="tr-TR" sz="1200" b="0" i="0" u="none" strike="noStrike" cap="none" normalizeH="0" baseline="0" smtClean="0">
                        <a:ln>
                          <a:noFill/>
                        </a:ln>
                        <a:solidFill>
                          <a:schemeClr val="bg1"/>
                        </a:solidFill>
                        <a:effectLst/>
                        <a:latin typeface="Times New Roman" pitchFamily="18" charset="0"/>
                        <a:cs typeface="Times New Roman" pitchFamily="18" charset="0"/>
                      </a:endParaRP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Makine, teçhizat ve diğer ekipman</a:t>
                      </a:r>
                      <a:endParaRPr kumimoji="0" lang="tr-TR" sz="1200" b="0" i="0" u="none" strike="noStrike" cap="none" normalizeH="0" baseline="0" smtClean="0">
                        <a:ln>
                          <a:noFill/>
                        </a:ln>
                        <a:solidFill>
                          <a:schemeClr val="bg1"/>
                        </a:solidFill>
                        <a:effectLst/>
                        <a:latin typeface="Times New Roman" pitchFamily="18" charset="0"/>
                        <a:cs typeface="Times New Roman" pitchFamily="18" charset="0"/>
                      </a:endParaRP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694673">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grid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05/3/2011 tarihinden itibaren</a:t>
                      </a:r>
                      <a:endParaRPr kumimoji="0" lang="tr-TR" sz="1200" b="0" i="0" u="none" strike="noStrike" cap="none" normalizeH="0" baseline="0" dirty="0" smtClean="0">
                        <a:ln>
                          <a:noFill/>
                        </a:ln>
                        <a:solidFill>
                          <a:schemeClr val="bg1"/>
                        </a:solidFill>
                        <a:effectLst/>
                        <a:latin typeface="Times New Roman" pitchFamily="18" charset="0"/>
                        <a:cs typeface="Times New Roman" pitchFamily="18" charset="0"/>
                      </a:endParaRP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h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01"/>
                  </a:ext>
                </a:extLst>
              </a:tr>
              <a:tr h="1097413">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Yaklaşık maliyeti eşik değerin onda birine                                                                        </a:t>
                      </a:r>
                      <a:r>
                        <a:rPr kumimoji="0" lang="tr-TR" sz="1200" b="0" i="0" u="none" strike="noStrike" cap="none" normalizeH="0" baseline="0" dirty="0" smtClean="0">
                          <a:ln>
                            <a:noFill/>
                          </a:ln>
                          <a:solidFill>
                            <a:srgbClr val="FF0000"/>
                          </a:solidFill>
                          <a:effectLst/>
                          <a:latin typeface="Times New Roman" pitchFamily="18" charset="0"/>
                          <a:cs typeface="Times New Roman" pitchFamily="18" charset="0"/>
                        </a:rPr>
                        <a:t>(14.681.596-TL)</a:t>
                      </a: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  kadar olan işlerin ihalelerinde</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rowSpan="4">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rowSpan="4">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İstenilmesi zorunludur</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İstenilemez</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grid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İstenilemez</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hMerge="1">
                  <a:txBody>
                    <a:bodyPr/>
                    <a:lstStyle/>
                    <a:p>
                      <a:endParaRPr lang="tr-TR"/>
                    </a:p>
                  </a:txBody>
                  <a:tcPr/>
                </a:tc>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İstenilemez</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rowSpan="4">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Kendi malı olma şartı </a:t>
                      </a:r>
                      <a:r>
                        <a:rPr kumimoji="0" lang="tr-TR" sz="1200" b="1" i="1" u="sng" strike="noStrike" cap="none" normalizeH="0" baseline="0" dirty="0" smtClean="0">
                          <a:ln>
                            <a:noFill/>
                          </a:ln>
                          <a:solidFill>
                            <a:schemeClr val="bg1"/>
                          </a:solidFill>
                          <a:effectLst/>
                          <a:latin typeface="Times New Roman" pitchFamily="18" charset="0"/>
                          <a:cs typeface="Times New Roman" pitchFamily="18" charset="0"/>
                        </a:rPr>
                        <a:t>aranmaması</a:t>
                      </a: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 esastır</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F6C5D"/>
                    </a:solidFill>
                  </a:tcPr>
                </a:tc>
                <a:extLst>
                  <a:ext uri="{0D108BD9-81ED-4DB2-BD59-A6C34878D82A}">
                    <a16:rowId xmlns:a16="http://schemas.microsoft.com/office/drawing/2014/main" val="10002"/>
                  </a:ext>
                </a:extLst>
              </a:tr>
              <a:tr h="1645684">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Yaklaşık maliyeti eşik değerin onda birinden</a:t>
                      </a:r>
                      <a:r>
                        <a:rPr kumimoji="0" lang="tr-TR" sz="1200" b="0" i="0" u="none" strike="noStrike" cap="none" normalizeH="0" baseline="0" dirty="0" smtClean="0">
                          <a:ln>
                            <a:noFill/>
                          </a:ln>
                          <a:solidFill>
                            <a:srgbClr val="FF0000"/>
                          </a:solidFill>
                          <a:effectLst/>
                          <a:latin typeface="Times New Roman" pitchFamily="18" charset="0"/>
                          <a:cs typeface="Times New Roman" pitchFamily="18" charset="0"/>
                        </a:rPr>
                        <a:t> (14.681.596 TL.) </a:t>
                      </a: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den eşik değerin yarısına </a:t>
                      </a:r>
                      <a:r>
                        <a:rPr kumimoji="0" lang="tr-TR" sz="1200" b="0" i="0" u="none" strike="noStrike" cap="none" normalizeH="0" baseline="0" dirty="0" smtClean="0">
                          <a:ln>
                            <a:noFill/>
                          </a:ln>
                          <a:solidFill>
                            <a:srgbClr val="FF0000"/>
                          </a:solidFill>
                          <a:effectLst/>
                          <a:latin typeface="Times New Roman" pitchFamily="18" charset="0"/>
                          <a:cs typeface="Times New Roman" pitchFamily="18" charset="0"/>
                        </a:rPr>
                        <a:t>(73.407.984 TL.)</a:t>
                      </a: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 kadar olan işlerin ihalelerinde</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İstenilebilir</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İstenilebilir</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En fazla bir kişi</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F8C6A"/>
                    </a:solidFill>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03"/>
                  </a:ext>
                </a:extLst>
              </a:tr>
              <a:tr h="1280315">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Yaklaşık maliyeti eşik değerin yarısı </a:t>
                      </a:r>
                      <a:r>
                        <a:rPr kumimoji="0" lang="tr-TR" sz="1200" b="0" i="0" u="none" strike="noStrike" cap="none" normalizeH="0" baseline="0" dirty="0" smtClean="0">
                          <a:ln>
                            <a:noFill/>
                          </a:ln>
                          <a:solidFill>
                            <a:srgbClr val="FF0000"/>
                          </a:solidFill>
                          <a:effectLst/>
                          <a:latin typeface="Times New Roman" pitchFamily="18" charset="0"/>
                          <a:cs typeface="Times New Roman" pitchFamily="18" charset="0"/>
                        </a:rPr>
                        <a:t>(73.407984.)</a:t>
                      </a: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 ile eşik değer </a:t>
                      </a:r>
                      <a:r>
                        <a:rPr kumimoji="0" lang="tr-TR" sz="1200" b="0" i="0" u="none" strike="noStrike" cap="none" normalizeH="0" baseline="0" dirty="0" smtClean="0">
                          <a:ln>
                            <a:noFill/>
                          </a:ln>
                          <a:solidFill>
                            <a:srgbClr val="FF0000"/>
                          </a:solidFill>
                          <a:effectLst/>
                          <a:latin typeface="Times New Roman" pitchFamily="18" charset="0"/>
                          <a:cs typeface="Times New Roman" pitchFamily="18" charset="0"/>
                        </a:rPr>
                        <a:t>(146.815.969 TL.)</a:t>
                      </a: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  arasındaki işlerin ihalelerinde</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vMerge="1">
                  <a:txBody>
                    <a:bodyPr/>
                    <a:lstStyle/>
                    <a:p>
                      <a:endParaRPr lang="tr-TR"/>
                    </a:p>
                  </a:txBody>
                  <a:tcPr/>
                </a:tc>
                <a:tc vMerge="1">
                  <a:txBody>
                    <a:bodyPr/>
                    <a:lstStyle/>
                    <a:p>
                      <a:endParaRPr lang="tr-TR"/>
                    </a:p>
                  </a:txBody>
                  <a:tcPr/>
                </a:tc>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İstenilmesi zorunludur</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İstenilmesi</a:t>
                      </a:r>
                    </a:p>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zorunludur</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smtClean="0">
                          <a:ln>
                            <a:noFill/>
                          </a:ln>
                          <a:solidFill>
                            <a:schemeClr val="bg1"/>
                          </a:solidFill>
                          <a:effectLst/>
                          <a:latin typeface="Times New Roman" pitchFamily="18" charset="0"/>
                          <a:cs typeface="Times New Roman" pitchFamily="18" charset="0"/>
                        </a:rPr>
                        <a:t>En fazla iki kişi</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F8C6A"/>
                    </a:solidFill>
                  </a:tcPr>
                </a:tc>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İstenilebilir</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tr-TR"/>
                    </a:p>
                  </a:txBody>
                  <a:tcPr/>
                </a:tc>
                <a:extLst>
                  <a:ext uri="{0D108BD9-81ED-4DB2-BD59-A6C34878D82A}">
                    <a16:rowId xmlns:a16="http://schemas.microsoft.com/office/drawing/2014/main" val="10004"/>
                  </a:ext>
                </a:extLst>
              </a:tr>
              <a:tr h="914511">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Yaklaşık maliyeti eşik değerin </a:t>
                      </a:r>
                      <a:r>
                        <a:rPr kumimoji="0" lang="tr-TR" sz="1200" b="0" i="0" u="none" strike="noStrike" cap="none" normalizeH="0" baseline="0" dirty="0" smtClean="0">
                          <a:ln>
                            <a:noFill/>
                          </a:ln>
                          <a:solidFill>
                            <a:srgbClr val="FF0000"/>
                          </a:solidFill>
                          <a:effectLst/>
                          <a:latin typeface="Times New Roman" pitchFamily="18" charset="0"/>
                          <a:cs typeface="Times New Roman" pitchFamily="18" charset="0"/>
                        </a:rPr>
                        <a:t>(146.815.969 TL.)</a:t>
                      </a:r>
                      <a:r>
                        <a:rPr kumimoji="0" lang="tr-TR" sz="1200" b="0" i="0" u="none" strike="noStrike" cap="none" normalizeH="0" baseline="0" dirty="0" smtClean="0">
                          <a:ln>
                            <a:noFill/>
                          </a:ln>
                          <a:solidFill>
                            <a:schemeClr val="bg1"/>
                          </a:solidFill>
                          <a:effectLst/>
                          <a:latin typeface="Times New Roman" pitchFamily="18" charset="0"/>
                          <a:cs typeface="Times New Roman" pitchFamily="18" charset="0"/>
                        </a:rPr>
                        <a:t> üzerinde olan işlerin ihalelerinde</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tr-TR" sz="1200" b="1" i="0" u="none" strike="noStrike" cap="none" normalizeH="0" baseline="0" dirty="0" smtClean="0">
                          <a:ln>
                            <a:noFill/>
                          </a:ln>
                          <a:solidFill>
                            <a:schemeClr val="bg1"/>
                          </a:solidFill>
                          <a:effectLst/>
                          <a:latin typeface="Times New Roman" pitchFamily="18" charset="0"/>
                          <a:cs typeface="Times New Roman" pitchFamily="18" charset="0"/>
                        </a:rPr>
                        <a:t>En fazla üç kişi</a:t>
                      </a:r>
                    </a:p>
                  </a:txBody>
                  <a:tcPr marL="32736" marR="3273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F8C6A"/>
                    </a:solidFill>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05"/>
                  </a:ext>
                </a:extLst>
              </a:tr>
            </a:tbl>
          </a:graphicData>
        </a:graphic>
      </p:graphicFrame>
      <p:sp>
        <p:nvSpPr>
          <p:cNvPr id="36912" name="Rectangle 1"/>
          <p:cNvSpPr>
            <a:spLocks noChangeArrowheads="1"/>
          </p:cNvSpPr>
          <p:nvPr/>
        </p:nvSpPr>
        <p:spPr bwMode="auto">
          <a:xfrm>
            <a:off x="0" y="22959"/>
            <a:ext cx="7358063"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tr-TR" altLang="tr-TR" sz="1300" b="1" dirty="0">
                <a:cs typeface="Times New Roman" pitchFamily="18" charset="0"/>
              </a:rPr>
              <a:t>Ek-Y.1 </a:t>
            </a:r>
            <a:r>
              <a:rPr lang="tr-TR" altLang="tr-TR" b="1" dirty="0">
                <a:solidFill>
                  <a:srgbClr val="FF0000"/>
                </a:solidFill>
                <a:cs typeface="Times New Roman" pitchFamily="18" charset="0"/>
              </a:rPr>
              <a:t>Yapım</a:t>
            </a:r>
            <a:r>
              <a:rPr lang="tr-TR" altLang="tr-TR" sz="1300" b="1" dirty="0">
                <a:cs typeface="Times New Roman" pitchFamily="18" charset="0"/>
              </a:rPr>
              <a:t> İşleri İhalelerinde Yeterliğin Belirlenmesi İçin İstenecek Belgelere İlişkin </a:t>
            </a:r>
            <a:r>
              <a:rPr lang="tr-TR" altLang="tr-TR" sz="1300" b="1" dirty="0" smtClean="0">
                <a:cs typeface="Times New Roman" pitchFamily="18" charset="0"/>
              </a:rPr>
              <a:t>Tablo </a:t>
            </a:r>
            <a:r>
              <a:rPr lang="tr-TR" altLang="tr-TR" sz="2800" b="1" dirty="0" smtClean="0">
                <a:solidFill>
                  <a:srgbClr val="FF0000"/>
                </a:solidFill>
                <a:cs typeface="Times New Roman" pitchFamily="18" charset="0"/>
              </a:rPr>
              <a:t>2021</a:t>
            </a:r>
            <a:endParaRPr lang="tr-TR" altLang="tr-TR" sz="2800" dirty="0">
              <a:solidFill>
                <a:srgbClr val="FF0000"/>
              </a:solidFill>
            </a:endParaRPr>
          </a:p>
          <a:p>
            <a:endParaRPr lang="tr-TR" altLang="tr-TR" dirty="0"/>
          </a:p>
        </p:txBody>
      </p:sp>
    </p:spTree>
    <p:extLst>
      <p:ext uri="{BB962C8B-B14F-4D97-AF65-F5344CB8AC3E}">
        <p14:creationId xmlns:p14="http://schemas.microsoft.com/office/powerpoint/2010/main" val="1739399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86683" y="309371"/>
            <a:ext cx="288340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460750" y="423926"/>
            <a:ext cx="2243455" cy="521334"/>
          </a:xfrm>
          <a:prstGeom prst="rect">
            <a:avLst/>
          </a:prstGeom>
        </p:spPr>
        <p:txBody>
          <a:bodyPr vert="horz" wrap="square" lIns="0" tIns="0" rIns="0" bIns="0" rtlCol="0">
            <a:spAutoFit/>
          </a:bodyPr>
          <a:lstStyle/>
          <a:p>
            <a:pPr marL="12700">
              <a:lnSpc>
                <a:spcPct val="100000"/>
              </a:lnSpc>
            </a:pPr>
            <a:r>
              <a:rPr dirty="0"/>
              <a:t>İhale</a:t>
            </a:r>
            <a:r>
              <a:rPr spc="-100" dirty="0"/>
              <a:t> </a:t>
            </a:r>
            <a:r>
              <a:rPr dirty="0"/>
              <a:t>Usulleri</a:t>
            </a: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625853"/>
            <a:ext cx="8070215" cy="4650740"/>
          </a:xfrm>
          <a:prstGeom prst="rect">
            <a:avLst/>
          </a:prstGeom>
        </p:spPr>
        <p:txBody>
          <a:bodyPr vert="horz" wrap="square" lIns="0" tIns="0" rIns="0" bIns="0" rtlCol="0">
            <a:spAutoFit/>
          </a:bodyPr>
          <a:lstStyle/>
          <a:p>
            <a:pPr marL="355600" indent="-342900">
              <a:lnSpc>
                <a:spcPct val="100000"/>
              </a:lnSpc>
              <a:buClr>
                <a:srgbClr val="FF0000"/>
              </a:buClr>
              <a:buSzPct val="90000"/>
              <a:buFont typeface="Arial"/>
              <a:buChar char="•"/>
              <a:tabLst>
                <a:tab pos="354965" algn="l"/>
                <a:tab pos="355600" algn="l"/>
              </a:tabLst>
            </a:pPr>
            <a:r>
              <a:rPr sz="3000" dirty="0">
                <a:latin typeface="Calibri"/>
                <a:cs typeface="Calibri"/>
              </a:rPr>
              <a:t>Açık </a:t>
            </a:r>
            <a:r>
              <a:rPr sz="3000" spc="-5" dirty="0">
                <a:latin typeface="Calibri"/>
                <a:cs typeface="Calibri"/>
              </a:rPr>
              <a:t>ihale</a:t>
            </a:r>
            <a:r>
              <a:rPr sz="3000" spc="-95" dirty="0">
                <a:latin typeface="Calibri"/>
                <a:cs typeface="Calibri"/>
              </a:rPr>
              <a:t> </a:t>
            </a:r>
            <a:r>
              <a:rPr sz="3000" b="1" dirty="0">
                <a:solidFill>
                  <a:srgbClr val="FF0000"/>
                </a:solidFill>
                <a:latin typeface="Calibri"/>
                <a:cs typeface="Calibri"/>
              </a:rPr>
              <a:t>(4734/19)</a:t>
            </a:r>
            <a:endParaRPr sz="3000">
              <a:latin typeface="Calibri"/>
              <a:cs typeface="Calibri"/>
            </a:endParaRPr>
          </a:p>
          <a:p>
            <a:pPr>
              <a:lnSpc>
                <a:spcPct val="100000"/>
              </a:lnSpc>
              <a:buClr>
                <a:srgbClr val="FF0000"/>
              </a:buClr>
              <a:buFont typeface="Arial"/>
              <a:buChar char="•"/>
            </a:pPr>
            <a:endParaRPr sz="3200">
              <a:latin typeface="Times New Roman"/>
              <a:cs typeface="Times New Roman"/>
            </a:endParaRPr>
          </a:p>
          <a:p>
            <a:pPr marL="355600" indent="-342900">
              <a:lnSpc>
                <a:spcPct val="100000"/>
              </a:lnSpc>
              <a:spcBef>
                <a:spcPts val="2080"/>
              </a:spcBef>
              <a:buClr>
                <a:srgbClr val="FF0000"/>
              </a:buClr>
              <a:buSzPct val="90000"/>
              <a:buFont typeface="Arial"/>
              <a:buChar char="•"/>
              <a:tabLst>
                <a:tab pos="354965" algn="l"/>
                <a:tab pos="355600" algn="l"/>
              </a:tabLst>
            </a:pPr>
            <a:r>
              <a:rPr sz="3000" spc="-5" dirty="0">
                <a:latin typeface="Calibri"/>
                <a:cs typeface="Calibri"/>
              </a:rPr>
              <a:t>Belli </a:t>
            </a:r>
            <a:r>
              <a:rPr sz="3000" spc="-10" dirty="0">
                <a:latin typeface="Calibri"/>
                <a:cs typeface="Calibri"/>
              </a:rPr>
              <a:t>istekliler arasında </a:t>
            </a:r>
            <a:r>
              <a:rPr sz="3000" spc="-5" dirty="0">
                <a:latin typeface="Calibri"/>
                <a:cs typeface="Calibri"/>
              </a:rPr>
              <a:t>ihale</a:t>
            </a:r>
            <a:r>
              <a:rPr sz="3000" spc="-45" dirty="0">
                <a:latin typeface="Calibri"/>
                <a:cs typeface="Calibri"/>
              </a:rPr>
              <a:t> </a:t>
            </a:r>
            <a:r>
              <a:rPr sz="3000" b="1" dirty="0">
                <a:solidFill>
                  <a:srgbClr val="FF0000"/>
                </a:solidFill>
                <a:latin typeface="Calibri"/>
                <a:cs typeface="Calibri"/>
              </a:rPr>
              <a:t>(4734/20)</a:t>
            </a:r>
            <a:endParaRPr sz="3000">
              <a:latin typeface="Calibri"/>
              <a:cs typeface="Calibri"/>
            </a:endParaRPr>
          </a:p>
          <a:p>
            <a:pPr>
              <a:lnSpc>
                <a:spcPct val="100000"/>
              </a:lnSpc>
              <a:buClr>
                <a:srgbClr val="FF0000"/>
              </a:buClr>
              <a:buFont typeface="Arial"/>
              <a:buChar char="•"/>
            </a:pPr>
            <a:endParaRPr sz="3200">
              <a:latin typeface="Times New Roman"/>
              <a:cs typeface="Times New Roman"/>
            </a:endParaRPr>
          </a:p>
          <a:p>
            <a:pPr marL="12700">
              <a:lnSpc>
                <a:spcPct val="100000"/>
              </a:lnSpc>
              <a:spcBef>
                <a:spcPts val="2080"/>
              </a:spcBef>
              <a:tabLst>
                <a:tab pos="354965" algn="l"/>
              </a:tabLst>
            </a:pPr>
            <a:r>
              <a:rPr sz="2700" dirty="0">
                <a:solidFill>
                  <a:srgbClr val="FF0000"/>
                </a:solidFill>
                <a:latin typeface="Arial"/>
                <a:cs typeface="Arial"/>
              </a:rPr>
              <a:t>•	</a:t>
            </a:r>
            <a:r>
              <a:rPr sz="3000" spc="-15" dirty="0">
                <a:latin typeface="Calibri"/>
                <a:cs typeface="Calibri"/>
              </a:rPr>
              <a:t>Pazarlık</a:t>
            </a:r>
            <a:r>
              <a:rPr sz="3000" spc="-100" dirty="0">
                <a:latin typeface="Calibri"/>
                <a:cs typeface="Calibri"/>
              </a:rPr>
              <a:t> </a:t>
            </a:r>
            <a:r>
              <a:rPr sz="3000" b="1" dirty="0">
                <a:solidFill>
                  <a:srgbClr val="FF0000"/>
                </a:solidFill>
                <a:latin typeface="Calibri"/>
                <a:cs typeface="Calibri"/>
              </a:rPr>
              <a:t>(4734/21)</a:t>
            </a:r>
            <a:endParaRPr sz="3000">
              <a:latin typeface="Calibri"/>
              <a:cs typeface="Calibri"/>
            </a:endParaRPr>
          </a:p>
          <a:p>
            <a:pPr>
              <a:lnSpc>
                <a:spcPct val="100000"/>
              </a:lnSpc>
            </a:pPr>
            <a:endParaRPr sz="3200">
              <a:latin typeface="Times New Roman"/>
              <a:cs typeface="Times New Roman"/>
            </a:endParaRPr>
          </a:p>
          <a:p>
            <a:pPr marL="550545" lvl="1" indent="-356870">
              <a:lnSpc>
                <a:spcPct val="100000"/>
              </a:lnSpc>
              <a:spcBef>
                <a:spcPts val="2080"/>
              </a:spcBef>
              <a:buClr>
                <a:srgbClr val="FF0000"/>
              </a:buClr>
              <a:buSzPct val="90000"/>
              <a:buFont typeface="Wingdings"/>
              <a:buChar char=""/>
              <a:tabLst>
                <a:tab pos="551180" algn="l"/>
                <a:tab pos="2251075" algn="l"/>
                <a:tab pos="3345815" algn="l"/>
                <a:tab pos="4781550" algn="l"/>
                <a:tab pos="5691505" algn="l"/>
                <a:tab pos="6691630" algn="l"/>
              </a:tabLst>
            </a:pPr>
            <a:r>
              <a:rPr sz="3000" b="1" dirty="0">
                <a:latin typeface="Calibri"/>
                <a:cs typeface="Calibri"/>
              </a:rPr>
              <a:t>Do</a:t>
            </a:r>
            <a:r>
              <a:rPr sz="3000" b="1" spc="-10" dirty="0">
                <a:latin typeface="Calibri"/>
                <a:cs typeface="Calibri"/>
              </a:rPr>
              <a:t>ğ</a:t>
            </a:r>
            <a:r>
              <a:rPr sz="3000" b="1" dirty="0">
                <a:latin typeface="Calibri"/>
                <a:cs typeface="Calibri"/>
              </a:rPr>
              <a:t>rud</a:t>
            </a:r>
            <a:r>
              <a:rPr sz="3000" b="1" spc="-15" dirty="0">
                <a:latin typeface="Calibri"/>
                <a:cs typeface="Calibri"/>
              </a:rPr>
              <a:t>a</a:t>
            </a:r>
            <a:r>
              <a:rPr sz="3000" b="1" dirty="0">
                <a:latin typeface="Calibri"/>
                <a:cs typeface="Calibri"/>
              </a:rPr>
              <a:t>n	</a:t>
            </a:r>
            <a:r>
              <a:rPr sz="3000" b="1" spc="-265" dirty="0">
                <a:latin typeface="Calibri"/>
                <a:cs typeface="Calibri"/>
              </a:rPr>
              <a:t>T</a:t>
            </a:r>
            <a:r>
              <a:rPr sz="3000" b="1" spc="-5" dirty="0">
                <a:latin typeface="Calibri"/>
                <a:cs typeface="Calibri"/>
              </a:rPr>
              <a:t>em</a:t>
            </a:r>
            <a:r>
              <a:rPr sz="3000" b="1" spc="-10" dirty="0">
                <a:latin typeface="Calibri"/>
                <a:cs typeface="Calibri"/>
              </a:rPr>
              <a:t>i</a:t>
            </a:r>
            <a:r>
              <a:rPr sz="3000" b="1" dirty="0">
                <a:latin typeface="Calibri"/>
                <a:cs typeface="Calibri"/>
              </a:rPr>
              <a:t>n	</a:t>
            </a:r>
            <a:r>
              <a:rPr sz="3000" b="1" spc="-245" dirty="0">
                <a:latin typeface="Calibri"/>
                <a:cs typeface="Calibri"/>
              </a:rPr>
              <a:t>Y</a:t>
            </a:r>
            <a:r>
              <a:rPr sz="3000" b="1" dirty="0">
                <a:latin typeface="Calibri"/>
                <a:cs typeface="Calibri"/>
              </a:rPr>
              <a:t>ö</a:t>
            </a:r>
            <a:r>
              <a:rPr sz="3000" b="1" spc="-40" dirty="0">
                <a:latin typeface="Calibri"/>
                <a:cs typeface="Calibri"/>
              </a:rPr>
              <a:t>n</a:t>
            </a:r>
            <a:r>
              <a:rPr sz="3000" b="1" spc="-35" dirty="0">
                <a:latin typeface="Calibri"/>
                <a:cs typeface="Calibri"/>
              </a:rPr>
              <a:t>t</a:t>
            </a:r>
            <a:r>
              <a:rPr sz="3000" b="1" dirty="0">
                <a:latin typeface="Calibri"/>
                <a:cs typeface="Calibri"/>
              </a:rPr>
              <a:t>emi	i</a:t>
            </a:r>
            <a:r>
              <a:rPr sz="3000" b="1" spc="-15" dirty="0">
                <a:latin typeface="Calibri"/>
                <a:cs typeface="Calibri"/>
              </a:rPr>
              <a:t>h</a:t>
            </a:r>
            <a:r>
              <a:rPr sz="3000" b="1" dirty="0">
                <a:latin typeface="Calibri"/>
                <a:cs typeface="Calibri"/>
              </a:rPr>
              <a:t>a</a:t>
            </a:r>
            <a:r>
              <a:rPr sz="3000" b="1" spc="-15" dirty="0">
                <a:latin typeface="Calibri"/>
                <a:cs typeface="Calibri"/>
              </a:rPr>
              <a:t>l</a:t>
            </a:r>
            <a:r>
              <a:rPr sz="3000" b="1" dirty="0">
                <a:latin typeface="Calibri"/>
                <a:cs typeface="Calibri"/>
              </a:rPr>
              <a:t>e	usulü	o</a:t>
            </a:r>
            <a:r>
              <a:rPr sz="3000" b="1" spc="-15" dirty="0">
                <a:latin typeface="Calibri"/>
                <a:cs typeface="Calibri"/>
              </a:rPr>
              <a:t>l</a:t>
            </a:r>
            <a:r>
              <a:rPr sz="3000" b="1" dirty="0">
                <a:latin typeface="Calibri"/>
                <a:cs typeface="Calibri"/>
              </a:rPr>
              <a:t>m</a:t>
            </a:r>
            <a:r>
              <a:rPr sz="3000" b="1" spc="-60" dirty="0">
                <a:latin typeface="Calibri"/>
                <a:cs typeface="Calibri"/>
              </a:rPr>
              <a:t>a</a:t>
            </a:r>
            <a:r>
              <a:rPr sz="3000" b="1" dirty="0">
                <a:latin typeface="Calibri"/>
                <a:cs typeface="Calibri"/>
              </a:rPr>
              <a:t>yıp,</a:t>
            </a:r>
            <a:endParaRPr sz="3000">
              <a:latin typeface="Calibri"/>
              <a:cs typeface="Calibri"/>
            </a:endParaRPr>
          </a:p>
          <a:p>
            <a:pPr marL="375285">
              <a:lnSpc>
                <a:spcPct val="100000"/>
              </a:lnSpc>
              <a:spcBef>
                <a:spcPts val="1075"/>
              </a:spcBef>
            </a:pPr>
            <a:r>
              <a:rPr sz="3000" b="1" dirty="0">
                <a:latin typeface="Calibri"/>
                <a:cs typeface="Calibri"/>
              </a:rPr>
              <a:t>bir </a:t>
            </a:r>
            <a:r>
              <a:rPr sz="3000" b="1" spc="-10" dirty="0">
                <a:latin typeface="Calibri"/>
                <a:cs typeface="Calibri"/>
              </a:rPr>
              <a:t>alım </a:t>
            </a:r>
            <a:r>
              <a:rPr sz="3000" b="1" spc="-35" dirty="0">
                <a:latin typeface="Calibri"/>
                <a:cs typeface="Calibri"/>
              </a:rPr>
              <a:t>yöntemidir.</a:t>
            </a:r>
            <a:r>
              <a:rPr sz="3000" b="1" spc="-65" dirty="0">
                <a:latin typeface="Calibri"/>
                <a:cs typeface="Calibri"/>
              </a:rPr>
              <a:t> </a:t>
            </a:r>
            <a:r>
              <a:rPr sz="3000" b="1" dirty="0">
                <a:solidFill>
                  <a:srgbClr val="FF0000"/>
                </a:solidFill>
                <a:latin typeface="Calibri"/>
                <a:cs typeface="Calibri"/>
              </a:rPr>
              <a:t>(4964)</a:t>
            </a:r>
            <a:endParaRPr sz="300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51988" y="309371"/>
            <a:ext cx="335432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226054" y="423926"/>
            <a:ext cx="2717165" cy="521334"/>
          </a:xfrm>
          <a:prstGeom prst="rect">
            <a:avLst/>
          </a:prstGeom>
        </p:spPr>
        <p:txBody>
          <a:bodyPr vert="horz" wrap="square" lIns="0" tIns="0" rIns="0" bIns="0" rtlCol="0">
            <a:spAutoFit/>
          </a:bodyPr>
          <a:lstStyle/>
          <a:p>
            <a:pPr marL="12700">
              <a:lnSpc>
                <a:spcPct val="100000"/>
              </a:lnSpc>
            </a:pPr>
            <a:r>
              <a:rPr dirty="0"/>
              <a:t>Açık İhale</a:t>
            </a:r>
            <a:r>
              <a:rPr spc="-105" dirty="0"/>
              <a:t> </a:t>
            </a:r>
            <a:r>
              <a:rPr dirty="0"/>
              <a:t>Usulü</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04797"/>
            <a:ext cx="8074025" cy="2904490"/>
          </a:xfrm>
          <a:prstGeom prst="rect">
            <a:avLst/>
          </a:prstGeom>
        </p:spPr>
        <p:txBody>
          <a:bodyPr vert="horz" wrap="square" lIns="0" tIns="0" rIns="0" bIns="0" rtlCol="0">
            <a:spAutoFit/>
          </a:bodyPr>
          <a:lstStyle/>
          <a:p>
            <a:pPr marL="12700" marR="5080" algn="just">
              <a:lnSpc>
                <a:spcPct val="130000"/>
              </a:lnSpc>
              <a:buClr>
                <a:srgbClr val="FF0000"/>
              </a:buClr>
              <a:buSzPct val="89655"/>
              <a:buFont typeface="Arial"/>
              <a:buChar char="•"/>
              <a:tabLst>
                <a:tab pos="212725" algn="l"/>
              </a:tabLst>
            </a:pPr>
            <a:r>
              <a:rPr sz="2900" spc="-5" dirty="0">
                <a:latin typeface="Calibri"/>
                <a:cs typeface="Calibri"/>
              </a:rPr>
              <a:t>Açık ihale </a:t>
            </a:r>
            <a:r>
              <a:rPr sz="2900" spc="-15" dirty="0">
                <a:latin typeface="Calibri"/>
                <a:cs typeface="Calibri"/>
              </a:rPr>
              <a:t>temel </a:t>
            </a:r>
            <a:r>
              <a:rPr sz="2900" spc="-5" dirty="0">
                <a:latin typeface="Calibri"/>
                <a:cs typeface="Calibri"/>
              </a:rPr>
              <a:t>ihale usulü olup, </a:t>
            </a:r>
            <a:r>
              <a:rPr sz="2900" dirty="0">
                <a:latin typeface="Calibri"/>
                <a:cs typeface="Calibri"/>
              </a:rPr>
              <a:t>şartları </a:t>
            </a:r>
            <a:r>
              <a:rPr sz="2900" spc="-15" dirty="0">
                <a:latin typeface="Calibri"/>
                <a:cs typeface="Calibri"/>
              </a:rPr>
              <a:t>sağlayan  herkesin </a:t>
            </a:r>
            <a:r>
              <a:rPr sz="2900" spc="-10" dirty="0">
                <a:latin typeface="Calibri"/>
                <a:cs typeface="Calibri"/>
              </a:rPr>
              <a:t>teklif verebileceği </a:t>
            </a:r>
            <a:r>
              <a:rPr sz="2900" spc="-5" dirty="0">
                <a:latin typeface="Calibri"/>
                <a:cs typeface="Calibri"/>
              </a:rPr>
              <a:t>bir </a:t>
            </a:r>
            <a:r>
              <a:rPr sz="2900" spc="-40" dirty="0">
                <a:latin typeface="Calibri"/>
                <a:cs typeface="Calibri"/>
              </a:rPr>
              <a:t>usuldür.</a:t>
            </a:r>
            <a:r>
              <a:rPr sz="2900" spc="575" dirty="0">
                <a:latin typeface="Calibri"/>
                <a:cs typeface="Calibri"/>
              </a:rPr>
              <a:t> </a:t>
            </a:r>
            <a:r>
              <a:rPr sz="2900" dirty="0">
                <a:latin typeface="Calibri"/>
                <a:cs typeface="Calibri"/>
              </a:rPr>
              <a:t>Bu </a:t>
            </a:r>
            <a:r>
              <a:rPr sz="2900" spc="-5" dirty="0">
                <a:latin typeface="Calibri"/>
                <a:cs typeface="Calibri"/>
              </a:rPr>
              <a:t>usulde  ihalenin sonuçlandırılması için </a:t>
            </a:r>
            <a:r>
              <a:rPr sz="2900" spc="-15" dirty="0">
                <a:latin typeface="Calibri"/>
                <a:cs typeface="Calibri"/>
              </a:rPr>
              <a:t>asgari</a:t>
            </a:r>
            <a:r>
              <a:rPr sz="2900" spc="625" dirty="0">
                <a:latin typeface="Calibri"/>
                <a:cs typeface="Calibri"/>
              </a:rPr>
              <a:t> </a:t>
            </a:r>
            <a:r>
              <a:rPr sz="2900" spc="-10" dirty="0">
                <a:latin typeface="Calibri"/>
                <a:cs typeface="Calibri"/>
              </a:rPr>
              <a:t>teklif </a:t>
            </a:r>
            <a:r>
              <a:rPr sz="2900" spc="-15" dirty="0">
                <a:latin typeface="Calibri"/>
                <a:cs typeface="Calibri"/>
              </a:rPr>
              <a:t>sayısı  </a:t>
            </a:r>
            <a:r>
              <a:rPr sz="2900" spc="-20" dirty="0">
                <a:latin typeface="Calibri"/>
                <a:cs typeface="Calibri"/>
              </a:rPr>
              <a:t>bulunmamaktadır.</a:t>
            </a:r>
            <a:endParaRPr sz="2900">
              <a:latin typeface="Calibri"/>
              <a:cs typeface="Calibri"/>
            </a:endParaRPr>
          </a:p>
          <a:p>
            <a:pPr marL="212090" indent="-199390" algn="just">
              <a:lnSpc>
                <a:spcPct val="100000"/>
              </a:lnSpc>
              <a:spcBef>
                <a:spcPts val="1040"/>
              </a:spcBef>
              <a:buClr>
                <a:srgbClr val="FF0000"/>
              </a:buClr>
              <a:buSzPct val="89655"/>
              <a:buFont typeface="Arial"/>
              <a:buChar char="•"/>
              <a:tabLst>
                <a:tab pos="212725" algn="l"/>
              </a:tabLst>
            </a:pPr>
            <a:r>
              <a:rPr sz="2900" spc="-15" dirty="0">
                <a:latin typeface="Calibri"/>
                <a:cs typeface="Calibri"/>
              </a:rPr>
              <a:t>İhaleye</a:t>
            </a:r>
            <a:r>
              <a:rPr sz="2900" spc="465" dirty="0">
                <a:latin typeface="Calibri"/>
                <a:cs typeface="Calibri"/>
              </a:rPr>
              <a:t> </a:t>
            </a:r>
            <a:r>
              <a:rPr sz="2900" dirty="0">
                <a:solidFill>
                  <a:srgbClr val="FF0000"/>
                </a:solidFill>
                <a:latin typeface="Calibri"/>
                <a:cs typeface="Calibri"/>
              </a:rPr>
              <a:t>1</a:t>
            </a:r>
            <a:r>
              <a:rPr sz="2900" spc="475" dirty="0">
                <a:solidFill>
                  <a:srgbClr val="FF0000"/>
                </a:solidFill>
                <a:latin typeface="Calibri"/>
                <a:cs typeface="Calibri"/>
              </a:rPr>
              <a:t> </a:t>
            </a:r>
            <a:r>
              <a:rPr sz="2900" spc="-5" dirty="0">
                <a:solidFill>
                  <a:srgbClr val="FF0000"/>
                </a:solidFill>
                <a:latin typeface="Calibri"/>
                <a:cs typeface="Calibri"/>
              </a:rPr>
              <a:t>(bir)</a:t>
            </a:r>
            <a:r>
              <a:rPr sz="2900" spc="459" dirty="0">
                <a:solidFill>
                  <a:srgbClr val="FF0000"/>
                </a:solidFill>
                <a:latin typeface="Calibri"/>
                <a:cs typeface="Calibri"/>
              </a:rPr>
              <a:t> </a:t>
            </a:r>
            <a:r>
              <a:rPr sz="2900" spc="-15" dirty="0">
                <a:latin typeface="Calibri"/>
                <a:cs typeface="Calibri"/>
              </a:rPr>
              <a:t>istekli</a:t>
            </a:r>
            <a:r>
              <a:rPr sz="2900" spc="475" dirty="0">
                <a:latin typeface="Calibri"/>
                <a:cs typeface="Calibri"/>
              </a:rPr>
              <a:t> </a:t>
            </a:r>
            <a:r>
              <a:rPr sz="2900" spc="-10" dirty="0">
                <a:latin typeface="Calibri"/>
                <a:cs typeface="Calibri"/>
              </a:rPr>
              <a:t>teklif</a:t>
            </a:r>
            <a:r>
              <a:rPr sz="2900" spc="480" dirty="0">
                <a:latin typeface="Calibri"/>
                <a:cs typeface="Calibri"/>
              </a:rPr>
              <a:t> </a:t>
            </a:r>
            <a:r>
              <a:rPr sz="2900" spc="-10" dirty="0">
                <a:latin typeface="Calibri"/>
                <a:cs typeface="Calibri"/>
              </a:rPr>
              <a:t>vermiş</a:t>
            </a:r>
            <a:r>
              <a:rPr sz="2900" spc="465" dirty="0">
                <a:latin typeface="Calibri"/>
                <a:cs typeface="Calibri"/>
              </a:rPr>
              <a:t> </a:t>
            </a:r>
            <a:r>
              <a:rPr sz="2900" spc="-5" dirty="0">
                <a:latin typeface="Calibri"/>
                <a:cs typeface="Calibri"/>
              </a:rPr>
              <a:t>olsa</a:t>
            </a:r>
            <a:r>
              <a:rPr sz="2900" spc="480" dirty="0">
                <a:latin typeface="Calibri"/>
                <a:cs typeface="Calibri"/>
              </a:rPr>
              <a:t> </a:t>
            </a:r>
            <a:r>
              <a:rPr sz="2900" spc="-5" dirty="0">
                <a:latin typeface="Calibri"/>
                <a:cs typeface="Calibri"/>
              </a:rPr>
              <a:t>da</a:t>
            </a:r>
            <a:r>
              <a:rPr sz="2900" spc="459" dirty="0">
                <a:latin typeface="Calibri"/>
                <a:cs typeface="Calibri"/>
              </a:rPr>
              <a:t> </a:t>
            </a:r>
            <a:r>
              <a:rPr sz="2900" spc="-10" dirty="0">
                <a:latin typeface="Calibri"/>
                <a:cs typeface="Calibri"/>
              </a:rPr>
              <a:t>idarenin</a:t>
            </a:r>
            <a:endParaRPr sz="2900">
              <a:latin typeface="Calibri"/>
              <a:cs typeface="Calibri"/>
            </a:endParaRPr>
          </a:p>
        </p:txBody>
      </p:sp>
      <p:sp>
        <p:nvSpPr>
          <p:cNvPr id="10" name="object 10"/>
          <p:cNvSpPr txBox="1"/>
          <p:nvPr/>
        </p:nvSpPr>
        <p:spPr>
          <a:xfrm>
            <a:off x="4548378" y="4178046"/>
            <a:ext cx="3092450" cy="1180465"/>
          </a:xfrm>
          <a:prstGeom prst="rect">
            <a:avLst/>
          </a:prstGeom>
        </p:spPr>
        <p:txBody>
          <a:bodyPr vert="horz" wrap="square" lIns="0" tIns="0" rIns="0" bIns="0" rtlCol="0">
            <a:spAutoFit/>
          </a:bodyPr>
          <a:lstStyle/>
          <a:p>
            <a:pPr marL="509270" marR="5080" indent="-497205">
              <a:lnSpc>
                <a:spcPct val="130000"/>
              </a:lnSpc>
              <a:tabLst>
                <a:tab pos="658495" algn="l"/>
                <a:tab pos="1430020" algn="l"/>
                <a:tab pos="1780539" algn="l"/>
              </a:tabLst>
            </a:pPr>
            <a:r>
              <a:rPr sz="2900" spc="-5" dirty="0">
                <a:latin typeface="Calibri"/>
                <a:cs typeface="Calibri"/>
              </a:rPr>
              <a:t>b</a:t>
            </a:r>
            <a:r>
              <a:rPr sz="2900" dirty="0">
                <a:latin typeface="Calibri"/>
                <a:cs typeface="Calibri"/>
              </a:rPr>
              <a:t>u		i</a:t>
            </a:r>
            <a:r>
              <a:rPr sz="2900" spc="-30" dirty="0">
                <a:latin typeface="Calibri"/>
                <a:cs typeface="Calibri"/>
              </a:rPr>
              <a:t>s</a:t>
            </a:r>
            <a:r>
              <a:rPr sz="2900" spc="-40" dirty="0">
                <a:latin typeface="Calibri"/>
                <a:cs typeface="Calibri"/>
              </a:rPr>
              <a:t>t</a:t>
            </a:r>
            <a:r>
              <a:rPr sz="2900" dirty="0">
                <a:latin typeface="Calibri"/>
                <a:cs typeface="Calibri"/>
              </a:rPr>
              <a:t>ek</a:t>
            </a:r>
            <a:r>
              <a:rPr sz="2900" spc="-15" dirty="0">
                <a:latin typeface="Calibri"/>
                <a:cs typeface="Calibri"/>
              </a:rPr>
              <a:t>l</a:t>
            </a:r>
            <a:r>
              <a:rPr sz="2900" dirty="0">
                <a:latin typeface="Calibri"/>
                <a:cs typeface="Calibri"/>
              </a:rPr>
              <a:t>i	ü</a:t>
            </a:r>
            <a:r>
              <a:rPr sz="2900" spc="-60" dirty="0">
                <a:latin typeface="Calibri"/>
                <a:cs typeface="Calibri"/>
              </a:rPr>
              <a:t>z</a:t>
            </a:r>
            <a:r>
              <a:rPr sz="2900" dirty="0">
                <a:latin typeface="Calibri"/>
                <a:cs typeface="Calibri"/>
              </a:rPr>
              <a:t>e</a:t>
            </a:r>
            <a:r>
              <a:rPr sz="2900" spc="-15" dirty="0">
                <a:latin typeface="Calibri"/>
                <a:cs typeface="Calibri"/>
              </a:rPr>
              <a:t>r</a:t>
            </a:r>
            <a:r>
              <a:rPr sz="2900" dirty="0">
                <a:latin typeface="Calibri"/>
                <a:cs typeface="Calibri"/>
              </a:rPr>
              <a:t>inde  </a:t>
            </a:r>
            <a:r>
              <a:rPr sz="2900" spc="-5" dirty="0">
                <a:latin typeface="Calibri"/>
                <a:cs typeface="Calibri"/>
              </a:rPr>
              <a:t>bu	durumda</a:t>
            </a:r>
            <a:endParaRPr sz="2900">
              <a:latin typeface="Calibri"/>
              <a:cs typeface="Calibri"/>
            </a:endParaRPr>
          </a:p>
        </p:txBody>
      </p:sp>
      <p:sp>
        <p:nvSpPr>
          <p:cNvPr id="11" name="object 11"/>
          <p:cNvSpPr txBox="1"/>
          <p:nvPr/>
        </p:nvSpPr>
        <p:spPr>
          <a:xfrm>
            <a:off x="7872730" y="4178046"/>
            <a:ext cx="749935" cy="1180465"/>
          </a:xfrm>
          <a:prstGeom prst="rect">
            <a:avLst/>
          </a:prstGeom>
        </p:spPr>
        <p:txBody>
          <a:bodyPr vert="horz" wrap="square" lIns="0" tIns="0" rIns="0" bIns="0" rtlCol="0">
            <a:spAutoFit/>
          </a:bodyPr>
          <a:lstStyle/>
          <a:p>
            <a:pPr marL="12700" marR="5080">
              <a:lnSpc>
                <a:spcPct val="130000"/>
              </a:lnSpc>
            </a:pPr>
            <a:r>
              <a:rPr sz="2900" dirty="0">
                <a:latin typeface="Calibri"/>
                <a:cs typeface="Calibri"/>
              </a:rPr>
              <a:t>ihale  ihale</a:t>
            </a:r>
            <a:endParaRPr sz="2900">
              <a:latin typeface="Calibri"/>
              <a:cs typeface="Calibri"/>
            </a:endParaRPr>
          </a:p>
        </p:txBody>
      </p:sp>
      <p:sp>
        <p:nvSpPr>
          <p:cNvPr id="12" name="object 12"/>
          <p:cNvSpPr txBox="1"/>
          <p:nvPr/>
        </p:nvSpPr>
        <p:spPr>
          <a:xfrm>
            <a:off x="3180969" y="4310633"/>
            <a:ext cx="1356360" cy="1623060"/>
          </a:xfrm>
          <a:prstGeom prst="rect">
            <a:avLst/>
          </a:prstGeom>
        </p:spPr>
        <p:txBody>
          <a:bodyPr vert="horz" wrap="square" lIns="0" tIns="0" rIns="0" bIns="0" rtlCol="0">
            <a:spAutoFit/>
          </a:bodyPr>
          <a:lstStyle/>
          <a:p>
            <a:pPr marL="12700">
              <a:lnSpc>
                <a:spcPct val="100000"/>
              </a:lnSpc>
            </a:pPr>
            <a:r>
              <a:rPr sz="2900" spc="-5" dirty="0">
                <a:latin typeface="Calibri"/>
                <a:cs typeface="Calibri"/>
              </a:rPr>
              <a:t>halinde</a:t>
            </a:r>
            <a:endParaRPr sz="2900">
              <a:latin typeface="Calibri"/>
              <a:cs typeface="Calibri"/>
            </a:endParaRPr>
          </a:p>
          <a:p>
            <a:pPr marL="440690">
              <a:lnSpc>
                <a:spcPct val="100000"/>
              </a:lnSpc>
              <a:spcBef>
                <a:spcPts val="1045"/>
              </a:spcBef>
            </a:pPr>
            <a:r>
              <a:rPr sz="2900" dirty="0">
                <a:latin typeface="Calibri"/>
                <a:cs typeface="Calibri"/>
              </a:rPr>
              <a:t>An</a:t>
            </a:r>
            <a:r>
              <a:rPr sz="2900" spc="-35" dirty="0">
                <a:latin typeface="Calibri"/>
                <a:cs typeface="Calibri"/>
              </a:rPr>
              <a:t>c</a:t>
            </a:r>
            <a:r>
              <a:rPr sz="2900" spc="-15" dirty="0">
                <a:latin typeface="Calibri"/>
                <a:cs typeface="Calibri"/>
              </a:rPr>
              <a:t>a</a:t>
            </a:r>
            <a:r>
              <a:rPr sz="2900" dirty="0">
                <a:latin typeface="Calibri"/>
                <a:cs typeface="Calibri"/>
              </a:rPr>
              <a:t>k</a:t>
            </a:r>
            <a:endParaRPr sz="2900">
              <a:latin typeface="Calibri"/>
              <a:cs typeface="Calibri"/>
            </a:endParaRPr>
          </a:p>
          <a:p>
            <a:pPr marL="19685">
              <a:lnSpc>
                <a:spcPct val="100000"/>
              </a:lnSpc>
              <a:spcBef>
                <a:spcPts val="1045"/>
              </a:spcBef>
            </a:pPr>
            <a:r>
              <a:rPr sz="2900" spc="-15" dirty="0">
                <a:latin typeface="Calibri"/>
                <a:cs typeface="Calibri"/>
              </a:rPr>
              <a:t>dikkatli</a:t>
            </a:r>
            <a:endParaRPr sz="2900">
              <a:latin typeface="Calibri"/>
              <a:cs typeface="Calibri"/>
            </a:endParaRPr>
          </a:p>
        </p:txBody>
      </p:sp>
      <p:sp>
        <p:nvSpPr>
          <p:cNvPr id="13" name="object 13"/>
          <p:cNvSpPr txBox="1"/>
          <p:nvPr/>
        </p:nvSpPr>
        <p:spPr>
          <a:xfrm>
            <a:off x="4712970" y="5460085"/>
            <a:ext cx="3907154" cy="473709"/>
          </a:xfrm>
          <a:prstGeom prst="rect">
            <a:avLst/>
          </a:prstGeom>
        </p:spPr>
        <p:txBody>
          <a:bodyPr vert="horz" wrap="square" lIns="0" tIns="0" rIns="0" bIns="0" rtlCol="0">
            <a:spAutoFit/>
          </a:bodyPr>
          <a:lstStyle/>
          <a:p>
            <a:pPr marL="12700">
              <a:lnSpc>
                <a:spcPct val="100000"/>
              </a:lnSpc>
              <a:tabLst>
                <a:tab pos="2664460" algn="l"/>
              </a:tabLst>
            </a:pPr>
            <a:r>
              <a:rPr sz="2900" spc="-15" dirty="0">
                <a:latin typeface="Calibri"/>
                <a:cs typeface="Calibri"/>
              </a:rPr>
              <a:t>d</a:t>
            </a:r>
            <a:r>
              <a:rPr sz="2900" dirty="0">
                <a:latin typeface="Calibri"/>
                <a:cs typeface="Calibri"/>
              </a:rPr>
              <a:t>e</a:t>
            </a:r>
            <a:r>
              <a:rPr sz="2900" spc="-35" dirty="0">
                <a:latin typeface="Calibri"/>
                <a:cs typeface="Calibri"/>
              </a:rPr>
              <a:t>ğ</a:t>
            </a:r>
            <a:r>
              <a:rPr sz="2900" dirty="0">
                <a:latin typeface="Calibri"/>
                <a:cs typeface="Calibri"/>
              </a:rPr>
              <a:t>e</a:t>
            </a:r>
            <a:r>
              <a:rPr sz="2900" spc="-15" dirty="0">
                <a:latin typeface="Calibri"/>
                <a:cs typeface="Calibri"/>
              </a:rPr>
              <a:t>r</a:t>
            </a:r>
            <a:r>
              <a:rPr sz="2900" dirty="0">
                <a:latin typeface="Calibri"/>
                <a:cs typeface="Calibri"/>
              </a:rPr>
              <a:t>l</a:t>
            </a:r>
            <a:r>
              <a:rPr sz="2900" spc="-10" dirty="0">
                <a:latin typeface="Calibri"/>
                <a:cs typeface="Calibri"/>
              </a:rPr>
              <a:t>e</a:t>
            </a:r>
            <a:r>
              <a:rPr sz="2900" dirty="0">
                <a:latin typeface="Calibri"/>
                <a:cs typeface="Calibri"/>
              </a:rPr>
              <a:t>ndi</a:t>
            </a:r>
            <a:r>
              <a:rPr sz="2900" spc="-20" dirty="0">
                <a:latin typeface="Calibri"/>
                <a:cs typeface="Calibri"/>
              </a:rPr>
              <a:t>r</a:t>
            </a:r>
            <a:r>
              <a:rPr sz="2900" spc="5" dirty="0">
                <a:latin typeface="Calibri"/>
                <a:cs typeface="Calibri"/>
              </a:rPr>
              <a:t>me</a:t>
            </a:r>
            <a:r>
              <a:rPr sz="2900" dirty="0">
                <a:latin typeface="Calibri"/>
                <a:cs typeface="Calibri"/>
              </a:rPr>
              <a:t>	</a:t>
            </a:r>
            <a:r>
              <a:rPr sz="2900" spc="-45" dirty="0">
                <a:latin typeface="Calibri"/>
                <a:cs typeface="Calibri"/>
              </a:rPr>
              <a:t>y</a:t>
            </a:r>
            <a:r>
              <a:rPr sz="2900" dirty="0">
                <a:latin typeface="Calibri"/>
                <a:cs typeface="Calibri"/>
              </a:rPr>
              <a:t>a</a:t>
            </a:r>
            <a:r>
              <a:rPr sz="2900" spc="-15" dirty="0">
                <a:latin typeface="Calibri"/>
                <a:cs typeface="Calibri"/>
              </a:rPr>
              <a:t>p</a:t>
            </a:r>
            <a:r>
              <a:rPr sz="2900" dirty="0">
                <a:latin typeface="Calibri"/>
                <a:cs typeface="Calibri"/>
              </a:rPr>
              <a:t>ma</a:t>
            </a:r>
            <a:r>
              <a:rPr sz="2900" spc="-15" dirty="0">
                <a:latin typeface="Calibri"/>
                <a:cs typeface="Calibri"/>
              </a:rPr>
              <a:t>s</a:t>
            </a:r>
            <a:r>
              <a:rPr sz="2900" dirty="0">
                <a:latin typeface="Calibri"/>
                <a:cs typeface="Calibri"/>
              </a:rPr>
              <a:t>ı</a:t>
            </a:r>
            <a:endParaRPr sz="2900">
              <a:latin typeface="Calibri"/>
              <a:cs typeface="Calibri"/>
            </a:endParaRPr>
          </a:p>
        </p:txBody>
      </p:sp>
      <p:sp>
        <p:nvSpPr>
          <p:cNvPr id="14" name="object 14"/>
          <p:cNvSpPr txBox="1"/>
          <p:nvPr/>
        </p:nvSpPr>
        <p:spPr>
          <a:xfrm>
            <a:off x="547217" y="4178046"/>
            <a:ext cx="2552700" cy="2329815"/>
          </a:xfrm>
          <a:prstGeom prst="rect">
            <a:avLst/>
          </a:prstGeom>
        </p:spPr>
        <p:txBody>
          <a:bodyPr vert="horz" wrap="square" lIns="0" tIns="0" rIns="0" bIns="0" rtlCol="0">
            <a:spAutoFit/>
          </a:bodyPr>
          <a:lstStyle/>
          <a:p>
            <a:pPr marL="12700" marR="5080">
              <a:lnSpc>
                <a:spcPct val="130000"/>
              </a:lnSpc>
              <a:tabLst>
                <a:tab pos="1188720" algn="l"/>
              </a:tabLst>
            </a:pPr>
            <a:r>
              <a:rPr sz="2900" spc="-10" dirty="0">
                <a:latin typeface="Calibri"/>
                <a:cs typeface="Calibri"/>
              </a:rPr>
              <a:t>uygun	görmesi  </a:t>
            </a:r>
            <a:r>
              <a:rPr sz="2900" dirty="0">
                <a:latin typeface="Calibri"/>
                <a:cs typeface="Calibri"/>
              </a:rPr>
              <a:t>bı</a:t>
            </a:r>
            <a:r>
              <a:rPr sz="2900" spc="-65" dirty="0">
                <a:latin typeface="Calibri"/>
                <a:cs typeface="Calibri"/>
              </a:rPr>
              <a:t>r</a:t>
            </a:r>
            <a:r>
              <a:rPr sz="2900" dirty="0">
                <a:latin typeface="Calibri"/>
                <a:cs typeface="Calibri"/>
              </a:rPr>
              <a:t>a</a:t>
            </a:r>
            <a:r>
              <a:rPr sz="2900" spc="-15" dirty="0">
                <a:latin typeface="Calibri"/>
                <a:cs typeface="Calibri"/>
              </a:rPr>
              <a:t>k</a:t>
            </a:r>
            <a:r>
              <a:rPr sz="2900" dirty="0">
                <a:latin typeface="Calibri"/>
                <a:cs typeface="Calibri"/>
              </a:rPr>
              <a:t>ıla</a:t>
            </a:r>
            <a:r>
              <a:rPr sz="2900" spc="-15" dirty="0">
                <a:latin typeface="Calibri"/>
                <a:cs typeface="Calibri"/>
              </a:rPr>
              <a:t>b</a:t>
            </a:r>
            <a:r>
              <a:rPr sz="2900" dirty="0">
                <a:latin typeface="Calibri"/>
                <a:cs typeface="Calibri"/>
              </a:rPr>
              <a:t>i</a:t>
            </a:r>
            <a:r>
              <a:rPr sz="2900" spc="-15" dirty="0">
                <a:latin typeface="Calibri"/>
                <a:cs typeface="Calibri"/>
              </a:rPr>
              <a:t>l</a:t>
            </a:r>
            <a:r>
              <a:rPr sz="2900" dirty="0">
                <a:latin typeface="Calibri"/>
                <a:cs typeface="Calibri"/>
              </a:rPr>
              <a:t>e</a:t>
            </a:r>
            <a:r>
              <a:rPr sz="2900" spc="-15" dirty="0">
                <a:latin typeface="Calibri"/>
                <a:cs typeface="Calibri"/>
              </a:rPr>
              <a:t>c</a:t>
            </a:r>
            <a:r>
              <a:rPr sz="2900" dirty="0">
                <a:latin typeface="Calibri"/>
                <a:cs typeface="Calibri"/>
              </a:rPr>
              <a:t>e</a:t>
            </a:r>
            <a:r>
              <a:rPr sz="2900" spc="-25" dirty="0">
                <a:latin typeface="Calibri"/>
                <a:cs typeface="Calibri"/>
              </a:rPr>
              <a:t>k</a:t>
            </a:r>
            <a:r>
              <a:rPr sz="2900" spc="-15" dirty="0">
                <a:latin typeface="Calibri"/>
                <a:cs typeface="Calibri"/>
              </a:rPr>
              <a:t>t</a:t>
            </a:r>
            <a:r>
              <a:rPr sz="2900" dirty="0">
                <a:latin typeface="Calibri"/>
                <a:cs typeface="Calibri"/>
              </a:rPr>
              <a:t>i</a:t>
            </a:r>
            <a:r>
              <a:rPr sz="2900" spc="-295" dirty="0">
                <a:latin typeface="Calibri"/>
                <a:cs typeface="Calibri"/>
              </a:rPr>
              <a:t>r</a:t>
            </a:r>
            <a:r>
              <a:rPr sz="2900" dirty="0">
                <a:latin typeface="Calibri"/>
                <a:cs typeface="Calibri"/>
              </a:rPr>
              <a:t>.  </a:t>
            </a:r>
            <a:r>
              <a:rPr sz="2900" spc="-20" dirty="0">
                <a:latin typeface="Calibri"/>
                <a:cs typeface="Calibri"/>
              </a:rPr>
              <a:t>komisyonunun  </a:t>
            </a:r>
            <a:r>
              <a:rPr sz="2900" spc="-50" dirty="0">
                <a:latin typeface="Calibri"/>
                <a:cs typeface="Calibri"/>
              </a:rPr>
              <a:t>gerekir.</a:t>
            </a:r>
            <a:endParaRPr sz="2900">
              <a:latin typeface="Calibri"/>
              <a:cs typeface="Calibri"/>
            </a:endParaRPr>
          </a:p>
        </p:txBody>
      </p:sp>
      <p:sp>
        <p:nvSpPr>
          <p:cNvPr id="15" name="object 15"/>
          <p:cNvSpPr txBox="1"/>
          <p:nvPr/>
        </p:nvSpPr>
        <p:spPr>
          <a:xfrm>
            <a:off x="8415019" y="6447434"/>
            <a:ext cx="19304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27</a:t>
            </a:r>
            <a:endParaRPr sz="1200">
              <a:latin typeface="Tahoma"/>
              <a:cs typeface="Tahom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280915" y="284988"/>
            <a:ext cx="1185672" cy="99212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8" name="object 8"/>
          <p:cNvSpPr txBox="1">
            <a:spLocks noGrp="1"/>
          </p:cNvSpPr>
          <p:nvPr>
            <p:ph type="title"/>
          </p:nvPr>
        </p:nvSpPr>
        <p:spPr>
          <a:xfrm>
            <a:off x="547217" y="1885289"/>
            <a:ext cx="8072120" cy="1473835"/>
          </a:xfrm>
          <a:prstGeom prst="rect">
            <a:avLst/>
          </a:prstGeom>
        </p:spPr>
        <p:txBody>
          <a:bodyPr vert="horz" wrap="square" lIns="0" tIns="0" rIns="0" bIns="0" rtlCol="0">
            <a:spAutoFit/>
          </a:bodyPr>
          <a:lstStyle/>
          <a:p>
            <a:pPr marL="12700" marR="5080">
              <a:lnSpc>
                <a:spcPct val="157700"/>
              </a:lnSpc>
              <a:buClr>
                <a:srgbClr val="0000CC"/>
              </a:buClr>
              <a:buSzPct val="120000"/>
              <a:buFont typeface="Arial"/>
              <a:buChar char="•"/>
              <a:tabLst>
                <a:tab pos="278130" algn="l"/>
                <a:tab pos="1053465" algn="l"/>
                <a:tab pos="2321560" algn="l"/>
                <a:tab pos="3972560" algn="l"/>
                <a:tab pos="5118735" algn="l"/>
                <a:tab pos="5641340" algn="l"/>
                <a:tab pos="7066280" algn="l"/>
                <a:tab pos="7696200" algn="l"/>
              </a:tabLst>
            </a:pPr>
            <a:r>
              <a:rPr sz="3000" b="0" dirty="0">
                <a:solidFill>
                  <a:srgbClr val="000000"/>
                </a:solidFill>
                <a:latin typeface="Calibri"/>
                <a:cs typeface="Calibri"/>
              </a:rPr>
              <a:t>Açık	i</a:t>
            </a:r>
            <a:r>
              <a:rPr sz="3000" b="0" spc="-15" dirty="0">
                <a:solidFill>
                  <a:srgbClr val="000000"/>
                </a:solidFill>
                <a:latin typeface="Calibri"/>
                <a:cs typeface="Calibri"/>
              </a:rPr>
              <a:t>h</a:t>
            </a:r>
            <a:r>
              <a:rPr sz="3000" b="0" dirty="0">
                <a:solidFill>
                  <a:srgbClr val="000000"/>
                </a:solidFill>
                <a:latin typeface="Calibri"/>
                <a:cs typeface="Calibri"/>
              </a:rPr>
              <a:t>al</a:t>
            </a:r>
            <a:r>
              <a:rPr sz="3000" b="0" spc="-10" dirty="0">
                <a:solidFill>
                  <a:srgbClr val="000000"/>
                </a:solidFill>
                <a:latin typeface="Calibri"/>
                <a:cs typeface="Calibri"/>
              </a:rPr>
              <a:t>e</a:t>
            </a:r>
            <a:r>
              <a:rPr sz="3000" b="0" spc="-5" dirty="0">
                <a:solidFill>
                  <a:srgbClr val="000000"/>
                </a:solidFill>
                <a:latin typeface="Calibri"/>
                <a:cs typeface="Calibri"/>
              </a:rPr>
              <a:t>d</a:t>
            </a:r>
            <a:r>
              <a:rPr sz="3000" b="0" dirty="0">
                <a:solidFill>
                  <a:srgbClr val="000000"/>
                </a:solidFill>
                <a:latin typeface="Calibri"/>
                <a:cs typeface="Calibri"/>
              </a:rPr>
              <a:t>e	e</a:t>
            </a:r>
            <a:r>
              <a:rPr sz="3000" b="0" spc="-100" dirty="0">
                <a:solidFill>
                  <a:srgbClr val="000000"/>
                </a:solidFill>
                <a:latin typeface="Calibri"/>
                <a:cs typeface="Calibri"/>
              </a:rPr>
              <a:t>k</a:t>
            </a:r>
            <a:r>
              <a:rPr sz="3000" b="0" spc="-5" dirty="0">
                <a:solidFill>
                  <a:srgbClr val="000000"/>
                </a:solidFill>
                <a:latin typeface="Calibri"/>
                <a:cs typeface="Calibri"/>
              </a:rPr>
              <a:t>o</a:t>
            </a:r>
            <a:r>
              <a:rPr sz="3000" b="0" spc="-15" dirty="0">
                <a:solidFill>
                  <a:srgbClr val="000000"/>
                </a:solidFill>
                <a:latin typeface="Calibri"/>
                <a:cs typeface="Calibri"/>
              </a:rPr>
              <a:t>n</a:t>
            </a:r>
            <a:r>
              <a:rPr sz="3000" b="0" spc="-5" dirty="0">
                <a:solidFill>
                  <a:srgbClr val="000000"/>
                </a:solidFill>
                <a:latin typeface="Calibri"/>
                <a:cs typeface="Calibri"/>
              </a:rPr>
              <a:t>omi</a:t>
            </a:r>
            <a:r>
              <a:rPr sz="3000" b="0" dirty="0">
                <a:solidFill>
                  <a:srgbClr val="000000"/>
                </a:solidFill>
                <a:latin typeface="Calibri"/>
                <a:cs typeface="Calibri"/>
              </a:rPr>
              <a:t>k	açı</a:t>
            </a:r>
            <a:r>
              <a:rPr sz="3000" b="0" spc="-15" dirty="0">
                <a:solidFill>
                  <a:srgbClr val="000000"/>
                </a:solidFill>
                <a:latin typeface="Calibri"/>
                <a:cs typeface="Calibri"/>
              </a:rPr>
              <a:t>d</a:t>
            </a:r>
            <a:r>
              <a:rPr sz="3000" b="0" spc="-5" dirty="0">
                <a:solidFill>
                  <a:srgbClr val="000000"/>
                </a:solidFill>
                <a:latin typeface="Calibri"/>
                <a:cs typeface="Calibri"/>
              </a:rPr>
              <a:t>an</a:t>
            </a:r>
            <a:r>
              <a:rPr sz="3000" b="0" dirty="0">
                <a:solidFill>
                  <a:srgbClr val="000000"/>
                </a:solidFill>
                <a:latin typeface="Calibri"/>
                <a:cs typeface="Calibri"/>
              </a:rPr>
              <a:t>	</a:t>
            </a:r>
            <a:r>
              <a:rPr sz="3000" b="0" spc="-5" dirty="0">
                <a:solidFill>
                  <a:srgbClr val="000000"/>
                </a:solidFill>
                <a:latin typeface="Calibri"/>
                <a:cs typeface="Calibri"/>
              </a:rPr>
              <a:t>e</a:t>
            </a:r>
            <a:r>
              <a:rPr sz="3000" b="0" dirty="0">
                <a:solidFill>
                  <a:srgbClr val="000000"/>
                </a:solidFill>
                <a:latin typeface="Calibri"/>
                <a:cs typeface="Calibri"/>
              </a:rPr>
              <a:t>n	</a:t>
            </a:r>
            <a:r>
              <a:rPr sz="3000" b="0" spc="-45" dirty="0">
                <a:solidFill>
                  <a:srgbClr val="000000"/>
                </a:solidFill>
                <a:latin typeface="Calibri"/>
                <a:cs typeface="Calibri"/>
              </a:rPr>
              <a:t>a</a:t>
            </a:r>
            <a:r>
              <a:rPr sz="3000" b="0" spc="-60" dirty="0">
                <a:solidFill>
                  <a:srgbClr val="000000"/>
                </a:solidFill>
                <a:latin typeface="Calibri"/>
                <a:cs typeface="Calibri"/>
              </a:rPr>
              <a:t>v</a:t>
            </a:r>
            <a:r>
              <a:rPr sz="3000" b="0" spc="-5" dirty="0">
                <a:solidFill>
                  <a:srgbClr val="000000"/>
                </a:solidFill>
                <a:latin typeface="Calibri"/>
                <a:cs typeface="Calibri"/>
              </a:rPr>
              <a:t>a</a:t>
            </a:r>
            <a:r>
              <a:rPr sz="3000" b="0" spc="-30" dirty="0">
                <a:solidFill>
                  <a:srgbClr val="000000"/>
                </a:solidFill>
                <a:latin typeface="Calibri"/>
                <a:cs typeface="Calibri"/>
              </a:rPr>
              <a:t>n</a:t>
            </a:r>
            <a:r>
              <a:rPr sz="3000" b="0" spc="-35" dirty="0">
                <a:solidFill>
                  <a:srgbClr val="000000"/>
                </a:solidFill>
                <a:latin typeface="Calibri"/>
                <a:cs typeface="Calibri"/>
              </a:rPr>
              <a:t>t</a:t>
            </a:r>
            <a:r>
              <a:rPr sz="3000" b="0" dirty="0">
                <a:solidFill>
                  <a:srgbClr val="000000"/>
                </a:solidFill>
                <a:latin typeface="Calibri"/>
                <a:cs typeface="Calibri"/>
              </a:rPr>
              <a:t>aj</a:t>
            </a:r>
            <a:r>
              <a:rPr sz="3000" b="0" spc="-15" dirty="0">
                <a:solidFill>
                  <a:srgbClr val="000000"/>
                </a:solidFill>
                <a:latin typeface="Calibri"/>
                <a:cs typeface="Calibri"/>
              </a:rPr>
              <a:t>l</a:t>
            </a:r>
            <a:r>
              <a:rPr sz="3000" b="0" dirty="0">
                <a:solidFill>
                  <a:srgbClr val="000000"/>
                </a:solidFill>
                <a:latin typeface="Calibri"/>
                <a:cs typeface="Calibri"/>
              </a:rPr>
              <a:t>ı	ki</a:t>
            </a:r>
            <a:r>
              <a:rPr sz="3000" b="0" spc="-15" dirty="0">
                <a:solidFill>
                  <a:srgbClr val="000000"/>
                </a:solidFill>
                <a:latin typeface="Calibri"/>
                <a:cs typeface="Calibri"/>
              </a:rPr>
              <a:t>ş</a:t>
            </a:r>
            <a:r>
              <a:rPr sz="3000" b="0" dirty="0">
                <a:solidFill>
                  <a:srgbClr val="000000"/>
                </a:solidFill>
                <a:latin typeface="Calibri"/>
                <a:cs typeface="Calibri"/>
              </a:rPr>
              <a:t>i	</a:t>
            </a:r>
            <a:r>
              <a:rPr sz="3000" b="0" spc="-5" dirty="0">
                <a:solidFill>
                  <a:srgbClr val="000000"/>
                </a:solidFill>
                <a:latin typeface="Calibri"/>
                <a:cs typeface="Calibri"/>
              </a:rPr>
              <a:t>ile  </a:t>
            </a:r>
            <a:r>
              <a:rPr sz="3000" b="0" spc="-10" dirty="0">
                <a:solidFill>
                  <a:srgbClr val="000000"/>
                </a:solidFill>
                <a:latin typeface="Calibri"/>
                <a:cs typeface="Calibri"/>
              </a:rPr>
              <a:t>pazarlık </a:t>
            </a:r>
            <a:r>
              <a:rPr sz="3000" b="0" spc="-5" dirty="0">
                <a:solidFill>
                  <a:srgbClr val="000000"/>
                </a:solidFill>
                <a:latin typeface="Calibri"/>
                <a:cs typeface="Calibri"/>
              </a:rPr>
              <a:t>mümkün mü</a:t>
            </a:r>
            <a:r>
              <a:rPr sz="3000" b="0" spc="-20" dirty="0">
                <a:solidFill>
                  <a:srgbClr val="000000"/>
                </a:solidFill>
                <a:latin typeface="Calibri"/>
                <a:cs typeface="Calibri"/>
              </a:rPr>
              <a:t> </a:t>
            </a:r>
            <a:r>
              <a:rPr sz="3000" b="0" dirty="0">
                <a:solidFill>
                  <a:srgbClr val="000000"/>
                </a:solidFill>
                <a:latin typeface="Calibri"/>
                <a:cs typeface="Calibri"/>
              </a:rPr>
              <a:t>?</a:t>
            </a:r>
            <a:endParaRPr sz="3000">
              <a:latin typeface="Calibri"/>
              <a:cs typeface="Calibri"/>
            </a:endParaRPr>
          </a:p>
        </p:txBody>
      </p:sp>
      <p:sp>
        <p:nvSpPr>
          <p:cNvPr id="9" name="object 9"/>
          <p:cNvSpPr txBox="1"/>
          <p:nvPr/>
        </p:nvSpPr>
        <p:spPr>
          <a:xfrm>
            <a:off x="909929" y="4241927"/>
            <a:ext cx="1786255" cy="488950"/>
          </a:xfrm>
          <a:prstGeom prst="rect">
            <a:avLst/>
          </a:prstGeom>
        </p:spPr>
        <p:txBody>
          <a:bodyPr vert="horz" wrap="square" lIns="0" tIns="0" rIns="0" bIns="0" rtlCol="0">
            <a:spAutoFit/>
          </a:bodyPr>
          <a:lstStyle/>
          <a:p>
            <a:pPr marL="368935" indent="-356235">
              <a:lnSpc>
                <a:spcPct val="100000"/>
              </a:lnSpc>
              <a:buClr>
                <a:srgbClr val="FF0000"/>
              </a:buClr>
              <a:buSzPct val="90000"/>
              <a:buFont typeface="Wingdings"/>
              <a:buChar char=""/>
              <a:tabLst>
                <a:tab pos="369570" algn="l"/>
              </a:tabLst>
            </a:pPr>
            <a:r>
              <a:rPr sz="3000" spc="-5" dirty="0">
                <a:latin typeface="Calibri"/>
                <a:cs typeface="Calibri"/>
              </a:rPr>
              <a:t>Mümkün</a:t>
            </a:r>
            <a:endParaRPr sz="3000">
              <a:latin typeface="Calibri"/>
              <a:cs typeface="Calibri"/>
            </a:endParaRPr>
          </a:p>
        </p:txBody>
      </p:sp>
      <p:sp>
        <p:nvSpPr>
          <p:cNvPr id="10" name="object 10"/>
          <p:cNvSpPr txBox="1"/>
          <p:nvPr/>
        </p:nvSpPr>
        <p:spPr>
          <a:xfrm>
            <a:off x="3091052" y="4241927"/>
            <a:ext cx="4002404" cy="488950"/>
          </a:xfrm>
          <a:prstGeom prst="rect">
            <a:avLst/>
          </a:prstGeom>
        </p:spPr>
        <p:txBody>
          <a:bodyPr vert="horz" wrap="square" lIns="0" tIns="0" rIns="0" bIns="0" rtlCol="0">
            <a:spAutoFit/>
          </a:bodyPr>
          <a:lstStyle/>
          <a:p>
            <a:pPr marL="12700">
              <a:lnSpc>
                <a:spcPct val="100000"/>
              </a:lnSpc>
              <a:tabLst>
                <a:tab pos="1273175" algn="l"/>
                <a:tab pos="2440305" algn="l"/>
              </a:tabLst>
            </a:pPr>
            <a:r>
              <a:rPr sz="3000" spc="-5" dirty="0">
                <a:latin typeface="Calibri"/>
                <a:cs typeface="Calibri"/>
              </a:rPr>
              <a:t>değil,	ihale	dokümanı</a:t>
            </a:r>
            <a:endParaRPr sz="3000">
              <a:latin typeface="Calibri"/>
              <a:cs typeface="Calibri"/>
            </a:endParaRPr>
          </a:p>
        </p:txBody>
      </p:sp>
      <p:sp>
        <p:nvSpPr>
          <p:cNvPr id="11" name="object 11"/>
          <p:cNvSpPr txBox="1"/>
          <p:nvPr/>
        </p:nvSpPr>
        <p:spPr>
          <a:xfrm>
            <a:off x="7490206" y="4241927"/>
            <a:ext cx="1129665" cy="488950"/>
          </a:xfrm>
          <a:prstGeom prst="rect">
            <a:avLst/>
          </a:prstGeom>
        </p:spPr>
        <p:txBody>
          <a:bodyPr vert="horz" wrap="square" lIns="0" tIns="0" rIns="0" bIns="0" rtlCol="0">
            <a:spAutoFit/>
          </a:bodyPr>
          <a:lstStyle/>
          <a:p>
            <a:pPr marL="12700">
              <a:lnSpc>
                <a:spcPct val="100000"/>
              </a:lnSpc>
            </a:pPr>
            <a:r>
              <a:rPr sz="3000" spc="-25" dirty="0">
                <a:latin typeface="Calibri"/>
                <a:cs typeface="Calibri"/>
              </a:rPr>
              <a:t>g</a:t>
            </a:r>
            <a:r>
              <a:rPr sz="3000" spc="-40" dirty="0">
                <a:latin typeface="Calibri"/>
                <a:cs typeface="Calibri"/>
              </a:rPr>
              <a:t>ö</a:t>
            </a:r>
            <a:r>
              <a:rPr sz="3000" spc="-70" dirty="0">
                <a:latin typeface="Calibri"/>
                <a:cs typeface="Calibri"/>
              </a:rPr>
              <a:t>z</a:t>
            </a:r>
            <a:r>
              <a:rPr sz="3000" dirty="0">
                <a:latin typeface="Calibri"/>
                <a:cs typeface="Calibri"/>
              </a:rPr>
              <a:t>d</a:t>
            </a:r>
            <a:r>
              <a:rPr sz="3000" spc="-10" dirty="0">
                <a:latin typeface="Calibri"/>
                <a:cs typeface="Calibri"/>
              </a:rPr>
              <a:t>e</a:t>
            </a:r>
            <a:r>
              <a:rPr sz="3000" spc="-5" dirty="0">
                <a:latin typeface="Calibri"/>
                <a:cs typeface="Calibri"/>
              </a:rPr>
              <a:t>n</a:t>
            </a:r>
            <a:endParaRPr sz="3000">
              <a:latin typeface="Calibri"/>
              <a:cs typeface="Calibri"/>
            </a:endParaRPr>
          </a:p>
        </p:txBody>
      </p:sp>
      <p:sp>
        <p:nvSpPr>
          <p:cNvPr id="12" name="object 12"/>
          <p:cNvSpPr txBox="1"/>
          <p:nvPr/>
        </p:nvSpPr>
        <p:spPr>
          <a:xfrm>
            <a:off x="909929" y="4927980"/>
            <a:ext cx="6029960" cy="489584"/>
          </a:xfrm>
          <a:prstGeom prst="rect">
            <a:avLst/>
          </a:prstGeom>
        </p:spPr>
        <p:txBody>
          <a:bodyPr vert="horz" wrap="square" lIns="0" tIns="0" rIns="0" bIns="0" rtlCol="0">
            <a:spAutoFit/>
          </a:bodyPr>
          <a:lstStyle/>
          <a:p>
            <a:pPr marL="12700">
              <a:lnSpc>
                <a:spcPct val="100000"/>
              </a:lnSpc>
            </a:pPr>
            <a:r>
              <a:rPr sz="3000" spc="-10" dirty="0">
                <a:latin typeface="Calibri"/>
                <a:cs typeface="Calibri"/>
              </a:rPr>
              <a:t>geçirilerek </a:t>
            </a:r>
            <a:r>
              <a:rPr sz="3000" spc="-20" dirty="0">
                <a:latin typeface="Calibri"/>
                <a:cs typeface="Calibri"/>
              </a:rPr>
              <a:t>tekrar </a:t>
            </a:r>
            <a:r>
              <a:rPr sz="3000" dirty="0">
                <a:latin typeface="Calibri"/>
                <a:cs typeface="Calibri"/>
              </a:rPr>
              <a:t>açık </a:t>
            </a:r>
            <a:r>
              <a:rPr sz="3000" spc="-15" dirty="0">
                <a:latin typeface="Calibri"/>
                <a:cs typeface="Calibri"/>
              </a:rPr>
              <a:t>ihaleye</a:t>
            </a:r>
            <a:r>
              <a:rPr sz="3000" spc="5" dirty="0">
                <a:latin typeface="Calibri"/>
                <a:cs typeface="Calibri"/>
              </a:rPr>
              <a:t> </a:t>
            </a:r>
            <a:r>
              <a:rPr sz="3000" spc="-30" dirty="0">
                <a:latin typeface="Calibri"/>
                <a:cs typeface="Calibri"/>
              </a:rPr>
              <a:t>çıkılabilir.</a:t>
            </a:r>
            <a:endParaRPr sz="3000">
              <a:latin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280915" y="284988"/>
            <a:ext cx="1185672" cy="99212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solidFill>
            <a:srgbClr val="FFFFFF"/>
          </a:solidFill>
        </p:spPr>
        <p:txBody>
          <a:bodyPr wrap="square" lIns="0" tIns="0" rIns="0" bIns="0" rtlCol="0"/>
          <a:lstStyle/>
          <a:p>
            <a:endParaRPr/>
          </a:p>
        </p:txBody>
      </p:sp>
      <p:sp>
        <p:nvSpPr>
          <p:cNvPr id="7" name="object 7"/>
          <p:cNvSpPr/>
          <p:nvPr/>
        </p:nvSpPr>
        <p:spPr>
          <a:xfrm>
            <a:off x="468312" y="1196911"/>
            <a:ext cx="8229600" cy="5545455"/>
          </a:xfrm>
          <a:custGeom>
            <a:avLst/>
            <a:gdLst/>
            <a:ahLst/>
            <a:cxnLst/>
            <a:rect l="l" t="t" r="r" b="b"/>
            <a:pathLst>
              <a:path w="8229600" h="5545455">
                <a:moveTo>
                  <a:pt x="0" y="5545201"/>
                </a:moveTo>
                <a:lnTo>
                  <a:pt x="8229600" y="5545201"/>
                </a:lnTo>
                <a:lnTo>
                  <a:pt x="8229600" y="0"/>
                </a:lnTo>
                <a:lnTo>
                  <a:pt x="0" y="0"/>
                </a:lnTo>
                <a:lnTo>
                  <a:pt x="0" y="5545201"/>
                </a:lnTo>
                <a:close/>
              </a:path>
            </a:pathLst>
          </a:custGeom>
          <a:ln w="25399">
            <a:solidFill>
              <a:srgbClr val="4F81BC"/>
            </a:solidFill>
          </a:ln>
        </p:spPr>
        <p:txBody>
          <a:bodyPr wrap="square" lIns="0" tIns="0" rIns="0" bIns="0" rtlCol="0"/>
          <a:lstStyle/>
          <a:p>
            <a:endParaRPr/>
          </a:p>
        </p:txBody>
      </p:sp>
      <p:sp>
        <p:nvSpPr>
          <p:cNvPr id="8" name="object 8"/>
          <p:cNvSpPr txBox="1">
            <a:spLocks noGrp="1"/>
          </p:cNvSpPr>
          <p:nvPr>
            <p:ph type="body" idx="1"/>
          </p:nvPr>
        </p:nvSpPr>
        <p:spPr>
          <a:prstGeom prst="rect">
            <a:avLst/>
          </a:prstGeom>
        </p:spPr>
        <p:txBody>
          <a:bodyPr vert="horz" wrap="square" lIns="0" tIns="1309898" rIns="0" bIns="0" rtlCol="0">
            <a:spAutoFit/>
          </a:bodyPr>
          <a:lstStyle/>
          <a:p>
            <a:pPr marL="12700" marR="5080">
              <a:lnSpc>
                <a:spcPct val="157700"/>
              </a:lnSpc>
              <a:buClr>
                <a:srgbClr val="FF0000"/>
              </a:buClr>
              <a:buSzPct val="106666"/>
              <a:buFont typeface="Arial"/>
              <a:buChar char="•"/>
              <a:tabLst>
                <a:tab pos="261620" algn="l"/>
                <a:tab pos="1062355" algn="l"/>
                <a:tab pos="2356485" algn="l"/>
                <a:tab pos="2964815" algn="l"/>
                <a:tab pos="3898900" algn="l"/>
                <a:tab pos="5691505" algn="l"/>
                <a:tab pos="7671434" algn="l"/>
              </a:tabLst>
            </a:pPr>
            <a:r>
              <a:rPr sz="3000" dirty="0">
                <a:solidFill>
                  <a:srgbClr val="000000"/>
                </a:solidFill>
              </a:rPr>
              <a:t>Açık	i</a:t>
            </a:r>
            <a:r>
              <a:rPr sz="3000" spc="-15" dirty="0">
                <a:solidFill>
                  <a:srgbClr val="000000"/>
                </a:solidFill>
              </a:rPr>
              <a:t>h</a:t>
            </a:r>
            <a:r>
              <a:rPr sz="3000" dirty="0">
                <a:solidFill>
                  <a:srgbClr val="000000"/>
                </a:solidFill>
              </a:rPr>
              <a:t>al</a:t>
            </a:r>
            <a:r>
              <a:rPr sz="3000" spc="-10" dirty="0">
                <a:solidFill>
                  <a:srgbClr val="000000"/>
                </a:solidFill>
              </a:rPr>
              <a:t>e</a:t>
            </a:r>
            <a:r>
              <a:rPr sz="3000" spc="-5" dirty="0">
                <a:solidFill>
                  <a:srgbClr val="000000"/>
                </a:solidFill>
              </a:rPr>
              <a:t>d</a:t>
            </a:r>
            <a:r>
              <a:rPr sz="3000" dirty="0">
                <a:solidFill>
                  <a:srgbClr val="000000"/>
                </a:solidFill>
              </a:rPr>
              <a:t>e	h</a:t>
            </a:r>
            <a:r>
              <a:rPr sz="3000" spc="-10" dirty="0">
                <a:solidFill>
                  <a:srgbClr val="000000"/>
                </a:solidFill>
              </a:rPr>
              <a:t>i</a:t>
            </a:r>
            <a:r>
              <a:rPr sz="3000" dirty="0">
                <a:solidFill>
                  <a:srgbClr val="000000"/>
                </a:solidFill>
              </a:rPr>
              <a:t>ç	</a:t>
            </a:r>
            <a:r>
              <a:rPr sz="3000" spc="-45" dirty="0">
                <a:solidFill>
                  <a:srgbClr val="000000"/>
                </a:solidFill>
              </a:rPr>
              <a:t>t</a:t>
            </a:r>
            <a:r>
              <a:rPr sz="3000" dirty="0">
                <a:solidFill>
                  <a:srgbClr val="000000"/>
                </a:solidFill>
              </a:rPr>
              <a:t>ekl</a:t>
            </a:r>
            <a:r>
              <a:rPr sz="3000" spc="-15" dirty="0">
                <a:solidFill>
                  <a:srgbClr val="000000"/>
                </a:solidFill>
              </a:rPr>
              <a:t>i</a:t>
            </a:r>
            <a:r>
              <a:rPr sz="3000" dirty="0">
                <a:solidFill>
                  <a:srgbClr val="000000"/>
                </a:solidFill>
              </a:rPr>
              <a:t>f	çık</a:t>
            </a:r>
            <a:r>
              <a:rPr sz="3000" spc="-10" dirty="0">
                <a:solidFill>
                  <a:srgbClr val="000000"/>
                </a:solidFill>
              </a:rPr>
              <a:t>m</a:t>
            </a:r>
            <a:r>
              <a:rPr sz="3000" dirty="0">
                <a:solidFill>
                  <a:srgbClr val="000000"/>
                </a:solidFill>
              </a:rPr>
              <a:t>am</a:t>
            </a:r>
            <a:r>
              <a:rPr sz="3000" spc="5" dirty="0">
                <a:solidFill>
                  <a:srgbClr val="000000"/>
                </a:solidFill>
              </a:rPr>
              <a:t>a</a:t>
            </a:r>
            <a:r>
              <a:rPr sz="3000" dirty="0">
                <a:solidFill>
                  <a:srgbClr val="000000"/>
                </a:solidFill>
              </a:rPr>
              <a:t>sı	</a:t>
            </a:r>
            <a:r>
              <a:rPr sz="3000" spc="-5" dirty="0">
                <a:solidFill>
                  <a:srgbClr val="000000"/>
                </a:solidFill>
              </a:rPr>
              <a:t>du</a:t>
            </a:r>
            <a:r>
              <a:rPr sz="3000" spc="-10" dirty="0">
                <a:solidFill>
                  <a:srgbClr val="000000"/>
                </a:solidFill>
              </a:rPr>
              <a:t>r</a:t>
            </a:r>
            <a:r>
              <a:rPr sz="3000" spc="-5" dirty="0">
                <a:solidFill>
                  <a:srgbClr val="000000"/>
                </a:solidFill>
              </a:rPr>
              <a:t>umun</a:t>
            </a:r>
            <a:r>
              <a:rPr sz="3000" spc="-10" dirty="0">
                <a:solidFill>
                  <a:srgbClr val="000000"/>
                </a:solidFill>
              </a:rPr>
              <a:t>d</a:t>
            </a:r>
            <a:r>
              <a:rPr sz="3000" dirty="0">
                <a:solidFill>
                  <a:srgbClr val="000000"/>
                </a:solidFill>
              </a:rPr>
              <a:t>a	</a:t>
            </a:r>
            <a:r>
              <a:rPr sz="3000" spc="-5" dirty="0">
                <a:solidFill>
                  <a:srgbClr val="000000"/>
                </a:solidFill>
              </a:rPr>
              <a:t>ne  </a:t>
            </a:r>
            <a:r>
              <a:rPr sz="3000" spc="-10" dirty="0">
                <a:solidFill>
                  <a:srgbClr val="000000"/>
                </a:solidFill>
              </a:rPr>
              <a:t>yapılabilir?</a:t>
            </a:r>
            <a:endParaRPr sz="3000"/>
          </a:p>
        </p:txBody>
      </p:sp>
      <p:sp>
        <p:nvSpPr>
          <p:cNvPr id="9" name="object 9"/>
          <p:cNvSpPr txBox="1"/>
          <p:nvPr/>
        </p:nvSpPr>
        <p:spPr>
          <a:xfrm>
            <a:off x="728573" y="4859401"/>
            <a:ext cx="6588759" cy="489584"/>
          </a:xfrm>
          <a:prstGeom prst="rect">
            <a:avLst/>
          </a:prstGeom>
        </p:spPr>
        <p:txBody>
          <a:bodyPr vert="horz" wrap="square" lIns="0" tIns="0" rIns="0" bIns="0" rtlCol="0">
            <a:spAutoFit/>
          </a:bodyPr>
          <a:lstStyle/>
          <a:p>
            <a:pPr marL="367665" indent="-354965">
              <a:lnSpc>
                <a:spcPct val="100000"/>
              </a:lnSpc>
              <a:buClr>
                <a:srgbClr val="FF0000"/>
              </a:buClr>
              <a:buSzPct val="90000"/>
              <a:buFont typeface="Wingdings"/>
              <a:buChar char=""/>
              <a:tabLst>
                <a:tab pos="368300" algn="l"/>
              </a:tabLst>
            </a:pPr>
            <a:r>
              <a:rPr sz="3000" spc="-15" dirty="0">
                <a:latin typeface="Calibri"/>
                <a:cs typeface="Calibri"/>
              </a:rPr>
              <a:t>Pazarlık </a:t>
            </a:r>
            <a:r>
              <a:rPr sz="3000" spc="-5" dirty="0">
                <a:latin typeface="Calibri"/>
                <a:cs typeface="Calibri"/>
              </a:rPr>
              <a:t>usulü ihale </a:t>
            </a:r>
            <a:r>
              <a:rPr sz="3000" spc="-35" dirty="0">
                <a:latin typeface="Calibri"/>
                <a:cs typeface="Calibri"/>
              </a:rPr>
              <a:t>yapılabilir.</a:t>
            </a:r>
            <a:r>
              <a:rPr sz="3000" spc="35" dirty="0">
                <a:latin typeface="Calibri"/>
                <a:cs typeface="Calibri"/>
              </a:rPr>
              <a:t> </a:t>
            </a:r>
            <a:r>
              <a:rPr sz="3000" dirty="0">
                <a:latin typeface="Calibri"/>
                <a:cs typeface="Calibri"/>
              </a:rPr>
              <a:t>(4734/21)</a:t>
            </a:r>
            <a:endParaRPr sz="300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83791" y="309371"/>
            <a:ext cx="649071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657604" y="423926"/>
            <a:ext cx="5855335" cy="521334"/>
          </a:xfrm>
          <a:prstGeom prst="rect">
            <a:avLst/>
          </a:prstGeom>
        </p:spPr>
        <p:txBody>
          <a:bodyPr vert="horz" wrap="square" lIns="0" tIns="0" rIns="0" bIns="0" rtlCol="0">
            <a:spAutoFit/>
          </a:bodyPr>
          <a:lstStyle/>
          <a:p>
            <a:pPr marL="12700">
              <a:lnSpc>
                <a:spcPct val="100000"/>
              </a:lnSpc>
            </a:pPr>
            <a:r>
              <a:rPr dirty="0"/>
              <a:t>Belli </a:t>
            </a:r>
            <a:r>
              <a:rPr spc="-10" dirty="0"/>
              <a:t>İstekliler </a:t>
            </a:r>
            <a:r>
              <a:rPr spc="-5" dirty="0"/>
              <a:t>Arasında </a:t>
            </a:r>
            <a:r>
              <a:rPr dirty="0"/>
              <a:t>İhale</a:t>
            </a:r>
            <a:r>
              <a:rPr spc="-85" dirty="0"/>
              <a:t> </a:t>
            </a:r>
            <a:r>
              <a:rPr dirty="0"/>
              <a:t>Usulü</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91712" y="1450511"/>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a:spLocks noGrp="1"/>
          </p:cNvSpPr>
          <p:nvPr>
            <p:ph type="body" idx="1"/>
          </p:nvPr>
        </p:nvSpPr>
        <p:spPr>
          <a:xfrm>
            <a:off x="547217" y="1192611"/>
            <a:ext cx="8073390" cy="2384673"/>
          </a:xfrm>
          <a:prstGeom prst="rect">
            <a:avLst/>
          </a:prstGeom>
        </p:spPr>
        <p:txBody>
          <a:bodyPr vert="horz" wrap="square" lIns="0" tIns="228010" rIns="0" bIns="0" rtlCol="0">
            <a:spAutoFit/>
          </a:bodyPr>
          <a:lstStyle/>
          <a:p>
            <a:pPr marL="12700" marR="5080" algn="just">
              <a:lnSpc>
                <a:spcPct val="100000"/>
              </a:lnSpc>
            </a:pPr>
            <a:r>
              <a:rPr sz="2800" spc="-5" dirty="0">
                <a:solidFill>
                  <a:srgbClr val="000000"/>
                </a:solidFill>
              </a:rPr>
              <a:t>Belli </a:t>
            </a:r>
            <a:r>
              <a:rPr sz="2800" spc="-10" dirty="0">
                <a:solidFill>
                  <a:srgbClr val="000000"/>
                </a:solidFill>
              </a:rPr>
              <a:t>istekliler arasında </a:t>
            </a:r>
            <a:r>
              <a:rPr sz="2800" spc="-5" dirty="0">
                <a:solidFill>
                  <a:srgbClr val="000000"/>
                </a:solidFill>
              </a:rPr>
              <a:t>ihale usulü, </a:t>
            </a:r>
            <a:r>
              <a:rPr sz="2800" spc="-10" dirty="0">
                <a:solidFill>
                  <a:srgbClr val="000000"/>
                </a:solidFill>
              </a:rPr>
              <a:t>yapılacak </a:t>
            </a:r>
            <a:r>
              <a:rPr sz="2800" spc="-5" dirty="0">
                <a:solidFill>
                  <a:srgbClr val="000000"/>
                </a:solidFill>
              </a:rPr>
              <a:t>ön  </a:t>
            </a:r>
            <a:r>
              <a:rPr sz="2800" spc="-15" dirty="0">
                <a:solidFill>
                  <a:srgbClr val="000000"/>
                </a:solidFill>
              </a:rPr>
              <a:t>yeterlik </a:t>
            </a:r>
            <a:r>
              <a:rPr sz="2800" spc="-5" dirty="0">
                <a:solidFill>
                  <a:srgbClr val="000000"/>
                </a:solidFill>
              </a:rPr>
              <a:t>değerlendirmesi sonucunda </a:t>
            </a:r>
            <a:r>
              <a:rPr sz="2800" spc="-10" dirty="0">
                <a:solidFill>
                  <a:srgbClr val="FF0000"/>
                </a:solidFill>
              </a:rPr>
              <a:t>idarece </a:t>
            </a:r>
            <a:r>
              <a:rPr sz="2800" spc="-30" dirty="0">
                <a:solidFill>
                  <a:srgbClr val="FF0000"/>
                </a:solidFill>
              </a:rPr>
              <a:t>davet  </a:t>
            </a:r>
            <a:r>
              <a:rPr sz="2800" spc="-5" dirty="0">
                <a:solidFill>
                  <a:srgbClr val="FF0000"/>
                </a:solidFill>
              </a:rPr>
              <a:t>edilen </a:t>
            </a:r>
            <a:r>
              <a:rPr sz="2800" spc="-10" dirty="0">
                <a:solidFill>
                  <a:srgbClr val="FF0000"/>
                </a:solidFill>
              </a:rPr>
              <a:t>isteklilerin teklif verebildiği </a:t>
            </a:r>
            <a:r>
              <a:rPr sz="2800" spc="-40" dirty="0">
                <a:solidFill>
                  <a:srgbClr val="FF0000"/>
                </a:solidFill>
              </a:rPr>
              <a:t>usuldür</a:t>
            </a:r>
            <a:r>
              <a:rPr sz="2800" spc="-40" dirty="0">
                <a:solidFill>
                  <a:srgbClr val="000000"/>
                </a:solidFill>
              </a:rPr>
              <a:t>. </a:t>
            </a:r>
            <a:r>
              <a:rPr sz="2800" dirty="0">
                <a:solidFill>
                  <a:srgbClr val="000000"/>
                </a:solidFill>
              </a:rPr>
              <a:t>Bu </a:t>
            </a:r>
            <a:r>
              <a:rPr sz="2800" spc="-5" dirty="0">
                <a:solidFill>
                  <a:srgbClr val="000000"/>
                </a:solidFill>
              </a:rPr>
              <a:t>usul  </a:t>
            </a:r>
            <a:r>
              <a:rPr sz="2800" dirty="0">
                <a:solidFill>
                  <a:srgbClr val="000000"/>
                </a:solidFill>
              </a:rPr>
              <a:t>iki </a:t>
            </a:r>
            <a:r>
              <a:rPr sz="2800" spc="-5" dirty="0">
                <a:solidFill>
                  <a:srgbClr val="000000"/>
                </a:solidFill>
              </a:rPr>
              <a:t>durumda</a:t>
            </a:r>
            <a:r>
              <a:rPr sz="2800" spc="-30" dirty="0">
                <a:solidFill>
                  <a:srgbClr val="000000"/>
                </a:solidFill>
              </a:rPr>
              <a:t> </a:t>
            </a:r>
            <a:r>
              <a:rPr sz="2800" spc="-10" dirty="0">
                <a:solidFill>
                  <a:srgbClr val="000000"/>
                </a:solidFill>
              </a:rPr>
              <a:t>kullanılabilir;</a:t>
            </a:r>
            <a:endParaRPr sz="2800" dirty="0"/>
          </a:p>
          <a:p>
            <a:pPr marL="219710" indent="-207010" algn="just">
              <a:lnSpc>
                <a:spcPct val="100000"/>
              </a:lnSpc>
              <a:buClr>
                <a:srgbClr val="FF0000"/>
              </a:buClr>
              <a:buSzPct val="90000"/>
              <a:buFont typeface="Arial"/>
              <a:buChar char="•"/>
              <a:tabLst>
                <a:tab pos="220345" algn="l"/>
              </a:tabLst>
            </a:pPr>
            <a:r>
              <a:rPr sz="2800" spc="-40" dirty="0">
                <a:solidFill>
                  <a:srgbClr val="CC3300"/>
                </a:solidFill>
              </a:rPr>
              <a:t>Yapım  </a:t>
            </a:r>
            <a:r>
              <a:rPr sz="2800" spc="-5" dirty="0">
                <a:solidFill>
                  <a:srgbClr val="CC3300"/>
                </a:solidFill>
              </a:rPr>
              <a:t>işleri, hizmet </a:t>
            </a:r>
            <a:r>
              <a:rPr sz="2800" spc="-15" dirty="0">
                <a:solidFill>
                  <a:srgbClr val="CC3300"/>
                </a:solidFill>
              </a:rPr>
              <a:t>ve </a:t>
            </a:r>
            <a:r>
              <a:rPr sz="2800" dirty="0">
                <a:solidFill>
                  <a:srgbClr val="CC3300"/>
                </a:solidFill>
              </a:rPr>
              <a:t>mal </a:t>
            </a:r>
            <a:r>
              <a:rPr sz="2800" spc="-5" dirty="0">
                <a:solidFill>
                  <a:srgbClr val="CC3300"/>
                </a:solidFill>
              </a:rPr>
              <a:t>alım </a:t>
            </a:r>
            <a:r>
              <a:rPr sz="2800" spc="-5" dirty="0">
                <a:solidFill>
                  <a:srgbClr val="000000"/>
                </a:solidFill>
              </a:rPr>
              <a:t>ihalelerinden  </a:t>
            </a:r>
            <a:r>
              <a:rPr sz="2800" spc="130" dirty="0">
                <a:solidFill>
                  <a:srgbClr val="000000"/>
                </a:solidFill>
              </a:rPr>
              <a:t> </a:t>
            </a:r>
            <a:r>
              <a:rPr sz="2800" spc="-5" dirty="0">
                <a:solidFill>
                  <a:srgbClr val="FF0000"/>
                </a:solidFill>
              </a:rPr>
              <a:t>işin</a:t>
            </a:r>
            <a:endParaRPr sz="2800" dirty="0"/>
          </a:p>
        </p:txBody>
      </p:sp>
      <p:sp>
        <p:nvSpPr>
          <p:cNvPr id="10" name="object 10"/>
          <p:cNvSpPr txBox="1"/>
          <p:nvPr/>
        </p:nvSpPr>
        <p:spPr>
          <a:xfrm>
            <a:off x="547217" y="3707257"/>
            <a:ext cx="6388100" cy="946150"/>
          </a:xfrm>
          <a:prstGeom prst="rect">
            <a:avLst/>
          </a:prstGeom>
        </p:spPr>
        <p:txBody>
          <a:bodyPr vert="horz" wrap="square" lIns="0" tIns="0" rIns="0" bIns="0" rtlCol="0">
            <a:spAutoFit/>
          </a:bodyPr>
          <a:lstStyle/>
          <a:p>
            <a:pPr marL="12700" marR="5080">
              <a:lnSpc>
                <a:spcPct val="100000"/>
              </a:lnSpc>
              <a:tabLst>
                <a:tab pos="1885314" algn="l"/>
                <a:tab pos="2397760" algn="l"/>
                <a:tab pos="3599179" algn="l"/>
                <a:tab pos="4284980" algn="l"/>
                <a:tab pos="4365625" algn="l"/>
                <a:tab pos="4758690" algn="l"/>
                <a:tab pos="5423535" algn="l"/>
                <a:tab pos="5792470" algn="l"/>
              </a:tabLst>
            </a:pPr>
            <a:r>
              <a:rPr sz="3000" spc="-40" dirty="0">
                <a:solidFill>
                  <a:srgbClr val="FF0000"/>
                </a:solidFill>
                <a:latin typeface="Calibri"/>
                <a:cs typeface="Calibri"/>
              </a:rPr>
              <a:t>ö</a:t>
            </a:r>
            <a:r>
              <a:rPr sz="3000" spc="-70" dirty="0">
                <a:solidFill>
                  <a:srgbClr val="FF0000"/>
                </a:solidFill>
                <a:latin typeface="Calibri"/>
                <a:cs typeface="Calibri"/>
              </a:rPr>
              <a:t>z</a:t>
            </a:r>
            <a:r>
              <a:rPr sz="3000" dirty="0">
                <a:solidFill>
                  <a:srgbClr val="FF0000"/>
                </a:solidFill>
                <a:latin typeface="Calibri"/>
                <a:cs typeface="Calibri"/>
              </a:rPr>
              <a:t>e</a:t>
            </a:r>
            <a:r>
              <a:rPr sz="3000" spc="-15" dirty="0">
                <a:solidFill>
                  <a:srgbClr val="FF0000"/>
                </a:solidFill>
                <a:latin typeface="Calibri"/>
                <a:cs typeface="Calibri"/>
              </a:rPr>
              <a:t>l</a:t>
            </a:r>
            <a:r>
              <a:rPr sz="3000" dirty="0">
                <a:solidFill>
                  <a:srgbClr val="FF0000"/>
                </a:solidFill>
                <a:latin typeface="Calibri"/>
                <a:cs typeface="Calibri"/>
              </a:rPr>
              <a:t>l</a:t>
            </a:r>
            <a:r>
              <a:rPr sz="3000" spc="-15" dirty="0">
                <a:solidFill>
                  <a:srgbClr val="FF0000"/>
                </a:solidFill>
                <a:latin typeface="Calibri"/>
                <a:cs typeface="Calibri"/>
              </a:rPr>
              <a:t>i</a:t>
            </a:r>
            <a:r>
              <a:rPr sz="3000" dirty="0">
                <a:solidFill>
                  <a:srgbClr val="FF0000"/>
                </a:solidFill>
                <a:latin typeface="Calibri"/>
                <a:cs typeface="Calibri"/>
              </a:rPr>
              <a:t>ğinin	uzmanl</a:t>
            </a:r>
            <a:r>
              <a:rPr sz="3000" spc="-10" dirty="0">
                <a:solidFill>
                  <a:srgbClr val="FF0000"/>
                </a:solidFill>
                <a:latin typeface="Calibri"/>
                <a:cs typeface="Calibri"/>
              </a:rPr>
              <a:t>ı</a:t>
            </a:r>
            <a:r>
              <a:rPr sz="3000" dirty="0">
                <a:solidFill>
                  <a:srgbClr val="FF0000"/>
                </a:solidFill>
                <a:latin typeface="Calibri"/>
                <a:cs typeface="Calibri"/>
              </a:rPr>
              <a:t>k	</a:t>
            </a:r>
            <a:r>
              <a:rPr sz="3000" spc="-25" dirty="0">
                <a:solidFill>
                  <a:srgbClr val="FF0000"/>
                </a:solidFill>
                <a:latin typeface="Calibri"/>
                <a:cs typeface="Calibri"/>
              </a:rPr>
              <a:t>v</a:t>
            </a:r>
            <a:r>
              <a:rPr sz="3000" dirty="0">
                <a:solidFill>
                  <a:srgbClr val="FF0000"/>
                </a:solidFill>
                <a:latin typeface="Calibri"/>
                <a:cs typeface="Calibri"/>
              </a:rPr>
              <a:t>e	/	</a:t>
            </a:r>
            <a:r>
              <a:rPr sz="3000" spc="-25" dirty="0">
                <a:solidFill>
                  <a:srgbClr val="FF0000"/>
                </a:solidFill>
                <a:latin typeface="Calibri"/>
                <a:cs typeface="Calibri"/>
              </a:rPr>
              <a:t>v</a:t>
            </a:r>
            <a:r>
              <a:rPr sz="3000" spc="-30" dirty="0">
                <a:solidFill>
                  <a:srgbClr val="FF0000"/>
                </a:solidFill>
                <a:latin typeface="Calibri"/>
                <a:cs typeface="Calibri"/>
              </a:rPr>
              <a:t>e</a:t>
            </a:r>
            <a:r>
              <a:rPr sz="3000" spc="-50" dirty="0">
                <a:solidFill>
                  <a:srgbClr val="FF0000"/>
                </a:solidFill>
                <a:latin typeface="Calibri"/>
                <a:cs typeface="Calibri"/>
              </a:rPr>
              <a:t>y</a:t>
            </a:r>
            <a:r>
              <a:rPr sz="3000" dirty="0">
                <a:solidFill>
                  <a:srgbClr val="FF0000"/>
                </a:solidFill>
                <a:latin typeface="Calibri"/>
                <a:cs typeface="Calibri"/>
              </a:rPr>
              <a:t>a	i</a:t>
            </a:r>
            <a:r>
              <a:rPr sz="3000" spc="-15" dirty="0">
                <a:solidFill>
                  <a:srgbClr val="FF0000"/>
                </a:solidFill>
                <a:latin typeface="Calibri"/>
                <a:cs typeface="Calibri"/>
              </a:rPr>
              <a:t>l</a:t>
            </a:r>
            <a:r>
              <a:rPr sz="3000" dirty="0">
                <a:solidFill>
                  <a:srgbClr val="FF0000"/>
                </a:solidFill>
                <a:latin typeface="Calibri"/>
                <a:cs typeface="Calibri"/>
              </a:rPr>
              <a:t>e</a:t>
            </a:r>
            <a:r>
              <a:rPr sz="3000" spc="-10" dirty="0">
                <a:solidFill>
                  <a:srgbClr val="FF0000"/>
                </a:solidFill>
                <a:latin typeface="Calibri"/>
                <a:cs typeface="Calibri"/>
              </a:rPr>
              <a:t>r</a:t>
            </a:r>
            <a:r>
              <a:rPr sz="3000" dirty="0">
                <a:solidFill>
                  <a:srgbClr val="FF0000"/>
                </a:solidFill>
                <a:latin typeface="Calibri"/>
                <a:cs typeface="Calibri"/>
              </a:rPr>
              <a:t>i  </a:t>
            </a:r>
            <a:r>
              <a:rPr sz="3000" spc="-10" dirty="0">
                <a:solidFill>
                  <a:srgbClr val="FF0000"/>
                </a:solidFill>
                <a:latin typeface="Calibri"/>
                <a:cs typeface="Calibri"/>
              </a:rPr>
              <a:t>gerektirmesi	</a:t>
            </a:r>
            <a:r>
              <a:rPr sz="3000" spc="-10" dirty="0">
                <a:latin typeface="Calibri"/>
                <a:cs typeface="Calibri"/>
              </a:rPr>
              <a:t>nedeniyle		</a:t>
            </a:r>
            <a:r>
              <a:rPr sz="3000" dirty="0">
                <a:latin typeface="Calibri"/>
                <a:cs typeface="Calibri"/>
              </a:rPr>
              <a:t>açık	</a:t>
            </a:r>
            <a:r>
              <a:rPr sz="3000" spc="-5" dirty="0">
                <a:latin typeface="Calibri"/>
                <a:cs typeface="Calibri"/>
              </a:rPr>
              <a:t>ihale</a:t>
            </a:r>
            <a:endParaRPr sz="3000" dirty="0">
              <a:latin typeface="Calibri"/>
              <a:cs typeface="Calibri"/>
            </a:endParaRPr>
          </a:p>
        </p:txBody>
      </p:sp>
      <p:sp>
        <p:nvSpPr>
          <p:cNvPr id="11" name="object 11"/>
          <p:cNvSpPr txBox="1"/>
          <p:nvPr/>
        </p:nvSpPr>
        <p:spPr>
          <a:xfrm>
            <a:off x="7157719" y="3707257"/>
            <a:ext cx="1461770" cy="946150"/>
          </a:xfrm>
          <a:prstGeom prst="rect">
            <a:avLst/>
          </a:prstGeom>
        </p:spPr>
        <p:txBody>
          <a:bodyPr vert="horz" wrap="square" lIns="0" tIns="0" rIns="0" bIns="0" rtlCol="0">
            <a:spAutoFit/>
          </a:bodyPr>
          <a:lstStyle/>
          <a:p>
            <a:pPr marL="12700" marR="5080" indent="80645">
              <a:lnSpc>
                <a:spcPct val="100000"/>
              </a:lnSpc>
            </a:pPr>
            <a:r>
              <a:rPr sz="3000" spc="-35" dirty="0">
                <a:solidFill>
                  <a:srgbClr val="FF0000"/>
                </a:solidFill>
                <a:latin typeface="Calibri"/>
                <a:cs typeface="Calibri"/>
              </a:rPr>
              <a:t>t</a:t>
            </a:r>
            <a:r>
              <a:rPr sz="3000" dirty="0">
                <a:solidFill>
                  <a:srgbClr val="FF0000"/>
                </a:solidFill>
                <a:latin typeface="Calibri"/>
                <a:cs typeface="Calibri"/>
              </a:rPr>
              <a:t>eknoloji  </a:t>
            </a:r>
            <a:r>
              <a:rPr sz="3000" spc="-5" dirty="0">
                <a:latin typeface="Calibri"/>
                <a:cs typeface="Calibri"/>
              </a:rPr>
              <a:t>usul</a:t>
            </a:r>
            <a:r>
              <a:rPr sz="3000" spc="-20" dirty="0">
                <a:latin typeface="Calibri"/>
                <a:cs typeface="Calibri"/>
              </a:rPr>
              <a:t>ü</a:t>
            </a:r>
            <a:r>
              <a:rPr sz="3000" spc="-5" dirty="0">
                <a:latin typeface="Calibri"/>
                <a:cs typeface="Calibri"/>
              </a:rPr>
              <a:t>nün</a:t>
            </a:r>
            <a:endParaRPr sz="3000">
              <a:latin typeface="Calibri"/>
              <a:cs typeface="Calibri"/>
            </a:endParaRPr>
          </a:p>
        </p:txBody>
      </p:sp>
      <p:sp>
        <p:nvSpPr>
          <p:cNvPr id="12" name="object 12"/>
          <p:cNvSpPr txBox="1"/>
          <p:nvPr/>
        </p:nvSpPr>
        <p:spPr>
          <a:xfrm>
            <a:off x="547217" y="4622038"/>
            <a:ext cx="8072120" cy="2487861"/>
          </a:xfrm>
          <a:prstGeom prst="rect">
            <a:avLst/>
          </a:prstGeom>
        </p:spPr>
        <p:txBody>
          <a:bodyPr vert="horz" wrap="square" lIns="0" tIns="0" rIns="0" bIns="0" rtlCol="0">
            <a:spAutoFit/>
          </a:bodyPr>
          <a:lstStyle/>
          <a:p>
            <a:pPr marL="12700">
              <a:lnSpc>
                <a:spcPct val="100000"/>
              </a:lnSpc>
            </a:pPr>
            <a:r>
              <a:rPr sz="3000" spc="-5" dirty="0">
                <a:latin typeface="Calibri"/>
                <a:cs typeface="Calibri"/>
              </a:rPr>
              <a:t>uygulanamadığı</a:t>
            </a:r>
            <a:r>
              <a:rPr sz="3000" spc="-65" dirty="0">
                <a:latin typeface="Calibri"/>
                <a:cs typeface="Calibri"/>
              </a:rPr>
              <a:t> </a:t>
            </a:r>
            <a:r>
              <a:rPr sz="3000" spc="-55" dirty="0">
                <a:latin typeface="Calibri"/>
                <a:cs typeface="Calibri"/>
              </a:rPr>
              <a:t>işler.</a:t>
            </a:r>
            <a:endParaRPr sz="3000" dirty="0">
              <a:latin typeface="Calibri"/>
              <a:cs typeface="Calibri"/>
            </a:endParaRPr>
          </a:p>
          <a:p>
            <a:pPr marL="12700" marR="5080">
              <a:lnSpc>
                <a:spcPct val="100000"/>
              </a:lnSpc>
              <a:buClr>
                <a:srgbClr val="FF0000"/>
              </a:buClr>
              <a:buSzPct val="90000"/>
              <a:buFont typeface="Arial"/>
              <a:buChar char="•"/>
              <a:tabLst>
                <a:tab pos="220345" algn="l"/>
                <a:tab pos="1557655" algn="l"/>
                <a:tab pos="2932430" algn="l"/>
                <a:tab pos="3676650" algn="l"/>
                <a:tab pos="4991735" algn="l"/>
                <a:tab pos="6231255" algn="l"/>
                <a:tab pos="7089140" algn="l"/>
              </a:tabLst>
            </a:pPr>
            <a:r>
              <a:rPr sz="3000" spc="-195" dirty="0">
                <a:latin typeface="Calibri"/>
                <a:cs typeface="Calibri"/>
              </a:rPr>
              <a:t>Y</a:t>
            </a:r>
            <a:r>
              <a:rPr sz="3000" dirty="0">
                <a:latin typeface="Calibri"/>
                <a:cs typeface="Calibri"/>
              </a:rPr>
              <a:t>ak</a:t>
            </a:r>
            <a:r>
              <a:rPr sz="3000" spc="-15" dirty="0">
                <a:latin typeface="Calibri"/>
                <a:cs typeface="Calibri"/>
              </a:rPr>
              <a:t>l</a:t>
            </a:r>
            <a:r>
              <a:rPr sz="3000" dirty="0">
                <a:latin typeface="Calibri"/>
                <a:cs typeface="Calibri"/>
              </a:rPr>
              <a:t>aşık	mali</a:t>
            </a:r>
            <a:r>
              <a:rPr sz="3000" spc="-45" dirty="0">
                <a:latin typeface="Calibri"/>
                <a:cs typeface="Calibri"/>
              </a:rPr>
              <a:t>y</a:t>
            </a:r>
            <a:r>
              <a:rPr sz="3000" spc="-20" dirty="0">
                <a:latin typeface="Calibri"/>
                <a:cs typeface="Calibri"/>
              </a:rPr>
              <a:t>e</a:t>
            </a:r>
            <a:r>
              <a:rPr sz="3000" dirty="0">
                <a:latin typeface="Calibri"/>
                <a:cs typeface="Calibri"/>
              </a:rPr>
              <a:t>ti	eşik	d</a:t>
            </a:r>
            <a:r>
              <a:rPr sz="3000" spc="-25" dirty="0">
                <a:latin typeface="Calibri"/>
                <a:cs typeface="Calibri"/>
              </a:rPr>
              <a:t>eğ</a:t>
            </a:r>
            <a:r>
              <a:rPr sz="3000" spc="-20" dirty="0">
                <a:latin typeface="Calibri"/>
                <a:cs typeface="Calibri"/>
              </a:rPr>
              <a:t>e</a:t>
            </a:r>
            <a:r>
              <a:rPr sz="3000" dirty="0">
                <a:latin typeface="Calibri"/>
                <a:cs typeface="Calibri"/>
              </a:rPr>
              <a:t>r</a:t>
            </a:r>
            <a:r>
              <a:rPr sz="3000" spc="-10" dirty="0">
                <a:latin typeface="Calibri"/>
                <a:cs typeface="Calibri"/>
              </a:rPr>
              <a:t>i</a:t>
            </a:r>
            <a:r>
              <a:rPr sz="3000" spc="-5" dirty="0">
                <a:latin typeface="Calibri"/>
                <a:cs typeface="Calibri"/>
              </a:rPr>
              <a:t>n</a:t>
            </a:r>
            <a:r>
              <a:rPr sz="3000" dirty="0">
                <a:latin typeface="Calibri"/>
                <a:cs typeface="Calibri"/>
              </a:rPr>
              <a:t>	</a:t>
            </a:r>
            <a:r>
              <a:rPr sz="3000" spc="-55" dirty="0">
                <a:latin typeface="Calibri"/>
                <a:cs typeface="Calibri"/>
              </a:rPr>
              <a:t>y</a:t>
            </a:r>
            <a:r>
              <a:rPr sz="3000" dirty="0">
                <a:latin typeface="Calibri"/>
                <a:cs typeface="Calibri"/>
              </a:rPr>
              <a:t>arı</a:t>
            </a:r>
            <a:r>
              <a:rPr sz="3000" spc="5" dirty="0">
                <a:latin typeface="Calibri"/>
                <a:cs typeface="Calibri"/>
              </a:rPr>
              <a:t>s</a:t>
            </a:r>
            <a:r>
              <a:rPr sz="3000" dirty="0">
                <a:latin typeface="Calibri"/>
                <a:cs typeface="Calibri"/>
              </a:rPr>
              <a:t>ını	</a:t>
            </a:r>
            <a:r>
              <a:rPr sz="3000" spc="-5" dirty="0">
                <a:latin typeface="Calibri"/>
                <a:cs typeface="Calibri"/>
              </a:rPr>
              <a:t>aşan</a:t>
            </a:r>
            <a:r>
              <a:rPr sz="3000" dirty="0">
                <a:latin typeface="Calibri"/>
                <a:cs typeface="Calibri"/>
              </a:rPr>
              <a:t>	</a:t>
            </a:r>
            <a:r>
              <a:rPr sz="3000" b="1" u="heavy" spc="-55" dirty="0">
                <a:solidFill>
                  <a:srgbClr val="CC3300"/>
                </a:solidFill>
                <a:latin typeface="Calibri"/>
                <a:cs typeface="Calibri"/>
              </a:rPr>
              <a:t>y</a:t>
            </a:r>
            <a:r>
              <a:rPr sz="3000" b="1" u="heavy" dirty="0">
                <a:solidFill>
                  <a:srgbClr val="CC3300"/>
                </a:solidFill>
                <a:latin typeface="Calibri"/>
                <a:cs typeface="Calibri"/>
              </a:rPr>
              <a:t>a</a:t>
            </a:r>
            <a:r>
              <a:rPr sz="3000" b="1" u="heavy" spc="-10" dirty="0">
                <a:solidFill>
                  <a:srgbClr val="CC3300"/>
                </a:solidFill>
                <a:latin typeface="Calibri"/>
                <a:cs typeface="Calibri"/>
              </a:rPr>
              <a:t>p</a:t>
            </a:r>
            <a:r>
              <a:rPr sz="3000" b="1" u="heavy" spc="-5" dirty="0">
                <a:solidFill>
                  <a:srgbClr val="CC3300"/>
                </a:solidFill>
                <a:latin typeface="Calibri"/>
                <a:cs typeface="Calibri"/>
              </a:rPr>
              <a:t>ım </a:t>
            </a:r>
            <a:r>
              <a:rPr sz="3000" b="1" dirty="0">
                <a:solidFill>
                  <a:srgbClr val="CC3300"/>
                </a:solidFill>
                <a:latin typeface="Calibri"/>
                <a:cs typeface="Calibri"/>
              </a:rPr>
              <a:t> </a:t>
            </a:r>
            <a:r>
              <a:rPr sz="3000" b="1" u="heavy" dirty="0">
                <a:solidFill>
                  <a:srgbClr val="CC3300"/>
                </a:solidFill>
                <a:latin typeface="Calibri"/>
                <a:cs typeface="Calibri"/>
              </a:rPr>
              <a:t>işi </a:t>
            </a:r>
            <a:r>
              <a:rPr sz="3000" b="1" u="heavy" spc="-5" dirty="0" err="1">
                <a:solidFill>
                  <a:srgbClr val="CC3300"/>
                </a:solidFill>
                <a:latin typeface="Calibri"/>
                <a:cs typeface="Calibri"/>
              </a:rPr>
              <a:t>ihaleleri</a:t>
            </a:r>
            <a:r>
              <a:rPr sz="3000" b="1" u="heavy" spc="-5" dirty="0">
                <a:solidFill>
                  <a:srgbClr val="CC3300"/>
                </a:solidFill>
                <a:latin typeface="Calibri"/>
                <a:cs typeface="Calibri"/>
              </a:rPr>
              <a:t> </a:t>
            </a:r>
            <a:r>
              <a:rPr sz="3000" b="1" u="heavy" spc="-5" dirty="0" smtClean="0">
                <a:solidFill>
                  <a:srgbClr val="CC3300"/>
                </a:solidFill>
                <a:latin typeface="Calibri"/>
                <a:cs typeface="Calibri"/>
              </a:rPr>
              <a:t>(</a:t>
            </a:r>
            <a:r>
              <a:rPr lang="tr-TR" sz="3000" b="1" u="heavy" spc="-5" dirty="0" smtClean="0">
                <a:solidFill>
                  <a:srgbClr val="CC3300"/>
                </a:solidFill>
                <a:latin typeface="Calibri"/>
                <a:cs typeface="Calibri"/>
              </a:rPr>
              <a:t>146.815.969 </a:t>
            </a:r>
            <a:r>
              <a:rPr sz="3000" b="1" u="heavy" dirty="0" smtClean="0">
                <a:solidFill>
                  <a:srgbClr val="CC3300"/>
                </a:solidFill>
                <a:latin typeface="Calibri"/>
                <a:cs typeface="Calibri"/>
              </a:rPr>
              <a:t>: </a:t>
            </a:r>
            <a:r>
              <a:rPr sz="3000" b="1" u="heavy" dirty="0">
                <a:solidFill>
                  <a:srgbClr val="CC3300"/>
                </a:solidFill>
                <a:latin typeface="Calibri"/>
                <a:cs typeface="Calibri"/>
              </a:rPr>
              <a:t>2 = </a:t>
            </a:r>
            <a:r>
              <a:rPr lang="tr-TR" sz="3000" b="1" u="heavy" dirty="0" smtClean="0">
                <a:solidFill>
                  <a:srgbClr val="CC3300"/>
                </a:solidFill>
                <a:latin typeface="Calibri"/>
                <a:cs typeface="Calibri"/>
              </a:rPr>
              <a:t>73.407.984</a:t>
            </a:r>
            <a:r>
              <a:rPr sz="3000" b="1" u="heavy" dirty="0" smtClean="0">
                <a:solidFill>
                  <a:srgbClr val="CC3300"/>
                </a:solidFill>
                <a:latin typeface="Calibri"/>
                <a:cs typeface="Calibri"/>
              </a:rPr>
              <a:t>) </a:t>
            </a:r>
            <a:r>
              <a:rPr sz="3000" b="1" u="heavy" spc="35" dirty="0" smtClean="0">
                <a:solidFill>
                  <a:srgbClr val="CC3300"/>
                </a:solidFill>
                <a:latin typeface="Calibri"/>
                <a:cs typeface="Calibri"/>
              </a:rPr>
              <a:t> </a:t>
            </a:r>
            <a:r>
              <a:rPr sz="3000" spc="-5" dirty="0">
                <a:latin typeface="Calibri"/>
                <a:cs typeface="Calibri"/>
              </a:rPr>
              <a:t>(uzmanlık</a:t>
            </a:r>
            <a:endParaRPr sz="3000" dirty="0">
              <a:latin typeface="Calibri"/>
              <a:cs typeface="Calibri"/>
            </a:endParaRPr>
          </a:p>
          <a:p>
            <a:pPr marL="12700">
              <a:lnSpc>
                <a:spcPts val="3585"/>
              </a:lnSpc>
            </a:pPr>
            <a:r>
              <a:rPr sz="3000" dirty="0">
                <a:latin typeface="Calibri"/>
                <a:cs typeface="Calibri"/>
              </a:rPr>
              <a:t>/ </a:t>
            </a:r>
            <a:r>
              <a:rPr lang="tr-TR" sz="3000" dirty="0" smtClean="0">
                <a:latin typeface="Calibri"/>
                <a:cs typeface="Calibri"/>
              </a:rPr>
              <a:t>yüksek </a:t>
            </a:r>
            <a:r>
              <a:rPr sz="3000" spc="-10" dirty="0" err="1" smtClean="0">
                <a:latin typeface="Calibri"/>
                <a:cs typeface="Calibri"/>
              </a:rPr>
              <a:t>teknoloji</a:t>
            </a:r>
            <a:r>
              <a:rPr sz="3000" spc="-10" dirty="0" smtClean="0">
                <a:latin typeface="Calibri"/>
                <a:cs typeface="Calibri"/>
              </a:rPr>
              <a:t> </a:t>
            </a:r>
            <a:r>
              <a:rPr sz="3000" spc="-10" dirty="0">
                <a:latin typeface="Calibri"/>
                <a:cs typeface="Calibri"/>
              </a:rPr>
              <a:t>gerektirmesi</a:t>
            </a:r>
            <a:r>
              <a:rPr sz="3000" spc="-15" dirty="0">
                <a:latin typeface="Calibri"/>
                <a:cs typeface="Calibri"/>
              </a:rPr>
              <a:t> aranmıyor)</a:t>
            </a:r>
            <a:endParaRPr sz="3000" dirty="0">
              <a:latin typeface="Calibri"/>
              <a:cs typeface="Calibri"/>
            </a:endParaRPr>
          </a:p>
          <a:p>
            <a:pPr marR="15240" algn="r">
              <a:lnSpc>
                <a:spcPts val="1425"/>
              </a:lnSpc>
            </a:pPr>
            <a:r>
              <a:rPr sz="1200" spc="5" dirty="0">
                <a:solidFill>
                  <a:srgbClr val="888888"/>
                </a:solidFill>
                <a:latin typeface="Tahoma"/>
                <a:cs typeface="Tahoma"/>
              </a:rPr>
              <a:t>31</a:t>
            </a:r>
            <a:endParaRPr sz="1200" dirty="0">
              <a:latin typeface="Tahoma"/>
              <a:cs typeface="Tahom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8312" y="1196975"/>
            <a:ext cx="8229600" cy="5524500"/>
          </a:xfrm>
          <a:prstGeom prst="rect">
            <a:avLst/>
          </a:prstGeom>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marR="94615" algn="r">
              <a:lnSpc>
                <a:spcPct val="100000"/>
              </a:lnSpc>
              <a:spcBef>
                <a:spcPts val="1095"/>
              </a:spcBef>
            </a:pPr>
            <a:r>
              <a:rPr sz="1200" spc="5" dirty="0">
                <a:solidFill>
                  <a:srgbClr val="888888"/>
                </a:solidFill>
                <a:latin typeface="Tahoma"/>
                <a:cs typeface="Tahoma"/>
              </a:rPr>
              <a:t>32</a:t>
            </a:r>
            <a:endParaRPr sz="1200">
              <a:latin typeface="Tahoma"/>
              <a:cs typeface="Tahoma"/>
            </a:endParaRPr>
          </a:p>
        </p:txBody>
      </p:sp>
      <p:sp>
        <p:nvSpPr>
          <p:cNvPr id="3" name="object 3"/>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863595" y="289559"/>
            <a:ext cx="3646931" cy="96316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7" name="object 7"/>
          <p:cNvSpPr txBox="1">
            <a:spLocks noGrp="1"/>
          </p:cNvSpPr>
          <p:nvPr>
            <p:ph type="title"/>
          </p:nvPr>
        </p:nvSpPr>
        <p:spPr>
          <a:xfrm>
            <a:off x="3137661" y="428497"/>
            <a:ext cx="2891790" cy="521334"/>
          </a:xfrm>
          <a:prstGeom prst="rect">
            <a:avLst/>
          </a:prstGeom>
        </p:spPr>
        <p:txBody>
          <a:bodyPr vert="horz" wrap="square" lIns="0" tIns="0" rIns="0" bIns="0" rtlCol="0">
            <a:spAutoFit/>
          </a:bodyPr>
          <a:lstStyle/>
          <a:p>
            <a:pPr marL="12700">
              <a:lnSpc>
                <a:spcPct val="100000"/>
              </a:lnSpc>
              <a:tabLst>
                <a:tab pos="1233170" algn="l"/>
              </a:tabLst>
            </a:pPr>
            <a:r>
              <a:rPr dirty="0"/>
              <a:t>Örnek	KİK</a:t>
            </a:r>
            <a:r>
              <a:rPr spc="-80" dirty="0"/>
              <a:t> </a:t>
            </a:r>
            <a:r>
              <a:rPr spc="-20" dirty="0"/>
              <a:t>Kararı</a:t>
            </a: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9" name="object 9"/>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10" name="object 10"/>
          <p:cNvSpPr txBox="1"/>
          <p:nvPr/>
        </p:nvSpPr>
        <p:spPr>
          <a:xfrm>
            <a:off x="547217" y="1498346"/>
            <a:ext cx="1111885"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50" dirty="0">
                <a:latin typeface="Calibri"/>
                <a:cs typeface="Calibri"/>
              </a:rPr>
              <a:t>K</a:t>
            </a:r>
            <a:r>
              <a:rPr sz="3000" dirty="0">
                <a:latin typeface="Calibri"/>
                <a:cs typeface="Calibri"/>
              </a:rPr>
              <a:t>amu</a:t>
            </a:r>
            <a:endParaRPr sz="3000">
              <a:latin typeface="Calibri"/>
              <a:cs typeface="Calibri"/>
            </a:endParaRPr>
          </a:p>
        </p:txBody>
      </p:sp>
      <p:sp>
        <p:nvSpPr>
          <p:cNvPr id="11" name="object 11"/>
          <p:cNvSpPr txBox="1"/>
          <p:nvPr/>
        </p:nvSpPr>
        <p:spPr>
          <a:xfrm>
            <a:off x="1961769" y="1498346"/>
            <a:ext cx="779780" cy="488950"/>
          </a:xfrm>
          <a:prstGeom prst="rect">
            <a:avLst/>
          </a:prstGeom>
        </p:spPr>
        <p:txBody>
          <a:bodyPr vert="horz" wrap="square" lIns="0" tIns="0" rIns="0" bIns="0" rtlCol="0">
            <a:spAutoFit/>
          </a:bodyPr>
          <a:lstStyle/>
          <a:p>
            <a:pPr marL="12700">
              <a:lnSpc>
                <a:spcPct val="100000"/>
              </a:lnSpc>
            </a:pPr>
            <a:r>
              <a:rPr sz="3000" spc="-15" dirty="0">
                <a:latin typeface="Calibri"/>
                <a:cs typeface="Calibri"/>
              </a:rPr>
              <a:t>İ</a:t>
            </a:r>
            <a:r>
              <a:rPr sz="3000" dirty="0">
                <a:latin typeface="Calibri"/>
                <a:cs typeface="Calibri"/>
              </a:rPr>
              <a:t>hale</a:t>
            </a:r>
            <a:endParaRPr sz="3000">
              <a:latin typeface="Calibri"/>
              <a:cs typeface="Calibri"/>
            </a:endParaRPr>
          </a:p>
        </p:txBody>
      </p:sp>
      <p:sp>
        <p:nvSpPr>
          <p:cNvPr id="12" name="object 12"/>
          <p:cNvSpPr txBox="1"/>
          <p:nvPr/>
        </p:nvSpPr>
        <p:spPr>
          <a:xfrm>
            <a:off x="547217" y="2138807"/>
            <a:ext cx="2403475" cy="489584"/>
          </a:xfrm>
          <a:prstGeom prst="rect">
            <a:avLst/>
          </a:prstGeom>
        </p:spPr>
        <p:txBody>
          <a:bodyPr vert="horz" wrap="square" lIns="0" tIns="0" rIns="0" bIns="0" rtlCol="0">
            <a:spAutoFit/>
          </a:bodyPr>
          <a:lstStyle/>
          <a:p>
            <a:pPr marL="12700">
              <a:lnSpc>
                <a:spcPct val="100000"/>
              </a:lnSpc>
              <a:tabLst>
                <a:tab pos="1763395" algn="l"/>
              </a:tabLst>
            </a:pPr>
            <a:r>
              <a:rPr sz="3000" spc="-45" dirty="0">
                <a:latin typeface="Calibri"/>
                <a:cs typeface="Calibri"/>
              </a:rPr>
              <a:t>k</a:t>
            </a:r>
            <a:r>
              <a:rPr sz="3000" dirty="0">
                <a:latin typeface="Calibri"/>
                <a:cs typeface="Calibri"/>
              </a:rPr>
              <a:t>a</a:t>
            </a:r>
            <a:r>
              <a:rPr sz="3000" spc="-65" dirty="0">
                <a:latin typeface="Calibri"/>
                <a:cs typeface="Calibri"/>
              </a:rPr>
              <a:t>r</a:t>
            </a:r>
            <a:r>
              <a:rPr sz="3000" dirty="0">
                <a:latin typeface="Calibri"/>
                <a:cs typeface="Calibri"/>
              </a:rPr>
              <a:t>arı</a:t>
            </a:r>
            <a:r>
              <a:rPr sz="3000" spc="-15" dirty="0">
                <a:latin typeface="Calibri"/>
                <a:cs typeface="Calibri"/>
              </a:rPr>
              <a:t>y</a:t>
            </a:r>
            <a:r>
              <a:rPr sz="3000" dirty="0">
                <a:latin typeface="Calibri"/>
                <a:cs typeface="Calibri"/>
              </a:rPr>
              <a:t>la,	</a:t>
            </a:r>
            <a:r>
              <a:rPr sz="3000" spc="120" dirty="0">
                <a:latin typeface="Calibri"/>
                <a:cs typeface="Calibri"/>
              </a:rPr>
              <a:t>“</a:t>
            </a:r>
            <a:r>
              <a:rPr sz="3000" spc="-180" dirty="0">
                <a:latin typeface="Calibri"/>
                <a:cs typeface="Calibri"/>
              </a:rPr>
              <a:t>T</a:t>
            </a:r>
            <a:r>
              <a:rPr sz="3000" dirty="0">
                <a:latin typeface="Calibri"/>
                <a:cs typeface="Calibri"/>
              </a:rPr>
              <a:t>ıp</a:t>
            </a:r>
            <a:endParaRPr sz="3000">
              <a:latin typeface="Calibri"/>
              <a:cs typeface="Calibri"/>
            </a:endParaRPr>
          </a:p>
        </p:txBody>
      </p:sp>
      <p:sp>
        <p:nvSpPr>
          <p:cNvPr id="13" name="object 13"/>
          <p:cNvSpPr txBox="1"/>
          <p:nvPr/>
        </p:nvSpPr>
        <p:spPr>
          <a:xfrm>
            <a:off x="3043808" y="1498346"/>
            <a:ext cx="1638300" cy="1129665"/>
          </a:xfrm>
          <a:prstGeom prst="rect">
            <a:avLst/>
          </a:prstGeom>
        </p:spPr>
        <p:txBody>
          <a:bodyPr vert="horz" wrap="square" lIns="0" tIns="0" rIns="0" bIns="0" rtlCol="0">
            <a:spAutoFit/>
          </a:bodyPr>
          <a:lstStyle/>
          <a:p>
            <a:pPr marL="227329" indent="-215265">
              <a:lnSpc>
                <a:spcPct val="100000"/>
              </a:lnSpc>
            </a:pPr>
            <a:r>
              <a:rPr sz="3000" spc="-50" dirty="0">
                <a:latin typeface="Calibri"/>
                <a:cs typeface="Calibri"/>
              </a:rPr>
              <a:t>K</a:t>
            </a:r>
            <a:r>
              <a:rPr sz="3000" spc="-5" dirty="0">
                <a:latin typeface="Calibri"/>
                <a:cs typeface="Calibri"/>
              </a:rPr>
              <a:t>urulu</a:t>
            </a:r>
            <a:r>
              <a:rPr sz="3000" spc="-10" dirty="0">
                <a:latin typeface="Calibri"/>
                <a:cs typeface="Calibri"/>
              </a:rPr>
              <a:t>n</a:t>
            </a:r>
            <a:r>
              <a:rPr sz="3000" dirty="0">
                <a:latin typeface="Calibri"/>
                <a:cs typeface="Calibri"/>
              </a:rPr>
              <a:t>un</a:t>
            </a:r>
            <a:endParaRPr sz="3000">
              <a:latin typeface="Calibri"/>
              <a:cs typeface="Calibri"/>
            </a:endParaRPr>
          </a:p>
          <a:p>
            <a:pPr marL="227329">
              <a:lnSpc>
                <a:spcPct val="100000"/>
              </a:lnSpc>
              <a:spcBef>
                <a:spcPts val="1440"/>
              </a:spcBef>
            </a:pPr>
            <a:r>
              <a:rPr sz="3000" spc="-15" dirty="0">
                <a:latin typeface="Calibri"/>
                <a:cs typeface="Calibri"/>
              </a:rPr>
              <a:t>Fakültesi</a:t>
            </a:r>
            <a:endParaRPr sz="3000">
              <a:latin typeface="Calibri"/>
              <a:cs typeface="Calibri"/>
            </a:endParaRPr>
          </a:p>
        </p:txBody>
      </p:sp>
      <p:sp>
        <p:nvSpPr>
          <p:cNvPr id="14" name="object 14"/>
          <p:cNvSpPr txBox="1"/>
          <p:nvPr/>
        </p:nvSpPr>
        <p:spPr>
          <a:xfrm>
            <a:off x="4947665" y="1498346"/>
            <a:ext cx="2583180" cy="1129665"/>
          </a:xfrm>
          <a:prstGeom prst="rect">
            <a:avLst/>
          </a:prstGeom>
        </p:spPr>
        <p:txBody>
          <a:bodyPr vert="horz" wrap="square" lIns="0" tIns="0" rIns="0" bIns="0" rtlCol="0">
            <a:spAutoFit/>
          </a:bodyPr>
          <a:lstStyle/>
          <a:p>
            <a:pPr marL="50800">
              <a:lnSpc>
                <a:spcPct val="100000"/>
              </a:lnSpc>
            </a:pPr>
            <a:r>
              <a:rPr sz="3000" b="1" spc="-25" dirty="0">
                <a:solidFill>
                  <a:srgbClr val="00AFEF"/>
                </a:solidFill>
                <a:latin typeface="Calibri"/>
                <a:cs typeface="Calibri"/>
              </a:rPr>
              <a:t>2007/UY.Z-3128</a:t>
            </a:r>
            <a:endParaRPr sz="3000">
              <a:latin typeface="Calibri"/>
              <a:cs typeface="Calibri"/>
            </a:endParaRPr>
          </a:p>
          <a:p>
            <a:pPr marL="12700">
              <a:lnSpc>
                <a:spcPct val="100000"/>
              </a:lnSpc>
              <a:spcBef>
                <a:spcPts val="1440"/>
              </a:spcBef>
              <a:tabLst>
                <a:tab pos="1320165" algn="l"/>
              </a:tabLst>
            </a:pPr>
            <a:r>
              <a:rPr sz="3000" dirty="0">
                <a:latin typeface="Calibri"/>
                <a:cs typeface="Calibri"/>
              </a:rPr>
              <a:t>Eğitim	</a:t>
            </a:r>
            <a:r>
              <a:rPr sz="3000" spc="-5" dirty="0">
                <a:latin typeface="Calibri"/>
                <a:cs typeface="Calibri"/>
              </a:rPr>
              <a:t>Blokları</a:t>
            </a:r>
            <a:endParaRPr sz="3000">
              <a:latin typeface="Calibri"/>
              <a:cs typeface="Calibri"/>
            </a:endParaRPr>
          </a:p>
        </p:txBody>
      </p:sp>
      <p:sp>
        <p:nvSpPr>
          <p:cNvPr id="15" name="object 15"/>
          <p:cNvSpPr txBox="1"/>
          <p:nvPr/>
        </p:nvSpPr>
        <p:spPr>
          <a:xfrm>
            <a:off x="7749285" y="1498346"/>
            <a:ext cx="870585" cy="1129665"/>
          </a:xfrm>
          <a:prstGeom prst="rect">
            <a:avLst/>
          </a:prstGeom>
        </p:spPr>
        <p:txBody>
          <a:bodyPr vert="horz" wrap="square" lIns="0" tIns="0" rIns="0" bIns="0" rtlCol="0">
            <a:spAutoFit/>
          </a:bodyPr>
          <a:lstStyle/>
          <a:p>
            <a:pPr algn="ctr">
              <a:lnSpc>
                <a:spcPct val="100000"/>
              </a:lnSpc>
            </a:pPr>
            <a:r>
              <a:rPr sz="3000" spc="-15" dirty="0">
                <a:latin typeface="Calibri"/>
                <a:cs typeface="Calibri"/>
              </a:rPr>
              <a:t>sayılı</a:t>
            </a:r>
            <a:endParaRPr sz="3000">
              <a:latin typeface="Calibri"/>
              <a:cs typeface="Calibri"/>
            </a:endParaRPr>
          </a:p>
          <a:p>
            <a:pPr algn="ctr">
              <a:lnSpc>
                <a:spcPct val="100000"/>
              </a:lnSpc>
              <a:spcBef>
                <a:spcPts val="1440"/>
              </a:spcBef>
            </a:pPr>
            <a:r>
              <a:rPr sz="3000" dirty="0">
                <a:latin typeface="Calibri"/>
                <a:cs typeface="Calibri"/>
              </a:rPr>
              <a:t>İkmal</a:t>
            </a:r>
            <a:endParaRPr sz="3000">
              <a:latin typeface="Calibri"/>
              <a:cs typeface="Calibri"/>
            </a:endParaRPr>
          </a:p>
        </p:txBody>
      </p:sp>
      <p:sp>
        <p:nvSpPr>
          <p:cNvPr id="16" name="object 16"/>
          <p:cNvSpPr/>
          <p:nvPr/>
        </p:nvSpPr>
        <p:spPr>
          <a:xfrm>
            <a:off x="2486151" y="2573908"/>
            <a:ext cx="6118860" cy="0"/>
          </a:xfrm>
          <a:custGeom>
            <a:avLst/>
            <a:gdLst/>
            <a:ahLst/>
            <a:cxnLst/>
            <a:rect l="l" t="t" r="r" b="b"/>
            <a:pathLst>
              <a:path w="6118859">
                <a:moveTo>
                  <a:pt x="0" y="0"/>
                </a:moveTo>
                <a:lnTo>
                  <a:pt x="6118733" y="0"/>
                </a:lnTo>
              </a:path>
            </a:pathLst>
          </a:custGeom>
          <a:ln w="24384">
            <a:solidFill>
              <a:srgbClr val="000000"/>
            </a:solidFill>
          </a:ln>
        </p:spPr>
        <p:txBody>
          <a:bodyPr wrap="square" lIns="0" tIns="0" rIns="0" bIns="0" rtlCol="0"/>
          <a:lstStyle/>
          <a:p>
            <a:endParaRPr/>
          </a:p>
        </p:txBody>
      </p:sp>
      <p:sp>
        <p:nvSpPr>
          <p:cNvPr id="17" name="object 17"/>
          <p:cNvSpPr/>
          <p:nvPr/>
        </p:nvSpPr>
        <p:spPr>
          <a:xfrm>
            <a:off x="559752" y="5774309"/>
            <a:ext cx="8045450" cy="0"/>
          </a:xfrm>
          <a:custGeom>
            <a:avLst/>
            <a:gdLst/>
            <a:ahLst/>
            <a:cxnLst/>
            <a:rect l="l" t="t" r="r" b="b"/>
            <a:pathLst>
              <a:path w="8045450">
                <a:moveTo>
                  <a:pt x="0" y="0"/>
                </a:moveTo>
                <a:lnTo>
                  <a:pt x="8045132" y="0"/>
                </a:lnTo>
              </a:path>
            </a:pathLst>
          </a:custGeom>
          <a:ln w="24384">
            <a:solidFill>
              <a:srgbClr val="0000FF"/>
            </a:solidFill>
          </a:ln>
        </p:spPr>
        <p:txBody>
          <a:bodyPr wrap="square" lIns="0" tIns="0" rIns="0" bIns="0" rtlCol="0"/>
          <a:lstStyle/>
          <a:p>
            <a:endParaRPr/>
          </a:p>
        </p:txBody>
      </p:sp>
      <p:sp>
        <p:nvSpPr>
          <p:cNvPr id="18" name="object 18"/>
          <p:cNvSpPr txBox="1"/>
          <p:nvPr/>
        </p:nvSpPr>
        <p:spPr>
          <a:xfrm>
            <a:off x="547217" y="2596007"/>
            <a:ext cx="8072755" cy="3873500"/>
          </a:xfrm>
          <a:prstGeom prst="rect">
            <a:avLst/>
          </a:prstGeom>
        </p:spPr>
        <p:txBody>
          <a:bodyPr vert="horz" wrap="square" lIns="0" tIns="0" rIns="0" bIns="0" rtlCol="0">
            <a:spAutoFit/>
          </a:bodyPr>
          <a:lstStyle/>
          <a:p>
            <a:pPr marL="12700" marR="5080" algn="just">
              <a:lnSpc>
                <a:spcPct val="140000"/>
              </a:lnSpc>
            </a:pPr>
            <a:r>
              <a:rPr sz="3000" u="heavy" spc="-10" dirty="0">
                <a:latin typeface="Calibri"/>
                <a:cs typeface="Calibri"/>
              </a:rPr>
              <a:t>İnşaatı”nın</a:t>
            </a:r>
            <a:r>
              <a:rPr sz="3000" spc="-10" dirty="0">
                <a:latin typeface="Calibri"/>
                <a:cs typeface="Calibri"/>
              </a:rPr>
              <a:t>, </a:t>
            </a:r>
            <a:r>
              <a:rPr sz="3000" b="1" spc="-25" dirty="0">
                <a:solidFill>
                  <a:srgbClr val="0000FF"/>
                </a:solidFill>
                <a:latin typeface="Calibri"/>
                <a:cs typeface="Calibri"/>
              </a:rPr>
              <a:t>2007/UY.Z-1400 </a:t>
            </a:r>
            <a:r>
              <a:rPr sz="3000" spc="-10" dirty="0">
                <a:latin typeface="Calibri"/>
                <a:cs typeface="Calibri"/>
              </a:rPr>
              <a:t>sayılı </a:t>
            </a:r>
            <a:r>
              <a:rPr sz="3000" spc="-15" dirty="0">
                <a:latin typeface="Calibri"/>
                <a:cs typeface="Calibri"/>
              </a:rPr>
              <a:t>kararıyla</a:t>
            </a:r>
            <a:r>
              <a:rPr sz="3000" spc="645" dirty="0">
                <a:latin typeface="Calibri"/>
                <a:cs typeface="Calibri"/>
              </a:rPr>
              <a:t> </a:t>
            </a:r>
            <a:r>
              <a:rPr sz="3000" spc="-5" dirty="0">
                <a:latin typeface="Calibri"/>
                <a:cs typeface="Calibri"/>
              </a:rPr>
              <a:t>da,  </a:t>
            </a:r>
            <a:r>
              <a:rPr sz="3000" u="heavy" spc="-15" dirty="0">
                <a:latin typeface="Calibri"/>
                <a:cs typeface="Calibri"/>
              </a:rPr>
              <a:t>Üniversite Hastanesi </a:t>
            </a:r>
            <a:r>
              <a:rPr sz="3000" u="heavy" spc="-40" dirty="0">
                <a:latin typeface="Calibri"/>
                <a:cs typeface="Calibri"/>
              </a:rPr>
              <a:t>Tadilat </a:t>
            </a:r>
            <a:r>
              <a:rPr sz="3000" u="heavy" spc="-15" dirty="0">
                <a:latin typeface="Calibri"/>
                <a:cs typeface="Calibri"/>
              </a:rPr>
              <a:t>ve </a:t>
            </a:r>
            <a:r>
              <a:rPr sz="3000" u="heavy" spc="-5" dirty="0">
                <a:latin typeface="Calibri"/>
                <a:cs typeface="Calibri"/>
              </a:rPr>
              <a:t>Büyük </a:t>
            </a:r>
            <a:r>
              <a:rPr sz="3000" u="heavy" dirty="0">
                <a:latin typeface="Calibri"/>
                <a:cs typeface="Calibri"/>
              </a:rPr>
              <a:t>Onarım </a:t>
            </a:r>
            <a:r>
              <a:rPr sz="3000" u="heavy" spc="-5" dirty="0">
                <a:latin typeface="Calibri"/>
                <a:cs typeface="Calibri"/>
              </a:rPr>
              <a:t>İşinin  </a:t>
            </a:r>
            <a:r>
              <a:rPr sz="3000" spc="-10" dirty="0">
                <a:latin typeface="Calibri"/>
                <a:cs typeface="Calibri"/>
              </a:rPr>
              <a:t>belli </a:t>
            </a:r>
            <a:r>
              <a:rPr sz="3000" spc="-15" dirty="0">
                <a:latin typeface="Calibri"/>
                <a:cs typeface="Calibri"/>
              </a:rPr>
              <a:t>istekliler</a:t>
            </a:r>
            <a:r>
              <a:rPr sz="3000" spc="645" dirty="0">
                <a:latin typeface="Calibri"/>
                <a:cs typeface="Calibri"/>
              </a:rPr>
              <a:t> </a:t>
            </a:r>
            <a:r>
              <a:rPr sz="3000" spc="-10" dirty="0">
                <a:latin typeface="Calibri"/>
                <a:cs typeface="Calibri"/>
              </a:rPr>
              <a:t>arasında </a:t>
            </a:r>
            <a:r>
              <a:rPr sz="3000" spc="-5" dirty="0">
                <a:latin typeface="Calibri"/>
                <a:cs typeface="Calibri"/>
              </a:rPr>
              <a:t>ihale edilmesini </a:t>
            </a:r>
            <a:r>
              <a:rPr sz="3000" spc="-10" dirty="0">
                <a:latin typeface="Calibri"/>
                <a:cs typeface="Calibri"/>
              </a:rPr>
              <a:t>Kanunda  </a:t>
            </a:r>
            <a:r>
              <a:rPr sz="3000" spc="-5" dirty="0">
                <a:latin typeface="Calibri"/>
                <a:cs typeface="Calibri"/>
              </a:rPr>
              <a:t>öngörülen </a:t>
            </a:r>
            <a:r>
              <a:rPr sz="3000" spc="-25" dirty="0">
                <a:latin typeface="Calibri"/>
                <a:cs typeface="Calibri"/>
              </a:rPr>
              <a:t>özel </a:t>
            </a:r>
            <a:r>
              <a:rPr sz="3000" spc="-5" dirty="0">
                <a:latin typeface="Calibri"/>
                <a:cs typeface="Calibri"/>
              </a:rPr>
              <a:t>uzmanlık </a:t>
            </a:r>
            <a:r>
              <a:rPr sz="3000" spc="-30" dirty="0">
                <a:latin typeface="Calibri"/>
                <a:cs typeface="Calibri"/>
              </a:rPr>
              <a:t>veya </a:t>
            </a:r>
            <a:r>
              <a:rPr sz="3000" spc="-10" dirty="0">
                <a:latin typeface="Calibri"/>
                <a:cs typeface="Calibri"/>
              </a:rPr>
              <a:t>ileri </a:t>
            </a:r>
            <a:r>
              <a:rPr sz="3000" u="heavy" spc="-10" dirty="0">
                <a:solidFill>
                  <a:srgbClr val="0000FF"/>
                </a:solidFill>
                <a:latin typeface="Calibri"/>
                <a:cs typeface="Calibri"/>
              </a:rPr>
              <a:t>teknoloji </a:t>
            </a:r>
            <a:r>
              <a:rPr sz="3000" u="heavy" dirty="0">
                <a:solidFill>
                  <a:srgbClr val="0000FF"/>
                </a:solidFill>
                <a:latin typeface="Calibri"/>
                <a:cs typeface="Calibri"/>
              </a:rPr>
              <a:t>şartı  </a:t>
            </a:r>
            <a:r>
              <a:rPr sz="3000" spc="-5" dirty="0">
                <a:solidFill>
                  <a:srgbClr val="0000FF"/>
                </a:solidFill>
                <a:latin typeface="Calibri"/>
                <a:cs typeface="Calibri"/>
              </a:rPr>
              <a:t>bulunmadığı </a:t>
            </a:r>
            <a:r>
              <a:rPr sz="3000" spc="-15" dirty="0">
                <a:solidFill>
                  <a:srgbClr val="0000FF"/>
                </a:solidFill>
                <a:latin typeface="Calibri"/>
                <a:cs typeface="Calibri"/>
              </a:rPr>
              <a:t>gerekçesiyle </a:t>
            </a:r>
            <a:r>
              <a:rPr sz="3000" spc="-20" dirty="0">
                <a:solidFill>
                  <a:srgbClr val="0000FF"/>
                </a:solidFill>
                <a:latin typeface="Calibri"/>
                <a:cs typeface="Calibri"/>
              </a:rPr>
              <a:t>mevzuata </a:t>
            </a:r>
            <a:r>
              <a:rPr sz="3000" spc="-15" dirty="0">
                <a:solidFill>
                  <a:srgbClr val="0000FF"/>
                </a:solidFill>
                <a:latin typeface="Calibri"/>
                <a:cs typeface="Calibri"/>
              </a:rPr>
              <a:t>aykırı  </a:t>
            </a:r>
            <a:r>
              <a:rPr sz="3000" u="heavy" spc="-40" dirty="0">
                <a:solidFill>
                  <a:srgbClr val="0000FF"/>
                </a:solidFill>
                <a:latin typeface="Calibri"/>
                <a:cs typeface="Calibri"/>
              </a:rPr>
              <a:t>bulmuştur.</a:t>
            </a:r>
            <a:endParaRPr sz="3000">
              <a:latin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863595" y="289559"/>
            <a:ext cx="3646931" cy="963168"/>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37661" y="428497"/>
            <a:ext cx="2891790" cy="521334"/>
          </a:xfrm>
          <a:prstGeom prst="rect">
            <a:avLst/>
          </a:prstGeom>
        </p:spPr>
        <p:txBody>
          <a:bodyPr vert="horz" wrap="square" lIns="0" tIns="0" rIns="0" bIns="0" rtlCol="0">
            <a:spAutoFit/>
          </a:bodyPr>
          <a:lstStyle/>
          <a:p>
            <a:pPr marL="12700">
              <a:lnSpc>
                <a:spcPct val="100000"/>
              </a:lnSpc>
              <a:tabLst>
                <a:tab pos="1233170" algn="l"/>
              </a:tabLst>
            </a:pPr>
            <a:r>
              <a:rPr dirty="0"/>
              <a:t>Örnek	KİK</a:t>
            </a:r>
            <a:r>
              <a:rPr spc="-80" dirty="0"/>
              <a:t> </a:t>
            </a:r>
            <a:r>
              <a:rPr spc="-20" dirty="0"/>
              <a:t>Kararı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95730"/>
            <a:ext cx="8072120" cy="2804795"/>
          </a:xfrm>
          <a:prstGeom prst="rect">
            <a:avLst/>
          </a:prstGeom>
        </p:spPr>
        <p:txBody>
          <a:bodyPr vert="horz" wrap="square" lIns="0" tIns="0" rIns="0" bIns="0" rtlCol="0">
            <a:spAutoFit/>
          </a:bodyPr>
          <a:lstStyle/>
          <a:p>
            <a:pPr marL="12700" marR="5080" algn="just">
              <a:lnSpc>
                <a:spcPct val="130000"/>
              </a:lnSpc>
              <a:buClr>
                <a:srgbClr val="FF0000"/>
              </a:buClr>
              <a:buSzPct val="69642"/>
              <a:buFont typeface="Arial"/>
              <a:buChar char="•"/>
              <a:tabLst>
                <a:tab pos="162560" algn="l"/>
              </a:tabLst>
            </a:pPr>
            <a:r>
              <a:rPr sz="2800" spc="-15" dirty="0">
                <a:latin typeface="Calibri"/>
                <a:cs typeface="Calibri"/>
              </a:rPr>
              <a:t>Kamu </a:t>
            </a:r>
            <a:r>
              <a:rPr sz="2800" spc="-5" dirty="0">
                <a:latin typeface="Calibri"/>
                <a:cs typeface="Calibri"/>
              </a:rPr>
              <a:t>İhale </a:t>
            </a:r>
            <a:r>
              <a:rPr sz="2800" spc="-10" dirty="0">
                <a:latin typeface="Calibri"/>
                <a:cs typeface="Calibri"/>
              </a:rPr>
              <a:t>Kurulunun </a:t>
            </a:r>
            <a:r>
              <a:rPr sz="2800" b="1" spc="-25" dirty="0">
                <a:solidFill>
                  <a:srgbClr val="0000FF"/>
                </a:solidFill>
                <a:latin typeface="Calibri"/>
                <a:cs typeface="Calibri"/>
              </a:rPr>
              <a:t>2007/UY.Z-3208 </a:t>
            </a:r>
            <a:r>
              <a:rPr sz="2800" spc="-15" dirty="0">
                <a:latin typeface="Calibri"/>
                <a:cs typeface="Calibri"/>
              </a:rPr>
              <a:t>sayılı kararında  </a:t>
            </a:r>
            <a:r>
              <a:rPr sz="2800" spc="-30" dirty="0">
                <a:latin typeface="Calibri"/>
                <a:cs typeface="Calibri"/>
              </a:rPr>
              <a:t>Yapılan </a:t>
            </a:r>
            <a:r>
              <a:rPr sz="2800" spc="-5" dirty="0">
                <a:latin typeface="Calibri"/>
                <a:cs typeface="Calibri"/>
              </a:rPr>
              <a:t>incelemede </a:t>
            </a:r>
            <a:r>
              <a:rPr sz="2800" spc="-15" dirty="0">
                <a:latin typeface="Calibri"/>
                <a:cs typeface="Calibri"/>
              </a:rPr>
              <a:t>başvuruya </a:t>
            </a:r>
            <a:r>
              <a:rPr sz="2800" spc="-30" dirty="0">
                <a:latin typeface="Calibri"/>
                <a:cs typeface="Calibri"/>
              </a:rPr>
              <a:t>konu </a:t>
            </a:r>
            <a:r>
              <a:rPr sz="2800" u="heavy" spc="-20" dirty="0">
                <a:solidFill>
                  <a:srgbClr val="CC3300"/>
                </a:solidFill>
                <a:latin typeface="Calibri"/>
                <a:cs typeface="Calibri"/>
              </a:rPr>
              <a:t>Atıksu </a:t>
            </a:r>
            <a:r>
              <a:rPr sz="2800" u="heavy" spc="-5" dirty="0">
                <a:solidFill>
                  <a:srgbClr val="CC3300"/>
                </a:solidFill>
                <a:latin typeface="Calibri"/>
                <a:cs typeface="Calibri"/>
              </a:rPr>
              <a:t>Arıtma </a:t>
            </a:r>
            <a:r>
              <a:rPr sz="2800" u="heavy" spc="-45" dirty="0">
                <a:solidFill>
                  <a:srgbClr val="CC3300"/>
                </a:solidFill>
                <a:latin typeface="Calibri"/>
                <a:cs typeface="Calibri"/>
              </a:rPr>
              <a:t>Tesisi  </a:t>
            </a:r>
            <a:r>
              <a:rPr sz="2800" u="heavy" spc="-35" dirty="0">
                <a:solidFill>
                  <a:srgbClr val="CC3300"/>
                </a:solidFill>
                <a:latin typeface="Calibri"/>
                <a:cs typeface="Calibri"/>
              </a:rPr>
              <a:t>Yapımı </a:t>
            </a:r>
            <a:r>
              <a:rPr sz="2800" spc="-5" dirty="0">
                <a:latin typeface="Calibri"/>
                <a:cs typeface="Calibri"/>
              </a:rPr>
              <a:t>işinin </a:t>
            </a:r>
            <a:r>
              <a:rPr sz="2800" spc="-10" dirty="0">
                <a:latin typeface="Calibri"/>
                <a:cs typeface="Calibri"/>
              </a:rPr>
              <a:t>idare </a:t>
            </a:r>
            <a:r>
              <a:rPr sz="2800" spc="-15" dirty="0">
                <a:latin typeface="Calibri"/>
                <a:cs typeface="Calibri"/>
              </a:rPr>
              <a:t>tarafından </a:t>
            </a:r>
            <a:r>
              <a:rPr sz="2800" spc="-5" dirty="0">
                <a:latin typeface="Calibri"/>
                <a:cs typeface="Calibri"/>
              </a:rPr>
              <a:t>uzmanlık </a:t>
            </a:r>
            <a:r>
              <a:rPr sz="2800" spc="-15" dirty="0">
                <a:latin typeface="Calibri"/>
                <a:cs typeface="Calibri"/>
              </a:rPr>
              <a:t>gerektiren </a:t>
            </a:r>
            <a:r>
              <a:rPr sz="2800" spc="-20" dirty="0">
                <a:latin typeface="Calibri"/>
                <a:cs typeface="Calibri"/>
              </a:rPr>
              <a:t>ve </a:t>
            </a:r>
            <a:r>
              <a:rPr sz="2800" spc="-10" dirty="0">
                <a:latin typeface="Calibri"/>
                <a:cs typeface="Calibri"/>
              </a:rPr>
              <a:t>bir  çok mekanik </a:t>
            </a:r>
            <a:r>
              <a:rPr sz="2800" spc="-5" dirty="0">
                <a:latin typeface="Calibri"/>
                <a:cs typeface="Calibri"/>
              </a:rPr>
              <a:t>ekipmanı içinde </a:t>
            </a:r>
            <a:r>
              <a:rPr sz="2800" spc="-10" dirty="0">
                <a:latin typeface="Calibri"/>
                <a:cs typeface="Calibri"/>
              </a:rPr>
              <a:t>barındıran </a:t>
            </a:r>
            <a:r>
              <a:rPr sz="2800" spc="-25" dirty="0">
                <a:latin typeface="Calibri"/>
                <a:cs typeface="Calibri"/>
              </a:rPr>
              <a:t>komplike </a:t>
            </a:r>
            <a:r>
              <a:rPr sz="2800" spc="-10" dirty="0">
                <a:latin typeface="Calibri"/>
                <a:cs typeface="Calibri"/>
              </a:rPr>
              <a:t>bir  </a:t>
            </a:r>
            <a:r>
              <a:rPr sz="2800" spc="-15" dirty="0">
                <a:latin typeface="Calibri"/>
                <a:cs typeface="Calibri"/>
              </a:rPr>
              <a:t>sistem  olarak  </a:t>
            </a:r>
            <a:r>
              <a:rPr sz="2800" spc="-5" dirty="0">
                <a:latin typeface="Calibri"/>
                <a:cs typeface="Calibri"/>
              </a:rPr>
              <a:t>değerlendirildiği </a:t>
            </a:r>
            <a:r>
              <a:rPr sz="2800" spc="-20" dirty="0">
                <a:latin typeface="Calibri"/>
                <a:cs typeface="Calibri"/>
              </a:rPr>
              <a:t>ve  </a:t>
            </a:r>
            <a:r>
              <a:rPr sz="2800" spc="-5" dirty="0">
                <a:latin typeface="Calibri"/>
                <a:cs typeface="Calibri"/>
              </a:rPr>
              <a:t>bu  </a:t>
            </a:r>
            <a:r>
              <a:rPr sz="2800" spc="-10" dirty="0">
                <a:latin typeface="Calibri"/>
                <a:cs typeface="Calibri"/>
              </a:rPr>
              <a:t>nedenle  </a:t>
            </a:r>
            <a:r>
              <a:rPr sz="2800" spc="-5" dirty="0">
                <a:latin typeface="Calibri"/>
                <a:cs typeface="Calibri"/>
              </a:rPr>
              <a:t>de</a:t>
            </a:r>
            <a:r>
              <a:rPr sz="2800" spc="-10" dirty="0">
                <a:latin typeface="Calibri"/>
                <a:cs typeface="Calibri"/>
              </a:rPr>
              <a:t> </a:t>
            </a:r>
            <a:r>
              <a:rPr sz="2800" spc="-5" dirty="0">
                <a:latin typeface="Calibri"/>
                <a:cs typeface="Calibri"/>
              </a:rPr>
              <a:t>ihale</a:t>
            </a:r>
            <a:endParaRPr sz="28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28</a:t>
            </a:fld>
            <a:endParaRPr dirty="0"/>
          </a:p>
        </p:txBody>
      </p:sp>
      <p:sp>
        <p:nvSpPr>
          <p:cNvPr id="10" name="object 10"/>
          <p:cNvSpPr txBox="1"/>
          <p:nvPr/>
        </p:nvSpPr>
        <p:spPr>
          <a:xfrm>
            <a:off x="547217" y="4298060"/>
            <a:ext cx="5970270" cy="1012825"/>
          </a:xfrm>
          <a:prstGeom prst="rect">
            <a:avLst/>
          </a:prstGeom>
        </p:spPr>
        <p:txBody>
          <a:bodyPr vert="horz" wrap="square" lIns="0" tIns="0" rIns="0" bIns="0" rtlCol="0">
            <a:spAutoFit/>
          </a:bodyPr>
          <a:lstStyle/>
          <a:p>
            <a:pPr marL="12700">
              <a:lnSpc>
                <a:spcPct val="100000"/>
              </a:lnSpc>
              <a:tabLst>
                <a:tab pos="1572895" algn="l"/>
                <a:tab pos="2394585" algn="l"/>
                <a:tab pos="3824604" algn="l"/>
                <a:tab pos="5261610" algn="l"/>
              </a:tabLst>
            </a:pPr>
            <a:r>
              <a:rPr sz="2800" spc="-5" dirty="0">
                <a:latin typeface="Calibri"/>
                <a:cs typeface="Calibri"/>
              </a:rPr>
              <a:t>us</a:t>
            </a:r>
            <a:r>
              <a:rPr sz="2800" spc="0" dirty="0">
                <a:latin typeface="Calibri"/>
                <a:cs typeface="Calibri"/>
              </a:rPr>
              <a:t>u</a:t>
            </a:r>
            <a:r>
              <a:rPr sz="2800" spc="-5" dirty="0">
                <a:latin typeface="Calibri"/>
                <a:cs typeface="Calibri"/>
              </a:rPr>
              <a:t>lü</a:t>
            </a:r>
            <a:r>
              <a:rPr sz="2800" dirty="0">
                <a:latin typeface="Calibri"/>
                <a:cs typeface="Calibri"/>
              </a:rPr>
              <a:t>n</a:t>
            </a:r>
            <a:r>
              <a:rPr sz="2800" spc="-5" dirty="0">
                <a:latin typeface="Calibri"/>
                <a:cs typeface="Calibri"/>
              </a:rPr>
              <a:t>ün</a:t>
            </a:r>
            <a:r>
              <a:rPr sz="2800" dirty="0">
                <a:latin typeface="Calibri"/>
                <a:cs typeface="Calibri"/>
              </a:rPr>
              <a:t>	</a:t>
            </a:r>
            <a:r>
              <a:rPr sz="2800" spc="-10" dirty="0">
                <a:latin typeface="Calibri"/>
                <a:cs typeface="Calibri"/>
              </a:rPr>
              <a:t>be</a:t>
            </a:r>
            <a:r>
              <a:rPr sz="2800" spc="-15" dirty="0">
                <a:latin typeface="Calibri"/>
                <a:cs typeface="Calibri"/>
              </a:rPr>
              <a:t>l</a:t>
            </a:r>
            <a:r>
              <a:rPr sz="2800" spc="-5" dirty="0">
                <a:latin typeface="Calibri"/>
                <a:cs typeface="Calibri"/>
              </a:rPr>
              <a:t>li</a:t>
            </a:r>
            <a:r>
              <a:rPr sz="2800" dirty="0">
                <a:latin typeface="Calibri"/>
                <a:cs typeface="Calibri"/>
              </a:rPr>
              <a:t>	</a:t>
            </a:r>
            <a:r>
              <a:rPr sz="2800" spc="-5" dirty="0">
                <a:latin typeface="Calibri"/>
                <a:cs typeface="Calibri"/>
              </a:rPr>
              <a:t>i</a:t>
            </a:r>
            <a:r>
              <a:rPr sz="2800" spc="-50" dirty="0">
                <a:latin typeface="Calibri"/>
                <a:cs typeface="Calibri"/>
              </a:rPr>
              <a:t>s</a:t>
            </a:r>
            <a:r>
              <a:rPr sz="2800" spc="-30" dirty="0">
                <a:latin typeface="Calibri"/>
                <a:cs typeface="Calibri"/>
              </a:rPr>
              <a:t>t</a:t>
            </a:r>
            <a:r>
              <a:rPr sz="2800" dirty="0">
                <a:latin typeface="Calibri"/>
                <a:cs typeface="Calibri"/>
              </a:rPr>
              <a:t>e</a:t>
            </a:r>
            <a:r>
              <a:rPr sz="2800" spc="-5" dirty="0">
                <a:latin typeface="Calibri"/>
                <a:cs typeface="Calibri"/>
              </a:rPr>
              <a:t>kl</a:t>
            </a:r>
            <a:r>
              <a:rPr sz="2800" spc="-20" dirty="0">
                <a:latin typeface="Calibri"/>
                <a:cs typeface="Calibri"/>
              </a:rPr>
              <a:t>i</a:t>
            </a:r>
            <a:r>
              <a:rPr sz="2800" spc="-5" dirty="0">
                <a:latin typeface="Calibri"/>
                <a:cs typeface="Calibri"/>
              </a:rPr>
              <a:t>ler</a:t>
            </a:r>
            <a:r>
              <a:rPr sz="2800" dirty="0">
                <a:latin typeface="Calibri"/>
                <a:cs typeface="Calibri"/>
              </a:rPr>
              <a:t>	</a:t>
            </a:r>
            <a:r>
              <a:rPr sz="2800" spc="-5" dirty="0">
                <a:latin typeface="Calibri"/>
                <a:cs typeface="Calibri"/>
              </a:rPr>
              <a:t>a</a:t>
            </a:r>
            <a:r>
              <a:rPr sz="2800" spc="-65" dirty="0">
                <a:latin typeface="Calibri"/>
                <a:cs typeface="Calibri"/>
              </a:rPr>
              <a:t>r</a:t>
            </a:r>
            <a:r>
              <a:rPr sz="2800" spc="-5" dirty="0">
                <a:latin typeface="Calibri"/>
                <a:cs typeface="Calibri"/>
              </a:rPr>
              <a:t>asında</a:t>
            </a:r>
            <a:r>
              <a:rPr sz="2800" dirty="0">
                <a:latin typeface="Calibri"/>
                <a:cs typeface="Calibri"/>
              </a:rPr>
              <a:t>	</a:t>
            </a:r>
            <a:r>
              <a:rPr sz="2800" spc="-5" dirty="0">
                <a:latin typeface="Calibri"/>
                <a:cs typeface="Calibri"/>
              </a:rPr>
              <a:t>i</a:t>
            </a:r>
            <a:r>
              <a:rPr sz="2800" spc="-20" dirty="0">
                <a:latin typeface="Calibri"/>
                <a:cs typeface="Calibri"/>
              </a:rPr>
              <a:t>h</a:t>
            </a:r>
            <a:r>
              <a:rPr sz="2800" spc="-5" dirty="0">
                <a:latin typeface="Calibri"/>
                <a:cs typeface="Calibri"/>
              </a:rPr>
              <a:t>ale</a:t>
            </a:r>
            <a:endParaRPr sz="2800">
              <a:latin typeface="Calibri"/>
              <a:cs typeface="Calibri"/>
            </a:endParaRPr>
          </a:p>
          <a:p>
            <a:pPr marL="12700">
              <a:lnSpc>
                <a:spcPct val="100000"/>
              </a:lnSpc>
              <a:spcBef>
                <a:spcPts val="1010"/>
              </a:spcBef>
              <a:tabLst>
                <a:tab pos="1078865" algn="l"/>
                <a:tab pos="2368550" algn="l"/>
                <a:tab pos="4412615" algn="l"/>
              </a:tabLst>
            </a:pPr>
            <a:r>
              <a:rPr sz="2800" spc="-10" dirty="0">
                <a:latin typeface="Calibri"/>
                <a:cs typeface="Calibri"/>
              </a:rPr>
              <a:t>tespit	</a:t>
            </a:r>
            <a:r>
              <a:rPr sz="2800" spc="-5" dirty="0">
                <a:latin typeface="Calibri"/>
                <a:cs typeface="Calibri"/>
              </a:rPr>
              <a:t>edildiği	</a:t>
            </a:r>
            <a:r>
              <a:rPr sz="2800" spc="-25" dirty="0">
                <a:latin typeface="Calibri"/>
                <a:cs typeface="Calibri"/>
              </a:rPr>
              <a:t>anlaşılmıştır,	</a:t>
            </a:r>
            <a:r>
              <a:rPr sz="2800" spc="-10" dirty="0">
                <a:latin typeface="Calibri"/>
                <a:cs typeface="Calibri"/>
              </a:rPr>
              <a:t>denilerek</a:t>
            </a:r>
            <a:endParaRPr sz="2800">
              <a:latin typeface="Calibri"/>
              <a:cs typeface="Calibri"/>
            </a:endParaRPr>
          </a:p>
        </p:txBody>
      </p:sp>
      <p:sp>
        <p:nvSpPr>
          <p:cNvPr id="11" name="object 11"/>
          <p:cNvSpPr txBox="1"/>
          <p:nvPr/>
        </p:nvSpPr>
        <p:spPr>
          <a:xfrm>
            <a:off x="6542023" y="4298060"/>
            <a:ext cx="971550" cy="1012825"/>
          </a:xfrm>
          <a:prstGeom prst="rect">
            <a:avLst/>
          </a:prstGeom>
        </p:spPr>
        <p:txBody>
          <a:bodyPr vert="horz" wrap="square" lIns="0" tIns="0" rIns="0" bIns="0" rtlCol="0">
            <a:spAutoFit/>
          </a:bodyPr>
          <a:lstStyle/>
          <a:p>
            <a:pPr marL="12700" indent="165735">
              <a:lnSpc>
                <a:spcPct val="100000"/>
              </a:lnSpc>
            </a:pPr>
            <a:r>
              <a:rPr sz="2800" spc="-5" dirty="0">
                <a:latin typeface="Calibri"/>
                <a:cs typeface="Calibri"/>
              </a:rPr>
              <a:t>usulü</a:t>
            </a:r>
            <a:endParaRPr sz="2800">
              <a:latin typeface="Calibri"/>
              <a:cs typeface="Calibri"/>
            </a:endParaRPr>
          </a:p>
          <a:p>
            <a:pPr marL="12700">
              <a:lnSpc>
                <a:spcPct val="100000"/>
              </a:lnSpc>
              <a:spcBef>
                <a:spcPts val="1010"/>
              </a:spcBef>
            </a:pPr>
            <a:r>
              <a:rPr sz="2800" spc="-10" dirty="0">
                <a:latin typeface="Calibri"/>
                <a:cs typeface="Calibri"/>
              </a:rPr>
              <a:t>atıksu</a:t>
            </a:r>
            <a:endParaRPr sz="2800">
              <a:latin typeface="Calibri"/>
              <a:cs typeface="Calibri"/>
            </a:endParaRPr>
          </a:p>
        </p:txBody>
      </p:sp>
      <p:sp>
        <p:nvSpPr>
          <p:cNvPr id="12" name="object 12"/>
          <p:cNvSpPr txBox="1"/>
          <p:nvPr/>
        </p:nvSpPr>
        <p:spPr>
          <a:xfrm>
            <a:off x="7642606" y="4298060"/>
            <a:ext cx="975360" cy="1012825"/>
          </a:xfrm>
          <a:prstGeom prst="rect">
            <a:avLst/>
          </a:prstGeom>
        </p:spPr>
        <p:txBody>
          <a:bodyPr vert="horz" wrap="square" lIns="0" tIns="0" rIns="0" bIns="0" rtlCol="0">
            <a:spAutoFit/>
          </a:bodyPr>
          <a:lstStyle/>
          <a:p>
            <a:pPr marL="12700" indent="62230">
              <a:lnSpc>
                <a:spcPct val="100000"/>
              </a:lnSpc>
            </a:pPr>
            <a:r>
              <a:rPr sz="2800" spc="-10" dirty="0">
                <a:latin typeface="Calibri"/>
                <a:cs typeface="Calibri"/>
              </a:rPr>
              <a:t>ol</a:t>
            </a:r>
            <a:r>
              <a:rPr sz="2800" spc="0" dirty="0">
                <a:latin typeface="Calibri"/>
                <a:cs typeface="Calibri"/>
              </a:rPr>
              <a:t>a</a:t>
            </a:r>
            <a:r>
              <a:rPr sz="2800" spc="-70" dirty="0">
                <a:latin typeface="Calibri"/>
                <a:cs typeface="Calibri"/>
              </a:rPr>
              <a:t>r</a:t>
            </a:r>
            <a:r>
              <a:rPr sz="2800" spc="-5" dirty="0">
                <a:latin typeface="Calibri"/>
                <a:cs typeface="Calibri"/>
              </a:rPr>
              <a:t>ak</a:t>
            </a:r>
            <a:endParaRPr sz="2800">
              <a:latin typeface="Calibri"/>
              <a:cs typeface="Calibri"/>
            </a:endParaRPr>
          </a:p>
          <a:p>
            <a:pPr marL="12700">
              <a:lnSpc>
                <a:spcPct val="100000"/>
              </a:lnSpc>
              <a:spcBef>
                <a:spcPts val="1010"/>
              </a:spcBef>
            </a:pPr>
            <a:r>
              <a:rPr sz="2800" spc="0" dirty="0">
                <a:latin typeface="Calibri"/>
                <a:cs typeface="Calibri"/>
              </a:rPr>
              <a:t>a</a:t>
            </a:r>
            <a:r>
              <a:rPr sz="2800" dirty="0">
                <a:latin typeface="Calibri"/>
                <a:cs typeface="Calibri"/>
              </a:rPr>
              <a:t>r</a:t>
            </a:r>
            <a:r>
              <a:rPr sz="2800" spc="-15" dirty="0">
                <a:latin typeface="Calibri"/>
                <a:cs typeface="Calibri"/>
              </a:rPr>
              <a:t>ı</a:t>
            </a:r>
            <a:r>
              <a:rPr sz="2800" spc="-5" dirty="0">
                <a:latin typeface="Calibri"/>
                <a:cs typeface="Calibri"/>
              </a:rPr>
              <a:t>tma</a:t>
            </a:r>
            <a:endParaRPr sz="2800">
              <a:latin typeface="Calibri"/>
              <a:cs typeface="Calibri"/>
            </a:endParaRPr>
          </a:p>
        </p:txBody>
      </p:sp>
      <p:sp>
        <p:nvSpPr>
          <p:cNvPr id="13" name="object 13"/>
          <p:cNvSpPr txBox="1"/>
          <p:nvPr/>
        </p:nvSpPr>
        <p:spPr>
          <a:xfrm>
            <a:off x="547217" y="5407863"/>
            <a:ext cx="8071484" cy="1012190"/>
          </a:xfrm>
          <a:prstGeom prst="rect">
            <a:avLst/>
          </a:prstGeom>
        </p:spPr>
        <p:txBody>
          <a:bodyPr vert="horz" wrap="square" lIns="0" tIns="0" rIns="0" bIns="0" rtlCol="0">
            <a:spAutoFit/>
          </a:bodyPr>
          <a:lstStyle/>
          <a:p>
            <a:pPr marL="12700">
              <a:lnSpc>
                <a:spcPct val="100000"/>
              </a:lnSpc>
            </a:pPr>
            <a:r>
              <a:rPr sz="2800" spc="-10" dirty="0">
                <a:latin typeface="Calibri"/>
                <a:cs typeface="Calibri"/>
              </a:rPr>
              <a:t>tesisinin </a:t>
            </a:r>
            <a:r>
              <a:rPr sz="2800" u="heavy" spc="-5" dirty="0">
                <a:solidFill>
                  <a:srgbClr val="CC3300"/>
                </a:solidFill>
                <a:latin typeface="Calibri"/>
                <a:cs typeface="Calibri"/>
              </a:rPr>
              <a:t>belli </a:t>
            </a:r>
            <a:r>
              <a:rPr sz="2800" u="heavy" spc="-10" dirty="0">
                <a:solidFill>
                  <a:srgbClr val="CC3300"/>
                </a:solidFill>
                <a:latin typeface="Calibri"/>
                <a:cs typeface="Calibri"/>
              </a:rPr>
              <a:t>istekliler arasında </a:t>
            </a:r>
            <a:r>
              <a:rPr sz="2800" u="heavy" spc="-5" dirty="0">
                <a:solidFill>
                  <a:srgbClr val="CC3300"/>
                </a:solidFill>
                <a:latin typeface="Calibri"/>
                <a:cs typeface="Calibri"/>
              </a:rPr>
              <a:t>ihale edilmesi</a:t>
            </a:r>
            <a:r>
              <a:rPr sz="2800" u="heavy" spc="320" dirty="0">
                <a:solidFill>
                  <a:srgbClr val="CC3300"/>
                </a:solidFill>
                <a:latin typeface="Calibri"/>
                <a:cs typeface="Calibri"/>
              </a:rPr>
              <a:t> </a:t>
            </a:r>
            <a:r>
              <a:rPr sz="2800" u="heavy" spc="-20" dirty="0">
                <a:solidFill>
                  <a:srgbClr val="CC3300"/>
                </a:solidFill>
                <a:latin typeface="Calibri"/>
                <a:cs typeface="Calibri"/>
              </a:rPr>
              <a:t>mevzuata</a:t>
            </a:r>
            <a:endParaRPr sz="2800">
              <a:latin typeface="Calibri"/>
              <a:cs typeface="Calibri"/>
            </a:endParaRPr>
          </a:p>
          <a:p>
            <a:pPr marL="12700">
              <a:lnSpc>
                <a:spcPct val="100000"/>
              </a:lnSpc>
              <a:spcBef>
                <a:spcPts val="1010"/>
              </a:spcBef>
            </a:pPr>
            <a:r>
              <a:rPr sz="2800" u="heavy" spc="-15" dirty="0">
                <a:solidFill>
                  <a:srgbClr val="CC3300"/>
                </a:solidFill>
                <a:latin typeface="Calibri"/>
                <a:cs typeface="Calibri"/>
              </a:rPr>
              <a:t>aykırı</a:t>
            </a:r>
            <a:r>
              <a:rPr sz="2800" u="heavy" spc="-45" dirty="0">
                <a:solidFill>
                  <a:srgbClr val="CC3300"/>
                </a:solidFill>
                <a:latin typeface="Calibri"/>
                <a:cs typeface="Calibri"/>
              </a:rPr>
              <a:t> </a:t>
            </a:r>
            <a:r>
              <a:rPr sz="2800" u="heavy" spc="-30" dirty="0">
                <a:solidFill>
                  <a:srgbClr val="CC3300"/>
                </a:solidFill>
                <a:latin typeface="Calibri"/>
                <a:cs typeface="Calibri"/>
              </a:rPr>
              <a:t>bulunmamıştır.</a:t>
            </a:r>
            <a:endParaRPr sz="2800">
              <a:latin typeface="Calibri"/>
              <a:cs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48055" y="309371"/>
            <a:ext cx="8362188" cy="93878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txBox="1"/>
          <p:nvPr/>
        </p:nvSpPr>
        <p:spPr>
          <a:xfrm>
            <a:off x="721563" y="423926"/>
            <a:ext cx="7721600" cy="521334"/>
          </a:xfrm>
          <a:prstGeom prst="rect">
            <a:avLst/>
          </a:prstGeom>
        </p:spPr>
        <p:txBody>
          <a:bodyPr vert="horz" wrap="square" lIns="0" tIns="0" rIns="0" bIns="0" rtlCol="0">
            <a:spAutoFit/>
          </a:bodyPr>
          <a:lstStyle/>
          <a:p>
            <a:pPr marL="12700">
              <a:lnSpc>
                <a:spcPct val="100000"/>
              </a:lnSpc>
            </a:pPr>
            <a:r>
              <a:rPr sz="3200" b="1" dirty="0">
                <a:solidFill>
                  <a:srgbClr val="FFFFFF"/>
                </a:solidFill>
                <a:latin typeface="Calibri"/>
                <a:cs typeface="Calibri"/>
              </a:rPr>
              <a:t>Belli </a:t>
            </a:r>
            <a:r>
              <a:rPr sz="3200" b="1" spc="-10" dirty="0">
                <a:solidFill>
                  <a:srgbClr val="FFFFFF"/>
                </a:solidFill>
                <a:latin typeface="Calibri"/>
                <a:cs typeface="Calibri"/>
              </a:rPr>
              <a:t>İstekliler Arasında </a:t>
            </a:r>
            <a:r>
              <a:rPr sz="3200" b="1" spc="-5" dirty="0">
                <a:solidFill>
                  <a:srgbClr val="FFFFFF"/>
                </a:solidFill>
                <a:latin typeface="Calibri"/>
                <a:cs typeface="Calibri"/>
              </a:rPr>
              <a:t>İhale </a:t>
            </a:r>
            <a:r>
              <a:rPr sz="3200" b="1" dirty="0">
                <a:solidFill>
                  <a:srgbClr val="FFFFFF"/>
                </a:solidFill>
                <a:latin typeface="Calibri"/>
                <a:cs typeface="Calibri"/>
              </a:rPr>
              <a:t>Usulünün</a:t>
            </a:r>
            <a:r>
              <a:rPr sz="3200" b="1" spc="-45" dirty="0">
                <a:solidFill>
                  <a:srgbClr val="FFFFFF"/>
                </a:solidFill>
                <a:latin typeface="Calibri"/>
                <a:cs typeface="Calibri"/>
              </a:rPr>
              <a:t> </a:t>
            </a:r>
            <a:r>
              <a:rPr sz="3200" b="1" spc="-5" dirty="0">
                <a:solidFill>
                  <a:srgbClr val="FFFFFF"/>
                </a:solidFill>
                <a:latin typeface="Calibri"/>
                <a:cs typeface="Calibri"/>
              </a:rPr>
              <a:t>İşleyişi</a:t>
            </a:r>
            <a:endParaRPr sz="3200">
              <a:latin typeface="Calibri"/>
              <a:cs typeface="Calibri"/>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536446"/>
            <a:ext cx="1866264" cy="542925"/>
          </a:xfrm>
          <a:prstGeom prst="rect">
            <a:avLst/>
          </a:prstGeom>
        </p:spPr>
        <p:txBody>
          <a:bodyPr vert="horz" wrap="square" lIns="0" tIns="0" rIns="0" bIns="0" rtlCol="0">
            <a:spAutoFit/>
          </a:bodyPr>
          <a:lstStyle/>
          <a:p>
            <a:pPr marL="363220" indent="-350520">
              <a:lnSpc>
                <a:spcPct val="100000"/>
              </a:lnSpc>
              <a:buClr>
                <a:srgbClr val="FF0000"/>
              </a:buClr>
              <a:buSzPct val="143750"/>
              <a:buFont typeface="Arial"/>
              <a:buChar char="•"/>
              <a:tabLst>
                <a:tab pos="363220" algn="l"/>
              </a:tabLst>
            </a:pPr>
            <a:r>
              <a:rPr sz="3200" spc="-5" dirty="0">
                <a:latin typeface="Calibri"/>
                <a:cs typeface="Calibri"/>
              </a:rPr>
              <a:t>Belirtilen</a:t>
            </a:r>
            <a:endParaRPr sz="32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29</a:t>
            </a:fld>
            <a:endParaRPr dirty="0"/>
          </a:p>
        </p:txBody>
      </p:sp>
      <p:sp>
        <p:nvSpPr>
          <p:cNvPr id="9" name="object 9"/>
          <p:cNvSpPr txBox="1"/>
          <p:nvPr/>
        </p:nvSpPr>
        <p:spPr>
          <a:xfrm>
            <a:off x="3162680" y="1536446"/>
            <a:ext cx="2998470" cy="521334"/>
          </a:xfrm>
          <a:prstGeom prst="rect">
            <a:avLst/>
          </a:prstGeom>
        </p:spPr>
        <p:txBody>
          <a:bodyPr vert="horz" wrap="square" lIns="0" tIns="0" rIns="0" bIns="0" rtlCol="0">
            <a:spAutoFit/>
          </a:bodyPr>
          <a:lstStyle/>
          <a:p>
            <a:pPr marL="12700">
              <a:lnSpc>
                <a:spcPct val="100000"/>
              </a:lnSpc>
              <a:tabLst>
                <a:tab pos="1756410" algn="l"/>
              </a:tabLst>
            </a:pPr>
            <a:r>
              <a:rPr sz="3200" spc="-10" dirty="0">
                <a:latin typeface="Calibri"/>
                <a:cs typeface="Calibri"/>
              </a:rPr>
              <a:t>asgari	</a:t>
            </a:r>
            <a:r>
              <a:rPr sz="3200" spc="-15" dirty="0">
                <a:latin typeface="Calibri"/>
                <a:cs typeface="Calibri"/>
              </a:rPr>
              <a:t>yeterlik</a:t>
            </a:r>
            <a:endParaRPr sz="3200">
              <a:latin typeface="Calibri"/>
              <a:cs typeface="Calibri"/>
            </a:endParaRPr>
          </a:p>
        </p:txBody>
      </p:sp>
      <p:sp>
        <p:nvSpPr>
          <p:cNvPr id="10" name="object 10"/>
          <p:cNvSpPr txBox="1"/>
          <p:nvPr/>
        </p:nvSpPr>
        <p:spPr>
          <a:xfrm>
            <a:off x="6907783" y="1536446"/>
            <a:ext cx="1708150" cy="521334"/>
          </a:xfrm>
          <a:prstGeom prst="rect">
            <a:avLst/>
          </a:prstGeom>
        </p:spPr>
        <p:txBody>
          <a:bodyPr vert="horz" wrap="square" lIns="0" tIns="0" rIns="0" bIns="0" rtlCol="0">
            <a:spAutoFit/>
          </a:bodyPr>
          <a:lstStyle/>
          <a:p>
            <a:pPr marL="12700">
              <a:lnSpc>
                <a:spcPct val="100000"/>
              </a:lnSpc>
            </a:pPr>
            <a:r>
              <a:rPr sz="3200" spc="-120" dirty="0">
                <a:latin typeface="Calibri"/>
                <a:cs typeface="Calibri"/>
              </a:rPr>
              <a:t>k</a:t>
            </a:r>
            <a:r>
              <a:rPr sz="3200" dirty="0">
                <a:latin typeface="Calibri"/>
                <a:cs typeface="Calibri"/>
              </a:rPr>
              <a:t>oşullarını</a:t>
            </a:r>
            <a:endParaRPr sz="3200">
              <a:latin typeface="Calibri"/>
              <a:cs typeface="Calibri"/>
            </a:endParaRPr>
          </a:p>
        </p:txBody>
      </p:sp>
      <p:sp>
        <p:nvSpPr>
          <p:cNvPr id="11" name="object 11"/>
          <p:cNvSpPr txBox="1"/>
          <p:nvPr/>
        </p:nvSpPr>
        <p:spPr>
          <a:xfrm>
            <a:off x="547217" y="2208529"/>
            <a:ext cx="8074659" cy="4033520"/>
          </a:xfrm>
          <a:prstGeom prst="rect">
            <a:avLst/>
          </a:prstGeom>
        </p:spPr>
        <p:txBody>
          <a:bodyPr vert="horz" wrap="square" lIns="0" tIns="0" rIns="0" bIns="0" rtlCol="0">
            <a:spAutoFit/>
          </a:bodyPr>
          <a:lstStyle/>
          <a:p>
            <a:pPr marL="12700" algn="just">
              <a:lnSpc>
                <a:spcPct val="100000"/>
              </a:lnSpc>
            </a:pPr>
            <a:r>
              <a:rPr sz="3200" spc="-15" dirty="0">
                <a:latin typeface="Calibri"/>
                <a:cs typeface="Calibri"/>
              </a:rPr>
              <a:t>sağlayamayanlar yeterli kabul</a:t>
            </a:r>
            <a:r>
              <a:rPr sz="3200" spc="50" dirty="0">
                <a:latin typeface="Calibri"/>
                <a:cs typeface="Calibri"/>
              </a:rPr>
              <a:t> </a:t>
            </a:r>
            <a:r>
              <a:rPr sz="3200" spc="-10" dirty="0">
                <a:latin typeface="Calibri"/>
                <a:cs typeface="Calibri"/>
              </a:rPr>
              <a:t>edilmez.</a:t>
            </a:r>
            <a:endParaRPr sz="3200">
              <a:latin typeface="Calibri"/>
              <a:cs typeface="Calibri"/>
            </a:endParaRPr>
          </a:p>
          <a:p>
            <a:pPr marL="12700" marR="5080" algn="just">
              <a:lnSpc>
                <a:spcPct val="120000"/>
              </a:lnSpc>
              <a:buClr>
                <a:srgbClr val="FF0000"/>
              </a:buClr>
              <a:buSzPct val="89062"/>
              <a:buFont typeface="Arial"/>
              <a:buChar char="•"/>
              <a:tabLst>
                <a:tab pos="232410" algn="l"/>
              </a:tabLst>
            </a:pPr>
            <a:r>
              <a:rPr sz="3200" dirty="0">
                <a:latin typeface="Calibri"/>
                <a:cs typeface="Calibri"/>
              </a:rPr>
              <a:t>Ön </a:t>
            </a:r>
            <a:r>
              <a:rPr sz="3200" spc="-15" dirty="0">
                <a:latin typeface="Calibri"/>
                <a:cs typeface="Calibri"/>
              </a:rPr>
              <a:t>yeterlik</a:t>
            </a:r>
            <a:r>
              <a:rPr sz="3200" spc="690" dirty="0">
                <a:latin typeface="Calibri"/>
                <a:cs typeface="Calibri"/>
              </a:rPr>
              <a:t> </a:t>
            </a:r>
            <a:r>
              <a:rPr sz="3200" dirty="0">
                <a:latin typeface="Calibri"/>
                <a:cs typeface="Calibri"/>
              </a:rPr>
              <a:t>ilanında </a:t>
            </a:r>
            <a:r>
              <a:rPr sz="3200" spc="-15" dirty="0">
                <a:latin typeface="Calibri"/>
                <a:cs typeface="Calibri"/>
              </a:rPr>
              <a:t>ve</a:t>
            </a:r>
            <a:r>
              <a:rPr sz="3200" spc="690" dirty="0">
                <a:latin typeface="Calibri"/>
                <a:cs typeface="Calibri"/>
              </a:rPr>
              <a:t> </a:t>
            </a:r>
            <a:r>
              <a:rPr sz="3200" dirty="0">
                <a:latin typeface="Calibri"/>
                <a:cs typeface="Calibri"/>
              </a:rPr>
              <a:t>dokümanında  belirtilmek </a:t>
            </a:r>
            <a:r>
              <a:rPr sz="3200" spc="-20" dirty="0">
                <a:latin typeface="Calibri"/>
                <a:cs typeface="Calibri"/>
              </a:rPr>
              <a:t>kaydıyla; </a:t>
            </a:r>
            <a:r>
              <a:rPr sz="3200" spc="-10" dirty="0">
                <a:latin typeface="Calibri"/>
                <a:cs typeface="Calibri"/>
              </a:rPr>
              <a:t>yeterlikleri tespit </a:t>
            </a:r>
            <a:r>
              <a:rPr sz="3200" dirty="0">
                <a:latin typeface="Calibri"/>
                <a:cs typeface="Calibri"/>
              </a:rPr>
              <a:t>edilenler  </a:t>
            </a:r>
            <a:r>
              <a:rPr sz="3200" spc="-10" dirty="0">
                <a:latin typeface="Calibri"/>
                <a:cs typeface="Calibri"/>
              </a:rPr>
              <a:t>arasından </a:t>
            </a:r>
            <a:r>
              <a:rPr sz="3200" dirty="0">
                <a:latin typeface="Calibri"/>
                <a:cs typeface="Calibri"/>
              </a:rPr>
              <a:t>dokümanda </a:t>
            </a:r>
            <a:r>
              <a:rPr sz="3200" spc="-5" dirty="0">
                <a:latin typeface="Calibri"/>
                <a:cs typeface="Calibri"/>
              </a:rPr>
              <a:t>belirtilen </a:t>
            </a:r>
            <a:r>
              <a:rPr sz="3200" spc="-10" dirty="0">
                <a:latin typeface="Calibri"/>
                <a:cs typeface="Calibri"/>
              </a:rPr>
              <a:t>kriterlere </a:t>
            </a:r>
            <a:r>
              <a:rPr sz="3200" spc="-20" dirty="0">
                <a:latin typeface="Calibri"/>
                <a:cs typeface="Calibri"/>
              </a:rPr>
              <a:t>göre  </a:t>
            </a:r>
            <a:r>
              <a:rPr sz="3200" spc="-10" dirty="0">
                <a:latin typeface="Calibri"/>
                <a:cs typeface="Calibri"/>
              </a:rPr>
              <a:t>sıralanarak </a:t>
            </a:r>
            <a:r>
              <a:rPr sz="3200" spc="-20" dirty="0">
                <a:latin typeface="Calibri"/>
                <a:cs typeface="Calibri"/>
              </a:rPr>
              <a:t>listeye </a:t>
            </a:r>
            <a:r>
              <a:rPr sz="3200" dirty="0">
                <a:latin typeface="Calibri"/>
                <a:cs typeface="Calibri"/>
              </a:rPr>
              <a:t>alınan </a:t>
            </a:r>
            <a:r>
              <a:rPr sz="3200" dirty="0">
                <a:solidFill>
                  <a:srgbClr val="0000FF"/>
                </a:solidFill>
                <a:latin typeface="Calibri"/>
                <a:cs typeface="Calibri"/>
              </a:rPr>
              <a:t>belli </a:t>
            </a:r>
            <a:r>
              <a:rPr sz="3200" spc="-10" dirty="0">
                <a:solidFill>
                  <a:srgbClr val="0000FF"/>
                </a:solidFill>
                <a:latin typeface="Calibri"/>
                <a:cs typeface="Calibri"/>
              </a:rPr>
              <a:t>sayıda </a:t>
            </a:r>
            <a:r>
              <a:rPr sz="3200" spc="-15" dirty="0">
                <a:solidFill>
                  <a:srgbClr val="0000FF"/>
                </a:solidFill>
                <a:latin typeface="Calibri"/>
                <a:cs typeface="Calibri"/>
              </a:rPr>
              <a:t>istekli </a:t>
            </a:r>
            <a:r>
              <a:rPr sz="3200" spc="-30" dirty="0">
                <a:latin typeface="Calibri"/>
                <a:cs typeface="Calibri"/>
              </a:rPr>
              <a:t>veya  </a:t>
            </a:r>
            <a:r>
              <a:rPr sz="3200" spc="-15" dirty="0">
                <a:solidFill>
                  <a:srgbClr val="0000FF"/>
                </a:solidFill>
                <a:latin typeface="Calibri"/>
                <a:cs typeface="Calibri"/>
              </a:rPr>
              <a:t>yeterli </a:t>
            </a:r>
            <a:r>
              <a:rPr sz="3200" dirty="0">
                <a:solidFill>
                  <a:srgbClr val="0000FF"/>
                </a:solidFill>
                <a:latin typeface="Calibri"/>
                <a:cs typeface="Calibri"/>
              </a:rPr>
              <a:t>bulunan </a:t>
            </a:r>
            <a:r>
              <a:rPr sz="3200" spc="-10" dirty="0">
                <a:solidFill>
                  <a:srgbClr val="0000FF"/>
                </a:solidFill>
                <a:latin typeface="Calibri"/>
                <a:cs typeface="Calibri"/>
              </a:rPr>
              <a:t>isteklilerin </a:t>
            </a:r>
            <a:r>
              <a:rPr sz="3200" spc="-5" dirty="0">
                <a:solidFill>
                  <a:srgbClr val="0000FF"/>
                </a:solidFill>
                <a:latin typeface="Calibri"/>
                <a:cs typeface="Calibri"/>
              </a:rPr>
              <a:t>tamamı </a:t>
            </a:r>
            <a:r>
              <a:rPr sz="3200" spc="-10" dirty="0">
                <a:solidFill>
                  <a:srgbClr val="0000FF"/>
                </a:solidFill>
                <a:latin typeface="Calibri"/>
                <a:cs typeface="Calibri"/>
              </a:rPr>
              <a:t>teklif  </a:t>
            </a:r>
            <a:r>
              <a:rPr sz="3200" spc="-15" dirty="0">
                <a:latin typeface="Calibri"/>
                <a:cs typeface="Calibri"/>
              </a:rPr>
              <a:t>vermeye </a:t>
            </a:r>
            <a:r>
              <a:rPr sz="3200" spc="-20" dirty="0">
                <a:latin typeface="Calibri"/>
                <a:cs typeface="Calibri"/>
              </a:rPr>
              <a:t>davet </a:t>
            </a:r>
            <a:r>
              <a:rPr sz="3200" spc="-35" dirty="0">
                <a:latin typeface="Calibri"/>
                <a:cs typeface="Calibri"/>
              </a:rPr>
              <a:t>edilebilir. </a:t>
            </a:r>
            <a:r>
              <a:rPr sz="3200" spc="-5" dirty="0">
                <a:solidFill>
                  <a:srgbClr val="FF0000"/>
                </a:solidFill>
                <a:latin typeface="Calibri"/>
                <a:cs typeface="Calibri"/>
              </a:rPr>
              <a:t>(İdarenin</a:t>
            </a:r>
            <a:r>
              <a:rPr sz="3200" spc="75" dirty="0">
                <a:solidFill>
                  <a:srgbClr val="FF0000"/>
                </a:solidFill>
                <a:latin typeface="Calibri"/>
                <a:cs typeface="Calibri"/>
              </a:rPr>
              <a:t> </a:t>
            </a:r>
            <a:r>
              <a:rPr sz="3200" spc="-15" dirty="0">
                <a:solidFill>
                  <a:srgbClr val="FF0000"/>
                </a:solidFill>
                <a:latin typeface="Calibri"/>
                <a:cs typeface="Calibri"/>
              </a:rPr>
              <a:t>takdirinde)</a:t>
            </a:r>
            <a:endParaRPr sz="3200">
              <a:latin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48055" y="309371"/>
            <a:ext cx="8362188"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721563" y="423926"/>
            <a:ext cx="7721600" cy="521334"/>
          </a:xfrm>
          <a:prstGeom prst="rect">
            <a:avLst/>
          </a:prstGeom>
        </p:spPr>
        <p:txBody>
          <a:bodyPr vert="horz" wrap="square" lIns="0" tIns="0" rIns="0" bIns="0" rtlCol="0">
            <a:spAutoFit/>
          </a:bodyPr>
          <a:lstStyle/>
          <a:p>
            <a:pPr marL="12700">
              <a:lnSpc>
                <a:spcPct val="100000"/>
              </a:lnSpc>
            </a:pPr>
            <a:r>
              <a:rPr dirty="0"/>
              <a:t>Belli </a:t>
            </a:r>
            <a:r>
              <a:rPr spc="-10" dirty="0"/>
              <a:t>İstekliler Arasında </a:t>
            </a:r>
            <a:r>
              <a:rPr spc="-5" dirty="0"/>
              <a:t>İhale </a:t>
            </a:r>
            <a:r>
              <a:rPr dirty="0"/>
              <a:t>Usulünün</a:t>
            </a:r>
            <a:r>
              <a:rPr spc="-45" dirty="0"/>
              <a:t> </a:t>
            </a:r>
            <a:r>
              <a:rPr spc="-5" dirty="0"/>
              <a:t>İşleyişi</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153622"/>
            <a:ext cx="8073390" cy="2592070"/>
          </a:xfrm>
          <a:prstGeom prst="rect">
            <a:avLst/>
          </a:prstGeom>
        </p:spPr>
        <p:txBody>
          <a:bodyPr vert="horz" wrap="square" lIns="0" tIns="0" rIns="0" bIns="0" rtlCol="0">
            <a:spAutoFit/>
          </a:bodyPr>
          <a:lstStyle/>
          <a:p>
            <a:pPr marL="12700" marR="5080" algn="just">
              <a:lnSpc>
                <a:spcPct val="150100"/>
              </a:lnSpc>
              <a:buClr>
                <a:srgbClr val="FF0000"/>
              </a:buClr>
              <a:buSzPct val="76785"/>
              <a:buFont typeface="Arial"/>
              <a:buChar char="•"/>
              <a:tabLst>
                <a:tab pos="177800" algn="l"/>
              </a:tabLst>
            </a:pPr>
            <a:r>
              <a:rPr sz="2800" spc="-10" dirty="0">
                <a:latin typeface="Calibri"/>
                <a:cs typeface="Calibri"/>
              </a:rPr>
              <a:t>İhaleye </a:t>
            </a:r>
            <a:r>
              <a:rPr sz="2800" b="1" spc="-25" dirty="0">
                <a:solidFill>
                  <a:srgbClr val="0000FF"/>
                </a:solidFill>
                <a:latin typeface="Calibri"/>
                <a:cs typeface="Calibri"/>
              </a:rPr>
              <a:t>davet </a:t>
            </a:r>
            <a:r>
              <a:rPr sz="2800" b="1" spc="-5" dirty="0">
                <a:solidFill>
                  <a:srgbClr val="0000FF"/>
                </a:solidFill>
                <a:latin typeface="Calibri"/>
                <a:cs typeface="Calibri"/>
              </a:rPr>
              <a:t>edilebilecek </a:t>
            </a:r>
            <a:r>
              <a:rPr sz="2800" spc="-15" dirty="0">
                <a:latin typeface="Calibri"/>
                <a:cs typeface="Calibri"/>
              </a:rPr>
              <a:t>aday </a:t>
            </a:r>
            <a:r>
              <a:rPr sz="2800" spc="-10" dirty="0">
                <a:latin typeface="Calibri"/>
                <a:cs typeface="Calibri"/>
              </a:rPr>
              <a:t>sayısının </a:t>
            </a:r>
            <a:r>
              <a:rPr sz="2800" u="heavy" spc="-15" dirty="0">
                <a:solidFill>
                  <a:srgbClr val="CC3300"/>
                </a:solidFill>
                <a:latin typeface="Calibri"/>
                <a:cs typeface="Calibri"/>
              </a:rPr>
              <a:t>beşten </a:t>
            </a:r>
            <a:r>
              <a:rPr sz="2800" u="heavy" spc="-5" dirty="0">
                <a:solidFill>
                  <a:srgbClr val="CC3300"/>
                </a:solidFill>
                <a:latin typeface="Calibri"/>
                <a:cs typeface="Calibri"/>
              </a:rPr>
              <a:t>az  olması </a:t>
            </a:r>
            <a:r>
              <a:rPr sz="2800" spc="-30" dirty="0">
                <a:latin typeface="Calibri"/>
                <a:cs typeface="Calibri"/>
              </a:rPr>
              <a:t>veya </a:t>
            </a:r>
            <a:r>
              <a:rPr sz="2800" b="1" spc="-15" dirty="0">
                <a:solidFill>
                  <a:srgbClr val="0000FF"/>
                </a:solidFill>
                <a:latin typeface="Calibri"/>
                <a:cs typeface="Calibri"/>
              </a:rPr>
              <a:t>teklif veren istekli </a:t>
            </a:r>
            <a:r>
              <a:rPr sz="2800" spc="-10" dirty="0">
                <a:latin typeface="Calibri"/>
                <a:cs typeface="Calibri"/>
              </a:rPr>
              <a:t>sayısının </a:t>
            </a:r>
            <a:r>
              <a:rPr sz="2800" u="heavy" spc="-10" dirty="0">
                <a:solidFill>
                  <a:srgbClr val="CC3300"/>
                </a:solidFill>
                <a:latin typeface="Calibri"/>
                <a:cs typeface="Calibri"/>
              </a:rPr>
              <a:t>üçten </a:t>
            </a:r>
            <a:r>
              <a:rPr sz="2800" u="heavy" spc="-5" dirty="0">
                <a:solidFill>
                  <a:srgbClr val="CC3300"/>
                </a:solidFill>
                <a:latin typeface="Calibri"/>
                <a:cs typeface="Calibri"/>
              </a:rPr>
              <a:t>az olması  </a:t>
            </a:r>
            <a:r>
              <a:rPr sz="2800" spc="-10" dirty="0">
                <a:solidFill>
                  <a:srgbClr val="CC3300"/>
                </a:solidFill>
                <a:latin typeface="Calibri"/>
                <a:cs typeface="Calibri"/>
              </a:rPr>
              <a:t>halinde </a:t>
            </a:r>
            <a:r>
              <a:rPr sz="2800" spc="-5" dirty="0">
                <a:solidFill>
                  <a:srgbClr val="CC3300"/>
                </a:solidFill>
                <a:latin typeface="Calibri"/>
                <a:cs typeface="Calibri"/>
              </a:rPr>
              <a:t>ihale </a:t>
            </a:r>
            <a:r>
              <a:rPr sz="2800" spc="-15" dirty="0">
                <a:solidFill>
                  <a:srgbClr val="CC3300"/>
                </a:solidFill>
                <a:latin typeface="Calibri"/>
                <a:cs typeface="Calibri"/>
              </a:rPr>
              <a:t>iptal</a:t>
            </a:r>
            <a:r>
              <a:rPr sz="2800" spc="15" dirty="0">
                <a:solidFill>
                  <a:srgbClr val="CC3300"/>
                </a:solidFill>
                <a:latin typeface="Calibri"/>
                <a:cs typeface="Calibri"/>
              </a:rPr>
              <a:t> </a:t>
            </a:r>
            <a:r>
              <a:rPr sz="2800" spc="-50" dirty="0">
                <a:solidFill>
                  <a:srgbClr val="CC3300"/>
                </a:solidFill>
                <a:latin typeface="Calibri"/>
                <a:cs typeface="Calibri"/>
              </a:rPr>
              <a:t>edilir.</a:t>
            </a:r>
            <a:endParaRPr sz="2800">
              <a:latin typeface="Calibri"/>
              <a:cs typeface="Calibri"/>
            </a:endParaRPr>
          </a:p>
          <a:p>
            <a:pPr marL="205740" indent="-193040" algn="just">
              <a:lnSpc>
                <a:spcPct val="100000"/>
              </a:lnSpc>
              <a:spcBef>
                <a:spcPts val="1680"/>
              </a:spcBef>
              <a:buClr>
                <a:srgbClr val="FF0000"/>
              </a:buClr>
              <a:buSzPct val="89285"/>
              <a:buFont typeface="Arial"/>
              <a:buChar char="•"/>
              <a:tabLst>
                <a:tab pos="206375" algn="l"/>
              </a:tabLst>
            </a:pPr>
            <a:r>
              <a:rPr sz="2800" spc="-50" dirty="0">
                <a:latin typeface="Calibri"/>
                <a:cs typeface="Calibri"/>
              </a:rPr>
              <a:t>Teklif </a:t>
            </a:r>
            <a:r>
              <a:rPr sz="2800" spc="-20" dirty="0">
                <a:latin typeface="Calibri"/>
                <a:cs typeface="Calibri"/>
              </a:rPr>
              <a:t>veren </a:t>
            </a:r>
            <a:r>
              <a:rPr sz="2800" spc="-10" dirty="0">
                <a:latin typeface="Calibri"/>
                <a:cs typeface="Calibri"/>
              </a:rPr>
              <a:t>istekli sayısının üçten </a:t>
            </a:r>
            <a:r>
              <a:rPr sz="2800" spc="-5" dirty="0">
                <a:latin typeface="Calibri"/>
                <a:cs typeface="Calibri"/>
              </a:rPr>
              <a:t>az olması  </a:t>
            </a:r>
            <a:r>
              <a:rPr sz="2800" spc="360" dirty="0">
                <a:latin typeface="Calibri"/>
                <a:cs typeface="Calibri"/>
              </a:rPr>
              <a:t> </a:t>
            </a:r>
            <a:r>
              <a:rPr sz="2800" spc="-10" dirty="0">
                <a:latin typeface="Calibri"/>
                <a:cs typeface="Calibri"/>
              </a:rPr>
              <a:t>nedeniyle</a:t>
            </a:r>
            <a:endParaRPr sz="2800">
              <a:latin typeface="Calibri"/>
              <a:cs typeface="Calibri"/>
            </a:endParaRPr>
          </a:p>
        </p:txBody>
      </p:sp>
      <p:sp>
        <p:nvSpPr>
          <p:cNvPr id="13" name="object 13"/>
          <p:cNvSpPr txBox="1"/>
          <p:nvPr/>
        </p:nvSpPr>
        <p:spPr>
          <a:xfrm>
            <a:off x="547217" y="5925794"/>
            <a:ext cx="4305300" cy="381000"/>
          </a:xfrm>
          <a:prstGeom prst="rect">
            <a:avLst/>
          </a:prstGeom>
        </p:spPr>
        <p:txBody>
          <a:bodyPr vert="horz" wrap="square" lIns="0" tIns="0" rIns="0" bIns="0" rtlCol="0">
            <a:spAutoFit/>
          </a:bodyPr>
          <a:lstStyle/>
          <a:p>
            <a:pPr marL="12700">
              <a:lnSpc>
                <a:spcPts val="2755"/>
              </a:lnSpc>
            </a:pPr>
            <a:r>
              <a:rPr sz="2800" spc="-10" dirty="0">
                <a:latin typeface="Calibri"/>
                <a:cs typeface="Calibri"/>
              </a:rPr>
              <a:t>istekliler </a:t>
            </a:r>
            <a:r>
              <a:rPr sz="2800" spc="-20" dirty="0">
                <a:latin typeface="Calibri"/>
                <a:cs typeface="Calibri"/>
              </a:rPr>
              <a:t>tekrar </a:t>
            </a:r>
            <a:r>
              <a:rPr sz="2800" spc="-25" dirty="0">
                <a:latin typeface="Calibri"/>
                <a:cs typeface="Calibri"/>
              </a:rPr>
              <a:t>davet </a:t>
            </a:r>
            <a:r>
              <a:rPr sz="2800" spc="-10" dirty="0">
                <a:latin typeface="Calibri"/>
                <a:cs typeface="Calibri"/>
              </a:rPr>
              <a:t>edilerek</a:t>
            </a:r>
            <a:endParaRPr sz="2800">
              <a:latin typeface="Calibri"/>
              <a:cs typeface="Calibri"/>
            </a:endParaRPr>
          </a:p>
        </p:txBody>
      </p:sp>
      <p:sp>
        <p:nvSpPr>
          <p:cNvPr id="14" name="object 14"/>
          <p:cNvSpPr txBox="1"/>
          <p:nvPr/>
        </p:nvSpPr>
        <p:spPr>
          <a:xfrm>
            <a:off x="4990338" y="5925794"/>
            <a:ext cx="3416935" cy="381000"/>
          </a:xfrm>
          <a:prstGeom prst="rect">
            <a:avLst/>
          </a:prstGeom>
        </p:spPr>
        <p:txBody>
          <a:bodyPr vert="horz" wrap="square" lIns="0" tIns="0" rIns="0" bIns="0" rtlCol="0">
            <a:spAutoFit/>
          </a:bodyPr>
          <a:lstStyle/>
          <a:p>
            <a:pPr marL="12700">
              <a:lnSpc>
                <a:spcPts val="2755"/>
              </a:lnSpc>
            </a:pPr>
            <a:r>
              <a:rPr sz="2800" spc="-5" dirty="0">
                <a:latin typeface="Calibri"/>
                <a:cs typeface="Calibri"/>
              </a:rPr>
              <a:t>ihale</a:t>
            </a:r>
            <a:r>
              <a:rPr sz="2800" spc="-65" dirty="0">
                <a:latin typeface="Calibri"/>
                <a:cs typeface="Calibri"/>
              </a:rPr>
              <a:t> </a:t>
            </a:r>
            <a:r>
              <a:rPr sz="2800" spc="-20" dirty="0">
                <a:latin typeface="Calibri"/>
                <a:cs typeface="Calibri"/>
              </a:rPr>
              <a:t>sonuçlandırılabilir.</a:t>
            </a:r>
            <a:endParaRPr sz="28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30</a:t>
            </a:fld>
            <a:endParaRPr dirty="0"/>
          </a:p>
        </p:txBody>
      </p:sp>
      <p:sp>
        <p:nvSpPr>
          <p:cNvPr id="10" name="object 10"/>
          <p:cNvSpPr txBox="1"/>
          <p:nvPr/>
        </p:nvSpPr>
        <p:spPr>
          <a:xfrm>
            <a:off x="547217" y="3715258"/>
            <a:ext cx="5515610" cy="1310640"/>
          </a:xfrm>
          <a:prstGeom prst="rect">
            <a:avLst/>
          </a:prstGeom>
        </p:spPr>
        <p:txBody>
          <a:bodyPr vert="horz" wrap="square" lIns="0" tIns="0" rIns="0" bIns="0" rtlCol="0">
            <a:spAutoFit/>
          </a:bodyPr>
          <a:lstStyle/>
          <a:p>
            <a:pPr marL="12700" marR="5080">
              <a:lnSpc>
                <a:spcPct val="150000"/>
              </a:lnSpc>
              <a:tabLst>
                <a:tab pos="1387475" algn="l"/>
                <a:tab pos="1443355" algn="l"/>
                <a:tab pos="2243455" algn="l"/>
                <a:tab pos="3335020" algn="l"/>
                <a:tab pos="3676650" algn="l"/>
                <a:tab pos="4488815" algn="l"/>
              </a:tabLst>
            </a:pPr>
            <a:r>
              <a:rPr sz="2800" spc="-5" dirty="0">
                <a:latin typeface="Calibri"/>
                <a:cs typeface="Calibri"/>
              </a:rPr>
              <a:t>ihalenin	</a:t>
            </a:r>
            <a:r>
              <a:rPr sz="2800" spc="-15" dirty="0">
                <a:latin typeface="Calibri"/>
                <a:cs typeface="Calibri"/>
              </a:rPr>
              <a:t>iptal	</a:t>
            </a:r>
            <a:r>
              <a:rPr sz="2800" spc="-5" dirty="0">
                <a:latin typeface="Calibri"/>
                <a:cs typeface="Calibri"/>
              </a:rPr>
              <a:t>edilmesi	durumunda,  </a:t>
            </a:r>
            <a:r>
              <a:rPr sz="2800" spc="-25" dirty="0">
                <a:latin typeface="Calibri"/>
                <a:cs typeface="Calibri"/>
              </a:rPr>
              <a:t>g</a:t>
            </a:r>
            <a:r>
              <a:rPr sz="2800" spc="-40" dirty="0">
                <a:latin typeface="Calibri"/>
                <a:cs typeface="Calibri"/>
              </a:rPr>
              <a:t>ö</a:t>
            </a:r>
            <a:r>
              <a:rPr sz="2800" spc="-70" dirty="0">
                <a:latin typeface="Calibri"/>
                <a:cs typeface="Calibri"/>
              </a:rPr>
              <a:t>z</a:t>
            </a:r>
            <a:r>
              <a:rPr sz="2800" spc="-5" dirty="0">
                <a:latin typeface="Calibri"/>
                <a:cs typeface="Calibri"/>
              </a:rPr>
              <a:t>den</a:t>
            </a:r>
            <a:r>
              <a:rPr sz="2800" dirty="0">
                <a:latin typeface="Calibri"/>
                <a:cs typeface="Calibri"/>
              </a:rPr>
              <a:t>		</a:t>
            </a:r>
            <a:r>
              <a:rPr sz="2800" spc="-25" dirty="0">
                <a:latin typeface="Calibri"/>
                <a:cs typeface="Calibri"/>
              </a:rPr>
              <a:t>g</a:t>
            </a:r>
            <a:r>
              <a:rPr sz="2800" spc="-5" dirty="0">
                <a:latin typeface="Calibri"/>
                <a:cs typeface="Calibri"/>
              </a:rPr>
              <a:t>eçir</a:t>
            </a:r>
            <a:r>
              <a:rPr sz="2800" spc="-20" dirty="0">
                <a:latin typeface="Calibri"/>
                <a:cs typeface="Calibri"/>
              </a:rPr>
              <a:t>i</a:t>
            </a:r>
            <a:r>
              <a:rPr sz="2800" spc="-5" dirty="0">
                <a:latin typeface="Calibri"/>
                <a:cs typeface="Calibri"/>
              </a:rPr>
              <a:t>le</a:t>
            </a:r>
            <a:r>
              <a:rPr sz="2800" spc="-55" dirty="0">
                <a:latin typeface="Calibri"/>
                <a:cs typeface="Calibri"/>
              </a:rPr>
              <a:t>r</a:t>
            </a:r>
            <a:r>
              <a:rPr sz="2800" spc="-5" dirty="0">
                <a:latin typeface="Calibri"/>
                <a:cs typeface="Calibri"/>
              </a:rPr>
              <a:t>ek</a:t>
            </a:r>
            <a:r>
              <a:rPr sz="2800" dirty="0">
                <a:latin typeface="Calibri"/>
                <a:cs typeface="Calibri"/>
              </a:rPr>
              <a:t>	</a:t>
            </a:r>
            <a:r>
              <a:rPr sz="2800" spc="-45" dirty="0">
                <a:latin typeface="Calibri"/>
                <a:cs typeface="Calibri"/>
              </a:rPr>
              <a:t>v</a:t>
            </a:r>
            <a:r>
              <a:rPr sz="2800" spc="-5" dirty="0">
                <a:latin typeface="Calibri"/>
                <a:cs typeface="Calibri"/>
              </a:rPr>
              <a:t>a</a:t>
            </a:r>
            <a:r>
              <a:rPr sz="2800" spc="-55" dirty="0">
                <a:latin typeface="Calibri"/>
                <a:cs typeface="Calibri"/>
              </a:rPr>
              <a:t>r</a:t>
            </a:r>
            <a:r>
              <a:rPr sz="2800" spc="-10" dirty="0">
                <a:latin typeface="Calibri"/>
                <a:cs typeface="Calibri"/>
              </a:rPr>
              <a:t>s</a:t>
            </a:r>
            <a:r>
              <a:rPr sz="2800" spc="-5" dirty="0">
                <a:latin typeface="Calibri"/>
                <a:cs typeface="Calibri"/>
              </a:rPr>
              <a:t>a</a:t>
            </a:r>
            <a:r>
              <a:rPr sz="2800" dirty="0">
                <a:latin typeface="Calibri"/>
                <a:cs typeface="Calibri"/>
              </a:rPr>
              <a:t>	</a:t>
            </a:r>
            <a:r>
              <a:rPr sz="2800" spc="-10" dirty="0">
                <a:latin typeface="Calibri"/>
                <a:cs typeface="Calibri"/>
              </a:rPr>
              <a:t>h</a:t>
            </a:r>
            <a:r>
              <a:rPr sz="2800" spc="-30" dirty="0">
                <a:latin typeface="Calibri"/>
                <a:cs typeface="Calibri"/>
              </a:rPr>
              <a:t>a</a:t>
            </a:r>
            <a:r>
              <a:rPr sz="2800" spc="-45" dirty="0">
                <a:latin typeface="Calibri"/>
                <a:cs typeface="Calibri"/>
              </a:rPr>
              <a:t>t</a:t>
            </a:r>
            <a:r>
              <a:rPr sz="2800" spc="-5" dirty="0">
                <a:latin typeface="Calibri"/>
                <a:cs typeface="Calibri"/>
              </a:rPr>
              <a:t>alar</a:t>
            </a:r>
            <a:endParaRPr sz="2800">
              <a:latin typeface="Calibri"/>
              <a:cs typeface="Calibri"/>
            </a:endParaRPr>
          </a:p>
        </p:txBody>
      </p:sp>
      <p:sp>
        <p:nvSpPr>
          <p:cNvPr id="11" name="object 11"/>
          <p:cNvSpPr txBox="1"/>
          <p:nvPr/>
        </p:nvSpPr>
        <p:spPr>
          <a:xfrm>
            <a:off x="6226555" y="3715258"/>
            <a:ext cx="2393950" cy="1310640"/>
          </a:xfrm>
          <a:prstGeom prst="rect">
            <a:avLst/>
          </a:prstGeom>
        </p:spPr>
        <p:txBody>
          <a:bodyPr vert="horz" wrap="square" lIns="0" tIns="0" rIns="0" bIns="0" rtlCol="0">
            <a:spAutoFit/>
          </a:bodyPr>
          <a:lstStyle/>
          <a:p>
            <a:pPr marL="224154" marR="5080" indent="-212090">
              <a:lnSpc>
                <a:spcPct val="150000"/>
              </a:lnSpc>
              <a:tabLst>
                <a:tab pos="932815" algn="l"/>
                <a:tab pos="958850" algn="l"/>
              </a:tabLst>
            </a:pPr>
            <a:r>
              <a:rPr sz="2800" spc="-5" dirty="0">
                <a:latin typeface="Calibri"/>
                <a:cs typeface="Calibri"/>
              </a:rPr>
              <a:t>i</a:t>
            </a:r>
            <a:r>
              <a:rPr sz="2800" spc="-20" dirty="0">
                <a:latin typeface="Calibri"/>
                <a:cs typeface="Calibri"/>
              </a:rPr>
              <a:t>h</a:t>
            </a:r>
            <a:r>
              <a:rPr sz="2800" spc="-5" dirty="0">
                <a:latin typeface="Calibri"/>
                <a:cs typeface="Calibri"/>
              </a:rPr>
              <a:t>ale</a:t>
            </a:r>
            <a:r>
              <a:rPr sz="2800" dirty="0">
                <a:latin typeface="Calibri"/>
                <a:cs typeface="Calibri"/>
              </a:rPr>
              <a:t>	</a:t>
            </a:r>
            <a:r>
              <a:rPr sz="2800" spc="-5" dirty="0">
                <a:latin typeface="Calibri"/>
                <a:cs typeface="Calibri"/>
              </a:rPr>
              <a:t>do</a:t>
            </a:r>
            <a:r>
              <a:rPr sz="2800" dirty="0">
                <a:latin typeface="Calibri"/>
                <a:cs typeface="Calibri"/>
              </a:rPr>
              <a:t>k</a:t>
            </a:r>
            <a:r>
              <a:rPr sz="2800" spc="-5" dirty="0">
                <a:latin typeface="Calibri"/>
                <a:cs typeface="Calibri"/>
              </a:rPr>
              <a:t>üm</a:t>
            </a:r>
            <a:r>
              <a:rPr sz="2800" dirty="0">
                <a:latin typeface="Calibri"/>
                <a:cs typeface="Calibri"/>
              </a:rPr>
              <a:t>a</a:t>
            </a:r>
            <a:r>
              <a:rPr sz="2800" spc="-5" dirty="0">
                <a:latin typeface="Calibri"/>
                <a:cs typeface="Calibri"/>
              </a:rPr>
              <a:t>nı  </a:t>
            </a:r>
            <a:r>
              <a:rPr sz="2800" spc="-35" dirty="0">
                <a:latin typeface="Calibri"/>
                <a:cs typeface="Calibri"/>
              </a:rPr>
              <a:t>v</a:t>
            </a:r>
            <a:r>
              <a:rPr sz="2800" spc="-5" dirty="0">
                <a:latin typeface="Calibri"/>
                <a:cs typeface="Calibri"/>
              </a:rPr>
              <a:t>e</a:t>
            </a:r>
            <a:r>
              <a:rPr sz="2800" dirty="0">
                <a:latin typeface="Calibri"/>
                <a:cs typeface="Calibri"/>
              </a:rPr>
              <a:t>		</a:t>
            </a:r>
            <a:r>
              <a:rPr sz="2800" spc="-5" dirty="0">
                <a:latin typeface="Calibri"/>
                <a:cs typeface="Calibri"/>
              </a:rPr>
              <a:t>e</a:t>
            </a:r>
            <a:r>
              <a:rPr sz="2800" spc="-30" dirty="0">
                <a:latin typeface="Calibri"/>
                <a:cs typeface="Calibri"/>
              </a:rPr>
              <a:t>k</a:t>
            </a:r>
            <a:r>
              <a:rPr sz="2800" spc="-10" dirty="0">
                <a:latin typeface="Calibri"/>
                <a:cs typeface="Calibri"/>
              </a:rPr>
              <a:t>si</a:t>
            </a:r>
            <a:r>
              <a:rPr sz="2800" spc="-15" dirty="0">
                <a:latin typeface="Calibri"/>
                <a:cs typeface="Calibri"/>
              </a:rPr>
              <a:t>k</a:t>
            </a:r>
            <a:r>
              <a:rPr sz="2800" spc="-5" dirty="0">
                <a:latin typeface="Calibri"/>
                <a:cs typeface="Calibri"/>
              </a:rPr>
              <a:t>l</a:t>
            </a:r>
            <a:r>
              <a:rPr sz="2800" spc="-20" dirty="0">
                <a:latin typeface="Calibri"/>
                <a:cs typeface="Calibri"/>
              </a:rPr>
              <a:t>i</a:t>
            </a:r>
            <a:r>
              <a:rPr sz="2800" spc="-5" dirty="0">
                <a:latin typeface="Calibri"/>
                <a:cs typeface="Calibri"/>
              </a:rPr>
              <a:t>kler</a:t>
            </a:r>
            <a:endParaRPr sz="2800">
              <a:latin typeface="Calibri"/>
              <a:cs typeface="Calibri"/>
            </a:endParaRPr>
          </a:p>
        </p:txBody>
      </p:sp>
      <p:sp>
        <p:nvSpPr>
          <p:cNvPr id="12" name="object 12"/>
          <p:cNvSpPr txBox="1"/>
          <p:nvPr/>
        </p:nvSpPr>
        <p:spPr>
          <a:xfrm>
            <a:off x="547217" y="5209158"/>
            <a:ext cx="8069580" cy="457200"/>
          </a:xfrm>
          <a:prstGeom prst="rect">
            <a:avLst/>
          </a:prstGeom>
        </p:spPr>
        <p:txBody>
          <a:bodyPr vert="horz" wrap="square" lIns="0" tIns="0" rIns="0" bIns="0" rtlCol="0">
            <a:spAutoFit/>
          </a:bodyPr>
          <a:lstStyle/>
          <a:p>
            <a:pPr marL="12700">
              <a:lnSpc>
                <a:spcPct val="100000"/>
              </a:lnSpc>
              <a:tabLst>
                <a:tab pos="1687195" algn="l"/>
                <a:tab pos="3170555" algn="l"/>
                <a:tab pos="3700779" algn="l"/>
                <a:tab pos="5168900" algn="l"/>
                <a:tab pos="6144260" algn="l"/>
                <a:tab pos="7190105" algn="l"/>
              </a:tabLst>
            </a:pPr>
            <a:r>
              <a:rPr sz="2800" spc="-5" dirty="0">
                <a:latin typeface="Calibri"/>
                <a:cs typeface="Calibri"/>
              </a:rPr>
              <a:t>gi</a:t>
            </a:r>
            <a:r>
              <a:rPr sz="2800" spc="-20" dirty="0">
                <a:latin typeface="Calibri"/>
                <a:cs typeface="Calibri"/>
              </a:rPr>
              <a:t>d</a:t>
            </a:r>
            <a:r>
              <a:rPr sz="2800" spc="-5" dirty="0">
                <a:latin typeface="Calibri"/>
                <a:cs typeface="Calibri"/>
              </a:rPr>
              <a:t>er</a:t>
            </a:r>
            <a:r>
              <a:rPr sz="2800" spc="-20" dirty="0">
                <a:latin typeface="Calibri"/>
                <a:cs typeface="Calibri"/>
              </a:rPr>
              <a:t>i</a:t>
            </a:r>
            <a:r>
              <a:rPr sz="2800" spc="-5" dirty="0">
                <a:latin typeface="Calibri"/>
                <a:cs typeface="Calibri"/>
              </a:rPr>
              <a:t>l</a:t>
            </a:r>
            <a:r>
              <a:rPr sz="2800" spc="-20" dirty="0">
                <a:latin typeface="Calibri"/>
                <a:cs typeface="Calibri"/>
              </a:rPr>
              <a:t>m</a:t>
            </a:r>
            <a:r>
              <a:rPr sz="2800" spc="-5" dirty="0">
                <a:latin typeface="Calibri"/>
                <a:cs typeface="Calibri"/>
              </a:rPr>
              <a:t>ek</a:t>
            </a:r>
            <a:r>
              <a:rPr sz="2800" dirty="0">
                <a:latin typeface="Calibri"/>
                <a:cs typeface="Calibri"/>
              </a:rPr>
              <a:t>	s</a:t>
            </a:r>
            <a:r>
              <a:rPr sz="2800" spc="-10" dirty="0">
                <a:latin typeface="Calibri"/>
                <a:cs typeface="Calibri"/>
              </a:rPr>
              <a:t>u</a:t>
            </a:r>
            <a:r>
              <a:rPr sz="2800" spc="-50" dirty="0">
                <a:latin typeface="Calibri"/>
                <a:cs typeface="Calibri"/>
              </a:rPr>
              <a:t>r</a:t>
            </a:r>
            <a:r>
              <a:rPr sz="2800" spc="-20" dirty="0">
                <a:latin typeface="Calibri"/>
                <a:cs typeface="Calibri"/>
              </a:rPr>
              <a:t>e</a:t>
            </a:r>
            <a:r>
              <a:rPr sz="2800" spc="-5" dirty="0">
                <a:latin typeface="Calibri"/>
                <a:cs typeface="Calibri"/>
              </a:rPr>
              <a:t>t</a:t>
            </a:r>
            <a:r>
              <a:rPr sz="2800" spc="-15" dirty="0">
                <a:latin typeface="Calibri"/>
                <a:cs typeface="Calibri"/>
              </a:rPr>
              <a:t>i</a:t>
            </a:r>
            <a:r>
              <a:rPr sz="2800" spc="-5" dirty="0">
                <a:latin typeface="Calibri"/>
                <a:cs typeface="Calibri"/>
              </a:rPr>
              <a:t>y</a:t>
            </a:r>
            <a:r>
              <a:rPr sz="2800" spc="-20" dirty="0">
                <a:latin typeface="Calibri"/>
                <a:cs typeface="Calibri"/>
              </a:rPr>
              <a:t>l</a:t>
            </a:r>
            <a:r>
              <a:rPr sz="2800" spc="-5" dirty="0">
                <a:latin typeface="Calibri"/>
                <a:cs typeface="Calibri"/>
              </a:rPr>
              <a:t>e,</a:t>
            </a:r>
            <a:r>
              <a:rPr sz="2800" dirty="0">
                <a:latin typeface="Calibri"/>
                <a:cs typeface="Calibri"/>
              </a:rPr>
              <a:t>	</a:t>
            </a:r>
            <a:r>
              <a:rPr sz="2800" spc="-5" dirty="0">
                <a:latin typeface="Calibri"/>
                <a:cs typeface="Calibri"/>
              </a:rPr>
              <a:t>ön</a:t>
            </a:r>
            <a:r>
              <a:rPr sz="2800" dirty="0">
                <a:latin typeface="Calibri"/>
                <a:cs typeface="Calibri"/>
              </a:rPr>
              <a:t>	</a:t>
            </a:r>
            <a:r>
              <a:rPr sz="2800" spc="-45" dirty="0">
                <a:latin typeface="Calibri"/>
                <a:cs typeface="Calibri"/>
              </a:rPr>
              <a:t>y</a:t>
            </a:r>
            <a:r>
              <a:rPr sz="2800" spc="-15" dirty="0">
                <a:latin typeface="Calibri"/>
                <a:cs typeface="Calibri"/>
              </a:rPr>
              <a:t>e</a:t>
            </a:r>
            <a:r>
              <a:rPr sz="2800" spc="-35" dirty="0">
                <a:latin typeface="Calibri"/>
                <a:cs typeface="Calibri"/>
              </a:rPr>
              <a:t>t</a:t>
            </a:r>
            <a:r>
              <a:rPr sz="2800" dirty="0">
                <a:latin typeface="Calibri"/>
                <a:cs typeface="Calibri"/>
              </a:rPr>
              <a:t>er</a:t>
            </a:r>
            <a:r>
              <a:rPr sz="2800" spc="-15" dirty="0">
                <a:latin typeface="Calibri"/>
                <a:cs typeface="Calibri"/>
              </a:rPr>
              <a:t>l</a:t>
            </a:r>
            <a:r>
              <a:rPr sz="2800" dirty="0">
                <a:latin typeface="Calibri"/>
                <a:cs typeface="Calibri"/>
              </a:rPr>
              <a:t>iği	</a:t>
            </a:r>
            <a:r>
              <a:rPr sz="2800" spc="-30" dirty="0">
                <a:latin typeface="Calibri"/>
                <a:cs typeface="Calibri"/>
              </a:rPr>
              <a:t>t</a:t>
            </a:r>
            <a:r>
              <a:rPr sz="2800" spc="-5" dirty="0">
                <a:latin typeface="Calibri"/>
                <a:cs typeface="Calibri"/>
              </a:rPr>
              <a:t>espit</a:t>
            </a:r>
            <a:r>
              <a:rPr sz="2800" dirty="0">
                <a:latin typeface="Calibri"/>
                <a:cs typeface="Calibri"/>
              </a:rPr>
              <a:t>	</a:t>
            </a:r>
            <a:r>
              <a:rPr sz="2800" spc="-5" dirty="0">
                <a:latin typeface="Calibri"/>
                <a:cs typeface="Calibri"/>
              </a:rPr>
              <a:t>ed</a:t>
            </a:r>
            <a:r>
              <a:rPr sz="2800" spc="-20" dirty="0">
                <a:latin typeface="Calibri"/>
                <a:cs typeface="Calibri"/>
              </a:rPr>
              <a:t>i</a:t>
            </a:r>
            <a:r>
              <a:rPr sz="2800" spc="-5" dirty="0">
                <a:latin typeface="Calibri"/>
                <a:cs typeface="Calibri"/>
              </a:rPr>
              <a:t>len</a:t>
            </a:r>
            <a:r>
              <a:rPr sz="2800" dirty="0">
                <a:latin typeface="Calibri"/>
                <a:cs typeface="Calibri"/>
              </a:rPr>
              <a:t>	</a:t>
            </a:r>
            <a:r>
              <a:rPr sz="2800" spc="-5" dirty="0">
                <a:latin typeface="Calibri"/>
                <a:cs typeface="Calibri"/>
              </a:rPr>
              <a:t>bü</a:t>
            </a:r>
            <a:r>
              <a:rPr sz="2800" dirty="0">
                <a:latin typeface="Calibri"/>
                <a:cs typeface="Calibri"/>
              </a:rPr>
              <a:t>t</a:t>
            </a:r>
            <a:r>
              <a:rPr sz="2800" spc="-5" dirty="0">
                <a:latin typeface="Calibri"/>
                <a:cs typeface="Calibri"/>
              </a:rPr>
              <a:t>ün</a:t>
            </a:r>
            <a:endParaRPr sz="2800">
              <a:latin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94004" y="140207"/>
            <a:ext cx="7662672" cy="121615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291846"/>
            <a:ext cx="8072755" cy="4401820"/>
          </a:xfrm>
          <a:prstGeom prst="rect">
            <a:avLst/>
          </a:prstGeom>
        </p:spPr>
        <p:txBody>
          <a:bodyPr vert="horz" wrap="square" lIns="0" tIns="0" rIns="0" bIns="0" rtlCol="0">
            <a:spAutoFit/>
          </a:bodyPr>
          <a:lstStyle/>
          <a:p>
            <a:pPr marL="502284" marR="490855" algn="ctr">
              <a:lnSpc>
                <a:spcPts val="3020"/>
              </a:lnSpc>
            </a:pPr>
            <a:r>
              <a:rPr sz="2800" b="1" spc="-5" dirty="0">
                <a:solidFill>
                  <a:srgbClr val="FFFFFF"/>
                </a:solidFill>
                <a:latin typeface="Calibri"/>
                <a:cs typeface="Calibri"/>
              </a:rPr>
              <a:t>Belli </a:t>
            </a:r>
            <a:r>
              <a:rPr sz="2800" b="1" spc="-10" dirty="0">
                <a:solidFill>
                  <a:srgbClr val="FFFFFF"/>
                </a:solidFill>
                <a:latin typeface="Calibri"/>
                <a:cs typeface="Calibri"/>
              </a:rPr>
              <a:t>İstekliler Arasında </a:t>
            </a:r>
            <a:r>
              <a:rPr sz="2800" b="1" spc="-5" dirty="0">
                <a:solidFill>
                  <a:srgbClr val="FFFFFF"/>
                </a:solidFill>
                <a:latin typeface="Calibri"/>
                <a:cs typeface="Calibri"/>
              </a:rPr>
              <a:t>İhale Usulünde Hiç </a:t>
            </a:r>
            <a:r>
              <a:rPr sz="2800" b="1" spc="-45" dirty="0">
                <a:solidFill>
                  <a:srgbClr val="FFFFFF"/>
                </a:solidFill>
                <a:latin typeface="Calibri"/>
                <a:cs typeface="Calibri"/>
              </a:rPr>
              <a:t>Teklif  </a:t>
            </a:r>
            <a:r>
              <a:rPr sz="2800" b="1" spc="-5" dirty="0">
                <a:solidFill>
                  <a:srgbClr val="FFFFFF"/>
                </a:solidFill>
                <a:latin typeface="Calibri"/>
                <a:cs typeface="Calibri"/>
              </a:rPr>
              <a:t>Çıkmaması Durumunda Ne</a:t>
            </a:r>
            <a:r>
              <a:rPr sz="2800" b="1" spc="95" dirty="0">
                <a:solidFill>
                  <a:srgbClr val="FFFFFF"/>
                </a:solidFill>
                <a:latin typeface="Calibri"/>
                <a:cs typeface="Calibri"/>
              </a:rPr>
              <a:t> </a:t>
            </a:r>
            <a:r>
              <a:rPr sz="2800" b="1" spc="-20" dirty="0">
                <a:solidFill>
                  <a:srgbClr val="FFFFFF"/>
                </a:solidFill>
                <a:latin typeface="Calibri"/>
                <a:cs typeface="Calibri"/>
              </a:rPr>
              <a:t>Yapılmalıdır?</a:t>
            </a:r>
            <a:endParaRPr sz="2800">
              <a:latin typeface="Calibri"/>
              <a:cs typeface="Calibri"/>
            </a:endParaRPr>
          </a:p>
          <a:p>
            <a:pPr marL="12700" marR="5080">
              <a:lnSpc>
                <a:spcPct val="130000"/>
              </a:lnSpc>
              <a:spcBef>
                <a:spcPts val="2160"/>
              </a:spcBef>
              <a:buClr>
                <a:srgbClr val="FF0000"/>
              </a:buClr>
              <a:buSzPct val="89285"/>
              <a:buFont typeface="Arial"/>
              <a:buChar char="•"/>
              <a:tabLst>
                <a:tab pos="206375" algn="l"/>
              </a:tabLst>
            </a:pPr>
            <a:r>
              <a:rPr sz="2800" spc="-5" dirty="0">
                <a:latin typeface="Calibri"/>
                <a:cs typeface="Calibri"/>
              </a:rPr>
              <a:t>İhale dokümanı </a:t>
            </a:r>
            <a:r>
              <a:rPr sz="2800" spc="-25" dirty="0">
                <a:latin typeface="Calibri"/>
                <a:cs typeface="Calibri"/>
              </a:rPr>
              <a:t>gözden </a:t>
            </a:r>
            <a:r>
              <a:rPr sz="2800" spc="-10" dirty="0">
                <a:latin typeface="Calibri"/>
                <a:cs typeface="Calibri"/>
              </a:rPr>
              <a:t>geçirilerek </a:t>
            </a:r>
            <a:r>
              <a:rPr sz="2800" spc="-20" dirty="0">
                <a:latin typeface="Calibri"/>
                <a:cs typeface="Calibri"/>
              </a:rPr>
              <a:t>tekrar </a:t>
            </a:r>
            <a:r>
              <a:rPr sz="2800" spc="-10" dirty="0">
                <a:latin typeface="Calibri"/>
                <a:cs typeface="Calibri"/>
              </a:rPr>
              <a:t>belli istekliler  </a:t>
            </a:r>
            <a:r>
              <a:rPr sz="2800" spc="-15" dirty="0">
                <a:latin typeface="Calibri"/>
                <a:cs typeface="Calibri"/>
              </a:rPr>
              <a:t>arasında ihaleye</a:t>
            </a:r>
            <a:r>
              <a:rPr sz="2800" spc="15" dirty="0">
                <a:latin typeface="Calibri"/>
                <a:cs typeface="Calibri"/>
              </a:rPr>
              <a:t> </a:t>
            </a:r>
            <a:r>
              <a:rPr sz="2800" spc="-30" dirty="0">
                <a:latin typeface="Calibri"/>
                <a:cs typeface="Calibri"/>
              </a:rPr>
              <a:t>çıkılabilir.</a:t>
            </a:r>
            <a:endParaRPr sz="2800">
              <a:latin typeface="Calibri"/>
              <a:cs typeface="Calibri"/>
            </a:endParaRPr>
          </a:p>
          <a:p>
            <a:pPr marL="205740" indent="-193040">
              <a:lnSpc>
                <a:spcPct val="100000"/>
              </a:lnSpc>
              <a:spcBef>
                <a:spcPts val="1010"/>
              </a:spcBef>
              <a:buClr>
                <a:srgbClr val="FF0000"/>
              </a:buClr>
              <a:buSzPct val="89285"/>
              <a:buFont typeface="Arial"/>
              <a:buChar char="•"/>
              <a:tabLst>
                <a:tab pos="206375" algn="l"/>
              </a:tabLst>
            </a:pPr>
            <a:r>
              <a:rPr sz="2800" spc="-5" dirty="0">
                <a:latin typeface="Calibri"/>
                <a:cs typeface="Calibri"/>
              </a:rPr>
              <a:t>Açık </a:t>
            </a:r>
            <a:r>
              <a:rPr sz="2800" spc="-15" dirty="0">
                <a:latin typeface="Calibri"/>
                <a:cs typeface="Calibri"/>
              </a:rPr>
              <a:t>ihaleye </a:t>
            </a:r>
            <a:r>
              <a:rPr sz="2800" spc="-30" dirty="0">
                <a:latin typeface="Calibri"/>
                <a:cs typeface="Calibri"/>
              </a:rPr>
              <a:t>çıkılabilir.</a:t>
            </a:r>
            <a:endParaRPr sz="2800">
              <a:latin typeface="Calibri"/>
              <a:cs typeface="Calibri"/>
            </a:endParaRPr>
          </a:p>
          <a:p>
            <a:pPr marL="205740" indent="-193040">
              <a:lnSpc>
                <a:spcPct val="100000"/>
              </a:lnSpc>
              <a:spcBef>
                <a:spcPts val="1005"/>
              </a:spcBef>
              <a:buClr>
                <a:srgbClr val="FF0000"/>
              </a:buClr>
              <a:buSzPct val="89285"/>
              <a:buFont typeface="Arial"/>
              <a:buChar char="•"/>
              <a:tabLst>
                <a:tab pos="206375" algn="l"/>
              </a:tabLst>
            </a:pPr>
            <a:r>
              <a:rPr sz="2800" spc="-20" dirty="0">
                <a:latin typeface="Calibri"/>
                <a:cs typeface="Calibri"/>
              </a:rPr>
              <a:t>21/a </a:t>
            </a:r>
            <a:r>
              <a:rPr sz="2800" spc="-10" dirty="0">
                <a:latin typeface="Calibri"/>
                <a:cs typeface="Calibri"/>
              </a:rPr>
              <a:t>pazarlık</a:t>
            </a:r>
            <a:r>
              <a:rPr sz="2800" spc="5" dirty="0">
                <a:latin typeface="Calibri"/>
                <a:cs typeface="Calibri"/>
              </a:rPr>
              <a:t> </a:t>
            </a:r>
            <a:r>
              <a:rPr sz="2800" spc="-35" dirty="0">
                <a:latin typeface="Calibri"/>
                <a:cs typeface="Calibri"/>
              </a:rPr>
              <a:t>yapılabilir.</a:t>
            </a:r>
            <a:endParaRPr sz="2800">
              <a:latin typeface="Calibri"/>
              <a:cs typeface="Calibri"/>
            </a:endParaRPr>
          </a:p>
          <a:p>
            <a:pPr marL="205740" indent="-193040">
              <a:lnSpc>
                <a:spcPct val="100000"/>
              </a:lnSpc>
              <a:spcBef>
                <a:spcPts val="1005"/>
              </a:spcBef>
              <a:buClr>
                <a:srgbClr val="FF0000"/>
              </a:buClr>
              <a:buSzPct val="89285"/>
              <a:buFont typeface="Arial"/>
              <a:buChar char="•"/>
              <a:tabLst>
                <a:tab pos="206375" algn="l"/>
              </a:tabLst>
            </a:pPr>
            <a:r>
              <a:rPr sz="2800" spc="-5" dirty="0">
                <a:latin typeface="Calibri"/>
                <a:cs typeface="Calibri"/>
              </a:rPr>
              <a:t>Ön </a:t>
            </a:r>
            <a:r>
              <a:rPr sz="2800" spc="-15" dirty="0">
                <a:latin typeface="Calibri"/>
                <a:cs typeface="Calibri"/>
              </a:rPr>
              <a:t>yeterlilik </a:t>
            </a:r>
            <a:r>
              <a:rPr sz="2800" spc="-5" dirty="0">
                <a:latin typeface="Calibri"/>
                <a:cs typeface="Calibri"/>
              </a:rPr>
              <a:t>aşamasında </a:t>
            </a:r>
            <a:r>
              <a:rPr sz="2800" spc="-15" dirty="0">
                <a:latin typeface="Calibri"/>
                <a:cs typeface="Calibri"/>
              </a:rPr>
              <a:t>ihaleye </a:t>
            </a:r>
            <a:r>
              <a:rPr sz="2800" spc="-25" dirty="0">
                <a:latin typeface="Calibri"/>
                <a:cs typeface="Calibri"/>
              </a:rPr>
              <a:t>davet </a:t>
            </a:r>
            <a:r>
              <a:rPr sz="2800" spc="-10" dirty="0">
                <a:latin typeface="Calibri"/>
                <a:cs typeface="Calibri"/>
              </a:rPr>
              <a:t>edilecek  </a:t>
            </a:r>
            <a:r>
              <a:rPr sz="2800" spc="114" dirty="0">
                <a:latin typeface="Calibri"/>
                <a:cs typeface="Calibri"/>
              </a:rPr>
              <a:t> </a:t>
            </a:r>
            <a:r>
              <a:rPr sz="2800" spc="-15" dirty="0">
                <a:latin typeface="Calibri"/>
                <a:cs typeface="Calibri"/>
              </a:rPr>
              <a:t>asgari</a:t>
            </a:r>
            <a:endParaRPr sz="2800">
              <a:latin typeface="Calibri"/>
              <a:cs typeface="Calibri"/>
            </a:endParaRPr>
          </a:p>
          <a:p>
            <a:pPr marL="12700">
              <a:lnSpc>
                <a:spcPct val="100000"/>
              </a:lnSpc>
              <a:spcBef>
                <a:spcPts val="1005"/>
              </a:spcBef>
            </a:pPr>
            <a:r>
              <a:rPr sz="2800" spc="-5" dirty="0">
                <a:latin typeface="Calibri"/>
                <a:cs typeface="Calibri"/>
              </a:rPr>
              <a:t>kişi </a:t>
            </a:r>
            <a:r>
              <a:rPr sz="2800" spc="-15" dirty="0">
                <a:latin typeface="Calibri"/>
                <a:cs typeface="Calibri"/>
              </a:rPr>
              <a:t>sayısı </a:t>
            </a:r>
            <a:r>
              <a:rPr sz="2800" spc="-5" dirty="0">
                <a:solidFill>
                  <a:srgbClr val="FF0000"/>
                </a:solidFill>
                <a:latin typeface="Calibri"/>
                <a:cs typeface="Calibri"/>
              </a:rPr>
              <a:t>5 </a:t>
            </a:r>
            <a:r>
              <a:rPr sz="2800" spc="-80" dirty="0">
                <a:solidFill>
                  <a:srgbClr val="FF0000"/>
                </a:solidFill>
                <a:latin typeface="Calibri"/>
                <a:cs typeface="Calibri"/>
              </a:rPr>
              <a:t>dir.</a:t>
            </a:r>
            <a:endParaRPr sz="2800">
              <a:latin typeface="Calibri"/>
              <a:cs typeface="Calibri"/>
            </a:endParaRPr>
          </a:p>
        </p:txBody>
      </p:sp>
      <p:sp>
        <p:nvSpPr>
          <p:cNvPr id="11" name="object 11"/>
          <p:cNvSpPr txBox="1"/>
          <p:nvPr/>
        </p:nvSpPr>
        <p:spPr>
          <a:xfrm>
            <a:off x="8415019" y="6434659"/>
            <a:ext cx="19304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36</a:t>
            </a:r>
            <a:endParaRPr sz="1200">
              <a:latin typeface="Tahoma"/>
              <a:cs typeface="Tahoma"/>
            </a:endParaRPr>
          </a:p>
        </p:txBody>
      </p:sp>
      <p:sp>
        <p:nvSpPr>
          <p:cNvPr id="8" name="object 8"/>
          <p:cNvSpPr txBox="1"/>
          <p:nvPr/>
        </p:nvSpPr>
        <p:spPr>
          <a:xfrm>
            <a:off x="547217" y="4791202"/>
            <a:ext cx="970280"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254" dirty="0">
                <a:latin typeface="Calibri"/>
                <a:cs typeface="Calibri"/>
              </a:rPr>
              <a:t>T</a:t>
            </a:r>
            <a:r>
              <a:rPr sz="2800" spc="-5" dirty="0">
                <a:latin typeface="Calibri"/>
                <a:cs typeface="Calibri"/>
              </a:rPr>
              <a:t>ek</a:t>
            </a:r>
            <a:r>
              <a:rPr sz="2800" spc="-15" dirty="0">
                <a:latin typeface="Calibri"/>
                <a:cs typeface="Calibri"/>
              </a:rPr>
              <a:t>l</a:t>
            </a:r>
            <a:r>
              <a:rPr sz="2800" spc="-5" dirty="0">
                <a:latin typeface="Calibri"/>
                <a:cs typeface="Calibri"/>
              </a:rPr>
              <a:t>if</a:t>
            </a:r>
            <a:endParaRPr sz="2800">
              <a:latin typeface="Calibri"/>
              <a:cs typeface="Calibri"/>
            </a:endParaRPr>
          </a:p>
        </p:txBody>
      </p:sp>
      <p:sp>
        <p:nvSpPr>
          <p:cNvPr id="9" name="object 9"/>
          <p:cNvSpPr txBox="1"/>
          <p:nvPr/>
        </p:nvSpPr>
        <p:spPr>
          <a:xfrm>
            <a:off x="1911476" y="4791202"/>
            <a:ext cx="6709409" cy="457200"/>
          </a:xfrm>
          <a:prstGeom prst="rect">
            <a:avLst/>
          </a:prstGeom>
        </p:spPr>
        <p:txBody>
          <a:bodyPr vert="horz" wrap="square" lIns="0" tIns="0" rIns="0" bIns="0" rtlCol="0">
            <a:spAutoFit/>
          </a:bodyPr>
          <a:lstStyle/>
          <a:p>
            <a:pPr marL="12700">
              <a:lnSpc>
                <a:spcPct val="100000"/>
              </a:lnSpc>
              <a:tabLst>
                <a:tab pos="2557780" algn="l"/>
                <a:tab pos="4678045" algn="l"/>
                <a:tab pos="5930900" algn="l"/>
              </a:tabLst>
            </a:pPr>
            <a:r>
              <a:rPr sz="2800" spc="-5" dirty="0">
                <a:latin typeface="Calibri"/>
                <a:cs typeface="Calibri"/>
              </a:rPr>
              <a:t>de</a:t>
            </a:r>
            <a:r>
              <a:rPr sz="2800" spc="-25" dirty="0">
                <a:latin typeface="Calibri"/>
                <a:cs typeface="Calibri"/>
              </a:rPr>
              <a:t>ğ</a:t>
            </a:r>
            <a:r>
              <a:rPr sz="2800" dirty="0">
                <a:latin typeface="Calibri"/>
                <a:cs typeface="Calibri"/>
              </a:rPr>
              <a:t>er</a:t>
            </a:r>
            <a:r>
              <a:rPr sz="2800" spc="-15" dirty="0">
                <a:latin typeface="Calibri"/>
                <a:cs typeface="Calibri"/>
              </a:rPr>
              <a:t>l</a:t>
            </a:r>
            <a:r>
              <a:rPr sz="2800" spc="-5" dirty="0">
                <a:latin typeface="Calibri"/>
                <a:cs typeface="Calibri"/>
              </a:rPr>
              <a:t>en</a:t>
            </a:r>
            <a:r>
              <a:rPr sz="2800" spc="-20" dirty="0">
                <a:latin typeface="Calibri"/>
                <a:cs typeface="Calibri"/>
              </a:rPr>
              <a:t>d</a:t>
            </a:r>
            <a:r>
              <a:rPr sz="2800" dirty="0">
                <a:latin typeface="Calibri"/>
                <a:cs typeface="Calibri"/>
              </a:rPr>
              <a:t>irme	</a:t>
            </a:r>
            <a:r>
              <a:rPr sz="2800" spc="-5" dirty="0">
                <a:latin typeface="Calibri"/>
                <a:cs typeface="Calibri"/>
              </a:rPr>
              <a:t>aşaması</a:t>
            </a:r>
            <a:r>
              <a:rPr sz="2800" spc="0" dirty="0">
                <a:latin typeface="Calibri"/>
                <a:cs typeface="Calibri"/>
              </a:rPr>
              <a:t>n</a:t>
            </a:r>
            <a:r>
              <a:rPr sz="2800" spc="-5" dirty="0">
                <a:latin typeface="Calibri"/>
                <a:cs typeface="Calibri"/>
              </a:rPr>
              <a:t>da</a:t>
            </a:r>
            <a:r>
              <a:rPr sz="2800" dirty="0">
                <a:latin typeface="Calibri"/>
                <a:cs typeface="Calibri"/>
              </a:rPr>
              <a:t>	</a:t>
            </a:r>
            <a:r>
              <a:rPr sz="2800" spc="-5" dirty="0">
                <a:latin typeface="Calibri"/>
                <a:cs typeface="Calibri"/>
              </a:rPr>
              <a:t>i</a:t>
            </a:r>
            <a:r>
              <a:rPr sz="2800" spc="-50" dirty="0">
                <a:latin typeface="Calibri"/>
                <a:cs typeface="Calibri"/>
              </a:rPr>
              <a:t>s</a:t>
            </a:r>
            <a:r>
              <a:rPr sz="2800" spc="-30" dirty="0">
                <a:latin typeface="Calibri"/>
                <a:cs typeface="Calibri"/>
              </a:rPr>
              <a:t>t</a:t>
            </a:r>
            <a:r>
              <a:rPr sz="2800" spc="-5" dirty="0">
                <a:latin typeface="Calibri"/>
                <a:cs typeface="Calibri"/>
              </a:rPr>
              <a:t>ek</a:t>
            </a:r>
            <a:r>
              <a:rPr sz="2800" spc="-15" dirty="0">
                <a:latin typeface="Calibri"/>
                <a:cs typeface="Calibri"/>
              </a:rPr>
              <a:t>l</a:t>
            </a:r>
            <a:r>
              <a:rPr sz="2800" spc="-5" dirty="0">
                <a:latin typeface="Calibri"/>
                <a:cs typeface="Calibri"/>
              </a:rPr>
              <a:t>i</a:t>
            </a:r>
            <a:r>
              <a:rPr sz="2800" dirty="0">
                <a:latin typeface="Calibri"/>
                <a:cs typeface="Calibri"/>
              </a:rPr>
              <a:t>	</a:t>
            </a:r>
            <a:r>
              <a:rPr sz="2800" spc="-5" dirty="0">
                <a:latin typeface="Calibri"/>
                <a:cs typeface="Calibri"/>
              </a:rPr>
              <a:t>s</a:t>
            </a:r>
            <a:r>
              <a:rPr sz="2800" spc="-55" dirty="0">
                <a:latin typeface="Calibri"/>
                <a:cs typeface="Calibri"/>
              </a:rPr>
              <a:t>a</a:t>
            </a:r>
            <a:r>
              <a:rPr sz="2800" dirty="0">
                <a:latin typeface="Calibri"/>
                <a:cs typeface="Calibri"/>
              </a:rPr>
              <a:t>y</a:t>
            </a:r>
            <a:r>
              <a:rPr sz="2800" spc="-15" dirty="0">
                <a:latin typeface="Calibri"/>
                <a:cs typeface="Calibri"/>
              </a:rPr>
              <a:t>ı</a:t>
            </a:r>
            <a:r>
              <a:rPr sz="2800" dirty="0">
                <a:latin typeface="Calibri"/>
                <a:cs typeface="Calibri"/>
              </a:rPr>
              <a:t>sı</a:t>
            </a:r>
            <a:endParaRPr sz="2800">
              <a:latin typeface="Calibri"/>
              <a:cs typeface="Calibri"/>
            </a:endParaRPr>
          </a:p>
        </p:txBody>
      </p:sp>
      <p:sp>
        <p:nvSpPr>
          <p:cNvPr id="10" name="object 10"/>
          <p:cNvSpPr txBox="1"/>
          <p:nvPr/>
        </p:nvSpPr>
        <p:spPr>
          <a:xfrm>
            <a:off x="547217" y="5345988"/>
            <a:ext cx="7532370" cy="1012190"/>
          </a:xfrm>
          <a:prstGeom prst="rect">
            <a:avLst/>
          </a:prstGeom>
        </p:spPr>
        <p:txBody>
          <a:bodyPr vert="horz" wrap="square" lIns="0" tIns="0" rIns="0" bIns="0" rtlCol="0">
            <a:spAutoFit/>
          </a:bodyPr>
          <a:lstStyle/>
          <a:p>
            <a:pPr marL="12700">
              <a:lnSpc>
                <a:spcPct val="100000"/>
              </a:lnSpc>
            </a:pPr>
            <a:r>
              <a:rPr sz="2800" spc="-5" dirty="0">
                <a:latin typeface="Calibri"/>
                <a:cs typeface="Calibri"/>
              </a:rPr>
              <a:t>bakımından </a:t>
            </a:r>
            <a:r>
              <a:rPr sz="2800" spc="-10" dirty="0">
                <a:latin typeface="Calibri"/>
                <a:cs typeface="Calibri"/>
              </a:rPr>
              <a:t>asgari </a:t>
            </a:r>
            <a:r>
              <a:rPr sz="2800" spc="-5" dirty="0">
                <a:latin typeface="Calibri"/>
                <a:cs typeface="Calibri"/>
              </a:rPr>
              <a:t>kişi </a:t>
            </a:r>
            <a:r>
              <a:rPr sz="2800" spc="-15" dirty="0">
                <a:latin typeface="Calibri"/>
                <a:cs typeface="Calibri"/>
              </a:rPr>
              <a:t>sayısı </a:t>
            </a:r>
            <a:r>
              <a:rPr sz="2800" spc="-5" dirty="0">
                <a:solidFill>
                  <a:srgbClr val="FF0000"/>
                </a:solidFill>
                <a:latin typeface="Calibri"/>
                <a:cs typeface="Calibri"/>
              </a:rPr>
              <a:t>3</a:t>
            </a:r>
            <a:r>
              <a:rPr sz="2800" spc="40" dirty="0">
                <a:solidFill>
                  <a:srgbClr val="FF0000"/>
                </a:solidFill>
                <a:latin typeface="Calibri"/>
                <a:cs typeface="Calibri"/>
              </a:rPr>
              <a:t> </a:t>
            </a:r>
            <a:r>
              <a:rPr sz="2800" spc="-75" dirty="0">
                <a:solidFill>
                  <a:srgbClr val="FF0000"/>
                </a:solidFill>
                <a:latin typeface="Calibri"/>
                <a:cs typeface="Calibri"/>
              </a:rPr>
              <a:t>dür.</a:t>
            </a:r>
            <a:endParaRPr sz="2800">
              <a:latin typeface="Calibri"/>
              <a:cs typeface="Calibri"/>
            </a:endParaRPr>
          </a:p>
          <a:p>
            <a:pPr marL="205740" indent="-193040">
              <a:lnSpc>
                <a:spcPct val="100000"/>
              </a:lnSpc>
              <a:spcBef>
                <a:spcPts val="1010"/>
              </a:spcBef>
              <a:buClr>
                <a:srgbClr val="FF0000"/>
              </a:buClr>
              <a:buSzPct val="89285"/>
              <a:buFont typeface="Arial"/>
              <a:buChar char="•"/>
              <a:tabLst>
                <a:tab pos="206375" algn="l"/>
                <a:tab pos="6086475" algn="l"/>
              </a:tabLst>
            </a:pPr>
            <a:r>
              <a:rPr sz="2800" spc="-5" dirty="0">
                <a:solidFill>
                  <a:srgbClr val="0000FF"/>
                </a:solidFill>
                <a:latin typeface="Calibri"/>
                <a:cs typeface="Calibri"/>
              </a:rPr>
              <a:t>Bu</a:t>
            </a:r>
            <a:r>
              <a:rPr sz="2800" spc="5" dirty="0">
                <a:solidFill>
                  <a:srgbClr val="0000FF"/>
                </a:solidFill>
                <a:latin typeface="Calibri"/>
                <a:cs typeface="Calibri"/>
              </a:rPr>
              <a:t> </a:t>
            </a:r>
            <a:r>
              <a:rPr sz="2800" spc="-5" dirty="0">
                <a:solidFill>
                  <a:srgbClr val="0000FF"/>
                </a:solidFill>
                <a:latin typeface="Calibri"/>
                <a:cs typeface="Calibri"/>
              </a:rPr>
              <a:t>s</a:t>
            </a:r>
            <a:r>
              <a:rPr sz="2800" spc="-55" dirty="0">
                <a:solidFill>
                  <a:srgbClr val="0000FF"/>
                </a:solidFill>
                <a:latin typeface="Calibri"/>
                <a:cs typeface="Calibri"/>
              </a:rPr>
              <a:t>a</a:t>
            </a:r>
            <a:r>
              <a:rPr sz="2800" dirty="0">
                <a:solidFill>
                  <a:srgbClr val="0000FF"/>
                </a:solidFill>
                <a:latin typeface="Calibri"/>
                <a:cs typeface="Calibri"/>
              </a:rPr>
              <a:t>y</a:t>
            </a:r>
            <a:r>
              <a:rPr sz="2800" spc="-15" dirty="0">
                <a:solidFill>
                  <a:srgbClr val="0000FF"/>
                </a:solidFill>
                <a:latin typeface="Calibri"/>
                <a:cs typeface="Calibri"/>
              </a:rPr>
              <a:t>ı</a:t>
            </a:r>
            <a:r>
              <a:rPr sz="2800" dirty="0">
                <a:solidFill>
                  <a:srgbClr val="0000FF"/>
                </a:solidFill>
                <a:latin typeface="Calibri"/>
                <a:cs typeface="Calibri"/>
              </a:rPr>
              <a:t>lar</a:t>
            </a:r>
            <a:r>
              <a:rPr sz="2800" spc="-5" dirty="0">
                <a:solidFill>
                  <a:srgbClr val="0000FF"/>
                </a:solidFill>
                <a:latin typeface="Calibri"/>
                <a:cs typeface="Calibri"/>
              </a:rPr>
              <a:t> </a:t>
            </a:r>
            <a:r>
              <a:rPr sz="2800" spc="-10" dirty="0">
                <a:solidFill>
                  <a:srgbClr val="0000FF"/>
                </a:solidFill>
                <a:latin typeface="Calibri"/>
                <a:cs typeface="Calibri"/>
              </a:rPr>
              <a:t>b</a:t>
            </a:r>
            <a:r>
              <a:rPr sz="2800" spc="-20" dirty="0">
                <a:solidFill>
                  <a:srgbClr val="0000FF"/>
                </a:solidFill>
                <a:latin typeface="Calibri"/>
                <a:cs typeface="Calibri"/>
              </a:rPr>
              <a:t>u</a:t>
            </a:r>
            <a:r>
              <a:rPr sz="2800" spc="-5" dirty="0">
                <a:solidFill>
                  <a:srgbClr val="0000FF"/>
                </a:solidFill>
                <a:latin typeface="Calibri"/>
                <a:cs typeface="Calibri"/>
              </a:rPr>
              <a:t>l</a:t>
            </a:r>
            <a:r>
              <a:rPr sz="2800" spc="-20" dirty="0">
                <a:solidFill>
                  <a:srgbClr val="0000FF"/>
                </a:solidFill>
                <a:latin typeface="Calibri"/>
                <a:cs typeface="Calibri"/>
              </a:rPr>
              <a:t>u</a:t>
            </a:r>
            <a:r>
              <a:rPr sz="2800" spc="-10" dirty="0">
                <a:solidFill>
                  <a:srgbClr val="0000FF"/>
                </a:solidFill>
                <a:latin typeface="Calibri"/>
                <a:cs typeface="Calibri"/>
              </a:rPr>
              <a:t>nama</a:t>
            </a:r>
            <a:r>
              <a:rPr sz="2800" spc="-30" dirty="0">
                <a:solidFill>
                  <a:srgbClr val="0000FF"/>
                </a:solidFill>
                <a:latin typeface="Calibri"/>
                <a:cs typeface="Calibri"/>
              </a:rPr>
              <a:t>z</a:t>
            </a:r>
            <a:r>
              <a:rPr sz="2800" spc="-10" dirty="0">
                <a:solidFill>
                  <a:srgbClr val="0000FF"/>
                </a:solidFill>
                <a:latin typeface="Calibri"/>
                <a:cs typeface="Calibri"/>
              </a:rPr>
              <a:t>s</a:t>
            </a:r>
            <a:r>
              <a:rPr sz="2800" spc="-5" dirty="0">
                <a:solidFill>
                  <a:srgbClr val="0000FF"/>
                </a:solidFill>
                <a:latin typeface="Calibri"/>
                <a:cs typeface="Calibri"/>
              </a:rPr>
              <a:t>a</a:t>
            </a:r>
            <a:r>
              <a:rPr sz="2800" spc="45" dirty="0">
                <a:solidFill>
                  <a:srgbClr val="0000FF"/>
                </a:solidFill>
                <a:latin typeface="Calibri"/>
                <a:cs typeface="Calibri"/>
              </a:rPr>
              <a:t> </a:t>
            </a:r>
            <a:r>
              <a:rPr sz="2800" spc="-5" dirty="0">
                <a:solidFill>
                  <a:srgbClr val="0000FF"/>
                </a:solidFill>
                <a:latin typeface="Calibri"/>
                <a:cs typeface="Calibri"/>
              </a:rPr>
              <a:t>i</a:t>
            </a:r>
            <a:r>
              <a:rPr sz="2800" spc="-20" dirty="0">
                <a:solidFill>
                  <a:srgbClr val="0000FF"/>
                </a:solidFill>
                <a:latin typeface="Calibri"/>
                <a:cs typeface="Calibri"/>
              </a:rPr>
              <a:t>h</a:t>
            </a:r>
            <a:r>
              <a:rPr sz="2800" spc="-5" dirty="0">
                <a:solidFill>
                  <a:srgbClr val="0000FF"/>
                </a:solidFill>
                <a:latin typeface="Calibri"/>
                <a:cs typeface="Calibri"/>
              </a:rPr>
              <a:t>ale</a:t>
            </a:r>
            <a:r>
              <a:rPr sz="2800" dirty="0">
                <a:solidFill>
                  <a:srgbClr val="0000FF"/>
                </a:solidFill>
                <a:latin typeface="Calibri"/>
                <a:cs typeface="Calibri"/>
              </a:rPr>
              <a:t> </a:t>
            </a:r>
            <a:r>
              <a:rPr sz="2800" spc="-5" dirty="0">
                <a:solidFill>
                  <a:srgbClr val="0000FF"/>
                </a:solidFill>
                <a:latin typeface="Calibri"/>
                <a:cs typeface="Calibri"/>
              </a:rPr>
              <a:t>i</a:t>
            </a:r>
            <a:r>
              <a:rPr sz="2800" spc="-35" dirty="0">
                <a:solidFill>
                  <a:srgbClr val="0000FF"/>
                </a:solidFill>
                <a:latin typeface="Calibri"/>
                <a:cs typeface="Calibri"/>
              </a:rPr>
              <a:t>p</a:t>
            </a:r>
            <a:r>
              <a:rPr sz="2800" spc="-45" dirty="0">
                <a:solidFill>
                  <a:srgbClr val="0000FF"/>
                </a:solidFill>
                <a:latin typeface="Calibri"/>
                <a:cs typeface="Calibri"/>
              </a:rPr>
              <a:t>t</a:t>
            </a:r>
            <a:r>
              <a:rPr sz="2800" spc="-5" dirty="0">
                <a:solidFill>
                  <a:srgbClr val="0000FF"/>
                </a:solidFill>
                <a:latin typeface="Calibri"/>
                <a:cs typeface="Calibri"/>
              </a:rPr>
              <a:t>al</a:t>
            </a:r>
            <a:r>
              <a:rPr sz="2800" spc="10" dirty="0">
                <a:solidFill>
                  <a:srgbClr val="0000FF"/>
                </a:solidFill>
                <a:latin typeface="Calibri"/>
                <a:cs typeface="Calibri"/>
              </a:rPr>
              <a:t> </a:t>
            </a:r>
            <a:r>
              <a:rPr sz="2800" spc="-5" dirty="0">
                <a:solidFill>
                  <a:srgbClr val="0000FF"/>
                </a:solidFill>
                <a:latin typeface="Calibri"/>
                <a:cs typeface="Calibri"/>
              </a:rPr>
              <a:t>ed</a:t>
            </a:r>
            <a:r>
              <a:rPr sz="2800" spc="-20" dirty="0">
                <a:solidFill>
                  <a:srgbClr val="0000FF"/>
                </a:solidFill>
                <a:latin typeface="Calibri"/>
                <a:cs typeface="Calibri"/>
              </a:rPr>
              <a:t>i</a:t>
            </a:r>
            <a:r>
              <a:rPr sz="2800" spc="-5" dirty="0">
                <a:solidFill>
                  <a:srgbClr val="0000FF"/>
                </a:solidFill>
                <a:latin typeface="Calibri"/>
                <a:cs typeface="Calibri"/>
              </a:rPr>
              <a:t>l</a:t>
            </a:r>
            <a:r>
              <a:rPr sz="2800" spc="-20" dirty="0">
                <a:solidFill>
                  <a:srgbClr val="0000FF"/>
                </a:solidFill>
                <a:latin typeface="Calibri"/>
                <a:cs typeface="Calibri"/>
              </a:rPr>
              <a:t>i</a:t>
            </a:r>
            <a:r>
              <a:rPr sz="2800" spc="-290" dirty="0">
                <a:solidFill>
                  <a:srgbClr val="0000FF"/>
                </a:solidFill>
                <a:latin typeface="Calibri"/>
                <a:cs typeface="Calibri"/>
              </a:rPr>
              <a:t>r</a:t>
            </a:r>
            <a:r>
              <a:rPr sz="2800" spc="-5" dirty="0">
                <a:solidFill>
                  <a:srgbClr val="0000FF"/>
                </a:solidFill>
                <a:latin typeface="Calibri"/>
                <a:cs typeface="Calibri"/>
              </a:rPr>
              <a:t>.</a:t>
            </a:r>
            <a:r>
              <a:rPr sz="2800" dirty="0">
                <a:solidFill>
                  <a:srgbClr val="0000FF"/>
                </a:solidFill>
                <a:latin typeface="Calibri"/>
                <a:cs typeface="Calibri"/>
              </a:rPr>
              <a:t>	</a:t>
            </a:r>
            <a:r>
              <a:rPr sz="2800" spc="-5" dirty="0">
                <a:solidFill>
                  <a:srgbClr val="0000FF"/>
                </a:solidFill>
                <a:latin typeface="Calibri"/>
                <a:cs typeface="Calibri"/>
              </a:rPr>
              <a:t>(</a:t>
            </a:r>
            <a:r>
              <a:rPr sz="2800" spc="-10" dirty="0">
                <a:solidFill>
                  <a:srgbClr val="0000FF"/>
                </a:solidFill>
                <a:latin typeface="Calibri"/>
                <a:cs typeface="Calibri"/>
              </a:rPr>
              <a:t>4734</a:t>
            </a:r>
            <a:r>
              <a:rPr sz="2800" spc="-5" dirty="0">
                <a:solidFill>
                  <a:srgbClr val="0000FF"/>
                </a:solidFill>
                <a:latin typeface="Calibri"/>
                <a:cs typeface="Calibri"/>
              </a:rPr>
              <a:t>/</a:t>
            </a:r>
            <a:r>
              <a:rPr sz="2800" spc="-10" dirty="0">
                <a:solidFill>
                  <a:srgbClr val="0000FF"/>
                </a:solidFill>
                <a:latin typeface="Calibri"/>
                <a:cs typeface="Calibri"/>
              </a:rPr>
              <a:t>20</a:t>
            </a:r>
            <a:r>
              <a:rPr sz="2800" spc="-5" dirty="0">
                <a:solidFill>
                  <a:srgbClr val="0000FF"/>
                </a:solidFill>
                <a:latin typeface="Calibri"/>
                <a:cs typeface="Calibri"/>
              </a:rPr>
              <a:t>)</a:t>
            </a:r>
            <a:endParaRPr sz="2800">
              <a:latin typeface="Calibri"/>
              <a:cs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16579" y="309371"/>
            <a:ext cx="311505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390646" y="423926"/>
            <a:ext cx="2386330" cy="521334"/>
          </a:xfrm>
          <a:prstGeom prst="rect">
            <a:avLst/>
          </a:prstGeom>
        </p:spPr>
        <p:txBody>
          <a:bodyPr vert="horz" wrap="square" lIns="0" tIns="0" rIns="0" bIns="0" rtlCol="0">
            <a:spAutoFit/>
          </a:bodyPr>
          <a:lstStyle/>
          <a:p>
            <a:pPr marL="12700">
              <a:lnSpc>
                <a:spcPct val="100000"/>
              </a:lnSpc>
            </a:pPr>
            <a:r>
              <a:rPr spc="-15" dirty="0"/>
              <a:t>Pazarlık</a:t>
            </a:r>
            <a:r>
              <a:rPr spc="-100" dirty="0"/>
              <a:t> </a:t>
            </a:r>
            <a:r>
              <a:rPr dirty="0"/>
              <a:t>Usulü</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2009266"/>
            <a:ext cx="3234055" cy="488950"/>
          </a:xfrm>
          <a:prstGeom prst="rect">
            <a:avLst/>
          </a:prstGeom>
        </p:spPr>
        <p:txBody>
          <a:bodyPr vert="horz" wrap="square" lIns="0" tIns="0" rIns="0" bIns="0" rtlCol="0">
            <a:spAutoFit/>
          </a:bodyPr>
          <a:lstStyle/>
          <a:p>
            <a:pPr marL="247015" indent="-234315">
              <a:lnSpc>
                <a:spcPct val="100000"/>
              </a:lnSpc>
              <a:buClr>
                <a:srgbClr val="FF0000"/>
              </a:buClr>
              <a:buSzPct val="101666"/>
              <a:buFont typeface="Arial"/>
              <a:buChar char="•"/>
              <a:tabLst>
                <a:tab pos="247650" algn="l"/>
                <a:tab pos="1833880" algn="l"/>
              </a:tabLst>
            </a:pPr>
            <a:r>
              <a:rPr sz="3000" spc="-50" dirty="0">
                <a:latin typeface="Calibri"/>
                <a:cs typeface="Calibri"/>
              </a:rPr>
              <a:t>K</a:t>
            </a:r>
            <a:r>
              <a:rPr sz="3000" dirty="0">
                <a:latin typeface="Calibri"/>
                <a:cs typeface="Calibri"/>
              </a:rPr>
              <a:t>anun</a:t>
            </a:r>
            <a:r>
              <a:rPr sz="3000" spc="-15" dirty="0">
                <a:latin typeface="Calibri"/>
                <a:cs typeface="Calibri"/>
              </a:rPr>
              <a:t>d</a:t>
            </a:r>
            <a:r>
              <a:rPr sz="3000" dirty="0">
                <a:latin typeface="Calibri"/>
                <a:cs typeface="Calibri"/>
              </a:rPr>
              <a:t>a	</a:t>
            </a:r>
            <a:r>
              <a:rPr sz="3000" spc="-5" dirty="0">
                <a:latin typeface="Calibri"/>
                <a:cs typeface="Calibri"/>
              </a:rPr>
              <a:t>b</a:t>
            </a:r>
            <a:r>
              <a:rPr sz="3000" spc="-10" dirty="0">
                <a:latin typeface="Calibri"/>
                <a:cs typeface="Calibri"/>
              </a:rPr>
              <a:t>e</a:t>
            </a:r>
            <a:r>
              <a:rPr sz="3000" dirty="0">
                <a:latin typeface="Calibri"/>
                <a:cs typeface="Calibri"/>
              </a:rPr>
              <a:t>l</a:t>
            </a:r>
            <a:r>
              <a:rPr sz="3000" spc="-15" dirty="0">
                <a:latin typeface="Calibri"/>
                <a:cs typeface="Calibri"/>
              </a:rPr>
              <a:t>i</a:t>
            </a:r>
            <a:r>
              <a:rPr sz="3000" dirty="0">
                <a:latin typeface="Calibri"/>
                <a:cs typeface="Calibri"/>
              </a:rPr>
              <a:t>rti</a:t>
            </a:r>
            <a:r>
              <a:rPr sz="3000" spc="-15" dirty="0">
                <a:latin typeface="Calibri"/>
                <a:cs typeface="Calibri"/>
              </a:rPr>
              <a:t>l</a:t>
            </a:r>
            <a:r>
              <a:rPr sz="3000" dirty="0">
                <a:latin typeface="Calibri"/>
                <a:cs typeface="Calibri"/>
              </a:rPr>
              <a:t>en</a:t>
            </a:r>
            <a:endParaRPr sz="3000">
              <a:latin typeface="Calibri"/>
              <a:cs typeface="Calibri"/>
            </a:endParaRPr>
          </a:p>
        </p:txBody>
      </p:sp>
      <p:sp>
        <p:nvSpPr>
          <p:cNvPr id="16" name="object 16"/>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32</a:t>
            </a:fld>
            <a:endParaRPr dirty="0"/>
          </a:p>
        </p:txBody>
      </p:sp>
      <p:sp>
        <p:nvSpPr>
          <p:cNvPr id="10" name="object 10"/>
          <p:cNvSpPr txBox="1"/>
          <p:nvPr/>
        </p:nvSpPr>
        <p:spPr>
          <a:xfrm>
            <a:off x="3986021" y="2009266"/>
            <a:ext cx="1288415"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hal</a:t>
            </a:r>
            <a:r>
              <a:rPr sz="3000" spc="-10" dirty="0">
                <a:latin typeface="Calibri"/>
                <a:cs typeface="Calibri"/>
              </a:rPr>
              <a:t>l</a:t>
            </a:r>
            <a:r>
              <a:rPr sz="3000" dirty="0">
                <a:latin typeface="Calibri"/>
                <a:cs typeface="Calibri"/>
              </a:rPr>
              <a:t>e</a:t>
            </a:r>
            <a:r>
              <a:rPr sz="3000" spc="-45" dirty="0">
                <a:latin typeface="Calibri"/>
                <a:cs typeface="Calibri"/>
              </a:rPr>
              <a:t>r</a:t>
            </a:r>
            <a:r>
              <a:rPr sz="3000" spc="-5" dirty="0">
                <a:latin typeface="Calibri"/>
                <a:cs typeface="Calibri"/>
              </a:rPr>
              <a:t>de</a:t>
            </a:r>
            <a:endParaRPr sz="3000">
              <a:latin typeface="Calibri"/>
              <a:cs typeface="Calibri"/>
            </a:endParaRPr>
          </a:p>
        </p:txBody>
      </p:sp>
      <p:sp>
        <p:nvSpPr>
          <p:cNvPr id="11" name="object 11"/>
          <p:cNvSpPr txBox="1"/>
          <p:nvPr/>
        </p:nvSpPr>
        <p:spPr>
          <a:xfrm>
            <a:off x="5478017" y="2009266"/>
            <a:ext cx="2164715" cy="488950"/>
          </a:xfrm>
          <a:prstGeom prst="rect">
            <a:avLst/>
          </a:prstGeom>
        </p:spPr>
        <p:txBody>
          <a:bodyPr vert="horz" wrap="square" lIns="0" tIns="0" rIns="0" bIns="0" rtlCol="0">
            <a:spAutoFit/>
          </a:bodyPr>
          <a:lstStyle/>
          <a:p>
            <a:pPr marL="12700">
              <a:lnSpc>
                <a:spcPct val="100000"/>
              </a:lnSpc>
            </a:pPr>
            <a:r>
              <a:rPr sz="3000" spc="-10" dirty="0">
                <a:latin typeface="Calibri"/>
                <a:cs typeface="Calibri"/>
              </a:rPr>
              <a:t>kullanılabilen,</a:t>
            </a:r>
            <a:endParaRPr sz="3000">
              <a:latin typeface="Calibri"/>
              <a:cs typeface="Calibri"/>
            </a:endParaRPr>
          </a:p>
        </p:txBody>
      </p:sp>
      <p:sp>
        <p:nvSpPr>
          <p:cNvPr id="12" name="object 12"/>
          <p:cNvSpPr txBox="1"/>
          <p:nvPr/>
        </p:nvSpPr>
        <p:spPr>
          <a:xfrm>
            <a:off x="7846821" y="2009266"/>
            <a:ext cx="774065" cy="488950"/>
          </a:xfrm>
          <a:prstGeom prst="rect">
            <a:avLst/>
          </a:prstGeom>
        </p:spPr>
        <p:txBody>
          <a:bodyPr vert="horz" wrap="square" lIns="0" tIns="0" rIns="0" bIns="0" rtlCol="0">
            <a:spAutoFit/>
          </a:bodyPr>
          <a:lstStyle/>
          <a:p>
            <a:pPr marL="12700">
              <a:lnSpc>
                <a:spcPct val="100000"/>
              </a:lnSpc>
            </a:pPr>
            <a:r>
              <a:rPr sz="3000" dirty="0">
                <a:latin typeface="Calibri"/>
                <a:cs typeface="Calibri"/>
              </a:rPr>
              <a:t>ihale</a:t>
            </a:r>
            <a:endParaRPr sz="3000">
              <a:latin typeface="Calibri"/>
              <a:cs typeface="Calibri"/>
            </a:endParaRPr>
          </a:p>
        </p:txBody>
      </p:sp>
      <p:sp>
        <p:nvSpPr>
          <p:cNvPr id="13" name="object 13"/>
          <p:cNvSpPr txBox="1"/>
          <p:nvPr/>
        </p:nvSpPr>
        <p:spPr>
          <a:xfrm>
            <a:off x="547217" y="2954146"/>
            <a:ext cx="3470910" cy="488950"/>
          </a:xfrm>
          <a:prstGeom prst="rect">
            <a:avLst/>
          </a:prstGeom>
        </p:spPr>
        <p:txBody>
          <a:bodyPr vert="horz" wrap="square" lIns="0" tIns="0" rIns="0" bIns="0" rtlCol="0">
            <a:spAutoFit/>
          </a:bodyPr>
          <a:lstStyle/>
          <a:p>
            <a:pPr marL="12700">
              <a:lnSpc>
                <a:spcPct val="100000"/>
              </a:lnSpc>
              <a:tabLst>
                <a:tab pos="1675130" algn="l"/>
                <a:tab pos="2283460" algn="l"/>
              </a:tabLst>
            </a:pPr>
            <a:r>
              <a:rPr sz="3000" spc="-5" dirty="0">
                <a:latin typeface="Calibri"/>
                <a:cs typeface="Calibri"/>
              </a:rPr>
              <a:t>sü</a:t>
            </a:r>
            <a:r>
              <a:rPr sz="3000" spc="-45" dirty="0">
                <a:latin typeface="Calibri"/>
                <a:cs typeface="Calibri"/>
              </a:rPr>
              <a:t>r</a:t>
            </a:r>
            <a:r>
              <a:rPr sz="3000" dirty="0">
                <a:latin typeface="Calibri"/>
                <a:cs typeface="Calibri"/>
              </a:rPr>
              <a:t>ec</a:t>
            </a:r>
            <a:r>
              <a:rPr sz="3000" spc="-10" dirty="0">
                <a:latin typeface="Calibri"/>
                <a:cs typeface="Calibri"/>
              </a:rPr>
              <a:t>i</a:t>
            </a:r>
            <a:r>
              <a:rPr sz="3000" dirty="0">
                <a:latin typeface="Calibri"/>
                <a:cs typeface="Calibri"/>
              </a:rPr>
              <a:t>n</a:t>
            </a:r>
            <a:r>
              <a:rPr sz="3000" spc="-10" dirty="0">
                <a:latin typeface="Calibri"/>
                <a:cs typeface="Calibri"/>
              </a:rPr>
              <a:t>i</a:t>
            </a:r>
            <a:r>
              <a:rPr sz="3000" spc="-5" dirty="0">
                <a:latin typeface="Calibri"/>
                <a:cs typeface="Calibri"/>
              </a:rPr>
              <a:t>n</a:t>
            </a:r>
            <a:r>
              <a:rPr sz="3000" dirty="0">
                <a:latin typeface="Calibri"/>
                <a:cs typeface="Calibri"/>
              </a:rPr>
              <a:t>	</a:t>
            </a:r>
            <a:r>
              <a:rPr sz="3000" u="heavy" dirty="0">
                <a:solidFill>
                  <a:srgbClr val="0000FF"/>
                </a:solidFill>
                <a:latin typeface="Calibri"/>
                <a:cs typeface="Calibri"/>
              </a:rPr>
              <a:t>iki	aş</a:t>
            </a:r>
            <a:r>
              <a:rPr sz="3000" u="heavy" spc="-15" dirty="0">
                <a:solidFill>
                  <a:srgbClr val="0000FF"/>
                </a:solidFill>
                <a:latin typeface="Calibri"/>
                <a:cs typeface="Calibri"/>
              </a:rPr>
              <a:t>a</a:t>
            </a:r>
            <a:r>
              <a:rPr sz="3000" u="heavy" dirty="0">
                <a:solidFill>
                  <a:srgbClr val="0000FF"/>
                </a:solidFill>
                <a:latin typeface="Calibri"/>
                <a:cs typeface="Calibri"/>
              </a:rPr>
              <a:t>malı</a:t>
            </a:r>
            <a:endParaRPr sz="3000">
              <a:latin typeface="Calibri"/>
              <a:cs typeface="Calibri"/>
            </a:endParaRPr>
          </a:p>
        </p:txBody>
      </p:sp>
      <p:sp>
        <p:nvSpPr>
          <p:cNvPr id="14" name="object 14"/>
          <p:cNvSpPr txBox="1"/>
          <p:nvPr/>
        </p:nvSpPr>
        <p:spPr>
          <a:xfrm>
            <a:off x="4252721" y="2954146"/>
            <a:ext cx="4364355" cy="488950"/>
          </a:xfrm>
          <a:prstGeom prst="rect">
            <a:avLst/>
          </a:prstGeom>
        </p:spPr>
        <p:txBody>
          <a:bodyPr vert="horz" wrap="square" lIns="0" tIns="0" rIns="0" bIns="0" rtlCol="0">
            <a:spAutoFit/>
          </a:bodyPr>
          <a:lstStyle/>
          <a:p>
            <a:pPr marL="12700">
              <a:lnSpc>
                <a:spcPct val="100000"/>
              </a:lnSpc>
              <a:tabLst>
                <a:tab pos="1223645" algn="l"/>
                <a:tab pos="3994785" algn="l"/>
              </a:tabLst>
            </a:pPr>
            <a:r>
              <a:rPr sz="3000" spc="-5" dirty="0">
                <a:latin typeface="Calibri"/>
                <a:cs typeface="Calibri"/>
              </a:rPr>
              <a:t>ola</a:t>
            </a:r>
            <a:r>
              <a:rPr sz="3000" spc="-60" dirty="0">
                <a:latin typeface="Calibri"/>
                <a:cs typeface="Calibri"/>
              </a:rPr>
              <a:t>r</a:t>
            </a:r>
            <a:r>
              <a:rPr sz="3000" dirty="0">
                <a:latin typeface="Calibri"/>
                <a:cs typeface="Calibri"/>
              </a:rPr>
              <a:t>ak	</a:t>
            </a:r>
            <a:r>
              <a:rPr sz="3000" spc="-25" dirty="0">
                <a:latin typeface="Calibri"/>
                <a:cs typeface="Calibri"/>
              </a:rPr>
              <a:t>g</a:t>
            </a:r>
            <a:r>
              <a:rPr sz="3000" dirty="0">
                <a:latin typeface="Calibri"/>
                <a:cs typeface="Calibri"/>
              </a:rPr>
              <a:t>e</a:t>
            </a:r>
            <a:r>
              <a:rPr sz="3000" spc="-60" dirty="0">
                <a:latin typeface="Calibri"/>
                <a:cs typeface="Calibri"/>
              </a:rPr>
              <a:t>r</a:t>
            </a:r>
            <a:r>
              <a:rPr sz="3000" dirty="0">
                <a:latin typeface="Calibri"/>
                <a:cs typeface="Calibri"/>
              </a:rPr>
              <a:t>ç</a:t>
            </a:r>
            <a:r>
              <a:rPr sz="3000" spc="-15" dirty="0">
                <a:latin typeface="Calibri"/>
                <a:cs typeface="Calibri"/>
              </a:rPr>
              <a:t>e</a:t>
            </a:r>
            <a:r>
              <a:rPr sz="3000" dirty="0">
                <a:latin typeface="Calibri"/>
                <a:cs typeface="Calibri"/>
              </a:rPr>
              <a:t>kle</a:t>
            </a:r>
            <a:r>
              <a:rPr sz="3000" spc="-45" dirty="0">
                <a:latin typeface="Calibri"/>
                <a:cs typeface="Calibri"/>
              </a:rPr>
              <a:t>ş</a:t>
            </a:r>
            <a:r>
              <a:rPr sz="3000" dirty="0">
                <a:latin typeface="Calibri"/>
                <a:cs typeface="Calibri"/>
              </a:rPr>
              <a:t>tir</a:t>
            </a:r>
            <a:r>
              <a:rPr sz="3000" spc="-15" dirty="0">
                <a:latin typeface="Calibri"/>
                <a:cs typeface="Calibri"/>
              </a:rPr>
              <a:t>i</a:t>
            </a:r>
            <a:r>
              <a:rPr sz="3000" dirty="0">
                <a:latin typeface="Calibri"/>
                <a:cs typeface="Calibri"/>
              </a:rPr>
              <a:t>l</a:t>
            </a:r>
            <a:r>
              <a:rPr sz="3000" spc="-10" dirty="0">
                <a:latin typeface="Calibri"/>
                <a:cs typeface="Calibri"/>
              </a:rPr>
              <a:t>d</a:t>
            </a:r>
            <a:r>
              <a:rPr sz="3000" dirty="0">
                <a:latin typeface="Calibri"/>
                <a:cs typeface="Calibri"/>
              </a:rPr>
              <a:t>i</a:t>
            </a:r>
            <a:r>
              <a:rPr sz="3000" spc="5" dirty="0">
                <a:latin typeface="Calibri"/>
                <a:cs typeface="Calibri"/>
              </a:rPr>
              <a:t>ğ</a:t>
            </a:r>
            <a:r>
              <a:rPr sz="3000" dirty="0">
                <a:latin typeface="Calibri"/>
                <a:cs typeface="Calibri"/>
              </a:rPr>
              <a:t>i	</a:t>
            </a:r>
            <a:r>
              <a:rPr sz="3000" spc="-25" dirty="0">
                <a:latin typeface="Calibri"/>
                <a:cs typeface="Calibri"/>
              </a:rPr>
              <a:t>ve</a:t>
            </a:r>
            <a:endParaRPr sz="3000">
              <a:latin typeface="Calibri"/>
              <a:cs typeface="Calibri"/>
            </a:endParaRPr>
          </a:p>
        </p:txBody>
      </p:sp>
      <p:sp>
        <p:nvSpPr>
          <p:cNvPr id="15" name="object 15"/>
          <p:cNvSpPr txBox="1"/>
          <p:nvPr/>
        </p:nvSpPr>
        <p:spPr>
          <a:xfrm>
            <a:off x="547217" y="3868801"/>
            <a:ext cx="8072120" cy="2318385"/>
          </a:xfrm>
          <a:prstGeom prst="rect">
            <a:avLst/>
          </a:prstGeom>
        </p:spPr>
        <p:txBody>
          <a:bodyPr vert="horz" wrap="square" lIns="0" tIns="0" rIns="0" bIns="0" rtlCol="0">
            <a:spAutoFit/>
          </a:bodyPr>
          <a:lstStyle/>
          <a:p>
            <a:pPr marL="12700">
              <a:lnSpc>
                <a:spcPct val="100000"/>
              </a:lnSpc>
              <a:tabLst>
                <a:tab pos="1576070" algn="l"/>
                <a:tab pos="2611120" algn="l"/>
                <a:tab pos="4010660" algn="l"/>
                <a:tab pos="4824095" algn="l"/>
                <a:tab pos="6059170" algn="l"/>
                <a:tab pos="7696200" algn="l"/>
              </a:tabLst>
            </a:pPr>
            <a:r>
              <a:rPr sz="3000" dirty="0">
                <a:latin typeface="Calibri"/>
                <a:cs typeface="Calibri"/>
              </a:rPr>
              <a:t>i</a:t>
            </a:r>
            <a:r>
              <a:rPr sz="3000" spc="-15" dirty="0">
                <a:latin typeface="Calibri"/>
                <a:cs typeface="Calibri"/>
              </a:rPr>
              <a:t>d</a:t>
            </a:r>
            <a:r>
              <a:rPr sz="3000" dirty="0">
                <a:latin typeface="Calibri"/>
                <a:cs typeface="Calibri"/>
              </a:rPr>
              <a:t>a</a:t>
            </a:r>
            <a:r>
              <a:rPr sz="3000" spc="-40" dirty="0">
                <a:latin typeface="Calibri"/>
                <a:cs typeface="Calibri"/>
              </a:rPr>
              <a:t>r</a:t>
            </a:r>
            <a:r>
              <a:rPr sz="3000" dirty="0">
                <a:latin typeface="Calibri"/>
                <a:cs typeface="Calibri"/>
              </a:rPr>
              <a:t>e</a:t>
            </a:r>
            <a:r>
              <a:rPr sz="3000" spc="-15" dirty="0">
                <a:latin typeface="Calibri"/>
                <a:cs typeface="Calibri"/>
              </a:rPr>
              <a:t>n</a:t>
            </a:r>
            <a:r>
              <a:rPr sz="3000" dirty="0">
                <a:latin typeface="Calibri"/>
                <a:cs typeface="Calibri"/>
              </a:rPr>
              <a:t>in	i</a:t>
            </a:r>
            <a:r>
              <a:rPr sz="3000" spc="-15" dirty="0">
                <a:latin typeface="Calibri"/>
                <a:cs typeface="Calibri"/>
              </a:rPr>
              <a:t>h</a:t>
            </a:r>
            <a:r>
              <a:rPr sz="3000" dirty="0">
                <a:latin typeface="Calibri"/>
                <a:cs typeface="Calibri"/>
              </a:rPr>
              <a:t>ale	</a:t>
            </a:r>
            <a:r>
              <a:rPr sz="3000" spc="-105" dirty="0">
                <a:latin typeface="Calibri"/>
                <a:cs typeface="Calibri"/>
              </a:rPr>
              <a:t>k</a:t>
            </a:r>
            <a:r>
              <a:rPr sz="3000" spc="-5" dirty="0">
                <a:latin typeface="Calibri"/>
                <a:cs typeface="Calibri"/>
              </a:rPr>
              <a:t>onus</a:t>
            </a:r>
            <a:r>
              <a:rPr sz="3000" dirty="0">
                <a:latin typeface="Calibri"/>
                <a:cs typeface="Calibri"/>
              </a:rPr>
              <a:t>u	</a:t>
            </a:r>
            <a:r>
              <a:rPr sz="3000" u="heavy" dirty="0">
                <a:solidFill>
                  <a:srgbClr val="0000FF"/>
                </a:solidFill>
                <a:latin typeface="Calibri"/>
                <a:cs typeface="Calibri"/>
              </a:rPr>
              <a:t>işin	</a:t>
            </a:r>
            <a:r>
              <a:rPr sz="3000" u="heavy" spc="-35" dirty="0">
                <a:solidFill>
                  <a:srgbClr val="0000FF"/>
                </a:solidFill>
                <a:latin typeface="Calibri"/>
                <a:cs typeface="Calibri"/>
              </a:rPr>
              <a:t>t</a:t>
            </a:r>
            <a:r>
              <a:rPr sz="3000" u="heavy" dirty="0">
                <a:solidFill>
                  <a:srgbClr val="0000FF"/>
                </a:solidFill>
                <a:latin typeface="Calibri"/>
                <a:cs typeface="Calibri"/>
              </a:rPr>
              <a:t>ek</a:t>
            </a:r>
            <a:r>
              <a:rPr sz="3000" u="heavy" spc="-15" dirty="0">
                <a:solidFill>
                  <a:srgbClr val="0000FF"/>
                </a:solidFill>
                <a:latin typeface="Calibri"/>
                <a:cs typeface="Calibri"/>
              </a:rPr>
              <a:t>n</a:t>
            </a:r>
            <a:r>
              <a:rPr sz="3000" u="heavy" dirty="0">
                <a:solidFill>
                  <a:srgbClr val="0000FF"/>
                </a:solidFill>
                <a:latin typeface="Calibri"/>
                <a:cs typeface="Calibri"/>
              </a:rPr>
              <a:t>ik	d</a:t>
            </a:r>
            <a:r>
              <a:rPr sz="3000" u="heavy" spc="-25" dirty="0">
                <a:solidFill>
                  <a:srgbClr val="0000FF"/>
                </a:solidFill>
                <a:latin typeface="Calibri"/>
                <a:cs typeface="Calibri"/>
              </a:rPr>
              <a:t>e</a:t>
            </a:r>
            <a:r>
              <a:rPr sz="3000" u="heavy" spc="-35" dirty="0">
                <a:solidFill>
                  <a:srgbClr val="0000FF"/>
                </a:solidFill>
                <a:latin typeface="Calibri"/>
                <a:cs typeface="Calibri"/>
              </a:rPr>
              <a:t>t</a:t>
            </a:r>
            <a:r>
              <a:rPr sz="3000" u="heavy" spc="-60" dirty="0">
                <a:solidFill>
                  <a:srgbClr val="0000FF"/>
                </a:solidFill>
                <a:latin typeface="Calibri"/>
                <a:cs typeface="Calibri"/>
              </a:rPr>
              <a:t>a</a:t>
            </a:r>
            <a:r>
              <a:rPr sz="3000" u="heavy" dirty="0">
                <a:solidFill>
                  <a:srgbClr val="0000FF"/>
                </a:solidFill>
                <a:latin typeface="Calibri"/>
                <a:cs typeface="Calibri"/>
              </a:rPr>
              <a:t>y</a:t>
            </a:r>
            <a:r>
              <a:rPr sz="3000" u="heavy" spc="-15" dirty="0">
                <a:solidFill>
                  <a:srgbClr val="0000FF"/>
                </a:solidFill>
                <a:latin typeface="Calibri"/>
                <a:cs typeface="Calibri"/>
              </a:rPr>
              <a:t>l</a:t>
            </a:r>
            <a:r>
              <a:rPr sz="3000" u="heavy" dirty="0">
                <a:solidFill>
                  <a:srgbClr val="0000FF"/>
                </a:solidFill>
                <a:latin typeface="Calibri"/>
                <a:cs typeface="Calibri"/>
              </a:rPr>
              <a:t>arı</a:t>
            </a:r>
            <a:r>
              <a:rPr sz="3000" dirty="0">
                <a:solidFill>
                  <a:srgbClr val="0000FF"/>
                </a:solidFill>
                <a:latin typeface="Calibri"/>
                <a:cs typeface="Calibri"/>
              </a:rPr>
              <a:t>	</a:t>
            </a:r>
            <a:r>
              <a:rPr sz="3000" spc="-5" dirty="0">
                <a:solidFill>
                  <a:srgbClr val="0000FF"/>
                </a:solidFill>
                <a:latin typeface="Calibri"/>
                <a:cs typeface="Calibri"/>
              </a:rPr>
              <a:t>ile</a:t>
            </a:r>
            <a:endParaRPr sz="3000">
              <a:latin typeface="Calibri"/>
              <a:cs typeface="Calibri"/>
            </a:endParaRPr>
          </a:p>
          <a:p>
            <a:pPr>
              <a:lnSpc>
                <a:spcPct val="100000"/>
              </a:lnSpc>
              <a:spcBef>
                <a:spcPts val="35"/>
              </a:spcBef>
            </a:pPr>
            <a:endParaRPr sz="3100">
              <a:latin typeface="Times New Roman"/>
              <a:cs typeface="Times New Roman"/>
            </a:endParaRPr>
          </a:p>
          <a:p>
            <a:pPr marL="12700">
              <a:lnSpc>
                <a:spcPct val="100000"/>
              </a:lnSpc>
              <a:tabLst>
                <a:tab pos="2443480" algn="l"/>
                <a:tab pos="4563745" algn="l"/>
                <a:tab pos="5074285" algn="l"/>
                <a:tab pos="5877560" algn="l"/>
                <a:tab pos="7293609" algn="l"/>
              </a:tabLst>
            </a:pPr>
            <a:r>
              <a:rPr sz="3000" u="heavy" spc="-25" dirty="0">
                <a:solidFill>
                  <a:srgbClr val="0000FF"/>
                </a:solidFill>
                <a:latin typeface="Calibri"/>
                <a:cs typeface="Calibri"/>
              </a:rPr>
              <a:t>g</a:t>
            </a:r>
            <a:r>
              <a:rPr sz="3000" u="heavy" dirty="0">
                <a:solidFill>
                  <a:srgbClr val="0000FF"/>
                </a:solidFill>
                <a:latin typeface="Calibri"/>
                <a:cs typeface="Calibri"/>
              </a:rPr>
              <a:t>e</a:t>
            </a:r>
            <a:r>
              <a:rPr sz="3000" u="heavy" spc="-60" dirty="0">
                <a:solidFill>
                  <a:srgbClr val="0000FF"/>
                </a:solidFill>
                <a:latin typeface="Calibri"/>
                <a:cs typeface="Calibri"/>
              </a:rPr>
              <a:t>r</a:t>
            </a:r>
            <a:r>
              <a:rPr sz="3000" u="heavy" dirty="0">
                <a:solidFill>
                  <a:srgbClr val="0000FF"/>
                </a:solidFill>
                <a:latin typeface="Calibri"/>
                <a:cs typeface="Calibri"/>
              </a:rPr>
              <a:t>çek</a:t>
            </a:r>
            <a:r>
              <a:rPr sz="3000" u="heavy" spc="-10" dirty="0">
                <a:solidFill>
                  <a:srgbClr val="0000FF"/>
                </a:solidFill>
                <a:latin typeface="Calibri"/>
                <a:cs typeface="Calibri"/>
              </a:rPr>
              <a:t>l</a:t>
            </a:r>
            <a:r>
              <a:rPr sz="3000" u="heavy" dirty="0">
                <a:solidFill>
                  <a:srgbClr val="0000FF"/>
                </a:solidFill>
                <a:latin typeface="Calibri"/>
                <a:cs typeface="Calibri"/>
              </a:rPr>
              <a:t>e</a:t>
            </a:r>
            <a:r>
              <a:rPr sz="3000" u="heavy" spc="-55" dirty="0">
                <a:solidFill>
                  <a:srgbClr val="0000FF"/>
                </a:solidFill>
                <a:latin typeface="Calibri"/>
                <a:cs typeface="Calibri"/>
              </a:rPr>
              <a:t>ş</a:t>
            </a:r>
            <a:r>
              <a:rPr sz="3000" u="heavy" dirty="0">
                <a:solidFill>
                  <a:srgbClr val="0000FF"/>
                </a:solidFill>
                <a:latin typeface="Calibri"/>
                <a:cs typeface="Calibri"/>
              </a:rPr>
              <a:t>tirme	</a:t>
            </a:r>
            <a:r>
              <a:rPr sz="3000" u="heavy" spc="-40" dirty="0">
                <a:solidFill>
                  <a:srgbClr val="0000FF"/>
                </a:solidFill>
                <a:latin typeface="Calibri"/>
                <a:cs typeface="Calibri"/>
              </a:rPr>
              <a:t>y</a:t>
            </a:r>
            <a:r>
              <a:rPr sz="3000" u="heavy" dirty="0">
                <a:solidFill>
                  <a:srgbClr val="0000FF"/>
                </a:solidFill>
                <a:latin typeface="Calibri"/>
                <a:cs typeface="Calibri"/>
              </a:rPr>
              <a:t>ö</a:t>
            </a:r>
            <a:r>
              <a:rPr sz="3000" u="heavy" spc="-30" dirty="0">
                <a:solidFill>
                  <a:srgbClr val="0000FF"/>
                </a:solidFill>
                <a:latin typeface="Calibri"/>
                <a:cs typeface="Calibri"/>
              </a:rPr>
              <a:t>n</a:t>
            </a:r>
            <a:r>
              <a:rPr sz="3000" u="heavy" spc="-35" dirty="0">
                <a:solidFill>
                  <a:srgbClr val="0000FF"/>
                </a:solidFill>
                <a:latin typeface="Calibri"/>
                <a:cs typeface="Calibri"/>
              </a:rPr>
              <a:t>t</a:t>
            </a:r>
            <a:r>
              <a:rPr sz="3000" u="heavy" dirty="0">
                <a:solidFill>
                  <a:srgbClr val="0000FF"/>
                </a:solidFill>
                <a:latin typeface="Calibri"/>
                <a:cs typeface="Calibri"/>
              </a:rPr>
              <a:t>em</a:t>
            </a:r>
            <a:r>
              <a:rPr sz="3000" u="heavy" spc="-15" dirty="0">
                <a:solidFill>
                  <a:srgbClr val="0000FF"/>
                </a:solidFill>
                <a:latin typeface="Calibri"/>
                <a:cs typeface="Calibri"/>
              </a:rPr>
              <a:t>l</a:t>
            </a:r>
            <a:r>
              <a:rPr sz="3000" u="heavy" dirty="0">
                <a:solidFill>
                  <a:srgbClr val="0000FF"/>
                </a:solidFill>
                <a:latin typeface="Calibri"/>
                <a:cs typeface="Calibri"/>
              </a:rPr>
              <a:t>e</a:t>
            </a:r>
            <a:r>
              <a:rPr sz="3000" u="heavy" spc="-15" dirty="0">
                <a:solidFill>
                  <a:srgbClr val="0000FF"/>
                </a:solidFill>
                <a:latin typeface="Calibri"/>
                <a:cs typeface="Calibri"/>
              </a:rPr>
              <a:t>r</a:t>
            </a:r>
            <a:r>
              <a:rPr sz="3000" u="heavy" dirty="0">
                <a:solidFill>
                  <a:srgbClr val="0000FF"/>
                </a:solidFill>
                <a:latin typeface="Calibri"/>
                <a:cs typeface="Calibri"/>
              </a:rPr>
              <a:t>ini</a:t>
            </a:r>
            <a:r>
              <a:rPr sz="3000" dirty="0">
                <a:solidFill>
                  <a:srgbClr val="0000FF"/>
                </a:solidFill>
                <a:latin typeface="Calibri"/>
                <a:cs typeface="Calibri"/>
              </a:rPr>
              <a:t>	</a:t>
            </a:r>
            <a:r>
              <a:rPr sz="3000" spc="-25" dirty="0">
                <a:latin typeface="Calibri"/>
                <a:cs typeface="Calibri"/>
              </a:rPr>
              <a:t>v</a:t>
            </a:r>
            <a:r>
              <a:rPr sz="3000" dirty="0">
                <a:latin typeface="Calibri"/>
                <a:cs typeface="Calibri"/>
              </a:rPr>
              <a:t>e	</a:t>
            </a:r>
            <a:r>
              <a:rPr sz="3000" u="heavy" spc="-5" dirty="0">
                <a:solidFill>
                  <a:srgbClr val="0000FF"/>
                </a:solidFill>
                <a:latin typeface="Calibri"/>
                <a:cs typeface="Calibri"/>
              </a:rPr>
              <a:t>b</a:t>
            </a:r>
            <a:r>
              <a:rPr sz="3000" u="heavy" spc="-15" dirty="0">
                <a:solidFill>
                  <a:srgbClr val="0000FF"/>
                </a:solidFill>
                <a:latin typeface="Calibri"/>
                <a:cs typeface="Calibri"/>
              </a:rPr>
              <a:t>e</a:t>
            </a:r>
            <a:r>
              <a:rPr sz="3000" u="heavy" dirty="0">
                <a:solidFill>
                  <a:srgbClr val="0000FF"/>
                </a:solidFill>
                <a:latin typeface="Calibri"/>
                <a:cs typeface="Calibri"/>
              </a:rPr>
              <a:t>l</a:t>
            </a:r>
            <a:r>
              <a:rPr sz="3000" u="heavy" spc="-15" dirty="0">
                <a:solidFill>
                  <a:srgbClr val="0000FF"/>
                </a:solidFill>
                <a:latin typeface="Calibri"/>
                <a:cs typeface="Calibri"/>
              </a:rPr>
              <a:t>l</a:t>
            </a:r>
            <a:r>
              <a:rPr sz="3000" u="heavy" dirty="0">
                <a:solidFill>
                  <a:srgbClr val="0000FF"/>
                </a:solidFill>
                <a:latin typeface="Calibri"/>
                <a:cs typeface="Calibri"/>
              </a:rPr>
              <a:t>i	</a:t>
            </a:r>
            <a:r>
              <a:rPr sz="3000" u="heavy" spc="-5" dirty="0">
                <a:solidFill>
                  <a:srgbClr val="0000FF"/>
                </a:solidFill>
                <a:latin typeface="Calibri"/>
                <a:cs typeface="Calibri"/>
              </a:rPr>
              <a:t>hal</a:t>
            </a:r>
            <a:r>
              <a:rPr sz="3000" u="heavy" spc="-10" dirty="0">
                <a:solidFill>
                  <a:srgbClr val="0000FF"/>
                </a:solidFill>
                <a:latin typeface="Calibri"/>
                <a:cs typeface="Calibri"/>
              </a:rPr>
              <a:t>l</a:t>
            </a:r>
            <a:r>
              <a:rPr sz="3000" u="heavy" dirty="0">
                <a:solidFill>
                  <a:srgbClr val="0000FF"/>
                </a:solidFill>
                <a:latin typeface="Calibri"/>
                <a:cs typeface="Calibri"/>
              </a:rPr>
              <a:t>e</a:t>
            </a:r>
            <a:r>
              <a:rPr sz="3000" u="heavy" spc="-50" dirty="0">
                <a:solidFill>
                  <a:srgbClr val="0000FF"/>
                </a:solidFill>
                <a:latin typeface="Calibri"/>
                <a:cs typeface="Calibri"/>
              </a:rPr>
              <a:t>r</a:t>
            </a:r>
            <a:r>
              <a:rPr sz="3000" u="heavy" spc="-5" dirty="0">
                <a:solidFill>
                  <a:srgbClr val="0000FF"/>
                </a:solidFill>
                <a:latin typeface="Calibri"/>
                <a:cs typeface="Calibri"/>
              </a:rPr>
              <a:t>d</a:t>
            </a:r>
            <a:r>
              <a:rPr sz="3000" u="heavy" dirty="0">
                <a:solidFill>
                  <a:srgbClr val="0000FF"/>
                </a:solidFill>
                <a:latin typeface="Calibri"/>
                <a:cs typeface="Calibri"/>
              </a:rPr>
              <a:t>e	f</a:t>
            </a:r>
            <a:r>
              <a:rPr sz="3000" u="heavy" spc="-10" dirty="0">
                <a:solidFill>
                  <a:srgbClr val="0000FF"/>
                </a:solidFill>
                <a:latin typeface="Calibri"/>
                <a:cs typeface="Calibri"/>
              </a:rPr>
              <a:t>i</a:t>
            </a:r>
            <a:r>
              <a:rPr sz="3000" u="heavy" spc="-55" dirty="0">
                <a:solidFill>
                  <a:srgbClr val="0000FF"/>
                </a:solidFill>
                <a:latin typeface="Calibri"/>
                <a:cs typeface="Calibri"/>
              </a:rPr>
              <a:t>y</a:t>
            </a:r>
            <a:r>
              <a:rPr sz="3000" u="heavy" spc="-25" dirty="0">
                <a:solidFill>
                  <a:srgbClr val="0000FF"/>
                </a:solidFill>
                <a:latin typeface="Calibri"/>
                <a:cs typeface="Calibri"/>
              </a:rPr>
              <a:t>a</a:t>
            </a:r>
            <a:r>
              <a:rPr sz="3000" u="heavy" dirty="0">
                <a:solidFill>
                  <a:srgbClr val="0000FF"/>
                </a:solidFill>
                <a:latin typeface="Calibri"/>
                <a:cs typeface="Calibri"/>
              </a:rPr>
              <a:t>tı</a:t>
            </a:r>
            <a:endParaRPr sz="3000">
              <a:latin typeface="Calibri"/>
              <a:cs typeface="Calibri"/>
            </a:endParaRPr>
          </a:p>
          <a:p>
            <a:pPr>
              <a:lnSpc>
                <a:spcPct val="100000"/>
              </a:lnSpc>
              <a:spcBef>
                <a:spcPts val="30"/>
              </a:spcBef>
            </a:pPr>
            <a:endParaRPr sz="3100">
              <a:latin typeface="Times New Roman"/>
              <a:cs typeface="Times New Roman"/>
            </a:endParaRPr>
          </a:p>
          <a:p>
            <a:pPr marL="12700">
              <a:lnSpc>
                <a:spcPct val="100000"/>
              </a:lnSpc>
            </a:pPr>
            <a:r>
              <a:rPr sz="3000" spc="-10" dirty="0">
                <a:solidFill>
                  <a:srgbClr val="0000FF"/>
                </a:solidFill>
                <a:latin typeface="Calibri"/>
                <a:cs typeface="Calibri"/>
              </a:rPr>
              <a:t>isteklilerle </a:t>
            </a:r>
            <a:r>
              <a:rPr sz="3000" spc="-10" dirty="0">
                <a:latin typeface="Calibri"/>
                <a:cs typeface="Calibri"/>
              </a:rPr>
              <a:t>görüştüğü</a:t>
            </a:r>
            <a:r>
              <a:rPr sz="3000" spc="-25" dirty="0">
                <a:latin typeface="Calibri"/>
                <a:cs typeface="Calibri"/>
              </a:rPr>
              <a:t> </a:t>
            </a:r>
            <a:r>
              <a:rPr sz="3000" spc="-45" dirty="0">
                <a:latin typeface="Calibri"/>
                <a:cs typeface="Calibri"/>
              </a:rPr>
              <a:t>usuldür.</a:t>
            </a:r>
            <a:endParaRPr sz="3000">
              <a:latin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16579" y="309371"/>
            <a:ext cx="3025139"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390646" y="423926"/>
            <a:ext cx="2386330" cy="521334"/>
          </a:xfrm>
          <a:prstGeom prst="rect">
            <a:avLst/>
          </a:prstGeom>
        </p:spPr>
        <p:txBody>
          <a:bodyPr vert="horz" wrap="square" lIns="0" tIns="0" rIns="0" bIns="0" rtlCol="0">
            <a:spAutoFit/>
          </a:bodyPr>
          <a:lstStyle/>
          <a:p>
            <a:pPr marL="12700">
              <a:lnSpc>
                <a:spcPct val="100000"/>
              </a:lnSpc>
            </a:pPr>
            <a:r>
              <a:rPr spc="-15" dirty="0"/>
              <a:t>Pazarlık</a:t>
            </a:r>
            <a:r>
              <a:rPr spc="-100" dirty="0"/>
              <a:t> </a:t>
            </a:r>
            <a:r>
              <a:rPr dirty="0"/>
              <a:t>Usulü</a:t>
            </a:r>
          </a:p>
        </p:txBody>
      </p:sp>
      <p:sp>
        <p:nvSpPr>
          <p:cNvPr id="7" name="object 7"/>
          <p:cNvSpPr/>
          <p:nvPr/>
        </p:nvSpPr>
        <p:spPr>
          <a:xfrm>
            <a:off x="468312" y="1196975"/>
            <a:ext cx="8229600" cy="5508625"/>
          </a:xfrm>
          <a:custGeom>
            <a:avLst/>
            <a:gdLst/>
            <a:ahLst/>
            <a:cxnLst/>
            <a:rect l="l" t="t" r="r" b="b"/>
            <a:pathLst>
              <a:path w="8229600" h="5508625">
                <a:moveTo>
                  <a:pt x="0" y="5508625"/>
                </a:moveTo>
                <a:lnTo>
                  <a:pt x="8229600" y="5508625"/>
                </a:lnTo>
                <a:lnTo>
                  <a:pt x="8229600" y="0"/>
                </a:lnTo>
                <a:lnTo>
                  <a:pt x="0" y="0"/>
                </a:lnTo>
                <a:lnTo>
                  <a:pt x="0" y="550862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08625"/>
          </a:xfrm>
          <a:custGeom>
            <a:avLst/>
            <a:gdLst/>
            <a:ahLst/>
            <a:cxnLst/>
            <a:rect l="l" t="t" r="r" b="b"/>
            <a:pathLst>
              <a:path w="8229600" h="5508625">
                <a:moveTo>
                  <a:pt x="0" y="5508625"/>
                </a:moveTo>
                <a:lnTo>
                  <a:pt x="8229600" y="5508625"/>
                </a:lnTo>
                <a:lnTo>
                  <a:pt x="8229600" y="0"/>
                </a:lnTo>
                <a:lnTo>
                  <a:pt x="0" y="0"/>
                </a:lnTo>
                <a:lnTo>
                  <a:pt x="0" y="5508625"/>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84320"/>
            <a:ext cx="8074025" cy="4739759"/>
          </a:xfrm>
          <a:prstGeom prst="rect">
            <a:avLst/>
          </a:prstGeom>
        </p:spPr>
        <p:txBody>
          <a:bodyPr vert="horz" wrap="square" lIns="0" tIns="0" rIns="0" bIns="0" rtlCol="0">
            <a:spAutoFit/>
          </a:bodyPr>
          <a:lstStyle/>
          <a:p>
            <a:pPr marL="12700" marR="5080" algn="just">
              <a:lnSpc>
                <a:spcPct val="140100"/>
              </a:lnSpc>
              <a:buClr>
                <a:srgbClr val="000000"/>
              </a:buClr>
              <a:buAutoNum type="alphaLcParenR"/>
              <a:tabLst>
                <a:tab pos="415290" algn="l"/>
              </a:tabLst>
            </a:pPr>
            <a:r>
              <a:rPr sz="2000" dirty="0">
                <a:solidFill>
                  <a:srgbClr val="FF0000"/>
                </a:solidFill>
                <a:latin typeface="Calibri"/>
                <a:cs typeface="Calibri"/>
              </a:rPr>
              <a:t>Açık ihale </a:t>
            </a:r>
            <a:r>
              <a:rPr sz="2000" spc="-25" dirty="0">
                <a:latin typeface="Calibri"/>
                <a:cs typeface="Calibri"/>
              </a:rPr>
              <a:t>veya </a:t>
            </a:r>
            <a:r>
              <a:rPr sz="2000" spc="-10" dirty="0">
                <a:solidFill>
                  <a:srgbClr val="FF0000"/>
                </a:solidFill>
                <a:latin typeface="Calibri"/>
                <a:cs typeface="Calibri"/>
              </a:rPr>
              <a:t>belli istekliler arasında </a:t>
            </a:r>
            <a:r>
              <a:rPr sz="2000" spc="-5" dirty="0">
                <a:latin typeface="Calibri"/>
                <a:cs typeface="Calibri"/>
              </a:rPr>
              <a:t>ihale usulü </a:t>
            </a:r>
            <a:r>
              <a:rPr sz="2000" dirty="0">
                <a:latin typeface="Calibri"/>
                <a:cs typeface="Calibri"/>
              </a:rPr>
              <a:t>ile  </a:t>
            </a:r>
            <a:r>
              <a:rPr sz="2000" spc="-5" dirty="0">
                <a:latin typeface="Calibri"/>
                <a:cs typeface="Calibri"/>
              </a:rPr>
              <a:t>yapılan </a:t>
            </a:r>
            <a:r>
              <a:rPr sz="2000" dirty="0">
                <a:latin typeface="Calibri"/>
                <a:cs typeface="Calibri"/>
              </a:rPr>
              <a:t>ihale </a:t>
            </a:r>
            <a:r>
              <a:rPr sz="2000" spc="-5" dirty="0">
                <a:latin typeface="Calibri"/>
                <a:cs typeface="Calibri"/>
              </a:rPr>
              <a:t>sonucunda </a:t>
            </a:r>
            <a:r>
              <a:rPr sz="2000" spc="-5" dirty="0">
                <a:solidFill>
                  <a:srgbClr val="CC3300"/>
                </a:solidFill>
                <a:latin typeface="Calibri"/>
                <a:cs typeface="Calibri"/>
              </a:rPr>
              <a:t>teklif </a:t>
            </a:r>
            <a:r>
              <a:rPr sz="2000" dirty="0">
                <a:solidFill>
                  <a:srgbClr val="CC3300"/>
                </a:solidFill>
                <a:latin typeface="Calibri"/>
                <a:cs typeface="Calibri"/>
              </a:rPr>
              <a:t>çıkmaması.</a:t>
            </a:r>
            <a:r>
              <a:rPr sz="2000" spc="-114" dirty="0">
                <a:solidFill>
                  <a:srgbClr val="CC3300"/>
                </a:solidFill>
                <a:latin typeface="Calibri"/>
                <a:cs typeface="Calibri"/>
              </a:rPr>
              <a:t> </a:t>
            </a:r>
            <a:r>
              <a:rPr sz="2000" b="1" spc="-5" dirty="0">
                <a:solidFill>
                  <a:srgbClr val="00AF50"/>
                </a:solidFill>
                <a:latin typeface="Calibri"/>
                <a:cs typeface="Calibri"/>
              </a:rPr>
              <a:t>(İlanlı)</a:t>
            </a:r>
            <a:endParaRPr sz="2000" dirty="0">
              <a:latin typeface="Calibri"/>
              <a:cs typeface="Calibri"/>
            </a:endParaRPr>
          </a:p>
          <a:p>
            <a:pPr marL="12700" marR="5080" algn="just">
              <a:lnSpc>
                <a:spcPct val="140000"/>
              </a:lnSpc>
              <a:buAutoNum type="alphaLcParenR"/>
              <a:tabLst>
                <a:tab pos="468630" algn="l"/>
              </a:tabLst>
            </a:pPr>
            <a:r>
              <a:rPr sz="2000" spc="-10" dirty="0">
                <a:latin typeface="Calibri"/>
                <a:cs typeface="Calibri"/>
              </a:rPr>
              <a:t>Doğal </a:t>
            </a:r>
            <a:r>
              <a:rPr sz="2000" spc="-45" dirty="0">
                <a:latin typeface="Calibri"/>
                <a:cs typeface="Calibri"/>
              </a:rPr>
              <a:t>afetler, </a:t>
            </a:r>
            <a:r>
              <a:rPr sz="2000" dirty="0">
                <a:latin typeface="Calibri"/>
                <a:cs typeface="Calibri"/>
              </a:rPr>
              <a:t>salgın </a:t>
            </a:r>
            <a:r>
              <a:rPr sz="2000" spc="-30" dirty="0">
                <a:latin typeface="Calibri"/>
                <a:cs typeface="Calibri"/>
              </a:rPr>
              <a:t>hastalıklar, </a:t>
            </a:r>
            <a:r>
              <a:rPr sz="2000" spc="-15" dirty="0">
                <a:latin typeface="Calibri"/>
                <a:cs typeface="Calibri"/>
              </a:rPr>
              <a:t>can </a:t>
            </a:r>
            <a:r>
              <a:rPr sz="2000" spc="-25" dirty="0">
                <a:latin typeface="Calibri"/>
                <a:cs typeface="Calibri"/>
              </a:rPr>
              <a:t>veya </a:t>
            </a:r>
            <a:r>
              <a:rPr sz="2000" spc="-5" dirty="0">
                <a:latin typeface="Calibri"/>
                <a:cs typeface="Calibri"/>
              </a:rPr>
              <a:t>mal </a:t>
            </a:r>
            <a:r>
              <a:rPr sz="2000" spc="-25" dirty="0">
                <a:latin typeface="Calibri"/>
                <a:cs typeface="Calibri"/>
              </a:rPr>
              <a:t>kaybı  </a:t>
            </a:r>
            <a:r>
              <a:rPr sz="2000" spc="-15" dirty="0">
                <a:latin typeface="Calibri"/>
                <a:cs typeface="Calibri"/>
              </a:rPr>
              <a:t>tehlikesi </a:t>
            </a:r>
            <a:r>
              <a:rPr sz="2000" spc="-5" dirty="0">
                <a:latin typeface="Calibri"/>
                <a:cs typeface="Calibri"/>
              </a:rPr>
              <a:t>gibi </a:t>
            </a:r>
            <a:r>
              <a:rPr sz="2000" dirty="0">
                <a:latin typeface="Calibri"/>
                <a:cs typeface="Calibri"/>
              </a:rPr>
              <a:t>ani </a:t>
            </a:r>
            <a:r>
              <a:rPr sz="2000" spc="-10" dirty="0">
                <a:latin typeface="Calibri"/>
                <a:cs typeface="Calibri"/>
              </a:rPr>
              <a:t>ve beklenmeyen </a:t>
            </a:r>
            <a:r>
              <a:rPr sz="2000" spc="-25" dirty="0" err="1">
                <a:latin typeface="Calibri"/>
                <a:cs typeface="Calibri"/>
              </a:rPr>
              <a:t>veya</a:t>
            </a:r>
            <a:r>
              <a:rPr sz="2000" spc="-25" dirty="0">
                <a:latin typeface="Calibri"/>
                <a:cs typeface="Calibri"/>
              </a:rPr>
              <a:t> </a:t>
            </a:r>
            <a:r>
              <a:rPr lang="tr-TR" sz="2000" spc="-25" dirty="0" smtClean="0">
                <a:latin typeface="Calibri"/>
                <a:cs typeface="Calibri"/>
              </a:rPr>
              <a:t>yapım tekniği açısından özellik arz eden veya yapı veya can ve mal güvenliğinin sağlanması açısından ivedilikle yapılması gereği idarece belirlenen hallerde veyahut </a:t>
            </a:r>
            <a:r>
              <a:rPr sz="2000" spc="-15" dirty="0" err="1" smtClean="0">
                <a:latin typeface="Calibri"/>
                <a:cs typeface="Calibri"/>
              </a:rPr>
              <a:t>idare</a:t>
            </a:r>
            <a:r>
              <a:rPr sz="2000" spc="-15" dirty="0" smtClean="0">
                <a:latin typeface="Calibri"/>
                <a:cs typeface="Calibri"/>
              </a:rPr>
              <a:t> </a:t>
            </a:r>
            <a:r>
              <a:rPr sz="2000" spc="-15" dirty="0">
                <a:latin typeface="Calibri"/>
                <a:cs typeface="Calibri"/>
              </a:rPr>
              <a:t>tarafından </a:t>
            </a:r>
            <a:r>
              <a:rPr sz="2000" spc="580" dirty="0">
                <a:latin typeface="Calibri"/>
                <a:cs typeface="Calibri"/>
              </a:rPr>
              <a:t> </a:t>
            </a:r>
            <a:r>
              <a:rPr sz="2000" spc="-5" dirty="0">
                <a:solidFill>
                  <a:srgbClr val="CC3300"/>
                </a:solidFill>
                <a:latin typeface="Calibri"/>
                <a:cs typeface="Calibri"/>
              </a:rPr>
              <a:t>önceden </a:t>
            </a:r>
            <a:r>
              <a:rPr sz="2000" spc="-10" dirty="0">
                <a:solidFill>
                  <a:srgbClr val="CC3300"/>
                </a:solidFill>
                <a:latin typeface="Calibri"/>
                <a:cs typeface="Calibri"/>
              </a:rPr>
              <a:t>öngörülemeyen </a:t>
            </a:r>
            <a:r>
              <a:rPr sz="2000" spc="-10" dirty="0">
                <a:latin typeface="Calibri"/>
                <a:cs typeface="Calibri"/>
              </a:rPr>
              <a:t>olayların </a:t>
            </a:r>
            <a:r>
              <a:rPr sz="2000" spc="-25" dirty="0">
                <a:latin typeface="Calibri"/>
                <a:cs typeface="Calibri"/>
              </a:rPr>
              <a:t>ortaya </a:t>
            </a:r>
            <a:r>
              <a:rPr sz="2000" dirty="0">
                <a:latin typeface="Calibri"/>
                <a:cs typeface="Calibri"/>
              </a:rPr>
              <a:t>çıkması </a:t>
            </a:r>
            <a:r>
              <a:rPr sz="2000" spc="-15" dirty="0">
                <a:latin typeface="Calibri"/>
                <a:cs typeface="Calibri"/>
              </a:rPr>
              <a:t>üzerine  </a:t>
            </a:r>
            <a:r>
              <a:rPr sz="2000" dirty="0">
                <a:latin typeface="Calibri"/>
                <a:cs typeface="Calibri"/>
              </a:rPr>
              <a:t>ihalenin </a:t>
            </a:r>
            <a:r>
              <a:rPr sz="2000" spc="-5" dirty="0">
                <a:solidFill>
                  <a:srgbClr val="CC3300"/>
                </a:solidFill>
                <a:latin typeface="Calibri"/>
                <a:cs typeface="Calibri"/>
              </a:rPr>
              <a:t>ivedi </a:t>
            </a:r>
            <a:r>
              <a:rPr sz="2000" spc="-15" dirty="0">
                <a:solidFill>
                  <a:srgbClr val="CC3300"/>
                </a:solidFill>
                <a:latin typeface="Calibri"/>
                <a:cs typeface="Calibri"/>
              </a:rPr>
              <a:t>olarak </a:t>
            </a:r>
            <a:r>
              <a:rPr sz="2000" spc="-5" dirty="0">
                <a:latin typeface="Calibri"/>
                <a:cs typeface="Calibri"/>
              </a:rPr>
              <a:t>yapılmasının </a:t>
            </a:r>
            <a:r>
              <a:rPr sz="2000" spc="-15" dirty="0">
                <a:latin typeface="Calibri"/>
                <a:cs typeface="Calibri"/>
              </a:rPr>
              <a:t>zorunlu </a:t>
            </a:r>
            <a:r>
              <a:rPr sz="2000" dirty="0">
                <a:latin typeface="Calibri"/>
                <a:cs typeface="Calibri"/>
              </a:rPr>
              <a:t>olması. </a:t>
            </a:r>
            <a:r>
              <a:rPr sz="2000" b="1" spc="-5" dirty="0">
                <a:solidFill>
                  <a:srgbClr val="006FC0"/>
                </a:solidFill>
                <a:latin typeface="Calibri"/>
                <a:cs typeface="Calibri"/>
              </a:rPr>
              <a:t>(</a:t>
            </a:r>
            <a:r>
              <a:rPr sz="2000" b="1" spc="-5" dirty="0" err="1">
                <a:solidFill>
                  <a:srgbClr val="006FC0"/>
                </a:solidFill>
                <a:latin typeface="Calibri"/>
                <a:cs typeface="Calibri"/>
              </a:rPr>
              <a:t>İlansız</a:t>
            </a:r>
            <a:r>
              <a:rPr sz="2000" b="1" spc="-5" dirty="0" smtClean="0">
                <a:solidFill>
                  <a:srgbClr val="006FC0"/>
                </a:solidFill>
                <a:latin typeface="Calibri"/>
                <a:cs typeface="Calibri"/>
              </a:rPr>
              <a:t>)</a:t>
            </a:r>
            <a:endParaRPr lang="tr-TR" sz="2000" b="1" spc="-5" dirty="0" smtClean="0">
              <a:solidFill>
                <a:srgbClr val="006FC0"/>
              </a:solidFill>
              <a:latin typeface="Calibri"/>
              <a:cs typeface="Calibri"/>
            </a:endParaRPr>
          </a:p>
          <a:p>
            <a:pPr marL="12700" marR="5080" algn="just">
              <a:lnSpc>
                <a:spcPct val="140000"/>
              </a:lnSpc>
              <a:buAutoNum type="alphaLcParenR"/>
              <a:tabLst>
                <a:tab pos="468630" algn="l"/>
              </a:tabLst>
            </a:pPr>
            <a:endParaRPr sz="2000" dirty="0">
              <a:latin typeface="Calibri"/>
              <a:cs typeface="Calibri"/>
            </a:endParaRPr>
          </a:p>
          <a:p>
            <a:pPr marL="12700" marR="5715" algn="just">
              <a:lnSpc>
                <a:spcPct val="140000"/>
              </a:lnSpc>
              <a:buAutoNum type="alphaLcParenR"/>
              <a:tabLst>
                <a:tab pos="441325" algn="l"/>
              </a:tabLst>
            </a:pPr>
            <a:r>
              <a:rPr sz="2000" spc="-15" dirty="0">
                <a:latin typeface="Calibri"/>
                <a:cs typeface="Calibri"/>
              </a:rPr>
              <a:t>Savunma </a:t>
            </a:r>
            <a:r>
              <a:rPr sz="2000" spc="-20" dirty="0">
                <a:latin typeface="Calibri"/>
                <a:cs typeface="Calibri"/>
              </a:rPr>
              <a:t>ve </a:t>
            </a:r>
            <a:r>
              <a:rPr sz="2000" spc="-5" dirty="0">
                <a:latin typeface="Calibri"/>
                <a:cs typeface="Calibri"/>
              </a:rPr>
              <a:t>güvenlikle </a:t>
            </a:r>
            <a:r>
              <a:rPr sz="2000" dirty="0">
                <a:latin typeface="Calibri"/>
                <a:cs typeface="Calibri"/>
              </a:rPr>
              <a:t>ilgili </a:t>
            </a:r>
            <a:r>
              <a:rPr sz="2000" spc="-30" dirty="0">
                <a:latin typeface="Calibri"/>
                <a:cs typeface="Calibri"/>
              </a:rPr>
              <a:t>özel </a:t>
            </a:r>
            <a:r>
              <a:rPr sz="2000" spc="-5" dirty="0">
                <a:latin typeface="Calibri"/>
                <a:cs typeface="Calibri"/>
              </a:rPr>
              <a:t>durumların </a:t>
            </a:r>
            <a:r>
              <a:rPr sz="2000" spc="-30" dirty="0">
                <a:latin typeface="Calibri"/>
                <a:cs typeface="Calibri"/>
              </a:rPr>
              <a:t>ortaya  </a:t>
            </a:r>
            <a:r>
              <a:rPr sz="2000" dirty="0">
                <a:latin typeface="Calibri"/>
                <a:cs typeface="Calibri"/>
              </a:rPr>
              <a:t>çıkması </a:t>
            </a:r>
            <a:r>
              <a:rPr sz="2000" spc="-15" dirty="0">
                <a:latin typeface="Calibri"/>
                <a:cs typeface="Calibri"/>
              </a:rPr>
              <a:t>üzerine </a:t>
            </a:r>
            <a:r>
              <a:rPr sz="2000" spc="-5" dirty="0">
                <a:latin typeface="Calibri"/>
                <a:cs typeface="Calibri"/>
              </a:rPr>
              <a:t>ihalenin </a:t>
            </a:r>
            <a:r>
              <a:rPr sz="2000" spc="-5" dirty="0">
                <a:solidFill>
                  <a:srgbClr val="CC3300"/>
                </a:solidFill>
                <a:latin typeface="Calibri"/>
                <a:cs typeface="Calibri"/>
              </a:rPr>
              <a:t>ivedi </a:t>
            </a:r>
            <a:r>
              <a:rPr sz="2000" spc="-15" dirty="0">
                <a:solidFill>
                  <a:srgbClr val="CC3300"/>
                </a:solidFill>
                <a:latin typeface="Calibri"/>
                <a:cs typeface="Calibri"/>
              </a:rPr>
              <a:t>olarak </a:t>
            </a:r>
            <a:r>
              <a:rPr sz="2000" spc="-5" dirty="0">
                <a:latin typeface="Calibri"/>
                <a:cs typeface="Calibri"/>
              </a:rPr>
              <a:t>yapılmasının </a:t>
            </a:r>
            <a:r>
              <a:rPr sz="2000" spc="-20" dirty="0">
                <a:latin typeface="Calibri"/>
                <a:cs typeface="Calibri"/>
              </a:rPr>
              <a:t>zorunlu  </a:t>
            </a:r>
            <a:r>
              <a:rPr sz="2000" dirty="0">
                <a:latin typeface="Calibri"/>
                <a:cs typeface="Calibri"/>
              </a:rPr>
              <a:t>olması.</a:t>
            </a:r>
            <a:r>
              <a:rPr sz="2000" spc="-65" dirty="0">
                <a:latin typeface="Calibri"/>
                <a:cs typeface="Calibri"/>
              </a:rPr>
              <a:t> </a:t>
            </a:r>
            <a:r>
              <a:rPr sz="2000" b="1" spc="-5" dirty="0">
                <a:solidFill>
                  <a:srgbClr val="006FC0"/>
                </a:solidFill>
                <a:latin typeface="Calibri"/>
                <a:cs typeface="Calibri"/>
              </a:rPr>
              <a:t>(İlansız)</a:t>
            </a:r>
            <a:endParaRPr sz="2000" dirty="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33</a:t>
            </a:fld>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16579" y="309371"/>
            <a:ext cx="3025139"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390646" y="423926"/>
            <a:ext cx="2386330" cy="521334"/>
          </a:xfrm>
          <a:prstGeom prst="rect">
            <a:avLst/>
          </a:prstGeom>
        </p:spPr>
        <p:txBody>
          <a:bodyPr vert="horz" wrap="square" lIns="0" tIns="0" rIns="0" bIns="0" rtlCol="0">
            <a:spAutoFit/>
          </a:bodyPr>
          <a:lstStyle/>
          <a:p>
            <a:pPr marL="12700">
              <a:lnSpc>
                <a:spcPct val="100000"/>
              </a:lnSpc>
            </a:pPr>
            <a:r>
              <a:rPr spc="-15" dirty="0"/>
              <a:t>Pazarlık</a:t>
            </a:r>
            <a:r>
              <a:rPr spc="-100" dirty="0"/>
              <a:t> </a:t>
            </a:r>
            <a:r>
              <a:rPr dirty="0"/>
              <a:t>Usulü</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649221"/>
            <a:ext cx="8073390" cy="4605655"/>
          </a:xfrm>
          <a:prstGeom prst="rect">
            <a:avLst/>
          </a:prstGeom>
        </p:spPr>
        <p:txBody>
          <a:bodyPr vert="horz" wrap="square" lIns="0" tIns="0" rIns="0" bIns="0" rtlCol="0">
            <a:spAutoFit/>
          </a:bodyPr>
          <a:lstStyle/>
          <a:p>
            <a:pPr marL="12700" marR="6350" algn="just">
              <a:lnSpc>
                <a:spcPct val="100000"/>
              </a:lnSpc>
              <a:buAutoNum type="alphaLcParenR" startAt="4"/>
              <a:tabLst>
                <a:tab pos="450215" algn="l"/>
              </a:tabLst>
            </a:pPr>
            <a:r>
              <a:rPr sz="3000" spc="-5" dirty="0">
                <a:latin typeface="Calibri"/>
                <a:cs typeface="Calibri"/>
              </a:rPr>
              <a:t>İhalenin, </a:t>
            </a:r>
            <a:r>
              <a:rPr sz="3000" spc="-10" dirty="0">
                <a:solidFill>
                  <a:srgbClr val="CC3300"/>
                </a:solidFill>
                <a:latin typeface="Calibri"/>
                <a:cs typeface="Calibri"/>
              </a:rPr>
              <a:t>araştırma </a:t>
            </a:r>
            <a:r>
              <a:rPr sz="3000" spc="-15" dirty="0">
                <a:solidFill>
                  <a:srgbClr val="CC3300"/>
                </a:solidFill>
                <a:latin typeface="Calibri"/>
                <a:cs typeface="Calibri"/>
              </a:rPr>
              <a:t>ve </a:t>
            </a:r>
            <a:r>
              <a:rPr sz="3000" spc="-10" dirty="0">
                <a:solidFill>
                  <a:srgbClr val="CC3300"/>
                </a:solidFill>
                <a:latin typeface="Calibri"/>
                <a:cs typeface="Calibri"/>
              </a:rPr>
              <a:t>geliştirme </a:t>
            </a:r>
            <a:r>
              <a:rPr sz="3000" spc="-10" dirty="0">
                <a:latin typeface="Calibri"/>
                <a:cs typeface="Calibri"/>
              </a:rPr>
              <a:t>sürecine </a:t>
            </a:r>
            <a:r>
              <a:rPr sz="3000" spc="-15" dirty="0">
                <a:latin typeface="Calibri"/>
                <a:cs typeface="Calibri"/>
              </a:rPr>
              <a:t>ihtiyaç </a:t>
            </a:r>
            <a:r>
              <a:rPr sz="3000" spc="645" dirty="0">
                <a:latin typeface="Calibri"/>
                <a:cs typeface="Calibri"/>
              </a:rPr>
              <a:t> </a:t>
            </a:r>
            <a:r>
              <a:rPr sz="3000" spc="-20" dirty="0">
                <a:latin typeface="Calibri"/>
                <a:cs typeface="Calibri"/>
              </a:rPr>
              <a:t>gösteren </a:t>
            </a:r>
            <a:r>
              <a:rPr sz="3000" spc="-15" dirty="0">
                <a:solidFill>
                  <a:srgbClr val="CC3300"/>
                </a:solidFill>
                <a:latin typeface="Calibri"/>
                <a:cs typeface="Calibri"/>
              </a:rPr>
              <a:t>ve </a:t>
            </a:r>
            <a:r>
              <a:rPr sz="3000" spc="-5" dirty="0">
                <a:solidFill>
                  <a:srgbClr val="CC3300"/>
                </a:solidFill>
                <a:latin typeface="Calibri"/>
                <a:cs typeface="Calibri"/>
              </a:rPr>
              <a:t>seri </a:t>
            </a:r>
            <a:r>
              <a:rPr sz="3000" spc="-10" dirty="0">
                <a:solidFill>
                  <a:srgbClr val="CC3300"/>
                </a:solidFill>
                <a:latin typeface="Calibri"/>
                <a:cs typeface="Calibri"/>
              </a:rPr>
              <a:t>üretime </a:t>
            </a:r>
            <a:r>
              <a:rPr sz="3000" spc="-30" dirty="0">
                <a:solidFill>
                  <a:srgbClr val="CC3300"/>
                </a:solidFill>
                <a:latin typeface="Calibri"/>
                <a:cs typeface="Calibri"/>
              </a:rPr>
              <a:t>konu </a:t>
            </a:r>
            <a:r>
              <a:rPr sz="3000" spc="-20" dirty="0">
                <a:solidFill>
                  <a:srgbClr val="CC3300"/>
                </a:solidFill>
                <a:latin typeface="Calibri"/>
                <a:cs typeface="Calibri"/>
              </a:rPr>
              <a:t>olmayan </a:t>
            </a:r>
            <a:r>
              <a:rPr sz="3000" spc="-15" dirty="0">
                <a:latin typeface="Calibri"/>
                <a:cs typeface="Calibri"/>
              </a:rPr>
              <a:t>nitelikte </a:t>
            </a:r>
            <a:r>
              <a:rPr sz="3000" spc="645" dirty="0">
                <a:latin typeface="Calibri"/>
                <a:cs typeface="Calibri"/>
              </a:rPr>
              <a:t> </a:t>
            </a:r>
            <a:r>
              <a:rPr sz="3000" dirty="0">
                <a:latin typeface="Calibri"/>
                <a:cs typeface="Calibri"/>
              </a:rPr>
              <a:t>olması.</a:t>
            </a:r>
            <a:r>
              <a:rPr sz="3000" spc="-75" dirty="0">
                <a:latin typeface="Calibri"/>
                <a:cs typeface="Calibri"/>
              </a:rPr>
              <a:t> </a:t>
            </a:r>
            <a:r>
              <a:rPr sz="3000" b="1" spc="-5" dirty="0">
                <a:solidFill>
                  <a:srgbClr val="00AF50"/>
                </a:solidFill>
                <a:latin typeface="Calibri"/>
                <a:cs typeface="Calibri"/>
              </a:rPr>
              <a:t>(İlanlı)</a:t>
            </a:r>
            <a:endParaRPr sz="3000" dirty="0">
              <a:latin typeface="Calibri"/>
              <a:cs typeface="Calibri"/>
            </a:endParaRPr>
          </a:p>
          <a:p>
            <a:pPr marL="12700" marR="5715" algn="just">
              <a:lnSpc>
                <a:spcPct val="100000"/>
              </a:lnSpc>
              <a:buAutoNum type="alphaLcParenR" startAt="4"/>
              <a:tabLst>
                <a:tab pos="453390" algn="l"/>
              </a:tabLst>
            </a:pPr>
            <a:r>
              <a:rPr sz="3000" dirty="0">
                <a:latin typeface="Calibri"/>
                <a:cs typeface="Calibri"/>
              </a:rPr>
              <a:t>İhale </a:t>
            </a:r>
            <a:r>
              <a:rPr sz="3000" spc="-25" dirty="0">
                <a:latin typeface="Calibri"/>
                <a:cs typeface="Calibri"/>
              </a:rPr>
              <a:t>konusu </a:t>
            </a:r>
            <a:r>
              <a:rPr sz="3000" dirty="0">
                <a:latin typeface="Calibri"/>
                <a:cs typeface="Calibri"/>
              </a:rPr>
              <a:t>mal </a:t>
            </a:r>
            <a:r>
              <a:rPr sz="3000" spc="-30" dirty="0">
                <a:latin typeface="Calibri"/>
                <a:cs typeface="Calibri"/>
              </a:rPr>
              <a:t>veya </a:t>
            </a:r>
            <a:r>
              <a:rPr sz="3000" spc="-5" dirty="0">
                <a:latin typeface="Calibri"/>
                <a:cs typeface="Calibri"/>
              </a:rPr>
              <a:t>hizmet alımları ile </a:t>
            </a:r>
            <a:r>
              <a:rPr sz="3000" spc="-15" dirty="0">
                <a:latin typeface="Calibri"/>
                <a:cs typeface="Calibri"/>
              </a:rPr>
              <a:t>yapım  </a:t>
            </a:r>
            <a:r>
              <a:rPr sz="3000" spc="-5" dirty="0">
                <a:latin typeface="Calibri"/>
                <a:cs typeface="Calibri"/>
              </a:rPr>
              <a:t>işlerinin </a:t>
            </a:r>
            <a:r>
              <a:rPr sz="3000" spc="-15" dirty="0">
                <a:solidFill>
                  <a:srgbClr val="CC3300"/>
                </a:solidFill>
                <a:latin typeface="Calibri"/>
                <a:cs typeface="Calibri"/>
              </a:rPr>
              <a:t>özgün nitelikte ve </a:t>
            </a:r>
            <a:r>
              <a:rPr sz="3000" spc="-10" dirty="0">
                <a:solidFill>
                  <a:srgbClr val="CC3300"/>
                </a:solidFill>
                <a:latin typeface="Calibri"/>
                <a:cs typeface="Calibri"/>
              </a:rPr>
              <a:t>karmaşık </a:t>
            </a:r>
            <a:r>
              <a:rPr sz="3000" dirty="0">
                <a:latin typeface="Calibri"/>
                <a:cs typeface="Calibri"/>
              </a:rPr>
              <a:t>olması  </a:t>
            </a:r>
            <a:r>
              <a:rPr sz="3000" spc="-5" dirty="0">
                <a:latin typeface="Calibri"/>
                <a:cs typeface="Calibri"/>
              </a:rPr>
              <a:t>nedeniyle </a:t>
            </a:r>
            <a:r>
              <a:rPr sz="3000" spc="-10" dirty="0">
                <a:latin typeface="Calibri"/>
                <a:cs typeface="Calibri"/>
              </a:rPr>
              <a:t>teknik </a:t>
            </a:r>
            <a:r>
              <a:rPr sz="3000" spc="-20" dirty="0">
                <a:latin typeface="Calibri"/>
                <a:cs typeface="Calibri"/>
              </a:rPr>
              <a:t>ve </a:t>
            </a:r>
            <a:r>
              <a:rPr sz="3000" dirty="0">
                <a:latin typeface="Calibri"/>
                <a:cs typeface="Calibri"/>
              </a:rPr>
              <a:t>malî </a:t>
            </a:r>
            <a:r>
              <a:rPr sz="3000" spc="-10" dirty="0">
                <a:latin typeface="Calibri"/>
                <a:cs typeface="Calibri"/>
              </a:rPr>
              <a:t>özelliklerinin gerekli </a:t>
            </a:r>
            <a:r>
              <a:rPr sz="3000" spc="-5" dirty="0">
                <a:latin typeface="Calibri"/>
                <a:cs typeface="Calibri"/>
              </a:rPr>
              <a:t>olan  </a:t>
            </a:r>
            <a:r>
              <a:rPr sz="3000" spc="-10" dirty="0">
                <a:latin typeface="Calibri"/>
                <a:cs typeface="Calibri"/>
              </a:rPr>
              <a:t>netlikte </a:t>
            </a:r>
            <a:r>
              <a:rPr sz="3000" spc="-5" dirty="0">
                <a:latin typeface="Calibri"/>
                <a:cs typeface="Calibri"/>
              </a:rPr>
              <a:t>belirlenememesi.</a:t>
            </a:r>
            <a:r>
              <a:rPr sz="3000" spc="-50" dirty="0">
                <a:latin typeface="Calibri"/>
                <a:cs typeface="Calibri"/>
              </a:rPr>
              <a:t> </a:t>
            </a:r>
            <a:r>
              <a:rPr sz="3000" b="1" spc="-5" dirty="0">
                <a:solidFill>
                  <a:srgbClr val="00AF50"/>
                </a:solidFill>
                <a:latin typeface="Calibri"/>
                <a:cs typeface="Calibri"/>
              </a:rPr>
              <a:t>(İlanlı)</a:t>
            </a:r>
            <a:endParaRPr sz="3000" dirty="0">
              <a:latin typeface="Calibri"/>
              <a:cs typeface="Calibri"/>
            </a:endParaRPr>
          </a:p>
          <a:p>
            <a:pPr marL="12700" marR="5080" algn="just">
              <a:lnSpc>
                <a:spcPct val="100000"/>
              </a:lnSpc>
              <a:buAutoNum type="alphaLcParenR" startAt="4"/>
              <a:tabLst>
                <a:tab pos="528320" algn="l"/>
              </a:tabLst>
            </a:pPr>
            <a:r>
              <a:rPr sz="3000" spc="-10" dirty="0">
                <a:latin typeface="Calibri"/>
                <a:cs typeface="Calibri"/>
              </a:rPr>
              <a:t>İdarelerin yaklaşık </a:t>
            </a:r>
            <a:r>
              <a:rPr sz="3000" spc="-10" dirty="0" err="1">
                <a:latin typeface="Calibri"/>
                <a:cs typeface="Calibri"/>
              </a:rPr>
              <a:t>maliyeti</a:t>
            </a:r>
            <a:r>
              <a:rPr sz="3000" spc="-10" dirty="0">
                <a:latin typeface="Calibri"/>
                <a:cs typeface="Calibri"/>
              </a:rPr>
              <a:t> </a:t>
            </a:r>
            <a:r>
              <a:rPr lang="tr-TR" sz="3000" spc="-10" dirty="0" smtClean="0">
                <a:solidFill>
                  <a:srgbClr val="FF0000"/>
                </a:solidFill>
                <a:latin typeface="Calibri"/>
                <a:cs typeface="Calibri"/>
              </a:rPr>
              <a:t>728.072</a:t>
            </a:r>
            <a:r>
              <a:rPr sz="3000" b="1" spc="-5" dirty="0" smtClean="0">
                <a:solidFill>
                  <a:srgbClr val="FF0000"/>
                </a:solidFill>
                <a:latin typeface="Calibri"/>
                <a:cs typeface="Calibri"/>
              </a:rPr>
              <a:t> </a:t>
            </a:r>
            <a:r>
              <a:rPr sz="3000" b="1" spc="-65" dirty="0">
                <a:solidFill>
                  <a:srgbClr val="CC3300"/>
                </a:solidFill>
                <a:latin typeface="Calibri"/>
                <a:cs typeface="Calibri"/>
              </a:rPr>
              <a:t>TL’ye </a:t>
            </a:r>
            <a:r>
              <a:rPr sz="3000" spc="-10" dirty="0">
                <a:latin typeface="Calibri"/>
                <a:cs typeface="Calibri"/>
              </a:rPr>
              <a:t>kadar  </a:t>
            </a:r>
            <a:r>
              <a:rPr sz="3000" spc="-5" dirty="0">
                <a:latin typeface="Calibri"/>
                <a:cs typeface="Calibri"/>
              </a:rPr>
              <a:t>olan </a:t>
            </a:r>
            <a:r>
              <a:rPr sz="3000" u="heavy" dirty="0">
                <a:solidFill>
                  <a:srgbClr val="FF0000"/>
                </a:solidFill>
                <a:latin typeface="Calibri"/>
                <a:cs typeface="Calibri"/>
              </a:rPr>
              <a:t>mamul mal, </a:t>
            </a:r>
            <a:r>
              <a:rPr sz="3000" u="heavy" spc="-10" dirty="0">
                <a:solidFill>
                  <a:srgbClr val="CC3300"/>
                </a:solidFill>
                <a:latin typeface="Calibri"/>
                <a:cs typeface="Calibri"/>
              </a:rPr>
              <a:t>malzeme </a:t>
            </a:r>
            <a:r>
              <a:rPr sz="3000" u="heavy" spc="-30" dirty="0">
                <a:solidFill>
                  <a:srgbClr val="CC3300"/>
                </a:solidFill>
                <a:latin typeface="Calibri"/>
                <a:cs typeface="Calibri"/>
              </a:rPr>
              <a:t>veya </a:t>
            </a:r>
            <a:r>
              <a:rPr sz="3000" u="heavy" spc="-5" dirty="0">
                <a:solidFill>
                  <a:srgbClr val="CC3300"/>
                </a:solidFill>
                <a:latin typeface="Calibri"/>
                <a:cs typeface="Calibri"/>
              </a:rPr>
              <a:t>hizmet </a:t>
            </a:r>
            <a:r>
              <a:rPr sz="3000" spc="-5" dirty="0">
                <a:latin typeface="Calibri"/>
                <a:cs typeface="Calibri"/>
              </a:rPr>
              <a:t>alımları  </a:t>
            </a:r>
            <a:r>
              <a:rPr sz="3000" b="1" spc="-40" dirty="0">
                <a:solidFill>
                  <a:srgbClr val="006FC0"/>
                </a:solidFill>
                <a:latin typeface="Calibri"/>
                <a:cs typeface="Calibri"/>
              </a:rPr>
              <a:t>(Yapım </a:t>
            </a:r>
            <a:r>
              <a:rPr sz="3000" b="1" spc="-10" dirty="0">
                <a:solidFill>
                  <a:srgbClr val="006FC0"/>
                </a:solidFill>
                <a:latin typeface="Calibri"/>
                <a:cs typeface="Calibri"/>
              </a:rPr>
              <a:t>yok)</a:t>
            </a:r>
            <a:r>
              <a:rPr sz="3000" spc="-10" dirty="0">
                <a:latin typeface="Calibri"/>
                <a:cs typeface="Calibri"/>
              </a:rPr>
              <a:t>.</a:t>
            </a:r>
            <a:r>
              <a:rPr sz="3000" spc="15" dirty="0">
                <a:latin typeface="Calibri"/>
                <a:cs typeface="Calibri"/>
              </a:rPr>
              <a:t> </a:t>
            </a:r>
            <a:r>
              <a:rPr sz="3000" b="1" spc="-5" dirty="0">
                <a:solidFill>
                  <a:srgbClr val="006FC0"/>
                </a:solidFill>
                <a:latin typeface="Calibri"/>
                <a:cs typeface="Calibri"/>
              </a:rPr>
              <a:t>(İlansız)</a:t>
            </a:r>
            <a:endParaRPr sz="3000" dirty="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34</a:t>
            </a:fld>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116579" y="309371"/>
            <a:ext cx="3025139" cy="93878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3427476" y="550163"/>
            <a:ext cx="2314955" cy="288036"/>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420621"/>
            <a:ext cx="6909434" cy="4605020"/>
          </a:xfrm>
          <a:prstGeom prst="rect">
            <a:avLst/>
          </a:prstGeom>
        </p:spPr>
        <p:txBody>
          <a:bodyPr vert="horz" wrap="square" lIns="0" tIns="0" rIns="0" bIns="0" rtlCol="0">
            <a:spAutoFit/>
          </a:bodyPr>
          <a:lstStyle/>
          <a:p>
            <a:pPr marL="12700">
              <a:lnSpc>
                <a:spcPts val="3420"/>
              </a:lnSpc>
            </a:pPr>
            <a:r>
              <a:rPr sz="3000" spc="-15" dirty="0">
                <a:latin typeface="Calibri"/>
                <a:cs typeface="Calibri"/>
              </a:rPr>
              <a:t>Pazarlık </a:t>
            </a:r>
            <a:r>
              <a:rPr sz="3000" spc="-5" dirty="0">
                <a:latin typeface="Calibri"/>
                <a:cs typeface="Calibri"/>
              </a:rPr>
              <a:t>usulünü </a:t>
            </a:r>
            <a:r>
              <a:rPr sz="3000" spc="-10" dirty="0">
                <a:latin typeface="Calibri"/>
                <a:cs typeface="Calibri"/>
              </a:rPr>
              <a:t>ikiye </a:t>
            </a:r>
            <a:r>
              <a:rPr sz="3000" spc="-25" dirty="0">
                <a:latin typeface="Calibri"/>
                <a:cs typeface="Calibri"/>
              </a:rPr>
              <a:t>ayırarak</a:t>
            </a:r>
            <a:r>
              <a:rPr sz="3000" spc="-10" dirty="0">
                <a:latin typeface="Calibri"/>
                <a:cs typeface="Calibri"/>
              </a:rPr>
              <a:t> inceleyebiliriz.</a:t>
            </a:r>
            <a:endParaRPr sz="3000">
              <a:latin typeface="Calibri"/>
              <a:cs typeface="Calibri"/>
            </a:endParaRPr>
          </a:p>
          <a:p>
            <a:pPr marL="233679" indent="-220979">
              <a:lnSpc>
                <a:spcPts val="3420"/>
              </a:lnSpc>
              <a:buClr>
                <a:srgbClr val="0000CC"/>
              </a:buClr>
              <a:buFont typeface="Arial"/>
              <a:buChar char="•"/>
              <a:tabLst>
                <a:tab pos="233679" algn="l"/>
              </a:tabLst>
            </a:pPr>
            <a:r>
              <a:rPr sz="3000" b="1" u="heavy" spc="-5" dirty="0">
                <a:solidFill>
                  <a:srgbClr val="006FC0"/>
                </a:solidFill>
                <a:latin typeface="Calibri"/>
                <a:cs typeface="Calibri"/>
              </a:rPr>
              <a:t>İlansız</a:t>
            </a:r>
            <a:r>
              <a:rPr sz="3000" b="1" u="heavy" spc="-40" dirty="0">
                <a:solidFill>
                  <a:srgbClr val="006FC0"/>
                </a:solidFill>
                <a:latin typeface="Calibri"/>
                <a:cs typeface="Calibri"/>
              </a:rPr>
              <a:t> </a:t>
            </a:r>
            <a:r>
              <a:rPr sz="3000" spc="-10" dirty="0">
                <a:latin typeface="Calibri"/>
                <a:cs typeface="Calibri"/>
              </a:rPr>
              <a:t>yapılanlar;</a:t>
            </a:r>
            <a:endParaRPr sz="3000">
              <a:latin typeface="Calibri"/>
              <a:cs typeface="Calibri"/>
            </a:endParaRPr>
          </a:p>
          <a:p>
            <a:pPr marL="399415" indent="-386715">
              <a:lnSpc>
                <a:spcPts val="3420"/>
              </a:lnSpc>
              <a:spcBef>
                <a:spcPts val="2880"/>
              </a:spcBef>
              <a:buClr>
                <a:srgbClr val="0000CC"/>
              </a:buClr>
              <a:buFont typeface="Wingdings"/>
              <a:buChar char=""/>
              <a:tabLst>
                <a:tab pos="400050" algn="l"/>
              </a:tabLst>
            </a:pPr>
            <a:r>
              <a:rPr sz="3000" b="1" dirty="0">
                <a:solidFill>
                  <a:srgbClr val="FF0000"/>
                </a:solidFill>
                <a:latin typeface="Calibri"/>
                <a:cs typeface="Calibri"/>
              </a:rPr>
              <a:t>b</a:t>
            </a:r>
            <a:endParaRPr sz="3000">
              <a:latin typeface="Calibri"/>
              <a:cs typeface="Calibri"/>
            </a:endParaRPr>
          </a:p>
          <a:p>
            <a:pPr marL="399415" indent="-386715">
              <a:lnSpc>
                <a:spcPts val="3240"/>
              </a:lnSpc>
              <a:buClr>
                <a:srgbClr val="0000CC"/>
              </a:buClr>
              <a:buFont typeface="Wingdings"/>
              <a:buChar char=""/>
              <a:tabLst>
                <a:tab pos="400050" algn="l"/>
              </a:tabLst>
            </a:pPr>
            <a:r>
              <a:rPr sz="3000" b="1" dirty="0">
                <a:solidFill>
                  <a:srgbClr val="FF0000"/>
                </a:solidFill>
                <a:latin typeface="Calibri"/>
                <a:cs typeface="Calibri"/>
              </a:rPr>
              <a:t>c</a:t>
            </a:r>
            <a:endParaRPr sz="3000">
              <a:latin typeface="Calibri"/>
              <a:cs typeface="Calibri"/>
            </a:endParaRPr>
          </a:p>
          <a:p>
            <a:pPr marL="399415" indent="-386715">
              <a:lnSpc>
                <a:spcPts val="3420"/>
              </a:lnSpc>
              <a:buClr>
                <a:srgbClr val="0000CC"/>
              </a:buClr>
              <a:buFont typeface="Wingdings"/>
              <a:buChar char=""/>
              <a:tabLst>
                <a:tab pos="400050" algn="l"/>
              </a:tabLst>
            </a:pPr>
            <a:r>
              <a:rPr sz="3000" b="1" dirty="0">
                <a:solidFill>
                  <a:srgbClr val="FF0000"/>
                </a:solidFill>
                <a:latin typeface="Calibri"/>
                <a:cs typeface="Calibri"/>
              </a:rPr>
              <a:t>f</a:t>
            </a:r>
            <a:endParaRPr sz="3000">
              <a:latin typeface="Calibri"/>
              <a:cs typeface="Calibri"/>
            </a:endParaRPr>
          </a:p>
          <a:p>
            <a:pPr marL="218440" indent="-205740">
              <a:lnSpc>
                <a:spcPct val="100000"/>
              </a:lnSpc>
              <a:spcBef>
                <a:spcPts val="2875"/>
              </a:spcBef>
              <a:buSzPct val="90000"/>
              <a:buFont typeface="Arial"/>
              <a:buChar char="•"/>
              <a:tabLst>
                <a:tab pos="218440" algn="l"/>
              </a:tabLst>
            </a:pPr>
            <a:r>
              <a:rPr sz="3000" b="1" u="heavy" spc="-5" dirty="0">
                <a:solidFill>
                  <a:srgbClr val="FF0000"/>
                </a:solidFill>
                <a:latin typeface="Calibri"/>
                <a:cs typeface="Calibri"/>
              </a:rPr>
              <a:t>İlanlı</a:t>
            </a:r>
            <a:r>
              <a:rPr sz="3000" b="1" u="heavy" spc="-35" dirty="0">
                <a:solidFill>
                  <a:srgbClr val="FF0000"/>
                </a:solidFill>
                <a:latin typeface="Calibri"/>
                <a:cs typeface="Calibri"/>
              </a:rPr>
              <a:t> </a:t>
            </a:r>
            <a:r>
              <a:rPr sz="3000" spc="-10" dirty="0">
                <a:latin typeface="Calibri"/>
                <a:cs typeface="Calibri"/>
              </a:rPr>
              <a:t>yapılanlar;</a:t>
            </a:r>
            <a:endParaRPr sz="3000">
              <a:latin typeface="Calibri"/>
              <a:cs typeface="Calibri"/>
            </a:endParaRPr>
          </a:p>
          <a:p>
            <a:pPr>
              <a:lnSpc>
                <a:spcPct val="100000"/>
              </a:lnSpc>
              <a:spcBef>
                <a:spcPts val="5"/>
              </a:spcBef>
            </a:pPr>
            <a:endParaRPr sz="2500">
              <a:latin typeface="Times New Roman"/>
              <a:cs typeface="Times New Roman"/>
            </a:endParaRPr>
          </a:p>
          <a:p>
            <a:pPr marL="367665" indent="-354965">
              <a:lnSpc>
                <a:spcPts val="3420"/>
              </a:lnSpc>
              <a:buClr>
                <a:srgbClr val="FF0000"/>
              </a:buClr>
              <a:buSzPct val="90000"/>
              <a:buFont typeface="Wingdings"/>
              <a:buChar char=""/>
              <a:tabLst>
                <a:tab pos="368300" algn="l"/>
              </a:tabLst>
            </a:pPr>
            <a:r>
              <a:rPr sz="3000" b="1" dirty="0">
                <a:solidFill>
                  <a:srgbClr val="006FC0"/>
                </a:solidFill>
                <a:latin typeface="Calibri"/>
                <a:cs typeface="Calibri"/>
              </a:rPr>
              <a:t>a</a:t>
            </a:r>
            <a:endParaRPr sz="3000">
              <a:latin typeface="Calibri"/>
              <a:cs typeface="Calibri"/>
            </a:endParaRPr>
          </a:p>
          <a:p>
            <a:pPr marL="367665" indent="-354965">
              <a:lnSpc>
                <a:spcPts val="3420"/>
              </a:lnSpc>
              <a:buClr>
                <a:srgbClr val="FF0000"/>
              </a:buClr>
              <a:buSzPct val="90000"/>
              <a:buFont typeface="Wingdings"/>
              <a:buChar char=""/>
              <a:tabLst>
                <a:tab pos="368300" algn="l"/>
              </a:tabLst>
            </a:pPr>
            <a:r>
              <a:rPr sz="3000" b="1" dirty="0">
                <a:solidFill>
                  <a:srgbClr val="006FC0"/>
                </a:solidFill>
                <a:latin typeface="Calibri"/>
                <a:cs typeface="Calibri"/>
              </a:rPr>
              <a:t>d</a:t>
            </a:r>
            <a:endParaRPr sz="3000">
              <a:latin typeface="Calibri"/>
              <a:cs typeface="Calibri"/>
            </a:endParaRPr>
          </a:p>
        </p:txBody>
      </p:sp>
      <p:sp>
        <p:nvSpPr>
          <p:cNvPr id="9" name="object 9"/>
          <p:cNvSpPr txBox="1"/>
          <p:nvPr/>
        </p:nvSpPr>
        <p:spPr>
          <a:xfrm>
            <a:off x="547217" y="6007956"/>
            <a:ext cx="572770" cy="429259"/>
          </a:xfrm>
          <a:prstGeom prst="rect">
            <a:avLst/>
          </a:prstGeom>
        </p:spPr>
        <p:txBody>
          <a:bodyPr vert="horz" wrap="square" lIns="0" tIns="0" rIns="0" bIns="0" rtlCol="0">
            <a:spAutoFit/>
          </a:bodyPr>
          <a:lstStyle/>
          <a:p>
            <a:pPr marL="12700">
              <a:lnSpc>
                <a:spcPts val="3130"/>
              </a:lnSpc>
            </a:pPr>
            <a:r>
              <a:rPr sz="2700" dirty="0">
                <a:solidFill>
                  <a:srgbClr val="FF0000"/>
                </a:solidFill>
                <a:latin typeface="Wingdings"/>
                <a:cs typeface="Wingdings"/>
              </a:rPr>
              <a:t></a:t>
            </a:r>
            <a:r>
              <a:rPr sz="2700" spc="-105" dirty="0">
                <a:solidFill>
                  <a:srgbClr val="FF0000"/>
                </a:solidFill>
                <a:latin typeface="Times New Roman"/>
                <a:cs typeface="Times New Roman"/>
              </a:rPr>
              <a:t> </a:t>
            </a:r>
            <a:r>
              <a:rPr sz="3000" b="1" dirty="0">
                <a:solidFill>
                  <a:srgbClr val="006FC0"/>
                </a:solidFill>
                <a:latin typeface="Calibri"/>
                <a:cs typeface="Calibri"/>
              </a:rPr>
              <a:t>e</a:t>
            </a:r>
            <a:endParaRPr sz="3000">
              <a:latin typeface="Calibri"/>
              <a:cs typeface="Calibri"/>
            </a:endParaRPr>
          </a:p>
        </p:txBody>
      </p:sp>
      <p:sp>
        <p:nvSpPr>
          <p:cNvPr id="10" name="object 10"/>
          <p:cNvSpPr txBox="1"/>
          <p:nvPr/>
        </p:nvSpPr>
        <p:spPr>
          <a:xfrm>
            <a:off x="8415019" y="6434659"/>
            <a:ext cx="19304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40</a:t>
            </a:r>
            <a:endParaRPr sz="1200">
              <a:latin typeface="Tahoma"/>
              <a:cs typeface="Tahoma"/>
            </a:endParaRPr>
          </a:p>
        </p:txBody>
      </p:sp>
      <p:sp>
        <p:nvSpPr>
          <p:cNvPr id="11" name="object 11"/>
          <p:cNvSpPr txBox="1"/>
          <p:nvPr/>
        </p:nvSpPr>
        <p:spPr>
          <a:xfrm>
            <a:off x="8773159" y="6564517"/>
            <a:ext cx="162560" cy="178435"/>
          </a:xfrm>
          <a:prstGeom prst="rect">
            <a:avLst/>
          </a:prstGeom>
        </p:spPr>
        <p:txBody>
          <a:bodyPr vert="horz" wrap="square" lIns="0" tIns="12065" rIns="0" bIns="0" rtlCol="0">
            <a:spAutoFit/>
          </a:bodyPr>
          <a:lstStyle/>
          <a:p>
            <a:pPr marL="12700">
              <a:lnSpc>
                <a:spcPct val="100000"/>
              </a:lnSpc>
              <a:spcBef>
                <a:spcPts val="95"/>
              </a:spcBef>
            </a:pPr>
            <a:r>
              <a:rPr sz="1000" spc="-10" dirty="0">
                <a:latin typeface="Tahoma"/>
                <a:cs typeface="Tahoma"/>
              </a:rPr>
              <a:t>40</a:t>
            </a:r>
            <a:endParaRPr sz="1000">
              <a:latin typeface="Tahoma"/>
              <a:cs typeface="Tahom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8312" y="1196975"/>
            <a:ext cx="8229600" cy="5524500"/>
          </a:xfrm>
          <a:prstGeom prst="rect">
            <a:avLst/>
          </a:prstGeom>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marR="94615" algn="r">
              <a:lnSpc>
                <a:spcPct val="100000"/>
              </a:lnSpc>
              <a:spcBef>
                <a:spcPts val="1095"/>
              </a:spcBef>
            </a:pPr>
            <a:r>
              <a:rPr sz="1200" spc="5" dirty="0">
                <a:solidFill>
                  <a:srgbClr val="888888"/>
                </a:solidFill>
                <a:latin typeface="Tahoma"/>
                <a:cs typeface="Tahoma"/>
              </a:rPr>
              <a:t>41</a:t>
            </a:r>
            <a:endParaRPr sz="1200">
              <a:latin typeface="Tahoma"/>
              <a:cs typeface="Tahoma"/>
            </a:endParaRPr>
          </a:p>
        </p:txBody>
      </p:sp>
      <p:sp>
        <p:nvSpPr>
          <p:cNvPr id="3" name="object 3"/>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893820" y="309371"/>
            <a:ext cx="1469136" cy="93878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7" name="object 7"/>
          <p:cNvSpPr txBox="1">
            <a:spLocks noGrp="1"/>
          </p:cNvSpPr>
          <p:nvPr>
            <p:ph type="title"/>
          </p:nvPr>
        </p:nvSpPr>
        <p:spPr>
          <a:xfrm>
            <a:off x="4167885" y="423926"/>
            <a:ext cx="831850" cy="521334"/>
          </a:xfrm>
          <a:prstGeom prst="rect">
            <a:avLst/>
          </a:prstGeom>
        </p:spPr>
        <p:txBody>
          <a:bodyPr vert="horz" wrap="square" lIns="0" tIns="0" rIns="0" bIns="0" rtlCol="0">
            <a:spAutoFit/>
          </a:bodyPr>
          <a:lstStyle/>
          <a:p>
            <a:pPr marL="12700">
              <a:lnSpc>
                <a:spcPct val="100000"/>
              </a:lnSpc>
            </a:pPr>
            <a:r>
              <a:rPr dirty="0"/>
              <a:t>21/b</a:t>
            </a: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9" name="object 9"/>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10" name="object 10"/>
          <p:cNvSpPr txBox="1"/>
          <p:nvPr/>
        </p:nvSpPr>
        <p:spPr>
          <a:xfrm>
            <a:off x="547217" y="1280261"/>
            <a:ext cx="8074659" cy="6941003"/>
          </a:xfrm>
          <a:prstGeom prst="rect">
            <a:avLst/>
          </a:prstGeom>
        </p:spPr>
        <p:txBody>
          <a:bodyPr vert="horz" wrap="square" lIns="0" tIns="231775" rIns="0" bIns="0" rtlCol="0">
            <a:spAutoFit/>
          </a:bodyPr>
          <a:lstStyle/>
          <a:p>
            <a:pPr marL="231775" indent="-219075" algn="just">
              <a:lnSpc>
                <a:spcPct val="100000"/>
              </a:lnSpc>
              <a:spcBef>
                <a:spcPts val="1825"/>
              </a:spcBef>
              <a:buSzPct val="95000"/>
              <a:buFont typeface="Arial"/>
              <a:buChar char="•"/>
              <a:tabLst>
                <a:tab pos="232410" algn="l"/>
              </a:tabLst>
            </a:pPr>
            <a:r>
              <a:rPr sz="3000" spc="-15" dirty="0">
                <a:solidFill>
                  <a:srgbClr val="FF0000"/>
                </a:solidFill>
                <a:latin typeface="Calibri"/>
                <a:cs typeface="Calibri"/>
              </a:rPr>
              <a:t>Doğal </a:t>
            </a:r>
            <a:r>
              <a:rPr sz="3000" spc="-50" dirty="0">
                <a:solidFill>
                  <a:srgbClr val="FF0000"/>
                </a:solidFill>
                <a:latin typeface="Calibri"/>
                <a:cs typeface="Calibri"/>
              </a:rPr>
              <a:t>afetler, </a:t>
            </a:r>
            <a:r>
              <a:rPr sz="3000" dirty="0">
                <a:solidFill>
                  <a:srgbClr val="FF0000"/>
                </a:solidFill>
                <a:latin typeface="Calibri"/>
                <a:cs typeface="Calibri"/>
              </a:rPr>
              <a:t>salgın </a:t>
            </a:r>
            <a:r>
              <a:rPr sz="3000" spc="-30" dirty="0">
                <a:solidFill>
                  <a:srgbClr val="FF0000"/>
                </a:solidFill>
                <a:latin typeface="Calibri"/>
                <a:cs typeface="Calibri"/>
              </a:rPr>
              <a:t>hastalıklar, </a:t>
            </a:r>
            <a:r>
              <a:rPr sz="3000" spc="-10" dirty="0">
                <a:solidFill>
                  <a:srgbClr val="FF0000"/>
                </a:solidFill>
                <a:latin typeface="Calibri"/>
                <a:cs typeface="Calibri"/>
              </a:rPr>
              <a:t>can </a:t>
            </a:r>
            <a:r>
              <a:rPr sz="3000" spc="-30" dirty="0">
                <a:solidFill>
                  <a:srgbClr val="FF0000"/>
                </a:solidFill>
                <a:latin typeface="Calibri"/>
                <a:cs typeface="Calibri"/>
              </a:rPr>
              <a:t>veya </a:t>
            </a:r>
            <a:r>
              <a:rPr sz="3000" dirty="0">
                <a:solidFill>
                  <a:srgbClr val="FF0000"/>
                </a:solidFill>
                <a:latin typeface="Calibri"/>
                <a:cs typeface="Calibri"/>
              </a:rPr>
              <a:t>mal </a:t>
            </a:r>
            <a:r>
              <a:rPr sz="3000" spc="350" dirty="0">
                <a:solidFill>
                  <a:srgbClr val="FF0000"/>
                </a:solidFill>
                <a:latin typeface="Calibri"/>
                <a:cs typeface="Calibri"/>
              </a:rPr>
              <a:t> </a:t>
            </a:r>
            <a:r>
              <a:rPr sz="3000" spc="-25" dirty="0">
                <a:solidFill>
                  <a:srgbClr val="FF0000"/>
                </a:solidFill>
                <a:latin typeface="Calibri"/>
                <a:cs typeface="Calibri"/>
              </a:rPr>
              <a:t>kaybı</a:t>
            </a:r>
            <a:endParaRPr sz="3000" dirty="0">
              <a:latin typeface="Calibri"/>
              <a:cs typeface="Calibri"/>
            </a:endParaRPr>
          </a:p>
          <a:p>
            <a:pPr marL="12700" marR="5080" algn="just">
              <a:lnSpc>
                <a:spcPct val="150000"/>
              </a:lnSpc>
              <a:spcBef>
                <a:spcPts val="95"/>
              </a:spcBef>
            </a:pPr>
            <a:r>
              <a:rPr sz="3000" spc="-20" dirty="0">
                <a:solidFill>
                  <a:srgbClr val="FF0000"/>
                </a:solidFill>
                <a:latin typeface="Calibri"/>
                <a:cs typeface="Calibri"/>
              </a:rPr>
              <a:t>tehlikesi </a:t>
            </a:r>
            <a:r>
              <a:rPr sz="3000" dirty="0">
                <a:solidFill>
                  <a:srgbClr val="FF0000"/>
                </a:solidFill>
                <a:latin typeface="Calibri"/>
                <a:cs typeface="Calibri"/>
              </a:rPr>
              <a:t>gibi ani </a:t>
            </a:r>
            <a:r>
              <a:rPr sz="3000" spc="-15" dirty="0">
                <a:solidFill>
                  <a:srgbClr val="FF0000"/>
                </a:solidFill>
                <a:latin typeface="Calibri"/>
                <a:cs typeface="Calibri"/>
              </a:rPr>
              <a:t>ve</a:t>
            </a:r>
            <a:r>
              <a:rPr sz="3000" spc="645" dirty="0">
                <a:solidFill>
                  <a:srgbClr val="FF0000"/>
                </a:solidFill>
                <a:latin typeface="Calibri"/>
                <a:cs typeface="Calibri"/>
              </a:rPr>
              <a:t> </a:t>
            </a:r>
            <a:r>
              <a:rPr sz="3000" spc="-10" dirty="0">
                <a:solidFill>
                  <a:srgbClr val="FF0000"/>
                </a:solidFill>
                <a:latin typeface="Calibri"/>
                <a:cs typeface="Calibri"/>
              </a:rPr>
              <a:t>beklenmeyen </a:t>
            </a:r>
            <a:r>
              <a:rPr sz="3000" spc="-30" dirty="0" err="1">
                <a:latin typeface="Calibri"/>
                <a:cs typeface="Calibri"/>
              </a:rPr>
              <a:t>veya</a:t>
            </a:r>
            <a:r>
              <a:rPr sz="3000" spc="-30" dirty="0">
                <a:latin typeface="Calibri"/>
                <a:cs typeface="Calibri"/>
              </a:rPr>
              <a:t> </a:t>
            </a:r>
            <a:r>
              <a:rPr lang="tr-TR" sz="3000" spc="-30" dirty="0" smtClean="0">
                <a:latin typeface="Calibri"/>
                <a:cs typeface="Calibri"/>
              </a:rPr>
              <a:t>yapım tekniği açısından özellik arz eden veya yapı veya can ve mal güvenliği sağlanması açısından ivedilikle yapılması gereği idarece belirlenen hallerde veyahut </a:t>
            </a:r>
            <a:r>
              <a:rPr sz="3000" spc="-10" dirty="0" err="1" smtClean="0">
                <a:solidFill>
                  <a:srgbClr val="0000FF"/>
                </a:solidFill>
                <a:latin typeface="Calibri"/>
                <a:cs typeface="Calibri"/>
              </a:rPr>
              <a:t>İdare</a:t>
            </a:r>
            <a:r>
              <a:rPr sz="3000" spc="-10" dirty="0" smtClean="0">
                <a:solidFill>
                  <a:srgbClr val="0000FF"/>
                </a:solidFill>
                <a:latin typeface="Calibri"/>
                <a:cs typeface="Calibri"/>
              </a:rPr>
              <a:t>  </a:t>
            </a:r>
            <a:r>
              <a:rPr sz="3000" spc="-15" dirty="0">
                <a:solidFill>
                  <a:srgbClr val="0000FF"/>
                </a:solidFill>
                <a:latin typeface="Calibri"/>
                <a:cs typeface="Calibri"/>
              </a:rPr>
              <a:t>tarafından </a:t>
            </a:r>
            <a:r>
              <a:rPr sz="3000" spc="-5" dirty="0">
                <a:solidFill>
                  <a:srgbClr val="0000FF"/>
                </a:solidFill>
                <a:latin typeface="Calibri"/>
                <a:cs typeface="Calibri"/>
              </a:rPr>
              <a:t>önceden </a:t>
            </a:r>
            <a:r>
              <a:rPr sz="3000" spc="-10" dirty="0">
                <a:solidFill>
                  <a:srgbClr val="0000FF"/>
                </a:solidFill>
                <a:latin typeface="Calibri"/>
                <a:cs typeface="Calibri"/>
              </a:rPr>
              <a:t>öngörülemeyen olayların </a:t>
            </a:r>
            <a:r>
              <a:rPr sz="3000" spc="-25" dirty="0">
                <a:solidFill>
                  <a:srgbClr val="0000FF"/>
                </a:solidFill>
                <a:latin typeface="Calibri"/>
                <a:cs typeface="Calibri"/>
              </a:rPr>
              <a:t>ortaya  </a:t>
            </a:r>
            <a:r>
              <a:rPr sz="3000" dirty="0">
                <a:solidFill>
                  <a:srgbClr val="0000FF"/>
                </a:solidFill>
                <a:latin typeface="Calibri"/>
                <a:cs typeface="Calibri"/>
              </a:rPr>
              <a:t>çıkması </a:t>
            </a:r>
            <a:r>
              <a:rPr sz="3000" spc="-15" dirty="0">
                <a:solidFill>
                  <a:srgbClr val="0000FF"/>
                </a:solidFill>
                <a:latin typeface="Calibri"/>
                <a:cs typeface="Calibri"/>
              </a:rPr>
              <a:t>üzerine, </a:t>
            </a:r>
            <a:r>
              <a:rPr sz="3000" u="heavy" spc="-5" dirty="0">
                <a:latin typeface="Calibri"/>
                <a:cs typeface="Calibri"/>
              </a:rPr>
              <a:t>ihalenin </a:t>
            </a:r>
            <a:r>
              <a:rPr sz="3000" b="1" u="heavy" spc="-5" dirty="0">
                <a:solidFill>
                  <a:srgbClr val="CC3300"/>
                </a:solidFill>
                <a:latin typeface="Calibri"/>
                <a:cs typeface="Calibri"/>
              </a:rPr>
              <a:t>ivedi </a:t>
            </a:r>
            <a:r>
              <a:rPr sz="3000" b="1" u="heavy" spc="-15" dirty="0">
                <a:solidFill>
                  <a:srgbClr val="CC3300"/>
                </a:solidFill>
                <a:latin typeface="Calibri"/>
                <a:cs typeface="Calibri"/>
              </a:rPr>
              <a:t>olarak </a:t>
            </a:r>
            <a:r>
              <a:rPr sz="3000" u="heavy" spc="-5" dirty="0">
                <a:latin typeface="Calibri"/>
                <a:cs typeface="Calibri"/>
              </a:rPr>
              <a:t>yapılmasının  </a:t>
            </a:r>
            <a:r>
              <a:rPr sz="3000" u="heavy" spc="-15" dirty="0">
                <a:latin typeface="Calibri"/>
                <a:cs typeface="Calibri"/>
              </a:rPr>
              <a:t>zorunlu</a:t>
            </a:r>
            <a:r>
              <a:rPr sz="3000" u="heavy" spc="-75" dirty="0">
                <a:latin typeface="Calibri"/>
                <a:cs typeface="Calibri"/>
              </a:rPr>
              <a:t> </a:t>
            </a:r>
            <a:r>
              <a:rPr sz="3000" u="heavy" dirty="0">
                <a:latin typeface="Calibri"/>
                <a:cs typeface="Calibri"/>
              </a:rPr>
              <a:t>olması</a:t>
            </a:r>
            <a:endParaRPr sz="3000" dirty="0">
              <a:latin typeface="Calibri"/>
              <a:cs typeface="Calibri"/>
            </a:endParaRPr>
          </a:p>
          <a:p>
            <a:pPr marL="218440" indent="-205740" algn="just">
              <a:lnSpc>
                <a:spcPct val="100000"/>
              </a:lnSpc>
              <a:spcBef>
                <a:spcPts val="1800"/>
              </a:spcBef>
              <a:buClr>
                <a:srgbClr val="FF0000"/>
              </a:buClr>
              <a:buSzPct val="90000"/>
              <a:buFont typeface="Arial"/>
              <a:buChar char="•"/>
              <a:tabLst>
                <a:tab pos="218440" algn="l"/>
              </a:tabLst>
            </a:pPr>
            <a:r>
              <a:rPr sz="3000" dirty="0">
                <a:latin typeface="Calibri"/>
                <a:cs typeface="Calibri"/>
              </a:rPr>
              <a:t>(İki şartın </a:t>
            </a:r>
            <a:r>
              <a:rPr sz="3000" spc="-10" dirty="0">
                <a:latin typeface="Calibri"/>
                <a:cs typeface="Calibri"/>
              </a:rPr>
              <a:t>birlikte gerçekleşmesi</a:t>
            </a:r>
            <a:r>
              <a:rPr sz="3000" spc="-30" dirty="0">
                <a:latin typeface="Calibri"/>
                <a:cs typeface="Calibri"/>
              </a:rPr>
              <a:t> </a:t>
            </a:r>
            <a:r>
              <a:rPr sz="3000" spc="-15" dirty="0">
                <a:latin typeface="Calibri"/>
                <a:cs typeface="Calibri"/>
              </a:rPr>
              <a:t>gerekir)</a:t>
            </a:r>
            <a:endParaRPr sz="3000" dirty="0">
              <a:latin typeface="Calibri"/>
              <a:cs typeface="Calibri"/>
            </a:endParaRPr>
          </a:p>
          <a:p>
            <a:pPr marL="12700" algn="just">
              <a:lnSpc>
                <a:spcPct val="100000"/>
              </a:lnSpc>
              <a:spcBef>
                <a:spcPts val="1800"/>
              </a:spcBef>
            </a:pPr>
            <a:r>
              <a:rPr sz="2700" spc="-5" dirty="0">
                <a:solidFill>
                  <a:srgbClr val="FF0000"/>
                </a:solidFill>
                <a:latin typeface="Arial"/>
                <a:cs typeface="Arial"/>
              </a:rPr>
              <a:t>•</a:t>
            </a:r>
            <a:r>
              <a:rPr sz="2700" spc="-50" dirty="0">
                <a:solidFill>
                  <a:srgbClr val="FF0000"/>
                </a:solidFill>
                <a:latin typeface="Arial"/>
                <a:cs typeface="Arial"/>
              </a:rPr>
              <a:t> </a:t>
            </a:r>
            <a:r>
              <a:rPr sz="3000" spc="-5" dirty="0">
                <a:latin typeface="Calibri"/>
                <a:cs typeface="Calibri"/>
              </a:rPr>
              <a:t>(2007/1115,2008/UYZ-2018,……)</a:t>
            </a:r>
            <a:endParaRPr sz="3000" dirty="0">
              <a:latin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883664" y="309371"/>
            <a:ext cx="548944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157476" y="423926"/>
            <a:ext cx="4855845" cy="521334"/>
          </a:xfrm>
          <a:prstGeom prst="rect">
            <a:avLst/>
          </a:prstGeom>
        </p:spPr>
        <p:txBody>
          <a:bodyPr vert="horz" wrap="square" lIns="0" tIns="0" rIns="0" bIns="0" rtlCol="0">
            <a:spAutoFit/>
          </a:bodyPr>
          <a:lstStyle/>
          <a:p>
            <a:pPr marL="12700">
              <a:lnSpc>
                <a:spcPct val="100000"/>
              </a:lnSpc>
              <a:tabLst>
                <a:tab pos="760095" algn="l"/>
              </a:tabLst>
            </a:pPr>
            <a:r>
              <a:rPr dirty="0"/>
              <a:t>Ani	</a:t>
            </a:r>
            <a:r>
              <a:rPr spc="-10" dirty="0"/>
              <a:t>ve Beklenmeyen</a:t>
            </a:r>
            <a:r>
              <a:rPr spc="-30" dirty="0"/>
              <a:t> </a:t>
            </a:r>
            <a:r>
              <a:rPr spc="-10" dirty="0"/>
              <a:t>Olaylar</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633982"/>
            <a:ext cx="1586230" cy="488950"/>
          </a:xfrm>
          <a:prstGeom prst="rect">
            <a:avLst/>
          </a:prstGeom>
        </p:spPr>
        <p:txBody>
          <a:bodyPr vert="horz" wrap="square" lIns="0" tIns="0" rIns="0" bIns="0" rtlCol="0">
            <a:spAutoFit/>
          </a:bodyPr>
          <a:lstStyle/>
          <a:p>
            <a:pPr marL="231775" indent="-219075">
              <a:lnSpc>
                <a:spcPct val="100000"/>
              </a:lnSpc>
              <a:buClr>
                <a:srgbClr val="FF0000"/>
              </a:buClr>
              <a:buSzPct val="95000"/>
              <a:buFont typeface="Arial"/>
              <a:buChar char="•"/>
              <a:tabLst>
                <a:tab pos="232410" algn="l"/>
              </a:tabLst>
            </a:pPr>
            <a:r>
              <a:rPr sz="3000" spc="-5" dirty="0">
                <a:solidFill>
                  <a:srgbClr val="CC3300"/>
                </a:solidFill>
                <a:latin typeface="Calibri"/>
                <a:cs typeface="Calibri"/>
              </a:rPr>
              <a:t>Dep</a:t>
            </a:r>
            <a:r>
              <a:rPr sz="3000" spc="-45" dirty="0">
                <a:solidFill>
                  <a:srgbClr val="CC3300"/>
                </a:solidFill>
                <a:latin typeface="Calibri"/>
                <a:cs typeface="Calibri"/>
              </a:rPr>
              <a:t>r</a:t>
            </a:r>
            <a:r>
              <a:rPr sz="3000" dirty="0">
                <a:solidFill>
                  <a:srgbClr val="CC3300"/>
                </a:solidFill>
                <a:latin typeface="Calibri"/>
                <a:cs typeface="Calibri"/>
              </a:rPr>
              <a:t>em,</a:t>
            </a:r>
            <a:endParaRPr sz="3000">
              <a:latin typeface="Calibri"/>
              <a:cs typeface="Calibri"/>
            </a:endParaRPr>
          </a:p>
        </p:txBody>
      </p:sp>
      <p:sp>
        <p:nvSpPr>
          <p:cNvPr id="10" name="object 10"/>
          <p:cNvSpPr txBox="1"/>
          <p:nvPr/>
        </p:nvSpPr>
        <p:spPr>
          <a:xfrm>
            <a:off x="2368676" y="1633982"/>
            <a:ext cx="1333500" cy="488950"/>
          </a:xfrm>
          <a:prstGeom prst="rect">
            <a:avLst/>
          </a:prstGeom>
        </p:spPr>
        <p:txBody>
          <a:bodyPr vert="horz" wrap="square" lIns="0" tIns="0" rIns="0" bIns="0" rtlCol="0">
            <a:spAutoFit/>
          </a:bodyPr>
          <a:lstStyle/>
          <a:p>
            <a:pPr marL="12700">
              <a:lnSpc>
                <a:spcPct val="100000"/>
              </a:lnSpc>
            </a:pPr>
            <a:r>
              <a:rPr sz="3000" spc="-15" dirty="0">
                <a:solidFill>
                  <a:srgbClr val="CC3300"/>
                </a:solidFill>
                <a:latin typeface="Calibri"/>
                <a:cs typeface="Calibri"/>
              </a:rPr>
              <a:t>heyelan,</a:t>
            </a:r>
            <a:endParaRPr sz="3000">
              <a:latin typeface="Calibri"/>
              <a:cs typeface="Calibri"/>
            </a:endParaRPr>
          </a:p>
        </p:txBody>
      </p:sp>
      <p:sp>
        <p:nvSpPr>
          <p:cNvPr id="11" name="object 11"/>
          <p:cNvSpPr txBox="1"/>
          <p:nvPr/>
        </p:nvSpPr>
        <p:spPr>
          <a:xfrm>
            <a:off x="3937253" y="1633982"/>
            <a:ext cx="1031875" cy="488950"/>
          </a:xfrm>
          <a:prstGeom prst="rect">
            <a:avLst/>
          </a:prstGeom>
        </p:spPr>
        <p:txBody>
          <a:bodyPr vert="horz" wrap="square" lIns="0" tIns="0" rIns="0" bIns="0" rtlCol="0">
            <a:spAutoFit/>
          </a:bodyPr>
          <a:lstStyle/>
          <a:p>
            <a:pPr marL="12700">
              <a:lnSpc>
                <a:spcPct val="100000"/>
              </a:lnSpc>
            </a:pPr>
            <a:r>
              <a:rPr sz="3000" spc="-25" dirty="0">
                <a:solidFill>
                  <a:srgbClr val="CC3300"/>
                </a:solidFill>
                <a:latin typeface="Calibri"/>
                <a:cs typeface="Calibri"/>
              </a:rPr>
              <a:t>t</a:t>
            </a:r>
            <a:r>
              <a:rPr sz="3000" spc="-5" dirty="0">
                <a:solidFill>
                  <a:srgbClr val="CC3300"/>
                </a:solidFill>
                <a:latin typeface="Calibri"/>
                <a:cs typeface="Calibri"/>
              </a:rPr>
              <a:t>op</a:t>
            </a:r>
            <a:r>
              <a:rPr sz="3000" spc="-65" dirty="0">
                <a:solidFill>
                  <a:srgbClr val="CC3300"/>
                </a:solidFill>
                <a:latin typeface="Calibri"/>
                <a:cs typeface="Calibri"/>
              </a:rPr>
              <a:t>r</a:t>
            </a:r>
            <a:r>
              <a:rPr sz="3000" dirty="0">
                <a:solidFill>
                  <a:srgbClr val="CC3300"/>
                </a:solidFill>
                <a:latin typeface="Calibri"/>
                <a:cs typeface="Calibri"/>
              </a:rPr>
              <a:t>ak</a:t>
            </a:r>
            <a:endParaRPr sz="3000">
              <a:latin typeface="Calibri"/>
              <a:cs typeface="Calibri"/>
            </a:endParaRPr>
          </a:p>
        </p:txBody>
      </p:sp>
      <p:sp>
        <p:nvSpPr>
          <p:cNvPr id="12" name="object 12"/>
          <p:cNvSpPr txBox="1"/>
          <p:nvPr/>
        </p:nvSpPr>
        <p:spPr>
          <a:xfrm>
            <a:off x="5202173" y="1633982"/>
            <a:ext cx="1360170" cy="488950"/>
          </a:xfrm>
          <a:prstGeom prst="rect">
            <a:avLst/>
          </a:prstGeom>
        </p:spPr>
        <p:txBody>
          <a:bodyPr vert="horz" wrap="square" lIns="0" tIns="0" rIns="0" bIns="0" rtlCol="0">
            <a:spAutoFit/>
          </a:bodyPr>
          <a:lstStyle/>
          <a:p>
            <a:pPr marL="12700">
              <a:lnSpc>
                <a:spcPct val="100000"/>
              </a:lnSpc>
            </a:pPr>
            <a:r>
              <a:rPr sz="3000" spc="-45" dirty="0">
                <a:solidFill>
                  <a:srgbClr val="CC3300"/>
                </a:solidFill>
                <a:latin typeface="Calibri"/>
                <a:cs typeface="Calibri"/>
              </a:rPr>
              <a:t>k</a:t>
            </a:r>
            <a:r>
              <a:rPr sz="3000" spc="-60" dirty="0">
                <a:solidFill>
                  <a:srgbClr val="CC3300"/>
                </a:solidFill>
                <a:latin typeface="Calibri"/>
                <a:cs typeface="Calibri"/>
              </a:rPr>
              <a:t>a</a:t>
            </a:r>
            <a:r>
              <a:rPr sz="3000" dirty="0">
                <a:solidFill>
                  <a:srgbClr val="CC3300"/>
                </a:solidFill>
                <a:latin typeface="Calibri"/>
                <a:cs typeface="Calibri"/>
              </a:rPr>
              <a:t>yması,</a:t>
            </a:r>
            <a:endParaRPr sz="3000">
              <a:latin typeface="Calibri"/>
              <a:cs typeface="Calibri"/>
            </a:endParaRPr>
          </a:p>
        </p:txBody>
      </p:sp>
      <p:sp>
        <p:nvSpPr>
          <p:cNvPr id="13" name="object 13"/>
          <p:cNvSpPr txBox="1"/>
          <p:nvPr/>
        </p:nvSpPr>
        <p:spPr>
          <a:xfrm>
            <a:off x="547217" y="2051939"/>
            <a:ext cx="4885055" cy="489584"/>
          </a:xfrm>
          <a:prstGeom prst="rect">
            <a:avLst/>
          </a:prstGeom>
        </p:spPr>
        <p:txBody>
          <a:bodyPr vert="horz" wrap="square" lIns="0" tIns="0" rIns="0" bIns="0" rtlCol="0">
            <a:spAutoFit/>
          </a:bodyPr>
          <a:lstStyle/>
          <a:p>
            <a:pPr marL="12700">
              <a:lnSpc>
                <a:spcPct val="100000"/>
              </a:lnSpc>
              <a:tabLst>
                <a:tab pos="1530350" algn="l"/>
                <a:tab pos="2787650" algn="l"/>
                <a:tab pos="4403725" algn="l"/>
              </a:tabLst>
            </a:pPr>
            <a:r>
              <a:rPr sz="3000" dirty="0">
                <a:solidFill>
                  <a:srgbClr val="CC3300"/>
                </a:solidFill>
                <a:latin typeface="Calibri"/>
                <a:cs typeface="Calibri"/>
              </a:rPr>
              <a:t>baskı</a:t>
            </a:r>
            <a:r>
              <a:rPr sz="3000" spc="-10" dirty="0">
                <a:solidFill>
                  <a:srgbClr val="CC3300"/>
                </a:solidFill>
                <a:latin typeface="Calibri"/>
                <a:cs typeface="Calibri"/>
              </a:rPr>
              <a:t>n</a:t>
            </a:r>
            <a:r>
              <a:rPr sz="3000" dirty="0">
                <a:solidFill>
                  <a:srgbClr val="CC3300"/>
                </a:solidFill>
                <a:latin typeface="Calibri"/>
                <a:cs typeface="Calibri"/>
              </a:rPr>
              <a:t>ı,	</a:t>
            </a:r>
            <a:r>
              <a:rPr sz="3000" spc="-25" dirty="0">
                <a:solidFill>
                  <a:srgbClr val="CC3300"/>
                </a:solidFill>
                <a:latin typeface="Calibri"/>
                <a:cs typeface="Calibri"/>
              </a:rPr>
              <a:t>g</a:t>
            </a:r>
            <a:r>
              <a:rPr sz="3000" dirty="0">
                <a:solidFill>
                  <a:srgbClr val="CC3300"/>
                </a:solidFill>
                <a:latin typeface="Calibri"/>
                <a:cs typeface="Calibri"/>
              </a:rPr>
              <a:t>öçük	</a:t>
            </a:r>
            <a:r>
              <a:rPr sz="3000" spc="-45" dirty="0">
                <a:solidFill>
                  <a:srgbClr val="CC3300"/>
                </a:solidFill>
                <a:latin typeface="Calibri"/>
                <a:cs typeface="Calibri"/>
              </a:rPr>
              <a:t>t</a:t>
            </a:r>
            <a:r>
              <a:rPr sz="3000" dirty="0">
                <a:solidFill>
                  <a:srgbClr val="CC3300"/>
                </a:solidFill>
                <a:latin typeface="Calibri"/>
                <a:cs typeface="Calibri"/>
              </a:rPr>
              <a:t>e</a:t>
            </a:r>
            <a:r>
              <a:rPr sz="3000" spc="-15" dirty="0">
                <a:solidFill>
                  <a:srgbClr val="CC3300"/>
                </a:solidFill>
                <a:latin typeface="Calibri"/>
                <a:cs typeface="Calibri"/>
              </a:rPr>
              <a:t>h</a:t>
            </a:r>
            <a:r>
              <a:rPr sz="3000" dirty="0">
                <a:solidFill>
                  <a:srgbClr val="CC3300"/>
                </a:solidFill>
                <a:latin typeface="Calibri"/>
                <a:cs typeface="Calibri"/>
              </a:rPr>
              <a:t>l</a:t>
            </a:r>
            <a:r>
              <a:rPr sz="3000" spc="-15" dirty="0">
                <a:solidFill>
                  <a:srgbClr val="CC3300"/>
                </a:solidFill>
                <a:latin typeface="Calibri"/>
                <a:cs typeface="Calibri"/>
              </a:rPr>
              <a:t>i</a:t>
            </a:r>
            <a:r>
              <a:rPr sz="3000" spc="-95" dirty="0">
                <a:solidFill>
                  <a:srgbClr val="CC3300"/>
                </a:solidFill>
                <a:latin typeface="Calibri"/>
                <a:cs typeface="Calibri"/>
              </a:rPr>
              <a:t>k</a:t>
            </a:r>
            <a:r>
              <a:rPr sz="3000" dirty="0">
                <a:solidFill>
                  <a:srgbClr val="CC3300"/>
                </a:solidFill>
                <a:latin typeface="Calibri"/>
                <a:cs typeface="Calibri"/>
              </a:rPr>
              <a:t>esi	v</a:t>
            </a:r>
            <a:r>
              <a:rPr sz="3000" spc="-10" dirty="0">
                <a:solidFill>
                  <a:srgbClr val="CC3300"/>
                </a:solidFill>
                <a:latin typeface="Calibri"/>
                <a:cs typeface="Calibri"/>
              </a:rPr>
              <a:t>b</a:t>
            </a:r>
            <a:r>
              <a:rPr sz="3000" dirty="0">
                <a:latin typeface="Calibri"/>
                <a:cs typeface="Calibri"/>
              </a:rPr>
              <a:t>.</a:t>
            </a:r>
            <a:endParaRPr sz="3000">
              <a:latin typeface="Calibri"/>
              <a:cs typeface="Calibri"/>
            </a:endParaRPr>
          </a:p>
        </p:txBody>
      </p:sp>
      <p:sp>
        <p:nvSpPr>
          <p:cNvPr id="14" name="object 14"/>
          <p:cNvSpPr txBox="1"/>
          <p:nvPr/>
        </p:nvSpPr>
        <p:spPr>
          <a:xfrm>
            <a:off x="5751067" y="2051939"/>
            <a:ext cx="2166620" cy="489584"/>
          </a:xfrm>
          <a:prstGeom prst="rect">
            <a:avLst/>
          </a:prstGeom>
        </p:spPr>
        <p:txBody>
          <a:bodyPr vert="horz" wrap="square" lIns="0" tIns="0" rIns="0" bIns="0" rtlCol="0">
            <a:spAutoFit/>
          </a:bodyPr>
          <a:lstStyle/>
          <a:p>
            <a:pPr marL="12700">
              <a:lnSpc>
                <a:spcPct val="100000"/>
              </a:lnSpc>
              <a:tabLst>
                <a:tab pos="1682750" algn="l"/>
              </a:tabLst>
            </a:pPr>
            <a:r>
              <a:rPr sz="3000" dirty="0">
                <a:latin typeface="Calibri"/>
                <a:cs typeface="Calibri"/>
              </a:rPr>
              <a:t>ol</a:t>
            </a:r>
            <a:r>
              <a:rPr sz="3000" spc="-65" dirty="0">
                <a:latin typeface="Calibri"/>
                <a:cs typeface="Calibri"/>
              </a:rPr>
              <a:t>a</a:t>
            </a:r>
            <a:r>
              <a:rPr sz="3000" dirty="0">
                <a:latin typeface="Calibri"/>
                <a:cs typeface="Calibri"/>
              </a:rPr>
              <a:t>yların	ani</a:t>
            </a:r>
            <a:endParaRPr sz="3000">
              <a:latin typeface="Calibri"/>
              <a:cs typeface="Calibri"/>
            </a:endParaRPr>
          </a:p>
        </p:txBody>
      </p:sp>
      <p:sp>
        <p:nvSpPr>
          <p:cNvPr id="15" name="object 15"/>
          <p:cNvSpPr txBox="1"/>
          <p:nvPr/>
        </p:nvSpPr>
        <p:spPr>
          <a:xfrm>
            <a:off x="6796531" y="1633982"/>
            <a:ext cx="1823720" cy="907415"/>
          </a:xfrm>
          <a:prstGeom prst="rect">
            <a:avLst/>
          </a:prstGeom>
        </p:spPr>
        <p:txBody>
          <a:bodyPr vert="horz" wrap="square" lIns="0" tIns="0" rIns="0" bIns="0" rtlCol="0">
            <a:spAutoFit/>
          </a:bodyPr>
          <a:lstStyle/>
          <a:p>
            <a:pPr marR="5080" algn="r">
              <a:lnSpc>
                <a:spcPts val="3445"/>
              </a:lnSpc>
              <a:tabLst>
                <a:tab pos="1371600" algn="l"/>
              </a:tabLst>
            </a:pPr>
            <a:r>
              <a:rPr sz="3000" spc="-55" dirty="0">
                <a:solidFill>
                  <a:srgbClr val="CC3300"/>
                </a:solidFill>
                <a:latin typeface="Calibri"/>
                <a:cs typeface="Calibri"/>
              </a:rPr>
              <a:t>y</a:t>
            </a:r>
            <a:r>
              <a:rPr sz="3000" dirty="0">
                <a:solidFill>
                  <a:srgbClr val="CC3300"/>
                </a:solidFill>
                <a:latin typeface="Calibri"/>
                <a:cs typeface="Calibri"/>
              </a:rPr>
              <a:t>angın,	</a:t>
            </a:r>
            <a:r>
              <a:rPr sz="3000" spc="-5" dirty="0">
                <a:solidFill>
                  <a:srgbClr val="CC3300"/>
                </a:solidFill>
                <a:latin typeface="Calibri"/>
                <a:cs typeface="Calibri"/>
              </a:rPr>
              <a:t>sel</a:t>
            </a:r>
            <a:endParaRPr sz="3000">
              <a:latin typeface="Calibri"/>
              <a:cs typeface="Calibri"/>
            </a:endParaRPr>
          </a:p>
          <a:p>
            <a:pPr marR="6350" algn="r">
              <a:lnSpc>
                <a:spcPts val="3445"/>
              </a:lnSpc>
            </a:pPr>
            <a:r>
              <a:rPr sz="3000" spc="-25" dirty="0">
                <a:latin typeface="Calibri"/>
                <a:cs typeface="Calibri"/>
              </a:rPr>
              <a:t>ve</a:t>
            </a:r>
            <a:endParaRPr sz="3000">
              <a:latin typeface="Calibri"/>
              <a:cs typeface="Calibri"/>
            </a:endParaRPr>
          </a:p>
        </p:txBody>
      </p:sp>
      <p:sp>
        <p:nvSpPr>
          <p:cNvPr id="16" name="object 16"/>
          <p:cNvSpPr txBox="1"/>
          <p:nvPr/>
        </p:nvSpPr>
        <p:spPr>
          <a:xfrm>
            <a:off x="547217" y="2463419"/>
            <a:ext cx="8072755" cy="2135505"/>
          </a:xfrm>
          <a:prstGeom prst="rect">
            <a:avLst/>
          </a:prstGeom>
        </p:spPr>
        <p:txBody>
          <a:bodyPr vert="horz" wrap="square" lIns="0" tIns="45720" rIns="0" bIns="0" rtlCol="0">
            <a:spAutoFit/>
          </a:bodyPr>
          <a:lstStyle/>
          <a:p>
            <a:pPr marL="12700" marR="5080" algn="just">
              <a:lnSpc>
                <a:spcPct val="90000"/>
              </a:lnSpc>
              <a:spcBef>
                <a:spcPts val="360"/>
              </a:spcBef>
            </a:pPr>
            <a:r>
              <a:rPr sz="3000" spc="-10" dirty="0">
                <a:latin typeface="Calibri"/>
                <a:cs typeface="Calibri"/>
              </a:rPr>
              <a:t>beklenmeyen olaylar kapsamında değerlendirilerek,  </a:t>
            </a:r>
            <a:r>
              <a:rPr sz="3000" spc="-5" dirty="0">
                <a:latin typeface="Calibri"/>
                <a:cs typeface="Calibri"/>
              </a:rPr>
              <a:t>bu </a:t>
            </a:r>
            <a:r>
              <a:rPr sz="3000" spc="-10" dirty="0">
                <a:latin typeface="Calibri"/>
                <a:cs typeface="Calibri"/>
              </a:rPr>
              <a:t>olaylar </a:t>
            </a:r>
            <a:r>
              <a:rPr sz="3000" spc="-5" dirty="0">
                <a:latin typeface="Calibri"/>
                <a:cs typeface="Calibri"/>
              </a:rPr>
              <a:t>sonucunda </a:t>
            </a:r>
            <a:r>
              <a:rPr sz="3000" spc="-25" dirty="0">
                <a:latin typeface="Calibri"/>
                <a:cs typeface="Calibri"/>
              </a:rPr>
              <a:t>ortaya </a:t>
            </a:r>
            <a:r>
              <a:rPr sz="3000" spc="-15" dirty="0">
                <a:latin typeface="Calibri"/>
                <a:cs typeface="Calibri"/>
              </a:rPr>
              <a:t>çıkan</a:t>
            </a:r>
            <a:r>
              <a:rPr sz="3000" spc="645" dirty="0">
                <a:latin typeface="Calibri"/>
                <a:cs typeface="Calibri"/>
              </a:rPr>
              <a:t> </a:t>
            </a:r>
            <a:r>
              <a:rPr sz="3000" spc="-5" dirty="0">
                <a:latin typeface="Calibri"/>
                <a:cs typeface="Calibri"/>
              </a:rPr>
              <a:t>hasar </a:t>
            </a:r>
            <a:r>
              <a:rPr sz="3000" spc="-25" dirty="0">
                <a:latin typeface="Calibri"/>
                <a:cs typeface="Calibri"/>
              </a:rPr>
              <a:t>ve  </a:t>
            </a:r>
            <a:r>
              <a:rPr sz="3000" spc="-10" dirty="0">
                <a:latin typeface="Calibri"/>
                <a:cs typeface="Calibri"/>
              </a:rPr>
              <a:t>arızaların </a:t>
            </a:r>
            <a:r>
              <a:rPr sz="3000" spc="-5" dirty="0">
                <a:latin typeface="Calibri"/>
                <a:cs typeface="Calibri"/>
              </a:rPr>
              <a:t>giderilmesi amacıyla </a:t>
            </a:r>
            <a:r>
              <a:rPr sz="3000" spc="-15" dirty="0">
                <a:latin typeface="Calibri"/>
                <a:cs typeface="Calibri"/>
              </a:rPr>
              <a:t>yapılacak </a:t>
            </a:r>
            <a:r>
              <a:rPr sz="3000" spc="-5" dirty="0">
                <a:latin typeface="Calibri"/>
                <a:cs typeface="Calibri"/>
              </a:rPr>
              <a:t>işlerin </a:t>
            </a:r>
            <a:r>
              <a:rPr sz="3000" spc="-30" dirty="0">
                <a:latin typeface="Calibri"/>
                <a:cs typeface="Calibri"/>
              </a:rPr>
              <a:t>veya  </a:t>
            </a:r>
            <a:r>
              <a:rPr sz="3000" spc="-5" dirty="0">
                <a:latin typeface="Calibri"/>
                <a:cs typeface="Calibri"/>
              </a:rPr>
              <a:t>alınması </a:t>
            </a:r>
            <a:r>
              <a:rPr sz="3000" spc="-25" dirty="0">
                <a:latin typeface="Calibri"/>
                <a:cs typeface="Calibri"/>
              </a:rPr>
              <a:t>gereken </a:t>
            </a:r>
            <a:r>
              <a:rPr sz="3000" spc="-5" dirty="0">
                <a:latin typeface="Calibri"/>
                <a:cs typeface="Calibri"/>
              </a:rPr>
              <a:t>önlemlerin </a:t>
            </a:r>
            <a:r>
              <a:rPr sz="3000" spc="-10" dirty="0">
                <a:latin typeface="Calibri"/>
                <a:cs typeface="Calibri"/>
              </a:rPr>
              <a:t>pazarlık </a:t>
            </a:r>
            <a:r>
              <a:rPr sz="3000" spc="-5" dirty="0">
                <a:latin typeface="Calibri"/>
                <a:cs typeface="Calibri"/>
              </a:rPr>
              <a:t>usulü ile ihale  edilmesi</a:t>
            </a:r>
            <a:r>
              <a:rPr sz="3000" spc="-55" dirty="0">
                <a:latin typeface="Calibri"/>
                <a:cs typeface="Calibri"/>
              </a:rPr>
              <a:t> </a:t>
            </a:r>
            <a:r>
              <a:rPr sz="3000" spc="-35" dirty="0">
                <a:latin typeface="Calibri"/>
                <a:cs typeface="Calibri"/>
              </a:rPr>
              <a:t>mümkündür.</a:t>
            </a:r>
            <a:endParaRPr sz="3000">
              <a:latin typeface="Calibri"/>
              <a:cs typeface="Calibri"/>
            </a:endParaRPr>
          </a:p>
        </p:txBody>
      </p:sp>
      <p:sp>
        <p:nvSpPr>
          <p:cNvPr id="17" name="object 17"/>
          <p:cNvSpPr txBox="1"/>
          <p:nvPr/>
        </p:nvSpPr>
        <p:spPr>
          <a:xfrm>
            <a:off x="2650617" y="4521454"/>
            <a:ext cx="5966460" cy="489584"/>
          </a:xfrm>
          <a:prstGeom prst="rect">
            <a:avLst/>
          </a:prstGeom>
        </p:spPr>
        <p:txBody>
          <a:bodyPr vert="horz" wrap="square" lIns="0" tIns="0" rIns="0" bIns="0" rtlCol="0">
            <a:spAutoFit/>
          </a:bodyPr>
          <a:lstStyle/>
          <a:p>
            <a:pPr marL="12700">
              <a:lnSpc>
                <a:spcPct val="100000"/>
              </a:lnSpc>
              <a:tabLst>
                <a:tab pos="815340" algn="l"/>
                <a:tab pos="2771140" algn="l"/>
                <a:tab pos="4765040" algn="l"/>
              </a:tabLst>
            </a:pPr>
            <a:r>
              <a:rPr sz="3000" spc="-10" dirty="0">
                <a:latin typeface="Calibri"/>
                <a:cs typeface="Calibri"/>
              </a:rPr>
              <a:t>b</a:t>
            </a:r>
            <a:r>
              <a:rPr sz="3000" dirty="0">
                <a:latin typeface="Calibri"/>
                <a:cs typeface="Calibri"/>
              </a:rPr>
              <a:t>u	</a:t>
            </a:r>
            <a:r>
              <a:rPr sz="3000" spc="-25" dirty="0">
                <a:latin typeface="Calibri"/>
                <a:cs typeface="Calibri"/>
              </a:rPr>
              <a:t>g</a:t>
            </a:r>
            <a:r>
              <a:rPr sz="3000" dirty="0">
                <a:latin typeface="Calibri"/>
                <a:cs typeface="Calibri"/>
              </a:rPr>
              <a:t>e</a:t>
            </a:r>
            <a:r>
              <a:rPr sz="3000" spc="-50" dirty="0">
                <a:latin typeface="Calibri"/>
                <a:cs typeface="Calibri"/>
              </a:rPr>
              <a:t>r</a:t>
            </a:r>
            <a:r>
              <a:rPr sz="3000" dirty="0">
                <a:latin typeface="Calibri"/>
                <a:cs typeface="Calibri"/>
              </a:rPr>
              <a:t>e</a:t>
            </a:r>
            <a:r>
              <a:rPr sz="3000" spc="-80" dirty="0">
                <a:latin typeface="Calibri"/>
                <a:cs typeface="Calibri"/>
              </a:rPr>
              <a:t>k</a:t>
            </a:r>
            <a:r>
              <a:rPr sz="3000" dirty="0">
                <a:latin typeface="Calibri"/>
                <a:cs typeface="Calibri"/>
              </a:rPr>
              <a:t>ç</a:t>
            </a:r>
            <a:r>
              <a:rPr sz="3000" spc="-30" dirty="0">
                <a:latin typeface="Calibri"/>
                <a:cs typeface="Calibri"/>
              </a:rPr>
              <a:t>e</a:t>
            </a:r>
            <a:r>
              <a:rPr sz="3000" spc="-40" dirty="0">
                <a:latin typeface="Calibri"/>
                <a:cs typeface="Calibri"/>
              </a:rPr>
              <a:t>y</a:t>
            </a:r>
            <a:r>
              <a:rPr sz="3000" dirty="0">
                <a:latin typeface="Calibri"/>
                <a:cs typeface="Calibri"/>
              </a:rPr>
              <a:t>e	</a:t>
            </a:r>
            <a:r>
              <a:rPr sz="3000" spc="-5" dirty="0">
                <a:latin typeface="Calibri"/>
                <a:cs typeface="Calibri"/>
              </a:rPr>
              <a:t>d</a:t>
            </a:r>
            <a:r>
              <a:rPr sz="3000" spc="-65" dirty="0">
                <a:latin typeface="Calibri"/>
                <a:cs typeface="Calibri"/>
              </a:rPr>
              <a:t>a</a:t>
            </a:r>
            <a:r>
              <a:rPr sz="3000" spc="-50" dirty="0">
                <a:latin typeface="Calibri"/>
                <a:cs typeface="Calibri"/>
              </a:rPr>
              <a:t>y</a:t>
            </a:r>
            <a:r>
              <a:rPr sz="3000" dirty="0">
                <a:latin typeface="Calibri"/>
                <a:cs typeface="Calibri"/>
              </a:rPr>
              <a:t>ana</a:t>
            </a:r>
            <a:r>
              <a:rPr sz="3000" spc="-65" dirty="0">
                <a:latin typeface="Calibri"/>
                <a:cs typeface="Calibri"/>
              </a:rPr>
              <a:t>r</a:t>
            </a:r>
            <a:r>
              <a:rPr sz="3000" dirty="0">
                <a:latin typeface="Calibri"/>
                <a:cs typeface="Calibri"/>
              </a:rPr>
              <a:t>ak	pa</a:t>
            </a:r>
            <a:r>
              <a:rPr sz="3000" spc="-60" dirty="0">
                <a:latin typeface="Calibri"/>
                <a:cs typeface="Calibri"/>
              </a:rPr>
              <a:t>z</a:t>
            </a:r>
            <a:r>
              <a:rPr sz="3000" dirty="0">
                <a:latin typeface="Calibri"/>
                <a:cs typeface="Calibri"/>
              </a:rPr>
              <a:t>arl</a:t>
            </a:r>
            <a:r>
              <a:rPr sz="3000" spc="-15" dirty="0">
                <a:latin typeface="Calibri"/>
                <a:cs typeface="Calibri"/>
              </a:rPr>
              <a:t>ı</a:t>
            </a:r>
            <a:r>
              <a:rPr sz="3000" dirty="0">
                <a:latin typeface="Calibri"/>
                <a:cs typeface="Calibri"/>
              </a:rPr>
              <a:t>k</a:t>
            </a:r>
            <a:endParaRPr sz="3000">
              <a:latin typeface="Calibri"/>
              <a:cs typeface="Calibri"/>
            </a:endParaRPr>
          </a:p>
        </p:txBody>
      </p:sp>
      <p:sp>
        <p:nvSpPr>
          <p:cNvPr id="18" name="object 18"/>
          <p:cNvSpPr txBox="1"/>
          <p:nvPr/>
        </p:nvSpPr>
        <p:spPr>
          <a:xfrm>
            <a:off x="547217" y="4521454"/>
            <a:ext cx="8071484" cy="900430"/>
          </a:xfrm>
          <a:prstGeom prst="rect">
            <a:avLst/>
          </a:prstGeom>
        </p:spPr>
        <p:txBody>
          <a:bodyPr vert="horz" wrap="square" lIns="0" tIns="0" rIns="0" bIns="0" rtlCol="0">
            <a:spAutoFit/>
          </a:bodyPr>
          <a:lstStyle/>
          <a:p>
            <a:pPr marL="219710" indent="-207010">
              <a:lnSpc>
                <a:spcPts val="3420"/>
              </a:lnSpc>
              <a:buClr>
                <a:srgbClr val="FF0000"/>
              </a:buClr>
              <a:buSzPct val="90000"/>
              <a:buFont typeface="Arial"/>
              <a:buChar char="•"/>
              <a:tabLst>
                <a:tab pos="220345" algn="l"/>
              </a:tabLst>
            </a:pPr>
            <a:r>
              <a:rPr sz="3000" spc="-10" dirty="0">
                <a:latin typeface="Calibri"/>
                <a:cs typeface="Calibri"/>
              </a:rPr>
              <a:t>İdarelerin</a:t>
            </a:r>
            <a:endParaRPr sz="3000">
              <a:latin typeface="Calibri"/>
              <a:cs typeface="Calibri"/>
            </a:endParaRPr>
          </a:p>
          <a:p>
            <a:pPr marL="12700">
              <a:lnSpc>
                <a:spcPts val="3420"/>
              </a:lnSpc>
              <a:tabLst>
                <a:tab pos="1853564" algn="l"/>
                <a:tab pos="4107815" algn="l"/>
                <a:tab pos="6628765" algn="l"/>
                <a:tab pos="7701915" algn="l"/>
              </a:tabLst>
            </a:pPr>
            <a:r>
              <a:rPr sz="3000" spc="-5" dirty="0">
                <a:latin typeface="Calibri"/>
                <a:cs typeface="Calibri"/>
              </a:rPr>
              <a:t>usul</a:t>
            </a:r>
            <a:r>
              <a:rPr sz="3000" spc="-20" dirty="0">
                <a:latin typeface="Calibri"/>
                <a:cs typeface="Calibri"/>
              </a:rPr>
              <a:t>ü</a:t>
            </a:r>
            <a:r>
              <a:rPr sz="3000" spc="-5" dirty="0">
                <a:latin typeface="Calibri"/>
                <a:cs typeface="Calibri"/>
              </a:rPr>
              <a:t>nü</a:t>
            </a:r>
            <a:r>
              <a:rPr sz="3000" dirty="0">
                <a:latin typeface="Calibri"/>
                <a:cs typeface="Calibri"/>
              </a:rPr>
              <a:t>	</a:t>
            </a:r>
            <a:r>
              <a:rPr sz="3000" spc="-35" dirty="0">
                <a:latin typeface="Calibri"/>
                <a:cs typeface="Calibri"/>
              </a:rPr>
              <a:t>k</a:t>
            </a:r>
            <a:r>
              <a:rPr sz="3000" dirty="0">
                <a:latin typeface="Calibri"/>
                <a:cs typeface="Calibri"/>
              </a:rPr>
              <a:t>u</a:t>
            </a:r>
            <a:r>
              <a:rPr sz="3000" spc="-10" dirty="0">
                <a:latin typeface="Calibri"/>
                <a:cs typeface="Calibri"/>
              </a:rPr>
              <a:t>l</a:t>
            </a:r>
            <a:r>
              <a:rPr sz="3000" dirty="0">
                <a:latin typeface="Calibri"/>
                <a:cs typeface="Calibri"/>
              </a:rPr>
              <a:t>lanması	</a:t>
            </a:r>
            <a:r>
              <a:rPr sz="3000" spc="-5" dirty="0">
                <a:latin typeface="Calibri"/>
                <a:cs typeface="Calibri"/>
              </a:rPr>
              <a:t>du</a:t>
            </a:r>
            <a:r>
              <a:rPr sz="3000" spc="-10" dirty="0">
                <a:latin typeface="Calibri"/>
                <a:cs typeface="Calibri"/>
              </a:rPr>
              <a:t>r</a:t>
            </a:r>
            <a:r>
              <a:rPr sz="3000" spc="-5" dirty="0">
                <a:latin typeface="Calibri"/>
                <a:cs typeface="Calibri"/>
              </a:rPr>
              <a:t>umun</a:t>
            </a:r>
            <a:r>
              <a:rPr sz="3000" spc="10" dirty="0">
                <a:latin typeface="Calibri"/>
                <a:cs typeface="Calibri"/>
              </a:rPr>
              <a:t>d</a:t>
            </a:r>
            <a:r>
              <a:rPr sz="3000" dirty="0">
                <a:latin typeface="Calibri"/>
                <a:cs typeface="Calibri"/>
              </a:rPr>
              <a:t>a,	</a:t>
            </a:r>
            <a:r>
              <a:rPr sz="3000" dirty="0">
                <a:solidFill>
                  <a:srgbClr val="FF0000"/>
                </a:solidFill>
                <a:latin typeface="Calibri"/>
                <a:cs typeface="Calibri"/>
              </a:rPr>
              <a:t>ani	</a:t>
            </a:r>
            <a:r>
              <a:rPr sz="3000" spc="-25" dirty="0">
                <a:solidFill>
                  <a:srgbClr val="FF0000"/>
                </a:solidFill>
                <a:latin typeface="Calibri"/>
                <a:cs typeface="Calibri"/>
              </a:rPr>
              <a:t>ve</a:t>
            </a:r>
            <a:endParaRPr sz="3000">
              <a:latin typeface="Calibri"/>
              <a:cs typeface="Calibri"/>
            </a:endParaRPr>
          </a:p>
        </p:txBody>
      </p:sp>
      <p:sp>
        <p:nvSpPr>
          <p:cNvPr id="19" name="object 19"/>
          <p:cNvSpPr txBox="1"/>
          <p:nvPr/>
        </p:nvSpPr>
        <p:spPr>
          <a:xfrm>
            <a:off x="547217" y="5344363"/>
            <a:ext cx="8074659" cy="1299845"/>
          </a:xfrm>
          <a:prstGeom prst="rect">
            <a:avLst/>
          </a:prstGeom>
        </p:spPr>
        <p:txBody>
          <a:bodyPr vert="horz" wrap="square" lIns="0" tIns="0" rIns="0" bIns="0" rtlCol="0">
            <a:spAutoFit/>
          </a:bodyPr>
          <a:lstStyle/>
          <a:p>
            <a:pPr marR="5080" algn="r">
              <a:lnSpc>
                <a:spcPts val="3420"/>
              </a:lnSpc>
              <a:tabLst>
                <a:tab pos="2268855" algn="l"/>
                <a:tab pos="3267710" algn="l"/>
                <a:tab pos="4320540" algn="l"/>
                <a:tab pos="5145405" algn="l"/>
                <a:tab pos="5686425" algn="l"/>
                <a:tab pos="7302500" algn="l"/>
              </a:tabLst>
            </a:pPr>
            <a:r>
              <a:rPr sz="3000" spc="-5" dirty="0">
                <a:solidFill>
                  <a:srgbClr val="FF0000"/>
                </a:solidFill>
                <a:latin typeface="Calibri"/>
                <a:cs typeface="Calibri"/>
              </a:rPr>
              <a:t>b</a:t>
            </a:r>
            <a:r>
              <a:rPr sz="3000" spc="-10" dirty="0">
                <a:solidFill>
                  <a:srgbClr val="FF0000"/>
                </a:solidFill>
                <a:latin typeface="Calibri"/>
                <a:cs typeface="Calibri"/>
              </a:rPr>
              <a:t>e</a:t>
            </a:r>
            <a:r>
              <a:rPr sz="3000" dirty="0">
                <a:solidFill>
                  <a:srgbClr val="FF0000"/>
                </a:solidFill>
                <a:latin typeface="Calibri"/>
                <a:cs typeface="Calibri"/>
              </a:rPr>
              <a:t>kle</a:t>
            </a:r>
            <a:r>
              <a:rPr sz="3000" spc="-15" dirty="0">
                <a:solidFill>
                  <a:srgbClr val="FF0000"/>
                </a:solidFill>
                <a:latin typeface="Calibri"/>
                <a:cs typeface="Calibri"/>
              </a:rPr>
              <a:t>n</a:t>
            </a:r>
            <a:r>
              <a:rPr sz="3000" dirty="0">
                <a:solidFill>
                  <a:srgbClr val="FF0000"/>
                </a:solidFill>
                <a:latin typeface="Calibri"/>
                <a:cs typeface="Calibri"/>
              </a:rPr>
              <a:t>m</a:t>
            </a:r>
            <a:r>
              <a:rPr sz="3000" spc="-15" dirty="0">
                <a:solidFill>
                  <a:srgbClr val="FF0000"/>
                </a:solidFill>
                <a:latin typeface="Calibri"/>
                <a:cs typeface="Calibri"/>
              </a:rPr>
              <a:t>e</a:t>
            </a:r>
            <a:r>
              <a:rPr sz="3000" spc="-40" dirty="0">
                <a:solidFill>
                  <a:srgbClr val="FF0000"/>
                </a:solidFill>
                <a:latin typeface="Calibri"/>
                <a:cs typeface="Calibri"/>
              </a:rPr>
              <a:t>y</a:t>
            </a:r>
            <a:r>
              <a:rPr sz="3000" dirty="0">
                <a:solidFill>
                  <a:srgbClr val="FF0000"/>
                </a:solidFill>
                <a:latin typeface="Calibri"/>
                <a:cs typeface="Calibri"/>
              </a:rPr>
              <a:t>en	</a:t>
            </a:r>
            <a:r>
              <a:rPr sz="3000" spc="-5" dirty="0">
                <a:solidFill>
                  <a:srgbClr val="FF0000"/>
                </a:solidFill>
                <a:latin typeface="Calibri"/>
                <a:cs typeface="Calibri"/>
              </a:rPr>
              <a:t>ol</a:t>
            </a:r>
            <a:r>
              <a:rPr sz="3000" spc="-50" dirty="0">
                <a:solidFill>
                  <a:srgbClr val="FF0000"/>
                </a:solidFill>
                <a:latin typeface="Calibri"/>
                <a:cs typeface="Calibri"/>
              </a:rPr>
              <a:t>ay</a:t>
            </a:r>
            <a:r>
              <a:rPr sz="3000" dirty="0">
                <a:solidFill>
                  <a:srgbClr val="FF0000"/>
                </a:solidFill>
                <a:latin typeface="Calibri"/>
                <a:cs typeface="Calibri"/>
              </a:rPr>
              <a:t>a	i</a:t>
            </a:r>
            <a:r>
              <a:rPr sz="3000" spc="-15" dirty="0">
                <a:solidFill>
                  <a:srgbClr val="FF0000"/>
                </a:solidFill>
                <a:latin typeface="Calibri"/>
                <a:cs typeface="Calibri"/>
              </a:rPr>
              <a:t>l</a:t>
            </a:r>
            <a:r>
              <a:rPr sz="3000" dirty="0">
                <a:solidFill>
                  <a:srgbClr val="FF0000"/>
                </a:solidFill>
                <a:latin typeface="Calibri"/>
                <a:cs typeface="Calibri"/>
              </a:rPr>
              <a:t>işkin	</a:t>
            </a:r>
            <a:r>
              <a:rPr sz="3000" spc="-5" dirty="0">
                <a:solidFill>
                  <a:srgbClr val="FF0000"/>
                </a:solidFill>
                <a:latin typeface="Calibri"/>
                <a:cs typeface="Calibri"/>
              </a:rPr>
              <a:t>bilg</a:t>
            </a:r>
            <a:r>
              <a:rPr sz="3000" dirty="0">
                <a:solidFill>
                  <a:srgbClr val="FF0000"/>
                </a:solidFill>
                <a:latin typeface="Calibri"/>
                <a:cs typeface="Calibri"/>
              </a:rPr>
              <a:t>i	</a:t>
            </a:r>
            <a:r>
              <a:rPr sz="3000" spc="-25" dirty="0">
                <a:solidFill>
                  <a:srgbClr val="FF0000"/>
                </a:solidFill>
                <a:latin typeface="Calibri"/>
                <a:cs typeface="Calibri"/>
              </a:rPr>
              <a:t>v</a:t>
            </a:r>
            <a:r>
              <a:rPr sz="3000" dirty="0">
                <a:solidFill>
                  <a:srgbClr val="FF0000"/>
                </a:solidFill>
                <a:latin typeface="Calibri"/>
                <a:cs typeface="Calibri"/>
              </a:rPr>
              <a:t>e	</a:t>
            </a:r>
            <a:r>
              <a:rPr sz="3000" spc="-5" dirty="0">
                <a:solidFill>
                  <a:srgbClr val="FF0000"/>
                </a:solidFill>
                <a:latin typeface="Calibri"/>
                <a:cs typeface="Calibri"/>
              </a:rPr>
              <a:t>b</a:t>
            </a:r>
            <a:r>
              <a:rPr sz="3000" spc="-10" dirty="0">
                <a:solidFill>
                  <a:srgbClr val="FF0000"/>
                </a:solidFill>
                <a:latin typeface="Calibri"/>
                <a:cs typeface="Calibri"/>
              </a:rPr>
              <a:t>e</a:t>
            </a:r>
            <a:r>
              <a:rPr sz="3000" spc="-20" dirty="0">
                <a:solidFill>
                  <a:srgbClr val="FF0000"/>
                </a:solidFill>
                <a:latin typeface="Calibri"/>
                <a:cs typeface="Calibri"/>
              </a:rPr>
              <a:t>l</a:t>
            </a:r>
            <a:r>
              <a:rPr sz="3000" spc="-25" dirty="0">
                <a:solidFill>
                  <a:srgbClr val="FF0000"/>
                </a:solidFill>
                <a:latin typeface="Calibri"/>
                <a:cs typeface="Calibri"/>
              </a:rPr>
              <a:t>g</a:t>
            </a:r>
            <a:r>
              <a:rPr sz="3000" dirty="0">
                <a:solidFill>
                  <a:srgbClr val="FF0000"/>
                </a:solidFill>
                <a:latin typeface="Calibri"/>
                <a:cs typeface="Calibri"/>
              </a:rPr>
              <a:t>e</a:t>
            </a:r>
            <a:r>
              <a:rPr sz="3000" spc="-15" dirty="0">
                <a:solidFill>
                  <a:srgbClr val="FF0000"/>
                </a:solidFill>
                <a:latin typeface="Calibri"/>
                <a:cs typeface="Calibri"/>
              </a:rPr>
              <a:t>l</a:t>
            </a:r>
            <a:r>
              <a:rPr sz="3000" dirty="0">
                <a:solidFill>
                  <a:srgbClr val="FF0000"/>
                </a:solidFill>
                <a:latin typeface="Calibri"/>
                <a:cs typeface="Calibri"/>
              </a:rPr>
              <a:t>e</a:t>
            </a:r>
            <a:r>
              <a:rPr sz="3000" spc="-45" dirty="0">
                <a:solidFill>
                  <a:srgbClr val="FF0000"/>
                </a:solidFill>
                <a:latin typeface="Calibri"/>
                <a:cs typeface="Calibri"/>
              </a:rPr>
              <a:t>r</a:t>
            </a:r>
            <a:r>
              <a:rPr sz="3000" dirty="0">
                <a:solidFill>
                  <a:srgbClr val="FF0000"/>
                </a:solidFill>
                <a:latin typeface="Calibri"/>
                <a:cs typeface="Calibri"/>
              </a:rPr>
              <a:t>e	i</a:t>
            </a:r>
            <a:r>
              <a:rPr sz="3000" spc="-15" dirty="0">
                <a:solidFill>
                  <a:srgbClr val="FF0000"/>
                </a:solidFill>
                <a:latin typeface="Calibri"/>
                <a:cs typeface="Calibri"/>
              </a:rPr>
              <a:t>h</a:t>
            </a:r>
            <a:r>
              <a:rPr sz="3000" dirty="0">
                <a:solidFill>
                  <a:srgbClr val="FF0000"/>
                </a:solidFill>
                <a:latin typeface="Calibri"/>
                <a:cs typeface="Calibri"/>
              </a:rPr>
              <a:t>ale</a:t>
            </a:r>
            <a:endParaRPr sz="3000">
              <a:latin typeface="Calibri"/>
              <a:cs typeface="Calibri"/>
            </a:endParaRPr>
          </a:p>
          <a:p>
            <a:pPr marL="12700">
              <a:lnSpc>
                <a:spcPts val="3420"/>
              </a:lnSpc>
            </a:pPr>
            <a:r>
              <a:rPr sz="3000" spc="-5" dirty="0">
                <a:solidFill>
                  <a:srgbClr val="FF0000"/>
                </a:solidFill>
                <a:latin typeface="Calibri"/>
                <a:cs typeface="Calibri"/>
              </a:rPr>
              <a:t>işlem </a:t>
            </a:r>
            <a:r>
              <a:rPr sz="3000" spc="-15" dirty="0">
                <a:solidFill>
                  <a:srgbClr val="FF0000"/>
                </a:solidFill>
                <a:latin typeface="Calibri"/>
                <a:cs typeface="Calibri"/>
              </a:rPr>
              <a:t>dosyasında yer </a:t>
            </a:r>
            <a:r>
              <a:rPr sz="3000" spc="-10" dirty="0">
                <a:solidFill>
                  <a:srgbClr val="FF0000"/>
                </a:solidFill>
                <a:latin typeface="Calibri"/>
                <a:cs typeface="Calibri"/>
              </a:rPr>
              <a:t>vermeleri</a:t>
            </a:r>
            <a:r>
              <a:rPr sz="3000" spc="80" dirty="0">
                <a:solidFill>
                  <a:srgbClr val="FF0000"/>
                </a:solidFill>
                <a:latin typeface="Calibri"/>
                <a:cs typeface="Calibri"/>
              </a:rPr>
              <a:t> </a:t>
            </a:r>
            <a:r>
              <a:rPr sz="3000" spc="-35" dirty="0">
                <a:solidFill>
                  <a:srgbClr val="FF0000"/>
                </a:solidFill>
                <a:latin typeface="Calibri"/>
                <a:cs typeface="Calibri"/>
              </a:rPr>
              <a:t>gerekmektedir.</a:t>
            </a:r>
            <a:endParaRPr sz="3000">
              <a:latin typeface="Calibri"/>
              <a:cs typeface="Calibri"/>
            </a:endParaRPr>
          </a:p>
          <a:p>
            <a:pPr marR="17780" algn="r">
              <a:lnSpc>
                <a:spcPct val="100000"/>
              </a:lnSpc>
              <a:spcBef>
                <a:spcPts val="1839"/>
              </a:spcBef>
            </a:pPr>
            <a:r>
              <a:rPr sz="1200" spc="5" dirty="0">
                <a:solidFill>
                  <a:srgbClr val="888888"/>
                </a:solidFill>
                <a:latin typeface="Tahoma"/>
                <a:cs typeface="Tahoma"/>
              </a:rPr>
              <a:t>42</a:t>
            </a:r>
            <a:endParaRPr sz="1200">
              <a:latin typeface="Tahoma"/>
              <a:cs typeface="Tahom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292095" y="309371"/>
            <a:ext cx="467258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565907" y="423926"/>
            <a:ext cx="4033520" cy="521334"/>
          </a:xfrm>
          <a:prstGeom prst="rect">
            <a:avLst/>
          </a:prstGeom>
        </p:spPr>
        <p:txBody>
          <a:bodyPr vert="horz" wrap="square" lIns="0" tIns="0" rIns="0" bIns="0" rtlCol="0">
            <a:spAutoFit/>
          </a:bodyPr>
          <a:lstStyle/>
          <a:p>
            <a:pPr marL="12700">
              <a:lnSpc>
                <a:spcPct val="100000"/>
              </a:lnSpc>
            </a:pPr>
            <a:r>
              <a:rPr spc="-10" dirty="0"/>
              <a:t>Öngörülemeyen</a:t>
            </a:r>
            <a:r>
              <a:rPr spc="-55" dirty="0"/>
              <a:t> </a:t>
            </a:r>
            <a:r>
              <a:rPr spc="-10" dirty="0"/>
              <a:t>Olaylar</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199865"/>
            <a:ext cx="8074025" cy="3032760"/>
          </a:xfrm>
          <a:prstGeom prst="rect">
            <a:avLst/>
          </a:prstGeom>
        </p:spPr>
        <p:txBody>
          <a:bodyPr vert="horz" wrap="square" lIns="0" tIns="174625" rIns="0" bIns="0" rtlCol="0">
            <a:spAutoFit/>
          </a:bodyPr>
          <a:lstStyle/>
          <a:p>
            <a:pPr marL="219710" indent="-207010" algn="just">
              <a:lnSpc>
                <a:spcPct val="100000"/>
              </a:lnSpc>
              <a:spcBef>
                <a:spcPts val="1375"/>
              </a:spcBef>
              <a:buSzPct val="96428"/>
              <a:buFont typeface="Arial"/>
              <a:buChar char="•"/>
              <a:tabLst>
                <a:tab pos="220345" algn="l"/>
              </a:tabLst>
            </a:pPr>
            <a:r>
              <a:rPr sz="2800" u="heavy" spc="-5" dirty="0">
                <a:solidFill>
                  <a:srgbClr val="FF0000"/>
                </a:solidFill>
                <a:latin typeface="Calibri"/>
                <a:cs typeface="Calibri"/>
              </a:rPr>
              <a:t>Isıtma,  soğutma,  elektrik,  </a:t>
            </a:r>
            <a:r>
              <a:rPr sz="2800" u="heavy" spc="-15" dirty="0">
                <a:solidFill>
                  <a:srgbClr val="FF0000"/>
                </a:solidFill>
                <a:latin typeface="Calibri"/>
                <a:cs typeface="Calibri"/>
              </a:rPr>
              <a:t>doğalgaz,  </a:t>
            </a:r>
            <a:r>
              <a:rPr sz="2800" u="heavy" spc="-5" dirty="0">
                <a:solidFill>
                  <a:srgbClr val="FF0000"/>
                </a:solidFill>
                <a:latin typeface="Calibri"/>
                <a:cs typeface="Calibri"/>
              </a:rPr>
              <a:t>su,  </a:t>
            </a:r>
            <a:r>
              <a:rPr sz="2800" u="heavy" spc="-20" dirty="0">
                <a:solidFill>
                  <a:srgbClr val="FF0000"/>
                </a:solidFill>
                <a:latin typeface="Calibri"/>
                <a:cs typeface="Calibri"/>
              </a:rPr>
              <a:t>telefon  </a:t>
            </a:r>
            <a:r>
              <a:rPr sz="2800" u="heavy" spc="220" dirty="0">
                <a:solidFill>
                  <a:srgbClr val="FF0000"/>
                </a:solidFill>
                <a:latin typeface="Calibri"/>
                <a:cs typeface="Calibri"/>
              </a:rPr>
              <a:t> </a:t>
            </a:r>
            <a:r>
              <a:rPr sz="2800" spc="-5" dirty="0">
                <a:latin typeface="Calibri"/>
                <a:cs typeface="Calibri"/>
              </a:rPr>
              <a:t>gibi</a:t>
            </a:r>
            <a:endParaRPr sz="2800">
              <a:latin typeface="Calibri"/>
              <a:cs typeface="Calibri"/>
            </a:endParaRPr>
          </a:p>
          <a:p>
            <a:pPr marL="12700" marR="5715" algn="just">
              <a:lnSpc>
                <a:spcPct val="140000"/>
              </a:lnSpc>
              <a:spcBef>
                <a:spcPts val="85"/>
              </a:spcBef>
            </a:pPr>
            <a:r>
              <a:rPr sz="2800" spc="-15" dirty="0">
                <a:latin typeface="Calibri"/>
                <a:cs typeface="Calibri"/>
              </a:rPr>
              <a:t>sistemlerde meydana </a:t>
            </a:r>
            <a:r>
              <a:rPr sz="2800" spc="-10" dirty="0">
                <a:latin typeface="Calibri"/>
                <a:cs typeface="Calibri"/>
              </a:rPr>
              <a:t>gelen </a:t>
            </a:r>
            <a:r>
              <a:rPr sz="2800" u="heavy" spc="-5" dirty="0">
                <a:solidFill>
                  <a:srgbClr val="CC3300"/>
                </a:solidFill>
                <a:latin typeface="Calibri"/>
                <a:cs typeface="Calibri"/>
              </a:rPr>
              <a:t>hasar </a:t>
            </a:r>
            <a:r>
              <a:rPr sz="2800" spc="-20" dirty="0">
                <a:solidFill>
                  <a:srgbClr val="CC3300"/>
                </a:solidFill>
                <a:latin typeface="Calibri"/>
                <a:cs typeface="Calibri"/>
              </a:rPr>
              <a:t>ve </a:t>
            </a:r>
            <a:r>
              <a:rPr sz="2800" u="heavy" spc="-15" dirty="0">
                <a:solidFill>
                  <a:srgbClr val="CC3300"/>
                </a:solidFill>
                <a:latin typeface="Calibri"/>
                <a:cs typeface="Calibri"/>
              </a:rPr>
              <a:t>arıza </a:t>
            </a:r>
            <a:r>
              <a:rPr sz="2800" spc="-5" dirty="0">
                <a:latin typeface="Calibri"/>
                <a:cs typeface="Calibri"/>
              </a:rPr>
              <a:t>durumlarının  </a:t>
            </a:r>
            <a:r>
              <a:rPr sz="2800" spc="-15" dirty="0">
                <a:latin typeface="Calibri"/>
                <a:cs typeface="Calibri"/>
              </a:rPr>
              <a:t>idare tarafından </a:t>
            </a:r>
            <a:r>
              <a:rPr sz="2800" spc="-5" dirty="0">
                <a:latin typeface="Calibri"/>
                <a:cs typeface="Calibri"/>
              </a:rPr>
              <a:t>önceden </a:t>
            </a:r>
            <a:r>
              <a:rPr sz="2800" spc="-10" dirty="0">
                <a:latin typeface="Calibri"/>
                <a:cs typeface="Calibri"/>
              </a:rPr>
              <a:t>öngörülemeyen </a:t>
            </a:r>
            <a:r>
              <a:rPr sz="2800" spc="-15" dirty="0">
                <a:latin typeface="Calibri"/>
                <a:cs typeface="Calibri"/>
              </a:rPr>
              <a:t>olaylar  </a:t>
            </a:r>
            <a:r>
              <a:rPr sz="2800" spc="-10" dirty="0">
                <a:latin typeface="Calibri"/>
                <a:cs typeface="Calibri"/>
              </a:rPr>
              <a:t>kapsamında değerlendirilmesi</a:t>
            </a:r>
            <a:r>
              <a:rPr sz="2800" spc="50" dirty="0">
                <a:latin typeface="Calibri"/>
                <a:cs typeface="Calibri"/>
              </a:rPr>
              <a:t> </a:t>
            </a:r>
            <a:r>
              <a:rPr sz="2800" spc="-30" dirty="0">
                <a:latin typeface="Calibri"/>
                <a:cs typeface="Calibri"/>
              </a:rPr>
              <a:t>gerekmektedir.</a:t>
            </a:r>
            <a:endParaRPr sz="2800">
              <a:latin typeface="Calibri"/>
              <a:cs typeface="Calibri"/>
            </a:endParaRPr>
          </a:p>
          <a:p>
            <a:pPr marL="205740" indent="-193040" algn="just">
              <a:lnSpc>
                <a:spcPct val="100000"/>
              </a:lnSpc>
              <a:spcBef>
                <a:spcPts val="1340"/>
              </a:spcBef>
              <a:buClr>
                <a:srgbClr val="FF0000"/>
              </a:buClr>
              <a:buSzPct val="89285"/>
              <a:buFont typeface="Arial"/>
              <a:buChar char="•"/>
              <a:tabLst>
                <a:tab pos="206375" algn="l"/>
              </a:tabLst>
            </a:pPr>
            <a:r>
              <a:rPr sz="2800" spc="-10" dirty="0">
                <a:latin typeface="Calibri"/>
                <a:cs typeface="Calibri"/>
              </a:rPr>
              <a:t>İdareler  </a:t>
            </a:r>
            <a:r>
              <a:rPr sz="2800" spc="-15" dirty="0">
                <a:latin typeface="Calibri"/>
                <a:cs typeface="Calibri"/>
              </a:rPr>
              <a:t>tarafından  </a:t>
            </a:r>
            <a:r>
              <a:rPr sz="2800" spc="-10" dirty="0">
                <a:latin typeface="Calibri"/>
                <a:cs typeface="Calibri"/>
              </a:rPr>
              <a:t>öngörülemeyen  olayların</a:t>
            </a:r>
            <a:r>
              <a:rPr sz="2800" spc="-90" dirty="0">
                <a:latin typeface="Calibri"/>
                <a:cs typeface="Calibri"/>
              </a:rPr>
              <a:t> </a:t>
            </a:r>
            <a:r>
              <a:rPr sz="2800" spc="-10" dirty="0">
                <a:latin typeface="Calibri"/>
                <a:cs typeface="Calibri"/>
              </a:rPr>
              <a:t>kapsamı</a:t>
            </a:r>
            <a:endParaRPr sz="2800">
              <a:latin typeface="Calibri"/>
              <a:cs typeface="Calibri"/>
            </a:endParaRPr>
          </a:p>
        </p:txBody>
      </p:sp>
      <p:sp>
        <p:nvSpPr>
          <p:cNvPr id="10" name="object 10"/>
          <p:cNvSpPr txBox="1"/>
          <p:nvPr/>
        </p:nvSpPr>
        <p:spPr>
          <a:xfrm>
            <a:off x="547217" y="4372736"/>
            <a:ext cx="5756910" cy="457200"/>
          </a:xfrm>
          <a:prstGeom prst="rect">
            <a:avLst/>
          </a:prstGeom>
        </p:spPr>
        <p:txBody>
          <a:bodyPr vert="horz" wrap="square" lIns="0" tIns="0" rIns="0" bIns="0" rtlCol="0">
            <a:spAutoFit/>
          </a:bodyPr>
          <a:lstStyle/>
          <a:p>
            <a:pPr marL="12700">
              <a:lnSpc>
                <a:spcPct val="100000"/>
              </a:lnSpc>
              <a:tabLst>
                <a:tab pos="2341245" algn="l"/>
                <a:tab pos="3891279" algn="l"/>
              </a:tabLst>
            </a:pPr>
            <a:r>
              <a:rPr sz="2800" spc="-15" dirty="0">
                <a:latin typeface="Calibri"/>
                <a:cs typeface="Calibri"/>
              </a:rPr>
              <a:t>belirlenirken	dikkatli	davranılmalı,</a:t>
            </a:r>
            <a:endParaRPr sz="2800">
              <a:latin typeface="Calibri"/>
              <a:cs typeface="Calibri"/>
            </a:endParaRPr>
          </a:p>
        </p:txBody>
      </p:sp>
      <p:sp>
        <p:nvSpPr>
          <p:cNvPr id="11" name="object 11"/>
          <p:cNvSpPr txBox="1"/>
          <p:nvPr/>
        </p:nvSpPr>
        <p:spPr>
          <a:xfrm>
            <a:off x="5911088" y="4970526"/>
            <a:ext cx="908050" cy="457200"/>
          </a:xfrm>
          <a:prstGeom prst="rect">
            <a:avLst/>
          </a:prstGeom>
        </p:spPr>
        <p:txBody>
          <a:bodyPr vert="horz" wrap="square" lIns="0" tIns="0" rIns="0" bIns="0" rtlCol="0">
            <a:spAutoFit/>
          </a:bodyPr>
          <a:lstStyle/>
          <a:p>
            <a:pPr marL="12700">
              <a:lnSpc>
                <a:spcPct val="100000"/>
              </a:lnSpc>
            </a:pPr>
            <a:r>
              <a:rPr sz="2800" spc="-10" dirty="0">
                <a:solidFill>
                  <a:srgbClr val="FF0000"/>
                </a:solidFill>
                <a:latin typeface="Calibri"/>
                <a:cs typeface="Calibri"/>
              </a:rPr>
              <a:t>n</a:t>
            </a:r>
            <a:r>
              <a:rPr sz="2800" spc="-15" dirty="0">
                <a:solidFill>
                  <a:srgbClr val="FF0000"/>
                </a:solidFill>
                <a:latin typeface="Calibri"/>
                <a:cs typeface="Calibri"/>
              </a:rPr>
              <a:t>i</a:t>
            </a:r>
            <a:r>
              <a:rPr sz="2800" spc="-30" dirty="0">
                <a:solidFill>
                  <a:srgbClr val="FF0000"/>
                </a:solidFill>
                <a:latin typeface="Calibri"/>
                <a:cs typeface="Calibri"/>
              </a:rPr>
              <a:t>t</a:t>
            </a:r>
            <a:r>
              <a:rPr sz="2800" spc="-5" dirty="0">
                <a:solidFill>
                  <a:srgbClr val="FF0000"/>
                </a:solidFill>
                <a:latin typeface="Calibri"/>
                <a:cs typeface="Calibri"/>
              </a:rPr>
              <a:t>el</a:t>
            </a:r>
            <a:r>
              <a:rPr sz="2800" spc="-20" dirty="0">
                <a:solidFill>
                  <a:srgbClr val="FF0000"/>
                </a:solidFill>
                <a:latin typeface="Calibri"/>
                <a:cs typeface="Calibri"/>
              </a:rPr>
              <a:t>i</a:t>
            </a:r>
            <a:r>
              <a:rPr sz="2800" spc="-5" dirty="0">
                <a:solidFill>
                  <a:srgbClr val="FF0000"/>
                </a:solidFill>
                <a:latin typeface="Calibri"/>
                <a:cs typeface="Calibri"/>
              </a:rPr>
              <a:t>k</a:t>
            </a:r>
            <a:endParaRPr sz="2800">
              <a:latin typeface="Calibri"/>
              <a:cs typeface="Calibri"/>
            </a:endParaRPr>
          </a:p>
        </p:txBody>
      </p:sp>
      <p:sp>
        <p:nvSpPr>
          <p:cNvPr id="12" name="object 12"/>
          <p:cNvSpPr txBox="1"/>
          <p:nvPr/>
        </p:nvSpPr>
        <p:spPr>
          <a:xfrm>
            <a:off x="6795007" y="4201622"/>
            <a:ext cx="1824989" cy="1226185"/>
          </a:xfrm>
          <a:prstGeom prst="rect">
            <a:avLst/>
          </a:prstGeom>
        </p:spPr>
        <p:txBody>
          <a:bodyPr vert="horz" wrap="square" lIns="0" tIns="0" rIns="0" bIns="0" rtlCol="0">
            <a:spAutoFit/>
          </a:bodyPr>
          <a:lstStyle/>
          <a:p>
            <a:pPr marL="344805" marR="5080" indent="-332740">
              <a:lnSpc>
                <a:spcPct val="140100"/>
              </a:lnSpc>
            </a:pPr>
            <a:r>
              <a:rPr sz="2800" spc="-5" dirty="0">
                <a:solidFill>
                  <a:srgbClr val="FF0000"/>
                </a:solidFill>
                <a:latin typeface="Calibri"/>
                <a:cs typeface="Calibri"/>
              </a:rPr>
              <a:t>ön</a:t>
            </a:r>
            <a:r>
              <a:rPr sz="2800" spc="-30" dirty="0">
                <a:solidFill>
                  <a:srgbClr val="FF0000"/>
                </a:solidFill>
                <a:latin typeface="Calibri"/>
                <a:cs typeface="Calibri"/>
              </a:rPr>
              <a:t>g</a:t>
            </a:r>
            <a:r>
              <a:rPr sz="2800" spc="-5" dirty="0">
                <a:solidFill>
                  <a:srgbClr val="FF0000"/>
                </a:solidFill>
                <a:latin typeface="Calibri"/>
                <a:cs typeface="Calibri"/>
              </a:rPr>
              <a:t>ö</a:t>
            </a:r>
            <a:r>
              <a:rPr sz="2800" dirty="0">
                <a:solidFill>
                  <a:srgbClr val="FF0000"/>
                </a:solidFill>
                <a:latin typeface="Calibri"/>
                <a:cs typeface="Calibri"/>
              </a:rPr>
              <a:t>r</a:t>
            </a:r>
            <a:r>
              <a:rPr sz="2800" spc="-5" dirty="0">
                <a:solidFill>
                  <a:srgbClr val="FF0000"/>
                </a:solidFill>
                <a:latin typeface="Calibri"/>
                <a:cs typeface="Calibri"/>
              </a:rPr>
              <a:t>ülmesi  </a:t>
            </a:r>
            <a:r>
              <a:rPr sz="2800" spc="-45" dirty="0">
                <a:solidFill>
                  <a:srgbClr val="FF0000"/>
                </a:solidFill>
                <a:latin typeface="Calibri"/>
                <a:cs typeface="Calibri"/>
              </a:rPr>
              <a:t>t</a:t>
            </a:r>
            <a:r>
              <a:rPr sz="2800" spc="-5" dirty="0">
                <a:solidFill>
                  <a:srgbClr val="FF0000"/>
                </a:solidFill>
                <a:latin typeface="Calibri"/>
                <a:cs typeface="Calibri"/>
              </a:rPr>
              <a:t>aş</a:t>
            </a:r>
            <a:r>
              <a:rPr sz="2800" dirty="0">
                <a:solidFill>
                  <a:srgbClr val="FF0000"/>
                </a:solidFill>
                <a:latin typeface="Calibri"/>
                <a:cs typeface="Calibri"/>
              </a:rPr>
              <a:t>ı</a:t>
            </a:r>
            <a:r>
              <a:rPr sz="2800" spc="-5" dirty="0">
                <a:solidFill>
                  <a:srgbClr val="FF0000"/>
                </a:solidFill>
                <a:latin typeface="Calibri"/>
                <a:cs typeface="Calibri"/>
              </a:rPr>
              <a:t>m</a:t>
            </a:r>
            <a:r>
              <a:rPr sz="2800" spc="-50" dirty="0">
                <a:solidFill>
                  <a:srgbClr val="FF0000"/>
                </a:solidFill>
                <a:latin typeface="Calibri"/>
                <a:cs typeface="Calibri"/>
              </a:rPr>
              <a:t>a</a:t>
            </a:r>
            <a:r>
              <a:rPr sz="2800" spc="-65" dirty="0">
                <a:solidFill>
                  <a:srgbClr val="FF0000"/>
                </a:solidFill>
                <a:latin typeface="Calibri"/>
                <a:cs typeface="Calibri"/>
              </a:rPr>
              <a:t>y</a:t>
            </a:r>
            <a:r>
              <a:rPr sz="2800" spc="-5" dirty="0">
                <a:solidFill>
                  <a:srgbClr val="FF0000"/>
                </a:solidFill>
                <a:latin typeface="Calibri"/>
                <a:cs typeface="Calibri"/>
              </a:rPr>
              <a:t>an</a:t>
            </a:r>
            <a:endParaRPr sz="2800">
              <a:latin typeface="Calibri"/>
              <a:cs typeface="Calibri"/>
            </a:endParaRPr>
          </a:p>
        </p:txBody>
      </p:sp>
      <p:sp>
        <p:nvSpPr>
          <p:cNvPr id="13" name="object 13"/>
          <p:cNvSpPr txBox="1"/>
          <p:nvPr/>
        </p:nvSpPr>
        <p:spPr>
          <a:xfrm>
            <a:off x="547217" y="4799838"/>
            <a:ext cx="1637664" cy="1225550"/>
          </a:xfrm>
          <a:prstGeom prst="rect">
            <a:avLst/>
          </a:prstGeom>
        </p:spPr>
        <p:txBody>
          <a:bodyPr vert="horz" wrap="square" lIns="0" tIns="0" rIns="0" bIns="0" rtlCol="0">
            <a:spAutoFit/>
          </a:bodyPr>
          <a:lstStyle/>
          <a:p>
            <a:pPr marL="12700" marR="5080">
              <a:lnSpc>
                <a:spcPct val="140000"/>
              </a:lnSpc>
            </a:pPr>
            <a:r>
              <a:rPr sz="2800" spc="-5" dirty="0">
                <a:solidFill>
                  <a:srgbClr val="FF0000"/>
                </a:solidFill>
                <a:latin typeface="Calibri"/>
                <a:cs typeface="Calibri"/>
              </a:rPr>
              <a:t>mümkün  du</a:t>
            </a:r>
            <a:r>
              <a:rPr sz="2800" dirty="0">
                <a:solidFill>
                  <a:srgbClr val="FF0000"/>
                </a:solidFill>
                <a:latin typeface="Calibri"/>
                <a:cs typeface="Calibri"/>
              </a:rPr>
              <a:t>r</a:t>
            </a:r>
            <a:r>
              <a:rPr sz="2800" spc="-5" dirty="0">
                <a:solidFill>
                  <a:srgbClr val="FF0000"/>
                </a:solidFill>
                <a:latin typeface="Calibri"/>
                <a:cs typeface="Calibri"/>
              </a:rPr>
              <a:t>umların</a:t>
            </a:r>
            <a:endParaRPr sz="2800">
              <a:latin typeface="Calibri"/>
              <a:cs typeface="Calibri"/>
            </a:endParaRPr>
          </a:p>
        </p:txBody>
      </p:sp>
      <p:sp>
        <p:nvSpPr>
          <p:cNvPr id="14" name="object 14"/>
          <p:cNvSpPr txBox="1"/>
          <p:nvPr/>
        </p:nvSpPr>
        <p:spPr>
          <a:xfrm>
            <a:off x="2173604" y="4799838"/>
            <a:ext cx="3428365" cy="1225550"/>
          </a:xfrm>
          <a:prstGeom prst="rect">
            <a:avLst/>
          </a:prstGeom>
        </p:spPr>
        <p:txBody>
          <a:bodyPr vert="horz" wrap="square" lIns="0" tIns="0" rIns="0" bIns="0" rtlCol="0">
            <a:spAutoFit/>
          </a:bodyPr>
          <a:lstStyle/>
          <a:p>
            <a:pPr marL="425450" marR="5080" indent="-413384">
              <a:lnSpc>
                <a:spcPct val="140000"/>
              </a:lnSpc>
              <a:tabLst>
                <a:tab pos="970915" algn="l"/>
                <a:tab pos="1226820" algn="l"/>
                <a:tab pos="1638935" algn="l"/>
                <a:tab pos="2926715" algn="l"/>
              </a:tabLst>
            </a:pPr>
            <a:r>
              <a:rPr sz="2800" spc="-10" dirty="0">
                <a:solidFill>
                  <a:srgbClr val="FF0000"/>
                </a:solidFill>
                <a:latin typeface="Calibri"/>
                <a:cs typeface="Calibri"/>
              </a:rPr>
              <a:t>ola</a:t>
            </a:r>
            <a:r>
              <a:rPr sz="2800" spc="-5" dirty="0">
                <a:solidFill>
                  <a:srgbClr val="FF0000"/>
                </a:solidFill>
                <a:latin typeface="Calibri"/>
                <a:cs typeface="Calibri"/>
              </a:rPr>
              <a:t>n</a:t>
            </a:r>
            <a:r>
              <a:rPr sz="2800" dirty="0">
                <a:solidFill>
                  <a:srgbClr val="FF0000"/>
                </a:solidFill>
                <a:latin typeface="Calibri"/>
                <a:cs typeface="Calibri"/>
              </a:rPr>
              <a:t>	</a:t>
            </a:r>
            <a:r>
              <a:rPr sz="2800" spc="-35" dirty="0">
                <a:solidFill>
                  <a:srgbClr val="FF0000"/>
                </a:solidFill>
                <a:latin typeface="Calibri"/>
                <a:cs typeface="Calibri"/>
              </a:rPr>
              <a:t>v</a:t>
            </a:r>
            <a:r>
              <a:rPr sz="2800" spc="-5" dirty="0">
                <a:solidFill>
                  <a:srgbClr val="FF0000"/>
                </a:solidFill>
                <a:latin typeface="Calibri"/>
                <a:cs typeface="Calibri"/>
              </a:rPr>
              <a:t>e</a:t>
            </a:r>
            <a:r>
              <a:rPr sz="2800" dirty="0">
                <a:solidFill>
                  <a:srgbClr val="FF0000"/>
                </a:solidFill>
                <a:latin typeface="Calibri"/>
                <a:cs typeface="Calibri"/>
              </a:rPr>
              <a:t>	</a:t>
            </a:r>
            <a:r>
              <a:rPr sz="2800" spc="-5" dirty="0">
                <a:solidFill>
                  <a:srgbClr val="FF0000"/>
                </a:solidFill>
                <a:latin typeface="Calibri"/>
                <a:cs typeface="Calibri"/>
              </a:rPr>
              <a:t>ol</a:t>
            </a:r>
            <a:r>
              <a:rPr sz="2800" spc="-20" dirty="0">
                <a:solidFill>
                  <a:srgbClr val="FF0000"/>
                </a:solidFill>
                <a:latin typeface="Calibri"/>
                <a:cs typeface="Calibri"/>
              </a:rPr>
              <a:t>a</a:t>
            </a:r>
            <a:r>
              <a:rPr sz="2800" spc="-50" dirty="0">
                <a:solidFill>
                  <a:srgbClr val="FF0000"/>
                </a:solidFill>
                <a:latin typeface="Calibri"/>
                <a:cs typeface="Calibri"/>
              </a:rPr>
              <a:t>ğ</a:t>
            </a:r>
            <a:r>
              <a:rPr sz="2800" spc="-5" dirty="0">
                <a:solidFill>
                  <a:srgbClr val="FF0000"/>
                </a:solidFill>
                <a:latin typeface="Calibri"/>
                <a:cs typeface="Calibri"/>
              </a:rPr>
              <a:t>an</a:t>
            </a:r>
            <a:r>
              <a:rPr sz="2800" dirty="0">
                <a:solidFill>
                  <a:srgbClr val="FF0000"/>
                </a:solidFill>
                <a:latin typeface="Calibri"/>
                <a:cs typeface="Calibri"/>
              </a:rPr>
              <a:t>	</a:t>
            </a:r>
            <a:r>
              <a:rPr sz="2800" spc="-5" dirty="0">
                <a:solidFill>
                  <a:srgbClr val="FF0000"/>
                </a:solidFill>
                <a:latin typeface="Calibri"/>
                <a:cs typeface="Calibri"/>
              </a:rPr>
              <a:t>dışı  </a:t>
            </a:r>
            <a:r>
              <a:rPr sz="2800" dirty="0">
                <a:solidFill>
                  <a:srgbClr val="FF0000"/>
                </a:solidFill>
                <a:latin typeface="Calibri"/>
                <a:cs typeface="Calibri"/>
              </a:rPr>
              <a:t>bu		</a:t>
            </a:r>
            <a:r>
              <a:rPr sz="2800" spc="-20" dirty="0">
                <a:solidFill>
                  <a:srgbClr val="FF0000"/>
                </a:solidFill>
                <a:latin typeface="Calibri"/>
                <a:cs typeface="Calibri"/>
              </a:rPr>
              <a:t>çerçeveye</a:t>
            </a:r>
            <a:endParaRPr sz="2800">
              <a:latin typeface="Calibri"/>
              <a:cs typeface="Calibri"/>
            </a:endParaRPr>
          </a:p>
        </p:txBody>
      </p:sp>
      <p:sp>
        <p:nvSpPr>
          <p:cNvPr id="15" name="object 15"/>
          <p:cNvSpPr txBox="1"/>
          <p:nvPr/>
        </p:nvSpPr>
        <p:spPr>
          <a:xfrm>
            <a:off x="5249417" y="5567883"/>
            <a:ext cx="2262505" cy="457200"/>
          </a:xfrm>
          <a:prstGeom prst="rect">
            <a:avLst/>
          </a:prstGeom>
        </p:spPr>
        <p:txBody>
          <a:bodyPr vert="horz" wrap="square" lIns="0" tIns="0" rIns="0" bIns="0" rtlCol="0">
            <a:spAutoFit/>
          </a:bodyPr>
          <a:lstStyle/>
          <a:p>
            <a:pPr marL="12700">
              <a:lnSpc>
                <a:spcPct val="100000"/>
              </a:lnSpc>
            </a:pPr>
            <a:r>
              <a:rPr sz="2800" spc="-5" dirty="0">
                <a:solidFill>
                  <a:srgbClr val="FF0000"/>
                </a:solidFill>
                <a:latin typeface="Calibri"/>
                <a:cs typeface="Calibri"/>
              </a:rPr>
              <a:t>so</a:t>
            </a:r>
            <a:r>
              <a:rPr sz="2800" spc="-30" dirty="0">
                <a:solidFill>
                  <a:srgbClr val="FF0000"/>
                </a:solidFill>
                <a:latin typeface="Calibri"/>
                <a:cs typeface="Calibri"/>
              </a:rPr>
              <a:t>k</a:t>
            </a:r>
            <a:r>
              <a:rPr sz="2800" spc="-5" dirty="0">
                <a:solidFill>
                  <a:srgbClr val="FF0000"/>
                </a:solidFill>
                <a:latin typeface="Calibri"/>
                <a:cs typeface="Calibri"/>
              </a:rPr>
              <a:t>u</a:t>
            </a:r>
            <a:r>
              <a:rPr sz="2800" spc="-20" dirty="0">
                <a:solidFill>
                  <a:srgbClr val="FF0000"/>
                </a:solidFill>
                <a:latin typeface="Calibri"/>
                <a:cs typeface="Calibri"/>
              </a:rPr>
              <a:t>l</a:t>
            </a:r>
            <a:r>
              <a:rPr sz="2800" dirty="0">
                <a:solidFill>
                  <a:srgbClr val="FF0000"/>
                </a:solidFill>
                <a:latin typeface="Calibri"/>
                <a:cs typeface="Calibri"/>
              </a:rPr>
              <a:t>m</a:t>
            </a:r>
            <a:r>
              <a:rPr sz="2800" spc="-5" dirty="0">
                <a:solidFill>
                  <a:srgbClr val="FF0000"/>
                </a:solidFill>
                <a:latin typeface="Calibri"/>
                <a:cs typeface="Calibri"/>
              </a:rPr>
              <a:t>amasına</a:t>
            </a:r>
            <a:endParaRPr sz="2800">
              <a:latin typeface="Calibri"/>
              <a:cs typeface="Calibri"/>
            </a:endParaRPr>
          </a:p>
        </p:txBody>
      </p:sp>
      <p:sp>
        <p:nvSpPr>
          <p:cNvPr id="16" name="object 16"/>
          <p:cNvSpPr txBox="1"/>
          <p:nvPr/>
        </p:nvSpPr>
        <p:spPr>
          <a:xfrm>
            <a:off x="7915402" y="5567883"/>
            <a:ext cx="704215" cy="457200"/>
          </a:xfrm>
          <a:prstGeom prst="rect">
            <a:avLst/>
          </a:prstGeom>
        </p:spPr>
        <p:txBody>
          <a:bodyPr vert="horz" wrap="square" lIns="0" tIns="0" rIns="0" bIns="0" rtlCol="0">
            <a:spAutoFit/>
          </a:bodyPr>
          <a:lstStyle/>
          <a:p>
            <a:pPr marL="12700">
              <a:lnSpc>
                <a:spcPct val="100000"/>
              </a:lnSpc>
            </a:pPr>
            <a:r>
              <a:rPr sz="2800" spc="-40" dirty="0">
                <a:solidFill>
                  <a:srgbClr val="FF0000"/>
                </a:solidFill>
                <a:latin typeface="Calibri"/>
                <a:cs typeface="Calibri"/>
              </a:rPr>
              <a:t>ö</a:t>
            </a:r>
            <a:r>
              <a:rPr sz="2800" spc="-70" dirty="0">
                <a:solidFill>
                  <a:srgbClr val="FF0000"/>
                </a:solidFill>
                <a:latin typeface="Calibri"/>
                <a:cs typeface="Calibri"/>
              </a:rPr>
              <a:t>z</a:t>
            </a:r>
            <a:r>
              <a:rPr sz="2800" spc="-5" dirty="0">
                <a:solidFill>
                  <a:srgbClr val="FF0000"/>
                </a:solidFill>
                <a:latin typeface="Calibri"/>
                <a:cs typeface="Calibri"/>
              </a:rPr>
              <a:t>en</a:t>
            </a:r>
            <a:endParaRPr sz="2800">
              <a:latin typeface="Calibri"/>
              <a:cs typeface="Calibri"/>
            </a:endParaRPr>
          </a:p>
        </p:txBody>
      </p:sp>
      <p:sp>
        <p:nvSpPr>
          <p:cNvPr id="17" name="object 17"/>
          <p:cNvSpPr txBox="1"/>
          <p:nvPr/>
        </p:nvSpPr>
        <p:spPr>
          <a:xfrm>
            <a:off x="547217" y="6165596"/>
            <a:ext cx="2156460" cy="457200"/>
          </a:xfrm>
          <a:prstGeom prst="rect">
            <a:avLst/>
          </a:prstGeom>
        </p:spPr>
        <p:txBody>
          <a:bodyPr vert="horz" wrap="square" lIns="0" tIns="0" rIns="0" bIns="0" rtlCol="0">
            <a:spAutoFit/>
          </a:bodyPr>
          <a:lstStyle/>
          <a:p>
            <a:pPr marL="12700">
              <a:lnSpc>
                <a:spcPct val="100000"/>
              </a:lnSpc>
            </a:pPr>
            <a:r>
              <a:rPr sz="2800" spc="-30" dirty="0">
                <a:solidFill>
                  <a:srgbClr val="FF0000"/>
                </a:solidFill>
                <a:latin typeface="Calibri"/>
                <a:cs typeface="Calibri"/>
              </a:rPr>
              <a:t>gösterilmelidir</a:t>
            </a:r>
            <a:r>
              <a:rPr sz="2800" spc="-30" dirty="0">
                <a:latin typeface="Calibri"/>
                <a:cs typeface="Calibri"/>
              </a:rPr>
              <a:t>.</a:t>
            </a:r>
            <a:endParaRPr sz="2800">
              <a:latin typeface="Calibri"/>
              <a:cs typeface="Calibri"/>
            </a:endParaRPr>
          </a:p>
        </p:txBody>
      </p:sp>
      <p:sp>
        <p:nvSpPr>
          <p:cNvPr id="18" name="object 18"/>
          <p:cNvSpPr txBox="1"/>
          <p:nvPr/>
        </p:nvSpPr>
        <p:spPr>
          <a:xfrm>
            <a:off x="8415019" y="6447434"/>
            <a:ext cx="19304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43</a:t>
            </a:r>
            <a:endParaRPr sz="1200">
              <a:latin typeface="Tahoma"/>
              <a:cs typeface="Tahom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880360" y="309371"/>
            <a:ext cx="349605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54426" y="423926"/>
            <a:ext cx="2856865" cy="521334"/>
          </a:xfrm>
          <a:prstGeom prst="rect">
            <a:avLst/>
          </a:prstGeom>
        </p:spPr>
        <p:txBody>
          <a:bodyPr vert="horz" wrap="square" lIns="0" tIns="0" rIns="0" bIns="0" rtlCol="0">
            <a:spAutoFit/>
          </a:bodyPr>
          <a:lstStyle/>
          <a:p>
            <a:pPr marL="12700">
              <a:lnSpc>
                <a:spcPct val="100000"/>
              </a:lnSpc>
              <a:tabLst>
                <a:tab pos="1233170" algn="l"/>
              </a:tabLst>
            </a:pPr>
            <a:r>
              <a:rPr dirty="0"/>
              <a:t>Örnek	Kik</a:t>
            </a:r>
            <a:r>
              <a:rPr spc="-75" dirty="0"/>
              <a:t> </a:t>
            </a:r>
            <a:r>
              <a:rPr spc="-20" dirty="0"/>
              <a:t>Kararı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15390"/>
            <a:ext cx="8074025" cy="5336540"/>
          </a:xfrm>
          <a:prstGeom prst="rect">
            <a:avLst/>
          </a:prstGeom>
        </p:spPr>
        <p:txBody>
          <a:bodyPr vert="horz" wrap="square" lIns="0" tIns="0" rIns="0" bIns="0" rtlCol="0">
            <a:spAutoFit/>
          </a:bodyPr>
          <a:lstStyle/>
          <a:p>
            <a:pPr marL="12700" marR="5080" algn="just">
              <a:lnSpc>
                <a:spcPct val="150000"/>
              </a:lnSpc>
              <a:buClr>
                <a:srgbClr val="FF0000"/>
              </a:buClr>
              <a:buSzPct val="89655"/>
              <a:buFont typeface="Arial"/>
              <a:buChar char="•"/>
              <a:tabLst>
                <a:tab pos="212725" algn="l"/>
              </a:tabLst>
            </a:pPr>
            <a:r>
              <a:rPr sz="2900" spc="-10" dirty="0">
                <a:latin typeface="Calibri"/>
                <a:cs typeface="Calibri"/>
              </a:rPr>
              <a:t>Süreklilik </a:t>
            </a:r>
            <a:r>
              <a:rPr sz="2900" dirty="0">
                <a:latin typeface="Calibri"/>
                <a:cs typeface="Calibri"/>
              </a:rPr>
              <a:t>arz </a:t>
            </a:r>
            <a:r>
              <a:rPr sz="2900" spc="-15" dirty="0">
                <a:latin typeface="Calibri"/>
                <a:cs typeface="Calibri"/>
              </a:rPr>
              <a:t>etmeyen ve </a:t>
            </a:r>
            <a:r>
              <a:rPr sz="2900" spc="-10" dirty="0">
                <a:latin typeface="Calibri"/>
                <a:cs typeface="Calibri"/>
              </a:rPr>
              <a:t>ihtiyacın </a:t>
            </a:r>
            <a:r>
              <a:rPr sz="2900" spc="-5" dirty="0">
                <a:latin typeface="Calibri"/>
                <a:cs typeface="Calibri"/>
              </a:rPr>
              <a:t>gelişim </a:t>
            </a:r>
            <a:r>
              <a:rPr sz="2900" spc="-10" dirty="0">
                <a:latin typeface="Calibri"/>
                <a:cs typeface="Calibri"/>
              </a:rPr>
              <a:t>sürecinde  </a:t>
            </a:r>
            <a:r>
              <a:rPr sz="2900" dirty="0">
                <a:latin typeface="Calibri"/>
                <a:cs typeface="Calibri"/>
              </a:rPr>
              <a:t>de </a:t>
            </a:r>
            <a:r>
              <a:rPr sz="2900" spc="-5" dirty="0">
                <a:latin typeface="Calibri"/>
                <a:cs typeface="Calibri"/>
              </a:rPr>
              <a:t>öngörülmezlik </a:t>
            </a:r>
            <a:r>
              <a:rPr sz="2900" dirty="0">
                <a:latin typeface="Calibri"/>
                <a:cs typeface="Calibri"/>
              </a:rPr>
              <a:t>şartının </a:t>
            </a:r>
            <a:r>
              <a:rPr sz="2900" spc="-5" dirty="0">
                <a:latin typeface="Calibri"/>
                <a:cs typeface="Calibri"/>
              </a:rPr>
              <a:t>oluşmadığı belli olan  </a:t>
            </a:r>
            <a:r>
              <a:rPr sz="2900" spc="-25" dirty="0">
                <a:solidFill>
                  <a:srgbClr val="FF0000"/>
                </a:solidFill>
                <a:latin typeface="Calibri"/>
                <a:cs typeface="Calibri"/>
              </a:rPr>
              <a:t>telefon </a:t>
            </a:r>
            <a:r>
              <a:rPr sz="2900" spc="-15" dirty="0">
                <a:solidFill>
                  <a:srgbClr val="FF0000"/>
                </a:solidFill>
                <a:latin typeface="Calibri"/>
                <a:cs typeface="Calibri"/>
              </a:rPr>
              <a:t>santrali </a:t>
            </a:r>
            <a:r>
              <a:rPr sz="2900" spc="-5" dirty="0">
                <a:solidFill>
                  <a:srgbClr val="FF0000"/>
                </a:solidFill>
                <a:latin typeface="Calibri"/>
                <a:cs typeface="Calibri"/>
              </a:rPr>
              <a:t>alımı</a:t>
            </a:r>
            <a:r>
              <a:rPr sz="2900" spc="-5" dirty="0">
                <a:latin typeface="Calibri"/>
                <a:cs typeface="Calibri"/>
              </a:rPr>
              <a:t>, ihalesinin </a:t>
            </a:r>
            <a:r>
              <a:rPr sz="2900" spc="-15" dirty="0">
                <a:latin typeface="Calibri"/>
                <a:cs typeface="Calibri"/>
              </a:rPr>
              <a:t>iptal </a:t>
            </a:r>
            <a:r>
              <a:rPr sz="2900" spc="-5" dirty="0">
                <a:latin typeface="Calibri"/>
                <a:cs typeface="Calibri"/>
              </a:rPr>
              <a:t>edildiği  </a:t>
            </a:r>
            <a:r>
              <a:rPr sz="2900" spc="-15" dirty="0">
                <a:latin typeface="Calibri"/>
                <a:cs typeface="Calibri"/>
              </a:rPr>
              <a:t>gerekçesiyle </a:t>
            </a:r>
            <a:r>
              <a:rPr sz="2900" dirty="0">
                <a:latin typeface="Calibri"/>
                <a:cs typeface="Calibri"/>
              </a:rPr>
              <a:t>21/b </a:t>
            </a:r>
            <a:r>
              <a:rPr sz="2900" spc="-10" dirty="0">
                <a:latin typeface="Calibri"/>
                <a:cs typeface="Calibri"/>
              </a:rPr>
              <a:t>kapsamında </a:t>
            </a:r>
            <a:r>
              <a:rPr sz="2900" spc="-5" dirty="0">
                <a:latin typeface="Calibri"/>
                <a:cs typeface="Calibri"/>
              </a:rPr>
              <a:t>ihale edilmesi </a:t>
            </a:r>
            <a:r>
              <a:rPr sz="2900" spc="-15" dirty="0">
                <a:latin typeface="Calibri"/>
                <a:cs typeface="Calibri"/>
              </a:rPr>
              <a:t>Kanuna </a:t>
            </a:r>
            <a:r>
              <a:rPr sz="2900" spc="625" dirty="0">
                <a:latin typeface="Calibri"/>
                <a:cs typeface="Calibri"/>
              </a:rPr>
              <a:t> </a:t>
            </a:r>
            <a:r>
              <a:rPr sz="2900" spc="-5" dirty="0">
                <a:latin typeface="Calibri"/>
                <a:cs typeface="Calibri"/>
              </a:rPr>
              <a:t>aykırılık teşkil </a:t>
            </a:r>
            <a:r>
              <a:rPr sz="2900" spc="-65" dirty="0">
                <a:latin typeface="Calibri"/>
                <a:cs typeface="Calibri"/>
              </a:rPr>
              <a:t>eder.   </a:t>
            </a:r>
            <a:r>
              <a:rPr sz="2900" spc="125" dirty="0">
                <a:latin typeface="Calibri"/>
                <a:cs typeface="Calibri"/>
              </a:rPr>
              <a:t> </a:t>
            </a:r>
            <a:r>
              <a:rPr sz="2900" spc="-5" dirty="0">
                <a:latin typeface="Calibri"/>
                <a:cs typeface="Calibri"/>
              </a:rPr>
              <a:t>(2004/UK.Z-634)</a:t>
            </a:r>
            <a:endParaRPr sz="2900">
              <a:latin typeface="Calibri"/>
              <a:cs typeface="Calibri"/>
            </a:endParaRPr>
          </a:p>
          <a:p>
            <a:pPr marL="12700" marR="6985" algn="just">
              <a:lnSpc>
                <a:spcPct val="150000"/>
              </a:lnSpc>
              <a:buClr>
                <a:srgbClr val="FF0000"/>
              </a:buClr>
              <a:buSzPct val="89655"/>
              <a:buFont typeface="Arial"/>
              <a:buChar char="•"/>
              <a:tabLst>
                <a:tab pos="212725" algn="l"/>
              </a:tabLst>
            </a:pPr>
            <a:r>
              <a:rPr sz="2900" spc="-15" dirty="0">
                <a:latin typeface="Calibri"/>
                <a:cs typeface="Calibri"/>
              </a:rPr>
              <a:t>İptal </a:t>
            </a:r>
            <a:r>
              <a:rPr sz="2900" spc="-5" dirty="0">
                <a:latin typeface="Calibri"/>
                <a:cs typeface="Calibri"/>
              </a:rPr>
              <a:t>edilen ihaleden </a:t>
            </a:r>
            <a:r>
              <a:rPr sz="2900" spc="-20" dirty="0">
                <a:latin typeface="Calibri"/>
                <a:cs typeface="Calibri"/>
              </a:rPr>
              <a:t>sonra </a:t>
            </a:r>
            <a:r>
              <a:rPr sz="2900" dirty="0">
                <a:latin typeface="Calibri"/>
                <a:cs typeface="Calibri"/>
              </a:rPr>
              <a:t>üç </a:t>
            </a:r>
            <a:r>
              <a:rPr sz="2900" spc="-15" dirty="0">
                <a:latin typeface="Calibri"/>
                <a:cs typeface="Calibri"/>
              </a:rPr>
              <a:t>aylık </a:t>
            </a:r>
            <a:r>
              <a:rPr sz="2900" spc="-10" dirty="0">
                <a:latin typeface="Calibri"/>
                <a:cs typeface="Calibri"/>
              </a:rPr>
              <a:t>ihtiyacın </a:t>
            </a:r>
            <a:r>
              <a:rPr sz="2900" spc="-15" dirty="0">
                <a:latin typeface="Calibri"/>
                <a:cs typeface="Calibri"/>
              </a:rPr>
              <a:t>temini </a:t>
            </a:r>
            <a:r>
              <a:rPr sz="2900" spc="625" dirty="0">
                <a:latin typeface="Calibri"/>
                <a:cs typeface="Calibri"/>
              </a:rPr>
              <a:t> </a:t>
            </a:r>
            <a:r>
              <a:rPr sz="2900" spc="-5" dirty="0">
                <a:latin typeface="Calibri"/>
                <a:cs typeface="Calibri"/>
              </a:rPr>
              <a:t>için </a:t>
            </a:r>
            <a:r>
              <a:rPr sz="2900" spc="-10" dirty="0">
                <a:latin typeface="Calibri"/>
                <a:cs typeface="Calibri"/>
              </a:rPr>
              <a:t>pazarlık </a:t>
            </a:r>
            <a:r>
              <a:rPr sz="2900" spc="-5" dirty="0">
                <a:latin typeface="Calibri"/>
                <a:cs typeface="Calibri"/>
              </a:rPr>
              <a:t>usulü </a:t>
            </a:r>
            <a:r>
              <a:rPr sz="2900" dirty="0">
                <a:latin typeface="Calibri"/>
                <a:cs typeface="Calibri"/>
              </a:rPr>
              <a:t>ihale </a:t>
            </a:r>
            <a:r>
              <a:rPr sz="2900" spc="-10" dirty="0">
                <a:latin typeface="Calibri"/>
                <a:cs typeface="Calibri"/>
              </a:rPr>
              <a:t>yapılmasında </a:t>
            </a:r>
            <a:r>
              <a:rPr sz="2900" spc="-15" dirty="0">
                <a:latin typeface="Calibri"/>
                <a:cs typeface="Calibri"/>
              </a:rPr>
              <a:t>kanuna </a:t>
            </a:r>
            <a:r>
              <a:rPr sz="2900" spc="-10" dirty="0">
                <a:latin typeface="Calibri"/>
                <a:cs typeface="Calibri"/>
              </a:rPr>
              <a:t>aykırılık  </a:t>
            </a:r>
            <a:r>
              <a:rPr sz="2900" spc="-50" dirty="0">
                <a:latin typeface="Calibri"/>
                <a:cs typeface="Calibri"/>
              </a:rPr>
              <a:t>yoktur. </a:t>
            </a:r>
            <a:r>
              <a:rPr sz="2900" dirty="0">
                <a:latin typeface="Calibri"/>
                <a:cs typeface="Calibri"/>
              </a:rPr>
              <a:t>(2005/UM.Z-840,</a:t>
            </a:r>
            <a:r>
              <a:rPr sz="2900" spc="-45" dirty="0">
                <a:latin typeface="Calibri"/>
                <a:cs typeface="Calibri"/>
              </a:rPr>
              <a:t> </a:t>
            </a:r>
            <a:r>
              <a:rPr sz="2900" dirty="0">
                <a:latin typeface="Calibri"/>
                <a:cs typeface="Calibri"/>
              </a:rPr>
              <a:t>2005/UH.Z-577)</a:t>
            </a:r>
            <a:endParaRPr sz="29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39</a:t>
            </a:fld>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846576" y="309371"/>
            <a:ext cx="156362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4120641" y="423926"/>
            <a:ext cx="925830" cy="521334"/>
          </a:xfrm>
          <a:prstGeom prst="rect">
            <a:avLst/>
          </a:prstGeom>
        </p:spPr>
        <p:txBody>
          <a:bodyPr vert="horz" wrap="square" lIns="0" tIns="0" rIns="0" bIns="0" rtlCol="0">
            <a:spAutoFit/>
          </a:bodyPr>
          <a:lstStyle/>
          <a:p>
            <a:pPr marL="12700">
              <a:lnSpc>
                <a:spcPct val="100000"/>
              </a:lnSpc>
            </a:pPr>
            <a:r>
              <a:rPr dirty="0"/>
              <a:t>21 /</a:t>
            </a:r>
            <a:r>
              <a:rPr spc="-95" dirty="0"/>
              <a:t> </a:t>
            </a:r>
            <a:r>
              <a:rPr dirty="0"/>
              <a:t>f</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978786"/>
            <a:ext cx="8070215" cy="1400383"/>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 pos="1915795" algn="l"/>
                <a:tab pos="3324860" algn="l"/>
                <a:tab pos="4758690" algn="l"/>
                <a:tab pos="6226810" algn="l"/>
                <a:tab pos="7193280" algn="l"/>
              </a:tabLst>
            </a:pPr>
            <a:r>
              <a:rPr sz="3000" dirty="0">
                <a:latin typeface="Calibri"/>
                <a:cs typeface="Calibri"/>
              </a:rPr>
              <a:t>İda</a:t>
            </a:r>
            <a:r>
              <a:rPr sz="3000" spc="-40" dirty="0">
                <a:latin typeface="Calibri"/>
                <a:cs typeface="Calibri"/>
              </a:rPr>
              <a:t>r</a:t>
            </a:r>
            <a:r>
              <a:rPr sz="3000" dirty="0">
                <a:latin typeface="Calibri"/>
                <a:cs typeface="Calibri"/>
              </a:rPr>
              <a:t>e</a:t>
            </a:r>
            <a:r>
              <a:rPr sz="3000" spc="-15" dirty="0">
                <a:latin typeface="Calibri"/>
                <a:cs typeface="Calibri"/>
              </a:rPr>
              <a:t>l</a:t>
            </a:r>
            <a:r>
              <a:rPr sz="3000" dirty="0">
                <a:latin typeface="Calibri"/>
                <a:cs typeface="Calibri"/>
              </a:rPr>
              <a:t>e</a:t>
            </a:r>
            <a:r>
              <a:rPr sz="3000" spc="-10" dirty="0">
                <a:latin typeface="Calibri"/>
                <a:cs typeface="Calibri"/>
              </a:rPr>
              <a:t>r</a:t>
            </a:r>
            <a:r>
              <a:rPr sz="3000" dirty="0">
                <a:latin typeface="Calibri"/>
                <a:cs typeface="Calibri"/>
              </a:rPr>
              <a:t>in	</a:t>
            </a:r>
            <a:r>
              <a:rPr sz="3000" spc="-55" dirty="0">
                <a:latin typeface="Calibri"/>
                <a:cs typeface="Calibri"/>
              </a:rPr>
              <a:t>y</a:t>
            </a:r>
            <a:r>
              <a:rPr sz="3000" dirty="0">
                <a:latin typeface="Calibri"/>
                <a:cs typeface="Calibri"/>
              </a:rPr>
              <a:t>aklaşık	ma</a:t>
            </a:r>
            <a:r>
              <a:rPr sz="3000" spc="-15" dirty="0">
                <a:latin typeface="Calibri"/>
                <a:cs typeface="Calibri"/>
              </a:rPr>
              <a:t>l</a:t>
            </a:r>
            <a:r>
              <a:rPr sz="3000" dirty="0">
                <a:latin typeface="Calibri"/>
                <a:cs typeface="Calibri"/>
              </a:rPr>
              <a:t>i</a:t>
            </a:r>
            <a:r>
              <a:rPr sz="3000" spc="-45" dirty="0">
                <a:latin typeface="Calibri"/>
                <a:cs typeface="Calibri"/>
              </a:rPr>
              <a:t>y</a:t>
            </a:r>
            <a:r>
              <a:rPr sz="3000" spc="-20" dirty="0">
                <a:latin typeface="Calibri"/>
                <a:cs typeface="Calibri"/>
              </a:rPr>
              <a:t>e</a:t>
            </a:r>
            <a:r>
              <a:rPr sz="3000" spc="-10" dirty="0">
                <a:latin typeface="Calibri"/>
                <a:cs typeface="Calibri"/>
              </a:rPr>
              <a:t>t</a:t>
            </a:r>
            <a:r>
              <a:rPr sz="3000" dirty="0">
                <a:latin typeface="Calibri"/>
                <a:cs typeface="Calibri"/>
              </a:rPr>
              <a:t>i	</a:t>
            </a:r>
            <a:r>
              <a:rPr lang="tr-TR" sz="3000" dirty="0" smtClean="0">
                <a:solidFill>
                  <a:srgbClr val="C00000"/>
                </a:solidFill>
                <a:latin typeface="Calibri"/>
                <a:cs typeface="Calibri"/>
              </a:rPr>
              <a:t>728.072</a:t>
            </a:r>
            <a:r>
              <a:rPr lang="tr-TR" sz="3000" dirty="0" smtClean="0">
                <a:solidFill>
                  <a:srgbClr val="FF0000"/>
                </a:solidFill>
                <a:latin typeface="Calibri"/>
                <a:cs typeface="Calibri"/>
              </a:rPr>
              <a:t> </a:t>
            </a:r>
            <a:r>
              <a:rPr sz="3000" spc="-5" dirty="0" smtClean="0">
                <a:latin typeface="Calibri"/>
                <a:cs typeface="Calibri"/>
              </a:rPr>
              <a:t>T</a:t>
            </a:r>
            <a:r>
              <a:rPr sz="3000" spc="-220" dirty="0" smtClean="0">
                <a:latin typeface="Calibri"/>
                <a:cs typeface="Calibri"/>
              </a:rPr>
              <a:t>L</a:t>
            </a:r>
            <a:r>
              <a:rPr sz="3000" spc="-70" dirty="0" smtClean="0">
                <a:latin typeface="Calibri"/>
                <a:cs typeface="Calibri"/>
              </a:rPr>
              <a:t>’</a:t>
            </a:r>
            <a:r>
              <a:rPr lang="tr-TR" sz="3000" spc="-70" dirty="0" smtClean="0">
                <a:latin typeface="Calibri"/>
                <a:cs typeface="Calibri"/>
              </a:rPr>
              <a:t> </a:t>
            </a:r>
            <a:r>
              <a:rPr sz="3000" spc="-40" dirty="0" smtClean="0">
                <a:latin typeface="Calibri"/>
                <a:cs typeface="Calibri"/>
              </a:rPr>
              <a:t>y</a:t>
            </a:r>
            <a:r>
              <a:rPr sz="3000" dirty="0" smtClean="0">
                <a:latin typeface="Calibri"/>
                <a:cs typeface="Calibri"/>
              </a:rPr>
              <a:t>e</a:t>
            </a:r>
            <a:r>
              <a:rPr sz="3000" dirty="0">
                <a:latin typeface="Calibri"/>
                <a:cs typeface="Calibri"/>
              </a:rPr>
              <a:t>	</a:t>
            </a:r>
            <a:r>
              <a:rPr sz="3000" spc="-45" dirty="0">
                <a:latin typeface="Calibri"/>
                <a:cs typeface="Calibri"/>
              </a:rPr>
              <a:t>k</a:t>
            </a:r>
            <a:r>
              <a:rPr sz="3000" dirty="0">
                <a:latin typeface="Calibri"/>
                <a:cs typeface="Calibri"/>
              </a:rPr>
              <a:t>a</a:t>
            </a:r>
            <a:r>
              <a:rPr sz="3000" spc="-15" dirty="0">
                <a:latin typeface="Calibri"/>
                <a:cs typeface="Calibri"/>
              </a:rPr>
              <a:t>d</a:t>
            </a:r>
            <a:r>
              <a:rPr sz="3000" dirty="0">
                <a:latin typeface="Calibri"/>
                <a:cs typeface="Calibri"/>
              </a:rPr>
              <a:t>ar</a:t>
            </a:r>
          </a:p>
          <a:p>
            <a:pPr>
              <a:lnSpc>
                <a:spcPct val="100000"/>
              </a:lnSpc>
              <a:spcBef>
                <a:spcPts val="35"/>
              </a:spcBef>
            </a:pPr>
            <a:endParaRPr sz="3100" dirty="0">
              <a:latin typeface="Times New Roman"/>
              <a:cs typeface="Times New Roman"/>
            </a:endParaRPr>
          </a:p>
          <a:p>
            <a:pPr marL="12700">
              <a:lnSpc>
                <a:spcPct val="100000"/>
              </a:lnSpc>
            </a:pPr>
            <a:r>
              <a:rPr sz="3000" spc="-5" dirty="0">
                <a:latin typeface="Calibri"/>
                <a:cs typeface="Calibri"/>
              </a:rPr>
              <a:t>olan </a:t>
            </a:r>
            <a:r>
              <a:rPr sz="3000" b="1" u="heavy" spc="-5" dirty="0">
                <a:solidFill>
                  <a:srgbClr val="1F487C"/>
                </a:solidFill>
                <a:latin typeface="Calibri"/>
                <a:cs typeface="Calibri"/>
              </a:rPr>
              <a:t>mamul mal</a:t>
            </a:r>
            <a:r>
              <a:rPr sz="3000" spc="-5" dirty="0">
                <a:solidFill>
                  <a:srgbClr val="1F487C"/>
                </a:solidFill>
                <a:latin typeface="Calibri"/>
                <a:cs typeface="Calibri"/>
              </a:rPr>
              <a:t>, </a:t>
            </a:r>
            <a:r>
              <a:rPr sz="3000" b="1" u="heavy" spc="-15" dirty="0">
                <a:solidFill>
                  <a:srgbClr val="1F487C"/>
                </a:solidFill>
                <a:latin typeface="Calibri"/>
                <a:cs typeface="Calibri"/>
              </a:rPr>
              <a:t>malzeme </a:t>
            </a:r>
            <a:r>
              <a:rPr sz="3000" spc="-30" dirty="0">
                <a:solidFill>
                  <a:srgbClr val="1F487C"/>
                </a:solidFill>
                <a:latin typeface="Calibri"/>
                <a:cs typeface="Calibri"/>
              </a:rPr>
              <a:t>veya </a:t>
            </a:r>
            <a:r>
              <a:rPr sz="3000" b="1" u="heavy" spc="-10" dirty="0">
                <a:solidFill>
                  <a:srgbClr val="1F487C"/>
                </a:solidFill>
                <a:latin typeface="Calibri"/>
                <a:cs typeface="Calibri"/>
              </a:rPr>
              <a:t>hizmet</a:t>
            </a:r>
            <a:r>
              <a:rPr sz="3000" b="1" u="heavy" spc="20" dirty="0">
                <a:solidFill>
                  <a:srgbClr val="1F487C"/>
                </a:solidFill>
                <a:latin typeface="Calibri"/>
                <a:cs typeface="Calibri"/>
              </a:rPr>
              <a:t> </a:t>
            </a:r>
            <a:r>
              <a:rPr sz="3000" b="1" u="heavy" spc="-5" dirty="0">
                <a:solidFill>
                  <a:srgbClr val="1F487C"/>
                </a:solidFill>
                <a:latin typeface="Calibri"/>
                <a:cs typeface="Calibri"/>
              </a:rPr>
              <a:t>alımları</a:t>
            </a:r>
            <a:endParaRPr sz="3000" dirty="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40</a:t>
            </a:fld>
            <a:endParaRPr dirty="0"/>
          </a:p>
        </p:txBody>
      </p:sp>
      <p:sp>
        <p:nvSpPr>
          <p:cNvPr id="10" name="object 10"/>
          <p:cNvSpPr txBox="1"/>
          <p:nvPr/>
        </p:nvSpPr>
        <p:spPr>
          <a:xfrm>
            <a:off x="547217" y="3807841"/>
            <a:ext cx="884555" cy="489584"/>
          </a:xfrm>
          <a:prstGeom prst="rect">
            <a:avLst/>
          </a:prstGeom>
        </p:spPr>
        <p:txBody>
          <a:bodyPr vert="horz" wrap="square" lIns="0" tIns="0" rIns="0" bIns="0" rtlCol="0">
            <a:spAutoFit/>
          </a:bodyPr>
          <a:lstStyle/>
          <a:p>
            <a:pPr marL="12700">
              <a:lnSpc>
                <a:spcPct val="100000"/>
              </a:lnSpc>
            </a:pPr>
            <a:r>
              <a:rPr sz="2700" dirty="0">
                <a:solidFill>
                  <a:srgbClr val="FF0000"/>
                </a:solidFill>
                <a:latin typeface="Arial"/>
                <a:cs typeface="Arial"/>
              </a:rPr>
              <a:t>•</a:t>
            </a:r>
            <a:r>
              <a:rPr sz="2700" spc="-165" dirty="0">
                <a:solidFill>
                  <a:srgbClr val="FF0000"/>
                </a:solidFill>
                <a:latin typeface="Arial"/>
                <a:cs typeface="Arial"/>
              </a:rPr>
              <a:t> </a:t>
            </a:r>
            <a:r>
              <a:rPr sz="3000" dirty="0">
                <a:solidFill>
                  <a:srgbClr val="FF0000"/>
                </a:solidFill>
                <a:latin typeface="Calibri"/>
                <a:cs typeface="Calibri"/>
              </a:rPr>
              <a:t>21/f</a:t>
            </a:r>
            <a:endParaRPr sz="3000">
              <a:latin typeface="Calibri"/>
              <a:cs typeface="Calibri"/>
            </a:endParaRPr>
          </a:p>
        </p:txBody>
      </p:sp>
      <p:sp>
        <p:nvSpPr>
          <p:cNvPr id="11" name="object 11"/>
          <p:cNvSpPr txBox="1"/>
          <p:nvPr/>
        </p:nvSpPr>
        <p:spPr>
          <a:xfrm>
            <a:off x="1752726" y="3807841"/>
            <a:ext cx="6864984" cy="489584"/>
          </a:xfrm>
          <a:prstGeom prst="rect">
            <a:avLst/>
          </a:prstGeom>
        </p:spPr>
        <p:txBody>
          <a:bodyPr vert="horz" wrap="square" lIns="0" tIns="0" rIns="0" bIns="0" rtlCol="0">
            <a:spAutoFit/>
          </a:bodyPr>
          <a:lstStyle/>
          <a:p>
            <a:pPr marL="12700">
              <a:lnSpc>
                <a:spcPct val="100000"/>
              </a:lnSpc>
              <a:tabLst>
                <a:tab pos="2041525" algn="l"/>
                <a:tab pos="3284854" algn="l"/>
                <a:tab pos="4563745" algn="l"/>
                <a:tab pos="5423535" algn="l"/>
              </a:tabLst>
            </a:pPr>
            <a:r>
              <a:rPr sz="3000" spc="-10" dirty="0">
                <a:latin typeface="Calibri"/>
                <a:cs typeface="Calibri"/>
              </a:rPr>
              <a:t>kapsamında	sadece	</a:t>
            </a:r>
            <a:r>
              <a:rPr sz="3000" b="1" spc="-10" dirty="0">
                <a:solidFill>
                  <a:srgbClr val="1F487C"/>
                </a:solidFill>
                <a:latin typeface="Calibri"/>
                <a:cs typeface="Calibri"/>
              </a:rPr>
              <a:t>mamul	mal</a:t>
            </a:r>
            <a:r>
              <a:rPr sz="3000" spc="-10" dirty="0">
                <a:solidFill>
                  <a:srgbClr val="1F487C"/>
                </a:solidFill>
                <a:latin typeface="Calibri"/>
                <a:cs typeface="Calibri"/>
              </a:rPr>
              <a:t>,	</a:t>
            </a:r>
            <a:r>
              <a:rPr sz="3000" b="1" spc="-15" dirty="0">
                <a:solidFill>
                  <a:srgbClr val="1F487C"/>
                </a:solidFill>
                <a:latin typeface="Calibri"/>
                <a:cs typeface="Calibri"/>
              </a:rPr>
              <a:t>malzeme</a:t>
            </a:r>
            <a:endParaRPr sz="3000">
              <a:latin typeface="Calibri"/>
              <a:cs typeface="Calibri"/>
            </a:endParaRPr>
          </a:p>
        </p:txBody>
      </p:sp>
      <p:sp>
        <p:nvSpPr>
          <p:cNvPr id="12" name="object 12"/>
          <p:cNvSpPr txBox="1"/>
          <p:nvPr/>
        </p:nvSpPr>
        <p:spPr>
          <a:xfrm>
            <a:off x="547217" y="4722621"/>
            <a:ext cx="6256655" cy="1403350"/>
          </a:xfrm>
          <a:prstGeom prst="rect">
            <a:avLst/>
          </a:prstGeom>
        </p:spPr>
        <p:txBody>
          <a:bodyPr vert="horz" wrap="square" lIns="0" tIns="0" rIns="0" bIns="0" rtlCol="0">
            <a:spAutoFit/>
          </a:bodyPr>
          <a:lstStyle/>
          <a:p>
            <a:pPr marL="12700">
              <a:lnSpc>
                <a:spcPct val="100000"/>
              </a:lnSpc>
            </a:pPr>
            <a:r>
              <a:rPr sz="3000" spc="-30" dirty="0">
                <a:solidFill>
                  <a:srgbClr val="1F487C"/>
                </a:solidFill>
                <a:latin typeface="Calibri"/>
                <a:cs typeface="Calibri"/>
              </a:rPr>
              <a:t>veya </a:t>
            </a:r>
            <a:r>
              <a:rPr sz="3000" b="1" spc="-10" dirty="0">
                <a:solidFill>
                  <a:srgbClr val="1F487C"/>
                </a:solidFill>
                <a:latin typeface="Calibri"/>
                <a:cs typeface="Calibri"/>
              </a:rPr>
              <a:t>hizmet </a:t>
            </a:r>
            <a:r>
              <a:rPr sz="3000" b="1" spc="-5" dirty="0">
                <a:solidFill>
                  <a:srgbClr val="1F487C"/>
                </a:solidFill>
                <a:latin typeface="Calibri"/>
                <a:cs typeface="Calibri"/>
              </a:rPr>
              <a:t>alımları</a:t>
            </a:r>
            <a:r>
              <a:rPr sz="3000" b="1" spc="20" dirty="0">
                <a:solidFill>
                  <a:srgbClr val="1F487C"/>
                </a:solidFill>
                <a:latin typeface="Calibri"/>
                <a:cs typeface="Calibri"/>
              </a:rPr>
              <a:t> </a:t>
            </a:r>
            <a:r>
              <a:rPr sz="3000" spc="-35" dirty="0">
                <a:solidFill>
                  <a:srgbClr val="1F487C"/>
                </a:solidFill>
                <a:latin typeface="Calibri"/>
                <a:cs typeface="Calibri"/>
              </a:rPr>
              <a:t>yapılabilir.</a:t>
            </a:r>
            <a:endParaRPr sz="3000">
              <a:latin typeface="Calibri"/>
              <a:cs typeface="Calibri"/>
            </a:endParaRPr>
          </a:p>
          <a:p>
            <a:pPr>
              <a:lnSpc>
                <a:spcPct val="100000"/>
              </a:lnSpc>
              <a:spcBef>
                <a:spcPts val="35"/>
              </a:spcBef>
            </a:pPr>
            <a:endParaRPr sz="3100">
              <a:latin typeface="Times New Roman"/>
              <a:cs typeface="Times New Roman"/>
            </a:endParaRPr>
          </a:p>
          <a:p>
            <a:pPr marL="218440" indent="-205740">
              <a:lnSpc>
                <a:spcPct val="100000"/>
              </a:lnSpc>
              <a:buSzPct val="90000"/>
              <a:buFont typeface="Arial"/>
              <a:buChar char="•"/>
              <a:tabLst>
                <a:tab pos="218440" algn="l"/>
              </a:tabLst>
            </a:pPr>
            <a:r>
              <a:rPr sz="3000" b="1" u="heavy" spc="-45" dirty="0">
                <a:solidFill>
                  <a:srgbClr val="FF0000"/>
                </a:solidFill>
                <a:latin typeface="Calibri"/>
                <a:cs typeface="Calibri"/>
              </a:rPr>
              <a:t>Yapım </a:t>
            </a:r>
            <a:r>
              <a:rPr sz="3000" b="1" u="heavy" dirty="0">
                <a:solidFill>
                  <a:srgbClr val="FF0000"/>
                </a:solidFill>
                <a:latin typeface="Calibri"/>
                <a:cs typeface="Calibri"/>
              </a:rPr>
              <a:t>işleri </a:t>
            </a:r>
            <a:r>
              <a:rPr sz="3000" spc="-5" dirty="0">
                <a:solidFill>
                  <a:srgbClr val="1F487C"/>
                </a:solidFill>
                <a:latin typeface="Calibri"/>
                <a:cs typeface="Calibri"/>
              </a:rPr>
              <a:t>bu </a:t>
            </a:r>
            <a:r>
              <a:rPr sz="3000" spc="-10" dirty="0">
                <a:solidFill>
                  <a:srgbClr val="1F487C"/>
                </a:solidFill>
                <a:latin typeface="Calibri"/>
                <a:cs typeface="Calibri"/>
              </a:rPr>
              <a:t>kapsamda</a:t>
            </a:r>
            <a:r>
              <a:rPr sz="3000" spc="20" dirty="0">
                <a:solidFill>
                  <a:srgbClr val="1F487C"/>
                </a:solidFill>
                <a:latin typeface="Calibri"/>
                <a:cs typeface="Calibri"/>
              </a:rPr>
              <a:t> </a:t>
            </a:r>
            <a:r>
              <a:rPr sz="3000" spc="-10" dirty="0">
                <a:solidFill>
                  <a:srgbClr val="1F487C"/>
                </a:solidFill>
                <a:latin typeface="Calibri"/>
                <a:cs typeface="Calibri"/>
              </a:rPr>
              <a:t>yaptırılamaz.</a:t>
            </a:r>
            <a:endParaRPr sz="3000">
              <a:latin typeface="Calibri"/>
              <a:cs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8312" y="1196975"/>
            <a:ext cx="8229600" cy="5524500"/>
          </a:xfrm>
          <a:prstGeom prst="rect">
            <a:avLst/>
          </a:prstGeom>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marR="94615" algn="r">
              <a:lnSpc>
                <a:spcPct val="100000"/>
              </a:lnSpc>
              <a:spcBef>
                <a:spcPts val="1095"/>
              </a:spcBef>
            </a:pPr>
            <a:r>
              <a:rPr sz="1200" spc="5" dirty="0">
                <a:solidFill>
                  <a:srgbClr val="888888"/>
                </a:solidFill>
                <a:latin typeface="Tahoma"/>
                <a:cs typeface="Tahoma"/>
              </a:rPr>
              <a:t>46</a:t>
            </a:r>
            <a:endParaRPr sz="1200">
              <a:latin typeface="Tahoma"/>
              <a:cs typeface="Tahoma"/>
            </a:endParaRPr>
          </a:p>
        </p:txBody>
      </p:sp>
      <p:sp>
        <p:nvSpPr>
          <p:cNvPr id="3" name="object 3"/>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846576" y="309371"/>
            <a:ext cx="1563624" cy="93878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7" name="object 7"/>
          <p:cNvSpPr txBox="1">
            <a:spLocks noGrp="1"/>
          </p:cNvSpPr>
          <p:nvPr>
            <p:ph type="title"/>
          </p:nvPr>
        </p:nvSpPr>
        <p:spPr>
          <a:xfrm>
            <a:off x="4120641" y="423926"/>
            <a:ext cx="925830" cy="521334"/>
          </a:xfrm>
          <a:prstGeom prst="rect">
            <a:avLst/>
          </a:prstGeom>
        </p:spPr>
        <p:txBody>
          <a:bodyPr vert="horz" wrap="square" lIns="0" tIns="0" rIns="0" bIns="0" rtlCol="0">
            <a:spAutoFit/>
          </a:bodyPr>
          <a:lstStyle/>
          <a:p>
            <a:pPr marL="12700">
              <a:lnSpc>
                <a:spcPct val="100000"/>
              </a:lnSpc>
            </a:pPr>
            <a:r>
              <a:rPr dirty="0"/>
              <a:t>21 /</a:t>
            </a:r>
            <a:r>
              <a:rPr spc="-95" dirty="0"/>
              <a:t> </a:t>
            </a:r>
            <a:r>
              <a:rPr dirty="0"/>
              <a:t>f</a:t>
            </a: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9" name="object 9"/>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10" name="object 10"/>
          <p:cNvSpPr txBox="1"/>
          <p:nvPr/>
        </p:nvSpPr>
        <p:spPr>
          <a:xfrm>
            <a:off x="547217" y="1716278"/>
            <a:ext cx="7486650" cy="488950"/>
          </a:xfrm>
          <a:prstGeom prst="rect">
            <a:avLst/>
          </a:prstGeom>
        </p:spPr>
        <p:txBody>
          <a:bodyPr vert="horz" wrap="square" lIns="0" tIns="0" rIns="0" bIns="0" rtlCol="0">
            <a:spAutoFit/>
          </a:bodyPr>
          <a:lstStyle/>
          <a:p>
            <a:pPr marL="247015" indent="-234315">
              <a:lnSpc>
                <a:spcPct val="100000"/>
              </a:lnSpc>
              <a:buSzPct val="101666"/>
              <a:buFont typeface="Arial"/>
              <a:buChar char="•"/>
              <a:tabLst>
                <a:tab pos="247650" algn="l"/>
              </a:tabLst>
            </a:pPr>
            <a:r>
              <a:rPr sz="3000" dirty="0">
                <a:solidFill>
                  <a:srgbClr val="FF0000"/>
                </a:solidFill>
                <a:latin typeface="Calibri"/>
                <a:cs typeface="Calibri"/>
              </a:rPr>
              <a:t>21/f </a:t>
            </a:r>
            <a:r>
              <a:rPr sz="3000" spc="-5" dirty="0">
                <a:solidFill>
                  <a:srgbClr val="1F487C"/>
                </a:solidFill>
                <a:latin typeface="Calibri"/>
                <a:cs typeface="Calibri"/>
              </a:rPr>
              <a:t>uygulamasında limit </a:t>
            </a:r>
            <a:r>
              <a:rPr sz="3000" spc="-50" dirty="0">
                <a:solidFill>
                  <a:srgbClr val="1F487C"/>
                </a:solidFill>
                <a:latin typeface="Calibri"/>
                <a:cs typeface="Calibri"/>
              </a:rPr>
              <a:t>aynıdır. </a:t>
            </a:r>
            <a:r>
              <a:rPr sz="3000" dirty="0">
                <a:solidFill>
                  <a:srgbClr val="FF0000"/>
                </a:solidFill>
                <a:latin typeface="Calibri"/>
                <a:cs typeface="Calibri"/>
              </a:rPr>
              <a:t>(5216 /</a:t>
            </a:r>
            <a:r>
              <a:rPr sz="3000" spc="25" dirty="0">
                <a:solidFill>
                  <a:srgbClr val="FF0000"/>
                </a:solidFill>
                <a:latin typeface="Calibri"/>
                <a:cs typeface="Calibri"/>
              </a:rPr>
              <a:t> </a:t>
            </a:r>
            <a:r>
              <a:rPr sz="3000" dirty="0">
                <a:solidFill>
                  <a:srgbClr val="FF0000"/>
                </a:solidFill>
                <a:latin typeface="Calibri"/>
                <a:cs typeface="Calibri"/>
              </a:rPr>
              <a:t>5393)</a:t>
            </a:r>
            <a:endParaRPr sz="3000">
              <a:latin typeface="Calibri"/>
              <a:cs typeface="Calibri"/>
            </a:endParaRPr>
          </a:p>
        </p:txBody>
      </p:sp>
      <p:sp>
        <p:nvSpPr>
          <p:cNvPr id="11" name="object 11"/>
          <p:cNvSpPr txBox="1"/>
          <p:nvPr/>
        </p:nvSpPr>
        <p:spPr>
          <a:xfrm>
            <a:off x="7776718" y="2425319"/>
            <a:ext cx="845185" cy="1174750"/>
          </a:xfrm>
          <a:prstGeom prst="rect">
            <a:avLst/>
          </a:prstGeom>
        </p:spPr>
        <p:txBody>
          <a:bodyPr vert="horz" wrap="square" lIns="0" tIns="0" rIns="0" bIns="0" rtlCol="0">
            <a:spAutoFit/>
          </a:bodyPr>
          <a:lstStyle/>
          <a:p>
            <a:pPr algn="ctr">
              <a:lnSpc>
                <a:spcPct val="100000"/>
              </a:lnSpc>
            </a:pPr>
            <a:r>
              <a:rPr sz="3000" dirty="0">
                <a:solidFill>
                  <a:srgbClr val="1F487C"/>
                </a:solidFill>
                <a:latin typeface="Calibri"/>
                <a:cs typeface="Calibri"/>
              </a:rPr>
              <a:t>21/f</a:t>
            </a:r>
            <a:endParaRPr sz="3000">
              <a:latin typeface="Calibri"/>
              <a:cs typeface="Calibri"/>
            </a:endParaRPr>
          </a:p>
          <a:p>
            <a:pPr algn="ctr">
              <a:lnSpc>
                <a:spcPct val="100000"/>
              </a:lnSpc>
              <a:spcBef>
                <a:spcPts val="1800"/>
              </a:spcBef>
            </a:pPr>
            <a:r>
              <a:rPr sz="3000" spc="-15" dirty="0">
                <a:solidFill>
                  <a:srgbClr val="1F487C"/>
                </a:solidFill>
                <a:latin typeface="Calibri"/>
                <a:cs typeface="Calibri"/>
              </a:rPr>
              <a:t>5’ıncı</a:t>
            </a:r>
            <a:endParaRPr sz="3000">
              <a:latin typeface="Calibri"/>
              <a:cs typeface="Calibri"/>
            </a:endParaRPr>
          </a:p>
        </p:txBody>
      </p:sp>
      <p:sp>
        <p:nvSpPr>
          <p:cNvPr id="12" name="object 12"/>
          <p:cNvSpPr txBox="1"/>
          <p:nvPr/>
        </p:nvSpPr>
        <p:spPr>
          <a:xfrm>
            <a:off x="547217" y="2196719"/>
            <a:ext cx="7016750" cy="2089785"/>
          </a:xfrm>
          <a:prstGeom prst="rect">
            <a:avLst/>
          </a:prstGeom>
        </p:spPr>
        <p:txBody>
          <a:bodyPr vert="horz" wrap="square" lIns="0" tIns="0" rIns="0" bIns="0" rtlCol="0">
            <a:spAutoFit/>
          </a:bodyPr>
          <a:lstStyle/>
          <a:p>
            <a:pPr marL="12700" marR="5080">
              <a:lnSpc>
                <a:spcPct val="150000"/>
              </a:lnSpc>
              <a:buClr>
                <a:srgbClr val="FF0000"/>
              </a:buClr>
              <a:buSzPct val="90000"/>
              <a:buFont typeface="Arial"/>
              <a:buChar char="•"/>
              <a:tabLst>
                <a:tab pos="220345" algn="l"/>
                <a:tab pos="1928495" algn="l"/>
                <a:tab pos="2601595" algn="l"/>
                <a:tab pos="3714750" algn="l"/>
                <a:tab pos="5132070" algn="l"/>
                <a:tab pos="5676265" algn="l"/>
              </a:tabLst>
            </a:pPr>
            <a:r>
              <a:rPr sz="3000" dirty="0">
                <a:solidFill>
                  <a:srgbClr val="1F487C"/>
                </a:solidFill>
                <a:latin typeface="Calibri"/>
                <a:cs typeface="Calibri"/>
              </a:rPr>
              <a:t>İ</a:t>
            </a:r>
            <a:r>
              <a:rPr sz="3000" spc="-45" dirty="0">
                <a:solidFill>
                  <a:srgbClr val="1F487C"/>
                </a:solidFill>
                <a:latin typeface="Calibri"/>
                <a:cs typeface="Calibri"/>
              </a:rPr>
              <a:t>h</a:t>
            </a:r>
            <a:r>
              <a:rPr sz="3000" dirty="0">
                <a:solidFill>
                  <a:srgbClr val="1F487C"/>
                </a:solidFill>
                <a:latin typeface="Calibri"/>
                <a:cs typeface="Calibri"/>
              </a:rPr>
              <a:t>ti</a:t>
            </a:r>
            <a:r>
              <a:rPr sz="3000" spc="-60" dirty="0">
                <a:solidFill>
                  <a:srgbClr val="1F487C"/>
                </a:solidFill>
                <a:latin typeface="Calibri"/>
                <a:cs typeface="Calibri"/>
              </a:rPr>
              <a:t>y</a:t>
            </a:r>
            <a:r>
              <a:rPr sz="3000" dirty="0">
                <a:solidFill>
                  <a:srgbClr val="1F487C"/>
                </a:solidFill>
                <a:latin typeface="Calibri"/>
                <a:cs typeface="Calibri"/>
              </a:rPr>
              <a:t>acın	kıs</a:t>
            </a:r>
            <a:r>
              <a:rPr sz="3000" spc="-10" dirty="0">
                <a:solidFill>
                  <a:srgbClr val="1F487C"/>
                </a:solidFill>
                <a:latin typeface="Calibri"/>
                <a:cs typeface="Calibri"/>
              </a:rPr>
              <a:t>ı</a:t>
            </a:r>
            <a:r>
              <a:rPr sz="3000" dirty="0">
                <a:solidFill>
                  <a:srgbClr val="1F487C"/>
                </a:solidFill>
                <a:latin typeface="Calibri"/>
                <a:cs typeface="Calibri"/>
              </a:rPr>
              <a:t>mla</a:t>
            </a:r>
            <a:r>
              <a:rPr sz="3000" spc="-70" dirty="0">
                <a:solidFill>
                  <a:srgbClr val="1F487C"/>
                </a:solidFill>
                <a:latin typeface="Calibri"/>
                <a:cs typeface="Calibri"/>
              </a:rPr>
              <a:t>r</a:t>
            </a:r>
            <a:r>
              <a:rPr sz="3000" dirty="0">
                <a:solidFill>
                  <a:srgbClr val="1F487C"/>
                </a:solidFill>
                <a:latin typeface="Calibri"/>
                <a:cs typeface="Calibri"/>
              </a:rPr>
              <a:t>a	bö</a:t>
            </a:r>
            <a:r>
              <a:rPr sz="3000" spc="-10" dirty="0">
                <a:solidFill>
                  <a:srgbClr val="1F487C"/>
                </a:solidFill>
                <a:latin typeface="Calibri"/>
                <a:cs typeface="Calibri"/>
              </a:rPr>
              <a:t>l</a:t>
            </a:r>
            <a:r>
              <a:rPr sz="3000" dirty="0">
                <a:solidFill>
                  <a:srgbClr val="1F487C"/>
                </a:solidFill>
                <a:latin typeface="Calibri"/>
                <a:cs typeface="Calibri"/>
              </a:rPr>
              <a:t>ünm</a:t>
            </a:r>
            <a:r>
              <a:rPr sz="3000" spc="-15" dirty="0">
                <a:solidFill>
                  <a:srgbClr val="1F487C"/>
                </a:solidFill>
                <a:latin typeface="Calibri"/>
                <a:cs typeface="Calibri"/>
              </a:rPr>
              <a:t>e</a:t>
            </a:r>
            <a:r>
              <a:rPr sz="3000" dirty="0">
                <a:solidFill>
                  <a:srgbClr val="1F487C"/>
                </a:solidFill>
                <a:latin typeface="Calibri"/>
                <a:cs typeface="Calibri"/>
              </a:rPr>
              <a:t>k	</a:t>
            </a:r>
            <a:r>
              <a:rPr sz="3000" spc="-10" dirty="0">
                <a:solidFill>
                  <a:srgbClr val="1F487C"/>
                </a:solidFill>
                <a:latin typeface="Calibri"/>
                <a:cs typeface="Calibri"/>
              </a:rPr>
              <a:t>s</a:t>
            </a:r>
            <a:r>
              <a:rPr sz="3000" spc="-5" dirty="0">
                <a:solidFill>
                  <a:srgbClr val="1F487C"/>
                </a:solidFill>
                <a:latin typeface="Calibri"/>
                <a:cs typeface="Calibri"/>
              </a:rPr>
              <a:t>u</a:t>
            </a:r>
            <a:r>
              <a:rPr sz="3000" spc="-45" dirty="0">
                <a:solidFill>
                  <a:srgbClr val="1F487C"/>
                </a:solidFill>
                <a:latin typeface="Calibri"/>
                <a:cs typeface="Calibri"/>
              </a:rPr>
              <a:t>r</a:t>
            </a:r>
            <a:r>
              <a:rPr sz="3000" spc="-20" dirty="0">
                <a:solidFill>
                  <a:srgbClr val="1F487C"/>
                </a:solidFill>
                <a:latin typeface="Calibri"/>
                <a:cs typeface="Calibri"/>
              </a:rPr>
              <a:t>e</a:t>
            </a:r>
            <a:r>
              <a:rPr sz="3000" dirty="0">
                <a:solidFill>
                  <a:srgbClr val="1F487C"/>
                </a:solidFill>
                <a:latin typeface="Calibri"/>
                <a:cs typeface="Calibri"/>
              </a:rPr>
              <a:t>tiy</a:t>
            </a:r>
            <a:r>
              <a:rPr sz="3000" spc="-15" dirty="0">
                <a:solidFill>
                  <a:srgbClr val="1F487C"/>
                </a:solidFill>
                <a:latin typeface="Calibri"/>
                <a:cs typeface="Calibri"/>
              </a:rPr>
              <a:t>l</a:t>
            </a:r>
            <a:r>
              <a:rPr sz="3000" dirty="0">
                <a:solidFill>
                  <a:srgbClr val="1F487C"/>
                </a:solidFill>
                <a:latin typeface="Calibri"/>
                <a:cs typeface="Calibri"/>
              </a:rPr>
              <a:t>e  </a:t>
            </a:r>
            <a:r>
              <a:rPr sz="3000" spc="-10" dirty="0">
                <a:solidFill>
                  <a:srgbClr val="1F487C"/>
                </a:solidFill>
                <a:latin typeface="Calibri"/>
                <a:cs typeface="Calibri"/>
              </a:rPr>
              <a:t>kapsamında		yaptırılması	Kanunun  </a:t>
            </a:r>
            <a:r>
              <a:rPr sz="3000" spc="-5" dirty="0">
                <a:solidFill>
                  <a:srgbClr val="1F487C"/>
                </a:solidFill>
                <a:latin typeface="Calibri"/>
                <a:cs typeface="Calibri"/>
              </a:rPr>
              <a:t>maddesindeki </a:t>
            </a:r>
            <a:r>
              <a:rPr sz="3000" spc="-10" dirty="0">
                <a:solidFill>
                  <a:srgbClr val="1F487C"/>
                </a:solidFill>
                <a:latin typeface="Calibri"/>
                <a:cs typeface="Calibri"/>
              </a:rPr>
              <a:t>temel </a:t>
            </a:r>
            <a:r>
              <a:rPr sz="3000" spc="-25" dirty="0">
                <a:solidFill>
                  <a:srgbClr val="1F487C"/>
                </a:solidFill>
                <a:latin typeface="Calibri"/>
                <a:cs typeface="Calibri"/>
              </a:rPr>
              <a:t>ilkelere</a:t>
            </a:r>
            <a:r>
              <a:rPr sz="3000" spc="-20" dirty="0">
                <a:solidFill>
                  <a:srgbClr val="1F487C"/>
                </a:solidFill>
                <a:latin typeface="Calibri"/>
                <a:cs typeface="Calibri"/>
              </a:rPr>
              <a:t> </a:t>
            </a:r>
            <a:r>
              <a:rPr sz="3000" spc="-40" dirty="0">
                <a:solidFill>
                  <a:srgbClr val="1F487C"/>
                </a:solidFill>
                <a:latin typeface="Calibri"/>
                <a:cs typeface="Calibri"/>
              </a:rPr>
              <a:t>aykırıdır.</a:t>
            </a:r>
            <a:endParaRPr sz="3000">
              <a:latin typeface="Calibri"/>
              <a:cs typeface="Calibri"/>
            </a:endParaRPr>
          </a:p>
        </p:txBody>
      </p:sp>
      <p:sp>
        <p:nvSpPr>
          <p:cNvPr id="13" name="object 13"/>
          <p:cNvSpPr txBox="1"/>
          <p:nvPr/>
        </p:nvSpPr>
        <p:spPr>
          <a:xfrm>
            <a:off x="547217" y="4483354"/>
            <a:ext cx="884555" cy="488950"/>
          </a:xfrm>
          <a:prstGeom prst="rect">
            <a:avLst/>
          </a:prstGeom>
        </p:spPr>
        <p:txBody>
          <a:bodyPr vert="horz" wrap="square" lIns="0" tIns="0" rIns="0" bIns="0" rtlCol="0">
            <a:spAutoFit/>
          </a:bodyPr>
          <a:lstStyle/>
          <a:p>
            <a:pPr marL="12700">
              <a:lnSpc>
                <a:spcPct val="100000"/>
              </a:lnSpc>
            </a:pPr>
            <a:r>
              <a:rPr sz="2700" spc="-5" dirty="0">
                <a:solidFill>
                  <a:srgbClr val="FF0000"/>
                </a:solidFill>
                <a:latin typeface="Arial"/>
                <a:cs typeface="Arial"/>
              </a:rPr>
              <a:t>•</a:t>
            </a:r>
            <a:r>
              <a:rPr sz="2700" spc="-155" dirty="0">
                <a:solidFill>
                  <a:srgbClr val="FF0000"/>
                </a:solidFill>
                <a:latin typeface="Arial"/>
                <a:cs typeface="Arial"/>
              </a:rPr>
              <a:t> </a:t>
            </a:r>
            <a:r>
              <a:rPr sz="3000" dirty="0">
                <a:solidFill>
                  <a:srgbClr val="FF0000"/>
                </a:solidFill>
                <a:latin typeface="Calibri"/>
                <a:cs typeface="Calibri"/>
              </a:rPr>
              <a:t>21/f</a:t>
            </a:r>
            <a:endParaRPr sz="3000">
              <a:latin typeface="Calibri"/>
              <a:cs typeface="Calibri"/>
            </a:endParaRPr>
          </a:p>
        </p:txBody>
      </p:sp>
      <p:sp>
        <p:nvSpPr>
          <p:cNvPr id="14" name="object 14"/>
          <p:cNvSpPr txBox="1"/>
          <p:nvPr/>
        </p:nvSpPr>
        <p:spPr>
          <a:xfrm>
            <a:off x="1671954" y="4483354"/>
            <a:ext cx="6948170" cy="488950"/>
          </a:xfrm>
          <a:prstGeom prst="rect">
            <a:avLst/>
          </a:prstGeom>
        </p:spPr>
        <p:txBody>
          <a:bodyPr vert="horz" wrap="square" lIns="0" tIns="0" rIns="0" bIns="0" rtlCol="0">
            <a:spAutoFit/>
          </a:bodyPr>
          <a:lstStyle/>
          <a:p>
            <a:pPr marL="12700">
              <a:lnSpc>
                <a:spcPct val="100000"/>
              </a:lnSpc>
              <a:tabLst>
                <a:tab pos="2134235" algn="l"/>
                <a:tab pos="4169410" algn="l"/>
                <a:tab pos="5466080" algn="l"/>
              </a:tabLst>
            </a:pPr>
            <a:r>
              <a:rPr sz="3000" spc="-45" dirty="0">
                <a:solidFill>
                  <a:srgbClr val="1F487C"/>
                </a:solidFill>
                <a:latin typeface="Calibri"/>
                <a:cs typeface="Calibri"/>
              </a:rPr>
              <a:t>k</a:t>
            </a:r>
            <a:r>
              <a:rPr sz="3000" spc="-5" dirty="0">
                <a:solidFill>
                  <a:srgbClr val="1F487C"/>
                </a:solidFill>
                <a:latin typeface="Calibri"/>
                <a:cs typeface="Calibri"/>
              </a:rPr>
              <a:t>a</a:t>
            </a:r>
            <a:r>
              <a:rPr sz="3000" spc="-30" dirty="0">
                <a:solidFill>
                  <a:srgbClr val="1F487C"/>
                </a:solidFill>
                <a:latin typeface="Calibri"/>
                <a:cs typeface="Calibri"/>
              </a:rPr>
              <a:t>p</a:t>
            </a:r>
            <a:r>
              <a:rPr sz="3000" spc="-5" dirty="0">
                <a:solidFill>
                  <a:srgbClr val="1F487C"/>
                </a:solidFill>
                <a:latin typeface="Calibri"/>
                <a:cs typeface="Calibri"/>
              </a:rPr>
              <a:t>samında	</a:t>
            </a:r>
            <a:r>
              <a:rPr sz="3000" spc="-55" dirty="0">
                <a:solidFill>
                  <a:srgbClr val="1F487C"/>
                </a:solidFill>
                <a:latin typeface="Calibri"/>
                <a:cs typeface="Calibri"/>
              </a:rPr>
              <a:t>y</a:t>
            </a:r>
            <a:r>
              <a:rPr sz="3000" spc="-5" dirty="0">
                <a:solidFill>
                  <a:srgbClr val="1F487C"/>
                </a:solidFill>
                <a:latin typeface="Calibri"/>
                <a:cs typeface="Calibri"/>
              </a:rPr>
              <a:t>a</a:t>
            </a:r>
            <a:r>
              <a:rPr sz="3000" spc="-20" dirty="0">
                <a:solidFill>
                  <a:srgbClr val="1F487C"/>
                </a:solidFill>
                <a:latin typeface="Calibri"/>
                <a:cs typeface="Calibri"/>
              </a:rPr>
              <a:t>p</a:t>
            </a:r>
            <a:r>
              <a:rPr sz="3000" dirty="0">
                <a:solidFill>
                  <a:srgbClr val="1F487C"/>
                </a:solidFill>
                <a:latin typeface="Calibri"/>
                <a:cs typeface="Calibri"/>
              </a:rPr>
              <a:t>tır</a:t>
            </a:r>
            <a:r>
              <a:rPr sz="3000" spc="-15" dirty="0">
                <a:solidFill>
                  <a:srgbClr val="1F487C"/>
                </a:solidFill>
                <a:latin typeface="Calibri"/>
                <a:cs typeface="Calibri"/>
              </a:rPr>
              <a:t>ı</a:t>
            </a:r>
            <a:r>
              <a:rPr sz="3000" dirty="0">
                <a:solidFill>
                  <a:srgbClr val="1F487C"/>
                </a:solidFill>
                <a:latin typeface="Calibri"/>
                <a:cs typeface="Calibri"/>
              </a:rPr>
              <a:t>l</a:t>
            </a:r>
            <a:r>
              <a:rPr sz="3000" spc="5" dirty="0">
                <a:solidFill>
                  <a:srgbClr val="1F487C"/>
                </a:solidFill>
                <a:latin typeface="Calibri"/>
                <a:cs typeface="Calibri"/>
              </a:rPr>
              <a:t>a</a:t>
            </a:r>
            <a:r>
              <a:rPr sz="3000" spc="-25" dirty="0">
                <a:solidFill>
                  <a:srgbClr val="1F487C"/>
                </a:solidFill>
                <a:latin typeface="Calibri"/>
                <a:cs typeface="Calibri"/>
              </a:rPr>
              <a:t>c</a:t>
            </a:r>
            <a:r>
              <a:rPr sz="3000" dirty="0">
                <a:solidFill>
                  <a:srgbClr val="1F487C"/>
                </a:solidFill>
                <a:latin typeface="Calibri"/>
                <a:cs typeface="Calibri"/>
              </a:rPr>
              <a:t>ak	iş</a:t>
            </a:r>
            <a:r>
              <a:rPr sz="3000" spc="-10" dirty="0">
                <a:solidFill>
                  <a:srgbClr val="1F487C"/>
                </a:solidFill>
                <a:latin typeface="Calibri"/>
                <a:cs typeface="Calibri"/>
              </a:rPr>
              <a:t>l</a:t>
            </a:r>
            <a:r>
              <a:rPr sz="3000" dirty="0">
                <a:solidFill>
                  <a:srgbClr val="1F487C"/>
                </a:solidFill>
                <a:latin typeface="Calibri"/>
                <a:cs typeface="Calibri"/>
              </a:rPr>
              <a:t>e</a:t>
            </a:r>
            <a:r>
              <a:rPr sz="3000" spc="-45" dirty="0">
                <a:solidFill>
                  <a:srgbClr val="1F487C"/>
                </a:solidFill>
                <a:latin typeface="Calibri"/>
                <a:cs typeface="Calibri"/>
              </a:rPr>
              <a:t>r</a:t>
            </a:r>
            <a:r>
              <a:rPr sz="3000" dirty="0">
                <a:solidFill>
                  <a:srgbClr val="1F487C"/>
                </a:solidFill>
                <a:latin typeface="Calibri"/>
                <a:cs typeface="Calibri"/>
              </a:rPr>
              <a:t>de	şartname</a:t>
            </a:r>
            <a:endParaRPr sz="3000">
              <a:latin typeface="Calibri"/>
              <a:cs typeface="Calibri"/>
            </a:endParaRPr>
          </a:p>
        </p:txBody>
      </p:sp>
      <p:sp>
        <p:nvSpPr>
          <p:cNvPr id="15" name="object 15"/>
          <p:cNvSpPr txBox="1"/>
          <p:nvPr/>
        </p:nvSpPr>
        <p:spPr>
          <a:xfrm>
            <a:off x="547217" y="5169153"/>
            <a:ext cx="6735445" cy="1175385"/>
          </a:xfrm>
          <a:prstGeom prst="rect">
            <a:avLst/>
          </a:prstGeom>
        </p:spPr>
        <p:txBody>
          <a:bodyPr vert="horz" wrap="square" lIns="0" tIns="0" rIns="0" bIns="0" rtlCol="0">
            <a:spAutoFit/>
          </a:bodyPr>
          <a:lstStyle/>
          <a:p>
            <a:pPr marL="12700">
              <a:lnSpc>
                <a:spcPct val="100000"/>
              </a:lnSpc>
            </a:pPr>
            <a:r>
              <a:rPr sz="3000" spc="-10" dirty="0">
                <a:solidFill>
                  <a:srgbClr val="1F487C"/>
                </a:solidFill>
                <a:latin typeface="Calibri"/>
                <a:cs typeface="Calibri"/>
              </a:rPr>
              <a:t>düzenlenmesi</a:t>
            </a:r>
            <a:r>
              <a:rPr sz="3000" spc="-40" dirty="0">
                <a:solidFill>
                  <a:srgbClr val="1F487C"/>
                </a:solidFill>
                <a:latin typeface="Calibri"/>
                <a:cs typeface="Calibri"/>
              </a:rPr>
              <a:t> zorunludur.</a:t>
            </a:r>
            <a:endParaRPr sz="3000">
              <a:latin typeface="Calibri"/>
              <a:cs typeface="Calibri"/>
            </a:endParaRPr>
          </a:p>
          <a:p>
            <a:pPr marL="218440" indent="-205740">
              <a:lnSpc>
                <a:spcPct val="100000"/>
              </a:lnSpc>
              <a:spcBef>
                <a:spcPts val="1800"/>
              </a:spcBef>
              <a:buSzPct val="90000"/>
              <a:buFont typeface="Arial"/>
              <a:buChar char="•"/>
              <a:tabLst>
                <a:tab pos="218440" algn="l"/>
              </a:tabLst>
            </a:pPr>
            <a:r>
              <a:rPr sz="3000" dirty="0">
                <a:solidFill>
                  <a:srgbClr val="FF0000"/>
                </a:solidFill>
                <a:latin typeface="Calibri"/>
                <a:cs typeface="Calibri"/>
              </a:rPr>
              <a:t>21/f </a:t>
            </a:r>
            <a:r>
              <a:rPr sz="3000" spc="-5" dirty="0">
                <a:latin typeface="Calibri"/>
                <a:cs typeface="Calibri"/>
              </a:rPr>
              <a:t>de belirtilen </a:t>
            </a:r>
            <a:r>
              <a:rPr sz="3000" spc="-20" dirty="0">
                <a:latin typeface="Calibri"/>
                <a:cs typeface="Calibri"/>
              </a:rPr>
              <a:t>tutara </a:t>
            </a:r>
            <a:r>
              <a:rPr sz="3000" spc="-15" dirty="0">
                <a:solidFill>
                  <a:srgbClr val="FF0000"/>
                </a:solidFill>
                <a:latin typeface="Calibri"/>
                <a:cs typeface="Calibri"/>
              </a:rPr>
              <a:t>KDV </a:t>
            </a:r>
            <a:r>
              <a:rPr sz="3000" spc="-5" dirty="0">
                <a:solidFill>
                  <a:srgbClr val="FF0000"/>
                </a:solidFill>
                <a:latin typeface="Calibri"/>
                <a:cs typeface="Calibri"/>
              </a:rPr>
              <a:t>dahil</a:t>
            </a:r>
            <a:r>
              <a:rPr sz="3000" spc="-20" dirty="0">
                <a:solidFill>
                  <a:srgbClr val="FF0000"/>
                </a:solidFill>
                <a:latin typeface="Calibri"/>
                <a:cs typeface="Calibri"/>
              </a:rPr>
              <a:t> </a:t>
            </a:r>
            <a:r>
              <a:rPr sz="3000" spc="-40" dirty="0">
                <a:solidFill>
                  <a:srgbClr val="FF0000"/>
                </a:solidFill>
                <a:latin typeface="Calibri"/>
                <a:cs typeface="Calibri"/>
              </a:rPr>
              <a:t>değildir</a:t>
            </a:r>
            <a:r>
              <a:rPr sz="3000" spc="-40" dirty="0">
                <a:latin typeface="Calibri"/>
                <a:cs typeface="Calibri"/>
              </a:rPr>
              <a:t>.</a:t>
            </a:r>
            <a:endParaRPr sz="3000">
              <a:latin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8312" y="1196975"/>
            <a:ext cx="8229600" cy="5524500"/>
          </a:xfrm>
          <a:prstGeom prst="rect">
            <a:avLst/>
          </a:prstGeom>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marR="94615" algn="r">
              <a:lnSpc>
                <a:spcPct val="100000"/>
              </a:lnSpc>
              <a:spcBef>
                <a:spcPts val="1095"/>
              </a:spcBef>
            </a:pPr>
            <a:r>
              <a:rPr sz="1200" spc="5" dirty="0">
                <a:solidFill>
                  <a:srgbClr val="888888"/>
                </a:solidFill>
                <a:latin typeface="Tahoma"/>
                <a:cs typeface="Tahoma"/>
              </a:rPr>
              <a:t>47</a:t>
            </a:r>
            <a:endParaRPr sz="1200">
              <a:latin typeface="Tahoma"/>
              <a:cs typeface="Tahoma"/>
            </a:endParaRPr>
          </a:p>
        </p:txBody>
      </p:sp>
      <p:sp>
        <p:nvSpPr>
          <p:cNvPr id="3" name="object 3"/>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084832" y="309371"/>
            <a:ext cx="5177028" cy="93878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7" name="object 7"/>
          <p:cNvSpPr txBox="1">
            <a:spLocks noGrp="1"/>
          </p:cNvSpPr>
          <p:nvPr>
            <p:ph type="title"/>
          </p:nvPr>
        </p:nvSpPr>
        <p:spPr>
          <a:xfrm>
            <a:off x="2358644" y="423926"/>
            <a:ext cx="4451985" cy="521334"/>
          </a:xfrm>
          <a:prstGeom prst="rect">
            <a:avLst/>
          </a:prstGeom>
        </p:spPr>
        <p:txBody>
          <a:bodyPr vert="horz" wrap="square" lIns="0" tIns="0" rIns="0" bIns="0" rtlCol="0">
            <a:spAutoFit/>
          </a:bodyPr>
          <a:lstStyle/>
          <a:p>
            <a:pPr marL="12700">
              <a:lnSpc>
                <a:spcPct val="100000"/>
              </a:lnSpc>
            </a:pPr>
            <a:r>
              <a:rPr spc="-10" dirty="0"/>
              <a:t>Pazarlık </a:t>
            </a:r>
            <a:r>
              <a:rPr dirty="0"/>
              <a:t>Usulü İhalede</a:t>
            </a:r>
            <a:r>
              <a:rPr spc="-114" dirty="0"/>
              <a:t> </a:t>
            </a:r>
            <a:r>
              <a:rPr dirty="0"/>
              <a:t>İlan</a:t>
            </a: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9" name="object 9"/>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10" name="object 10"/>
          <p:cNvSpPr txBox="1">
            <a:spLocks noGrp="1"/>
          </p:cNvSpPr>
          <p:nvPr>
            <p:ph type="body" idx="1"/>
          </p:nvPr>
        </p:nvSpPr>
        <p:spPr>
          <a:prstGeom prst="rect">
            <a:avLst/>
          </a:prstGeom>
        </p:spPr>
        <p:txBody>
          <a:bodyPr vert="horz" wrap="square" lIns="0" tIns="302178" rIns="0" bIns="0" rtlCol="0">
            <a:spAutoFit/>
          </a:bodyPr>
          <a:lstStyle/>
          <a:p>
            <a:pPr marL="12700">
              <a:lnSpc>
                <a:spcPct val="100000"/>
              </a:lnSpc>
              <a:buClr>
                <a:srgbClr val="FF0000"/>
              </a:buClr>
              <a:buSzPct val="96428"/>
              <a:buFont typeface="Arial"/>
              <a:buChar char="•"/>
              <a:tabLst>
                <a:tab pos="220345" algn="l"/>
                <a:tab pos="1692275" algn="l"/>
                <a:tab pos="2822575" algn="l"/>
                <a:tab pos="4694555" algn="l"/>
                <a:tab pos="5297170" algn="l"/>
                <a:tab pos="5819775" algn="l"/>
                <a:tab pos="6379210" algn="l"/>
              </a:tabLst>
            </a:pPr>
            <a:r>
              <a:rPr sz="2800" spc="-10" dirty="0">
                <a:solidFill>
                  <a:srgbClr val="000000"/>
                </a:solidFill>
              </a:rPr>
              <a:t>Kanunun	21’ıncı	</a:t>
            </a:r>
            <a:r>
              <a:rPr sz="2800" spc="-5" dirty="0">
                <a:solidFill>
                  <a:srgbClr val="000000"/>
                </a:solidFill>
              </a:rPr>
              <a:t>maddesinin	</a:t>
            </a:r>
            <a:r>
              <a:rPr sz="2800" b="1" u="heavy" spc="-5" dirty="0">
                <a:solidFill>
                  <a:srgbClr val="CC3300"/>
                </a:solidFill>
                <a:latin typeface="Calibri"/>
                <a:cs typeface="Calibri"/>
              </a:rPr>
              <a:t>(b)</a:t>
            </a:r>
            <a:r>
              <a:rPr sz="2800" b="1" spc="-5" dirty="0">
                <a:solidFill>
                  <a:srgbClr val="CC3300"/>
                </a:solidFill>
                <a:latin typeface="Calibri"/>
                <a:cs typeface="Calibri"/>
              </a:rPr>
              <a:t>	</a:t>
            </a:r>
            <a:r>
              <a:rPr sz="2800" spc="-20" dirty="0"/>
              <a:t>ve	</a:t>
            </a:r>
            <a:r>
              <a:rPr sz="2800" b="1" u="heavy" spc="-5" dirty="0">
                <a:solidFill>
                  <a:srgbClr val="CC3300"/>
                </a:solidFill>
                <a:latin typeface="Calibri"/>
                <a:cs typeface="Calibri"/>
              </a:rPr>
              <a:t>(c)</a:t>
            </a:r>
            <a:r>
              <a:rPr sz="2800" b="1" spc="-5" dirty="0">
                <a:solidFill>
                  <a:srgbClr val="CC3300"/>
                </a:solidFill>
                <a:latin typeface="Calibri"/>
                <a:cs typeface="Calibri"/>
              </a:rPr>
              <a:t>	</a:t>
            </a:r>
            <a:r>
              <a:rPr sz="2800" spc="-10" dirty="0"/>
              <a:t>bentlerinde</a:t>
            </a:r>
            <a:endParaRPr sz="2800">
              <a:latin typeface="Calibri"/>
              <a:cs typeface="Calibri"/>
            </a:endParaRPr>
          </a:p>
          <a:p>
            <a:pPr marL="12700">
              <a:lnSpc>
                <a:spcPct val="100000"/>
              </a:lnSpc>
              <a:spcBef>
                <a:spcPts val="1080"/>
              </a:spcBef>
            </a:pPr>
            <a:r>
              <a:rPr sz="2800" spc="-10" dirty="0"/>
              <a:t>belirtilen </a:t>
            </a:r>
            <a:r>
              <a:rPr sz="2800" spc="-15" dirty="0"/>
              <a:t>hallerde </a:t>
            </a:r>
            <a:r>
              <a:rPr sz="2800" spc="-5" dirty="0">
                <a:solidFill>
                  <a:srgbClr val="FF0000"/>
                </a:solidFill>
              </a:rPr>
              <a:t>işin</a:t>
            </a:r>
            <a:r>
              <a:rPr sz="2800" spc="65" dirty="0">
                <a:solidFill>
                  <a:srgbClr val="FF0000"/>
                </a:solidFill>
              </a:rPr>
              <a:t> </a:t>
            </a:r>
            <a:r>
              <a:rPr sz="2800" u="heavy" spc="-10" dirty="0">
                <a:solidFill>
                  <a:srgbClr val="FF0000"/>
                </a:solidFill>
              </a:rPr>
              <a:t>ivediliğini</a:t>
            </a:r>
            <a:r>
              <a:rPr sz="2800" u="heavy" spc="-10" dirty="0"/>
              <a:t>,</a:t>
            </a:r>
            <a:endParaRPr sz="2800"/>
          </a:p>
          <a:p>
            <a:pPr marL="12700" marR="5080">
              <a:lnSpc>
                <a:spcPct val="130000"/>
              </a:lnSpc>
              <a:buClr>
                <a:srgbClr val="FF0000"/>
              </a:buClr>
              <a:buSzPct val="89285"/>
              <a:buFont typeface="Arial"/>
              <a:buChar char="•"/>
              <a:tabLst>
                <a:tab pos="206375" algn="l"/>
              </a:tabLst>
            </a:pPr>
            <a:r>
              <a:rPr sz="2800" b="1" u="heavy" spc="10" dirty="0">
                <a:solidFill>
                  <a:srgbClr val="CC3300"/>
                </a:solidFill>
                <a:latin typeface="Calibri"/>
                <a:cs typeface="Calibri"/>
              </a:rPr>
              <a:t>(f) </a:t>
            </a:r>
            <a:r>
              <a:rPr sz="2800" spc="-5" dirty="0">
                <a:solidFill>
                  <a:srgbClr val="0000FF"/>
                </a:solidFill>
              </a:rPr>
              <a:t>bendinde ise </a:t>
            </a:r>
            <a:r>
              <a:rPr sz="2800" u="heavy" dirty="0">
                <a:solidFill>
                  <a:srgbClr val="0000FF"/>
                </a:solidFill>
              </a:rPr>
              <a:t>işin </a:t>
            </a:r>
            <a:r>
              <a:rPr sz="2800" u="heavy" spc="-15" dirty="0">
                <a:solidFill>
                  <a:srgbClr val="0000FF"/>
                </a:solidFill>
              </a:rPr>
              <a:t>tutar olarak </a:t>
            </a:r>
            <a:r>
              <a:rPr sz="2800" u="heavy" dirty="0">
                <a:solidFill>
                  <a:srgbClr val="0000FF"/>
                </a:solidFill>
              </a:rPr>
              <a:t>küçüklüğünü </a:t>
            </a:r>
            <a:r>
              <a:rPr sz="2800" spc="-20" dirty="0">
                <a:solidFill>
                  <a:srgbClr val="0000FF"/>
                </a:solidFill>
              </a:rPr>
              <a:t>dikkate  </a:t>
            </a:r>
            <a:r>
              <a:rPr sz="2800" spc="-15" dirty="0">
                <a:solidFill>
                  <a:srgbClr val="000000"/>
                </a:solidFill>
              </a:rPr>
              <a:t>alarak </a:t>
            </a:r>
            <a:r>
              <a:rPr sz="2800" spc="-10" dirty="0">
                <a:solidFill>
                  <a:srgbClr val="000000"/>
                </a:solidFill>
              </a:rPr>
              <a:t>ilan yapılmasını </a:t>
            </a:r>
            <a:r>
              <a:rPr sz="2800" spc="-15" dirty="0">
                <a:solidFill>
                  <a:srgbClr val="000000"/>
                </a:solidFill>
              </a:rPr>
              <a:t>zorunlu</a:t>
            </a:r>
            <a:r>
              <a:rPr sz="2800" spc="60" dirty="0">
                <a:solidFill>
                  <a:srgbClr val="000000"/>
                </a:solidFill>
              </a:rPr>
              <a:t> </a:t>
            </a:r>
            <a:r>
              <a:rPr sz="2800" spc="-30" dirty="0">
                <a:solidFill>
                  <a:srgbClr val="000000"/>
                </a:solidFill>
              </a:rPr>
              <a:t>kılmamıştır.</a:t>
            </a:r>
            <a:endParaRPr sz="2800">
              <a:latin typeface="Calibri"/>
              <a:cs typeface="Calibri"/>
            </a:endParaRPr>
          </a:p>
        </p:txBody>
      </p:sp>
      <p:sp>
        <p:nvSpPr>
          <p:cNvPr id="11" name="object 11"/>
          <p:cNvSpPr txBox="1"/>
          <p:nvPr/>
        </p:nvSpPr>
        <p:spPr>
          <a:xfrm>
            <a:off x="547217" y="3723513"/>
            <a:ext cx="956310"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5" dirty="0">
                <a:latin typeface="Calibri"/>
                <a:cs typeface="Calibri"/>
              </a:rPr>
              <a:t>B</a:t>
            </a:r>
            <a:r>
              <a:rPr sz="2800" dirty="0">
                <a:latin typeface="Calibri"/>
                <a:cs typeface="Calibri"/>
              </a:rPr>
              <a:t>u</a:t>
            </a:r>
            <a:r>
              <a:rPr sz="2800" spc="-10" dirty="0">
                <a:latin typeface="Calibri"/>
                <a:cs typeface="Calibri"/>
              </a:rPr>
              <a:t>na</a:t>
            </a:r>
            <a:endParaRPr sz="2800">
              <a:latin typeface="Calibri"/>
              <a:cs typeface="Calibri"/>
            </a:endParaRPr>
          </a:p>
        </p:txBody>
      </p:sp>
      <p:sp>
        <p:nvSpPr>
          <p:cNvPr id="12" name="object 12"/>
          <p:cNvSpPr txBox="1"/>
          <p:nvPr/>
        </p:nvSpPr>
        <p:spPr>
          <a:xfrm>
            <a:off x="1761870" y="3723513"/>
            <a:ext cx="6858000" cy="457200"/>
          </a:xfrm>
          <a:prstGeom prst="rect">
            <a:avLst/>
          </a:prstGeom>
        </p:spPr>
        <p:txBody>
          <a:bodyPr vert="horz" wrap="square" lIns="0" tIns="0" rIns="0" bIns="0" rtlCol="0">
            <a:spAutoFit/>
          </a:bodyPr>
          <a:lstStyle/>
          <a:p>
            <a:pPr marL="12700">
              <a:lnSpc>
                <a:spcPct val="100000"/>
              </a:lnSpc>
              <a:tabLst>
                <a:tab pos="1031875" algn="l"/>
                <a:tab pos="2430145" algn="l"/>
                <a:tab pos="3086735" algn="l"/>
                <a:tab pos="4589780" algn="l"/>
                <a:tab pos="5520690" algn="l"/>
              </a:tabLst>
            </a:pPr>
            <a:r>
              <a:rPr sz="2800" spc="-25" dirty="0">
                <a:latin typeface="Calibri"/>
                <a:cs typeface="Calibri"/>
              </a:rPr>
              <a:t>g</a:t>
            </a:r>
            <a:r>
              <a:rPr sz="2800" spc="-5" dirty="0">
                <a:latin typeface="Calibri"/>
                <a:cs typeface="Calibri"/>
              </a:rPr>
              <a:t>ö</a:t>
            </a:r>
            <a:r>
              <a:rPr sz="2800" spc="-45" dirty="0">
                <a:latin typeface="Calibri"/>
                <a:cs typeface="Calibri"/>
              </a:rPr>
              <a:t>r</a:t>
            </a:r>
            <a:r>
              <a:rPr sz="2800" spc="-5" dirty="0">
                <a:latin typeface="Calibri"/>
                <a:cs typeface="Calibri"/>
              </a:rPr>
              <a:t>e,</a:t>
            </a:r>
            <a:r>
              <a:rPr sz="2800" dirty="0">
                <a:latin typeface="Calibri"/>
                <a:cs typeface="Calibri"/>
              </a:rPr>
              <a:t>	</a:t>
            </a:r>
            <a:r>
              <a:rPr sz="2800" spc="-5" dirty="0">
                <a:latin typeface="Calibri"/>
                <a:cs typeface="Calibri"/>
              </a:rPr>
              <a:t>i</a:t>
            </a:r>
            <a:r>
              <a:rPr sz="2800" spc="-20" dirty="0">
                <a:latin typeface="Calibri"/>
                <a:cs typeface="Calibri"/>
              </a:rPr>
              <a:t>d</a:t>
            </a:r>
            <a:r>
              <a:rPr sz="2800" spc="-5" dirty="0">
                <a:latin typeface="Calibri"/>
                <a:cs typeface="Calibri"/>
              </a:rPr>
              <a:t>a</a:t>
            </a:r>
            <a:r>
              <a:rPr sz="2800" spc="-45" dirty="0">
                <a:latin typeface="Calibri"/>
                <a:cs typeface="Calibri"/>
              </a:rPr>
              <a:t>r</a:t>
            </a:r>
            <a:r>
              <a:rPr sz="2800" spc="-5" dirty="0">
                <a:latin typeface="Calibri"/>
                <a:cs typeface="Calibri"/>
              </a:rPr>
              <a:t>eler</a:t>
            </a:r>
            <a:r>
              <a:rPr sz="2800" dirty="0">
                <a:latin typeface="Calibri"/>
                <a:cs typeface="Calibri"/>
              </a:rPr>
              <a:t>	</a:t>
            </a:r>
            <a:r>
              <a:rPr sz="2800" spc="-10" dirty="0">
                <a:latin typeface="Calibri"/>
                <a:cs typeface="Calibri"/>
              </a:rPr>
              <a:t>b</a:t>
            </a:r>
            <a:r>
              <a:rPr sz="2800" spc="-5" dirty="0">
                <a:latin typeface="Calibri"/>
                <a:cs typeface="Calibri"/>
              </a:rPr>
              <a:t>u</a:t>
            </a:r>
            <a:r>
              <a:rPr sz="2800" dirty="0">
                <a:latin typeface="Calibri"/>
                <a:cs typeface="Calibri"/>
              </a:rPr>
              <a:t>	</a:t>
            </a:r>
            <a:r>
              <a:rPr sz="2800" spc="-10" dirty="0">
                <a:latin typeface="Calibri"/>
                <a:cs typeface="Calibri"/>
              </a:rPr>
              <a:t>be</a:t>
            </a:r>
            <a:r>
              <a:rPr sz="2800" spc="-25" dirty="0">
                <a:latin typeface="Calibri"/>
                <a:cs typeface="Calibri"/>
              </a:rPr>
              <a:t>n</a:t>
            </a:r>
            <a:r>
              <a:rPr sz="2800" spc="-5" dirty="0">
                <a:latin typeface="Calibri"/>
                <a:cs typeface="Calibri"/>
              </a:rPr>
              <a:t>tle</a:t>
            </a:r>
            <a:r>
              <a:rPr sz="2800" spc="-50" dirty="0">
                <a:latin typeface="Calibri"/>
                <a:cs typeface="Calibri"/>
              </a:rPr>
              <a:t>r</a:t>
            </a:r>
            <a:r>
              <a:rPr sz="2800" spc="-5" dirty="0">
                <a:latin typeface="Calibri"/>
                <a:cs typeface="Calibri"/>
              </a:rPr>
              <a:t>e</a:t>
            </a:r>
            <a:r>
              <a:rPr sz="2800" dirty="0">
                <a:latin typeface="Calibri"/>
                <a:cs typeface="Calibri"/>
              </a:rPr>
              <a:t>	</a:t>
            </a:r>
            <a:r>
              <a:rPr sz="2800" spc="-25" dirty="0">
                <a:latin typeface="Calibri"/>
                <a:cs typeface="Calibri"/>
              </a:rPr>
              <a:t>g</a:t>
            </a:r>
            <a:r>
              <a:rPr sz="2800" spc="-5" dirty="0">
                <a:latin typeface="Calibri"/>
                <a:cs typeface="Calibri"/>
              </a:rPr>
              <a:t>ö</a:t>
            </a:r>
            <a:r>
              <a:rPr sz="2800" spc="-45" dirty="0">
                <a:latin typeface="Calibri"/>
                <a:cs typeface="Calibri"/>
              </a:rPr>
              <a:t>r</a:t>
            </a:r>
            <a:r>
              <a:rPr sz="2800" spc="-5" dirty="0">
                <a:latin typeface="Calibri"/>
                <a:cs typeface="Calibri"/>
              </a:rPr>
              <a:t>e</a:t>
            </a:r>
            <a:r>
              <a:rPr sz="2800" dirty="0">
                <a:latin typeface="Calibri"/>
                <a:cs typeface="Calibri"/>
              </a:rPr>
              <a:t>	</a:t>
            </a:r>
            <a:r>
              <a:rPr sz="2800" spc="-65" dirty="0">
                <a:latin typeface="Calibri"/>
                <a:cs typeface="Calibri"/>
              </a:rPr>
              <a:t>y</a:t>
            </a:r>
            <a:r>
              <a:rPr sz="2800" spc="-5" dirty="0">
                <a:latin typeface="Calibri"/>
                <a:cs typeface="Calibri"/>
              </a:rPr>
              <a:t>apıla</a:t>
            </a:r>
            <a:r>
              <a:rPr sz="2800" spc="-20" dirty="0">
                <a:latin typeface="Calibri"/>
                <a:cs typeface="Calibri"/>
              </a:rPr>
              <a:t>c</a:t>
            </a:r>
            <a:r>
              <a:rPr sz="2800" spc="-5" dirty="0">
                <a:latin typeface="Calibri"/>
                <a:cs typeface="Calibri"/>
              </a:rPr>
              <a:t>ak</a:t>
            </a:r>
            <a:endParaRPr sz="2800">
              <a:latin typeface="Calibri"/>
              <a:cs typeface="Calibri"/>
            </a:endParaRPr>
          </a:p>
        </p:txBody>
      </p:sp>
      <p:sp>
        <p:nvSpPr>
          <p:cNvPr id="13" name="object 13"/>
          <p:cNvSpPr txBox="1"/>
          <p:nvPr/>
        </p:nvSpPr>
        <p:spPr>
          <a:xfrm>
            <a:off x="547217" y="4148526"/>
            <a:ext cx="8073390" cy="2328545"/>
          </a:xfrm>
          <a:prstGeom prst="rect">
            <a:avLst/>
          </a:prstGeom>
        </p:spPr>
        <p:txBody>
          <a:bodyPr vert="horz" wrap="square" lIns="0" tIns="129539" rIns="0" bIns="0" rtlCol="0">
            <a:spAutoFit/>
          </a:bodyPr>
          <a:lstStyle/>
          <a:p>
            <a:pPr marL="12700">
              <a:lnSpc>
                <a:spcPct val="100000"/>
              </a:lnSpc>
              <a:spcBef>
                <a:spcPts val="1019"/>
              </a:spcBef>
              <a:tabLst>
                <a:tab pos="1740535" algn="l"/>
                <a:tab pos="2553335" algn="l"/>
                <a:tab pos="3973829" algn="l"/>
                <a:tab pos="6539230" algn="l"/>
              </a:tabLst>
            </a:pPr>
            <a:r>
              <a:rPr sz="2800" spc="-10" dirty="0">
                <a:latin typeface="Calibri"/>
                <a:cs typeface="Calibri"/>
              </a:rPr>
              <a:t>ihalelerde	ilan	</a:t>
            </a:r>
            <a:r>
              <a:rPr sz="2800" spc="-15" dirty="0">
                <a:latin typeface="Calibri"/>
                <a:cs typeface="Calibri"/>
              </a:rPr>
              <a:t>yapmak	</a:t>
            </a:r>
            <a:r>
              <a:rPr sz="2800" spc="-10" dirty="0">
                <a:latin typeface="Calibri"/>
                <a:cs typeface="Calibri"/>
              </a:rPr>
              <a:t>mecburiyetinde	</a:t>
            </a:r>
            <a:r>
              <a:rPr sz="2800" spc="-30" dirty="0">
                <a:latin typeface="Calibri"/>
                <a:cs typeface="Calibri"/>
              </a:rPr>
              <a:t>değildirler.</a:t>
            </a:r>
            <a:endParaRPr sz="2800">
              <a:latin typeface="Calibri"/>
              <a:cs typeface="Calibri"/>
            </a:endParaRPr>
          </a:p>
          <a:p>
            <a:pPr marL="12700">
              <a:lnSpc>
                <a:spcPct val="100000"/>
              </a:lnSpc>
              <a:spcBef>
                <a:spcPts val="1010"/>
              </a:spcBef>
              <a:tabLst>
                <a:tab pos="1134110" algn="l"/>
                <a:tab pos="1814195" algn="l"/>
                <a:tab pos="3589654" algn="l"/>
                <a:tab pos="4836160" algn="l"/>
                <a:tab pos="6381750" algn="l"/>
                <a:tab pos="7168515" algn="l"/>
              </a:tabLst>
            </a:pPr>
            <a:r>
              <a:rPr sz="2800" spc="-10" dirty="0">
                <a:latin typeface="Calibri"/>
                <a:cs typeface="Calibri"/>
              </a:rPr>
              <a:t>Ancak,	</a:t>
            </a:r>
            <a:r>
              <a:rPr sz="2800" spc="-5" dirty="0">
                <a:latin typeface="Calibri"/>
                <a:cs typeface="Calibri"/>
              </a:rPr>
              <a:t>ilan	</a:t>
            </a:r>
            <a:r>
              <a:rPr sz="2800" spc="-10" dirty="0">
                <a:latin typeface="Calibri"/>
                <a:cs typeface="Calibri"/>
              </a:rPr>
              <a:t>yapılmasını	</a:t>
            </a:r>
            <a:r>
              <a:rPr sz="2800" spc="-15" dirty="0">
                <a:latin typeface="Calibri"/>
                <a:cs typeface="Calibri"/>
              </a:rPr>
              <a:t>zorunlu	</a:t>
            </a:r>
            <a:r>
              <a:rPr sz="2800" dirty="0">
                <a:latin typeface="Calibri"/>
                <a:cs typeface="Calibri"/>
              </a:rPr>
              <a:t>tutmamış	</a:t>
            </a:r>
            <a:r>
              <a:rPr sz="2800" spc="-5" dirty="0">
                <a:latin typeface="Calibri"/>
                <a:cs typeface="Calibri"/>
              </a:rPr>
              <a:t>olan	</a:t>
            </a:r>
            <a:r>
              <a:rPr sz="2800" spc="-10" dirty="0">
                <a:latin typeface="Calibri"/>
                <a:cs typeface="Calibri"/>
              </a:rPr>
              <a:t>kanun</a:t>
            </a:r>
            <a:endParaRPr sz="2800">
              <a:latin typeface="Calibri"/>
              <a:cs typeface="Calibri"/>
            </a:endParaRPr>
          </a:p>
          <a:p>
            <a:pPr marL="12700">
              <a:lnSpc>
                <a:spcPct val="100000"/>
              </a:lnSpc>
              <a:spcBef>
                <a:spcPts val="1045"/>
              </a:spcBef>
              <a:tabLst>
                <a:tab pos="1203960" algn="l"/>
                <a:tab pos="1750060" algn="l"/>
                <a:tab pos="3140075" algn="l"/>
                <a:tab pos="3958590" algn="l"/>
                <a:tab pos="5158105" algn="l"/>
                <a:tab pos="6764655" algn="l"/>
                <a:tab pos="7345045" algn="l"/>
                <a:tab pos="7866380" algn="l"/>
              </a:tabLst>
            </a:pPr>
            <a:r>
              <a:rPr sz="2800" spc="-100" dirty="0">
                <a:latin typeface="Calibri"/>
                <a:cs typeface="Calibri"/>
              </a:rPr>
              <a:t>k</a:t>
            </a:r>
            <a:r>
              <a:rPr sz="2800" spc="-15" dirty="0">
                <a:latin typeface="Calibri"/>
                <a:cs typeface="Calibri"/>
              </a:rPr>
              <a:t>o</a:t>
            </a:r>
            <a:r>
              <a:rPr sz="2800" spc="-5" dirty="0">
                <a:latin typeface="Calibri"/>
                <a:cs typeface="Calibri"/>
              </a:rPr>
              <a:t>y</a:t>
            </a:r>
            <a:r>
              <a:rPr sz="2800" spc="-20" dirty="0">
                <a:latin typeface="Calibri"/>
                <a:cs typeface="Calibri"/>
              </a:rPr>
              <a:t>u</a:t>
            </a:r>
            <a:r>
              <a:rPr sz="2800" spc="0" dirty="0">
                <a:latin typeface="Calibri"/>
                <a:cs typeface="Calibri"/>
              </a:rPr>
              <a:t>c</a:t>
            </a:r>
            <a:r>
              <a:rPr sz="2800" spc="-5" dirty="0">
                <a:latin typeface="Calibri"/>
                <a:cs typeface="Calibri"/>
              </a:rPr>
              <a:t>u</a:t>
            </a:r>
            <a:r>
              <a:rPr sz="2800" dirty="0">
                <a:latin typeface="Calibri"/>
                <a:cs typeface="Calibri"/>
              </a:rPr>
              <a:t>	b</a:t>
            </a:r>
            <a:r>
              <a:rPr sz="2800" spc="-5" dirty="0">
                <a:latin typeface="Calibri"/>
                <a:cs typeface="Calibri"/>
              </a:rPr>
              <a:t>u</a:t>
            </a:r>
            <a:r>
              <a:rPr sz="2800" dirty="0">
                <a:latin typeface="Calibri"/>
                <a:cs typeface="Calibri"/>
              </a:rPr>
              <a:t>	</a:t>
            </a:r>
            <a:r>
              <a:rPr sz="2800" spc="-10" dirty="0">
                <a:latin typeface="Calibri"/>
                <a:cs typeface="Calibri"/>
              </a:rPr>
              <a:t>be</a:t>
            </a:r>
            <a:r>
              <a:rPr sz="2800" spc="-40" dirty="0">
                <a:latin typeface="Calibri"/>
                <a:cs typeface="Calibri"/>
              </a:rPr>
              <a:t>n</a:t>
            </a:r>
            <a:r>
              <a:rPr sz="2800" spc="-5" dirty="0">
                <a:latin typeface="Calibri"/>
                <a:cs typeface="Calibri"/>
              </a:rPr>
              <a:t>tle</a:t>
            </a:r>
            <a:r>
              <a:rPr sz="2800" spc="-40" dirty="0">
                <a:latin typeface="Calibri"/>
                <a:cs typeface="Calibri"/>
              </a:rPr>
              <a:t>r</a:t>
            </a:r>
            <a:r>
              <a:rPr sz="2800" spc="-5" dirty="0">
                <a:latin typeface="Calibri"/>
                <a:cs typeface="Calibri"/>
              </a:rPr>
              <a:t>e</a:t>
            </a:r>
            <a:r>
              <a:rPr sz="2800" dirty="0">
                <a:latin typeface="Calibri"/>
                <a:cs typeface="Calibri"/>
              </a:rPr>
              <a:t>	</a:t>
            </a:r>
            <a:r>
              <a:rPr sz="2800" spc="-25" dirty="0">
                <a:latin typeface="Calibri"/>
                <a:cs typeface="Calibri"/>
              </a:rPr>
              <a:t>g</a:t>
            </a:r>
            <a:r>
              <a:rPr sz="2800" spc="-5" dirty="0">
                <a:latin typeface="Calibri"/>
                <a:cs typeface="Calibri"/>
              </a:rPr>
              <a:t>ö</a:t>
            </a:r>
            <a:r>
              <a:rPr sz="2800" spc="-45" dirty="0">
                <a:latin typeface="Calibri"/>
                <a:cs typeface="Calibri"/>
              </a:rPr>
              <a:t>r</a:t>
            </a:r>
            <a:r>
              <a:rPr sz="2800" spc="-5" dirty="0">
                <a:latin typeface="Calibri"/>
                <a:cs typeface="Calibri"/>
              </a:rPr>
              <a:t>e</a:t>
            </a:r>
            <a:r>
              <a:rPr sz="2800" dirty="0">
                <a:latin typeface="Calibri"/>
                <a:cs typeface="Calibri"/>
              </a:rPr>
              <a:t>	</a:t>
            </a:r>
            <a:r>
              <a:rPr sz="2800" spc="-65" dirty="0">
                <a:latin typeface="Calibri"/>
                <a:cs typeface="Calibri"/>
              </a:rPr>
              <a:t>y</a:t>
            </a:r>
            <a:r>
              <a:rPr sz="2800" spc="-5" dirty="0">
                <a:latin typeface="Calibri"/>
                <a:cs typeface="Calibri"/>
              </a:rPr>
              <a:t>a</a:t>
            </a:r>
            <a:r>
              <a:rPr sz="2800" spc="-20" dirty="0">
                <a:latin typeface="Calibri"/>
                <a:cs typeface="Calibri"/>
              </a:rPr>
              <a:t>p</a:t>
            </a:r>
            <a:r>
              <a:rPr sz="2800" dirty="0">
                <a:latin typeface="Calibri"/>
                <a:cs typeface="Calibri"/>
              </a:rPr>
              <a:t>ı</a:t>
            </a:r>
            <a:r>
              <a:rPr sz="2800" spc="-15" dirty="0">
                <a:latin typeface="Calibri"/>
                <a:cs typeface="Calibri"/>
              </a:rPr>
              <a:t>l</a:t>
            </a:r>
            <a:r>
              <a:rPr sz="2800" spc="0" dirty="0">
                <a:latin typeface="Calibri"/>
                <a:cs typeface="Calibri"/>
              </a:rPr>
              <a:t>a</a:t>
            </a:r>
            <a:r>
              <a:rPr sz="2800" spc="-5" dirty="0">
                <a:latin typeface="Calibri"/>
                <a:cs typeface="Calibri"/>
              </a:rPr>
              <a:t>n</a:t>
            </a:r>
            <a:r>
              <a:rPr sz="2800" dirty="0">
                <a:latin typeface="Calibri"/>
                <a:cs typeface="Calibri"/>
              </a:rPr>
              <a:t>	</a:t>
            </a:r>
            <a:r>
              <a:rPr sz="2800" spc="-5" dirty="0">
                <a:latin typeface="Calibri"/>
                <a:cs typeface="Calibri"/>
              </a:rPr>
              <a:t>i</a:t>
            </a:r>
            <a:r>
              <a:rPr sz="2800" spc="-20" dirty="0">
                <a:latin typeface="Calibri"/>
                <a:cs typeface="Calibri"/>
              </a:rPr>
              <a:t>h</a:t>
            </a:r>
            <a:r>
              <a:rPr sz="2800" spc="-5" dirty="0">
                <a:latin typeface="Calibri"/>
                <a:cs typeface="Calibri"/>
              </a:rPr>
              <a:t>a</a:t>
            </a:r>
            <a:r>
              <a:rPr sz="2800" dirty="0">
                <a:latin typeface="Calibri"/>
                <a:cs typeface="Calibri"/>
              </a:rPr>
              <a:t>l</a:t>
            </a:r>
            <a:r>
              <a:rPr sz="2800" spc="-5" dirty="0">
                <a:latin typeface="Calibri"/>
                <a:cs typeface="Calibri"/>
              </a:rPr>
              <a:t>ele</a:t>
            </a:r>
            <a:r>
              <a:rPr sz="2800" spc="-55" dirty="0">
                <a:latin typeface="Calibri"/>
                <a:cs typeface="Calibri"/>
              </a:rPr>
              <a:t>r</a:t>
            </a:r>
            <a:r>
              <a:rPr sz="2800" spc="-10" dirty="0">
                <a:latin typeface="Calibri"/>
                <a:cs typeface="Calibri"/>
              </a:rPr>
              <a:t>d</a:t>
            </a:r>
            <a:r>
              <a:rPr sz="2800" spc="-5" dirty="0">
                <a:latin typeface="Calibri"/>
                <a:cs typeface="Calibri"/>
              </a:rPr>
              <a:t>e</a:t>
            </a:r>
            <a:r>
              <a:rPr sz="2800" dirty="0">
                <a:latin typeface="Calibri"/>
                <a:cs typeface="Calibri"/>
              </a:rPr>
              <a:t>	</a:t>
            </a:r>
            <a:r>
              <a:rPr sz="3000" b="1" u="heavy" dirty="0">
                <a:solidFill>
                  <a:srgbClr val="CC3300"/>
                </a:solidFill>
                <a:latin typeface="Calibri"/>
                <a:cs typeface="Calibri"/>
              </a:rPr>
              <a:t>en	</a:t>
            </a:r>
            <a:r>
              <a:rPr sz="3000" b="1" u="heavy" spc="-5" dirty="0">
                <a:solidFill>
                  <a:srgbClr val="CC3300"/>
                </a:solidFill>
                <a:latin typeface="Calibri"/>
                <a:cs typeface="Calibri"/>
              </a:rPr>
              <a:t>a</a:t>
            </a:r>
            <a:r>
              <a:rPr sz="3000" b="1" u="heavy" dirty="0">
                <a:solidFill>
                  <a:srgbClr val="CC3300"/>
                </a:solidFill>
                <a:latin typeface="Calibri"/>
                <a:cs typeface="Calibri"/>
              </a:rPr>
              <a:t>z	3</a:t>
            </a:r>
            <a:endParaRPr sz="3000">
              <a:latin typeface="Calibri"/>
              <a:cs typeface="Calibri"/>
            </a:endParaRPr>
          </a:p>
          <a:p>
            <a:pPr marL="12700">
              <a:lnSpc>
                <a:spcPct val="100000"/>
              </a:lnSpc>
              <a:spcBef>
                <a:spcPts val="1080"/>
              </a:spcBef>
            </a:pPr>
            <a:r>
              <a:rPr sz="3000" b="1" u="heavy" spc="-15" dirty="0">
                <a:solidFill>
                  <a:srgbClr val="CC3300"/>
                </a:solidFill>
                <a:latin typeface="Calibri"/>
                <a:cs typeface="Calibri"/>
              </a:rPr>
              <a:t>isteklinin </a:t>
            </a:r>
            <a:r>
              <a:rPr sz="3000" b="1" u="heavy" spc="-25" dirty="0">
                <a:solidFill>
                  <a:srgbClr val="CC3300"/>
                </a:solidFill>
                <a:latin typeface="Calibri"/>
                <a:cs typeface="Calibri"/>
              </a:rPr>
              <a:t>davet </a:t>
            </a:r>
            <a:r>
              <a:rPr sz="3000" spc="-5" dirty="0">
                <a:latin typeface="Calibri"/>
                <a:cs typeface="Calibri"/>
              </a:rPr>
              <a:t>edilmesini </a:t>
            </a:r>
            <a:r>
              <a:rPr sz="3000" spc="-15" dirty="0">
                <a:latin typeface="Calibri"/>
                <a:cs typeface="Calibri"/>
              </a:rPr>
              <a:t>zorunlu</a:t>
            </a:r>
            <a:r>
              <a:rPr sz="3000" spc="75" dirty="0">
                <a:latin typeface="Calibri"/>
                <a:cs typeface="Calibri"/>
              </a:rPr>
              <a:t> </a:t>
            </a:r>
            <a:r>
              <a:rPr sz="3000" spc="-35" dirty="0">
                <a:latin typeface="Calibri"/>
                <a:cs typeface="Calibri"/>
              </a:rPr>
              <a:t>tutmuştur.</a:t>
            </a:r>
            <a:endParaRPr sz="3000">
              <a:latin typeface="Calibri"/>
              <a:cs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08048" y="309371"/>
            <a:ext cx="544220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181860" y="423926"/>
            <a:ext cx="4807585" cy="521334"/>
          </a:xfrm>
          <a:prstGeom prst="rect">
            <a:avLst/>
          </a:prstGeom>
        </p:spPr>
        <p:txBody>
          <a:bodyPr vert="horz" wrap="square" lIns="0" tIns="0" rIns="0" bIns="0" rtlCol="0">
            <a:spAutoFit/>
          </a:bodyPr>
          <a:lstStyle/>
          <a:p>
            <a:pPr marL="12700">
              <a:lnSpc>
                <a:spcPct val="100000"/>
              </a:lnSpc>
            </a:pPr>
            <a:r>
              <a:rPr spc="-10" dirty="0"/>
              <a:t>Pazarlık </a:t>
            </a:r>
            <a:r>
              <a:rPr dirty="0"/>
              <a:t>Usulü İhalede</a:t>
            </a:r>
            <a:r>
              <a:rPr spc="-125" dirty="0"/>
              <a:t> </a:t>
            </a:r>
            <a:r>
              <a:rPr spc="-20" dirty="0"/>
              <a:t>Davet</a:t>
            </a:r>
          </a:p>
        </p:txBody>
      </p:sp>
      <p:sp>
        <p:nvSpPr>
          <p:cNvPr id="7" name="object 7"/>
          <p:cNvSpPr/>
          <p:nvPr/>
        </p:nvSpPr>
        <p:spPr>
          <a:xfrm>
            <a:off x="468312" y="1196911"/>
            <a:ext cx="8229600" cy="5472430"/>
          </a:xfrm>
          <a:custGeom>
            <a:avLst/>
            <a:gdLst/>
            <a:ahLst/>
            <a:cxnLst/>
            <a:rect l="l" t="t" r="r" b="b"/>
            <a:pathLst>
              <a:path w="8229600" h="5472430">
                <a:moveTo>
                  <a:pt x="0" y="5472176"/>
                </a:moveTo>
                <a:lnTo>
                  <a:pt x="8229600" y="5472176"/>
                </a:lnTo>
                <a:lnTo>
                  <a:pt x="8229600" y="0"/>
                </a:lnTo>
                <a:lnTo>
                  <a:pt x="0" y="0"/>
                </a:lnTo>
                <a:lnTo>
                  <a:pt x="0" y="5472176"/>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472430"/>
          </a:xfrm>
          <a:custGeom>
            <a:avLst/>
            <a:gdLst/>
            <a:ahLst/>
            <a:cxnLst/>
            <a:rect l="l" t="t" r="r" b="b"/>
            <a:pathLst>
              <a:path w="8229600" h="5472430">
                <a:moveTo>
                  <a:pt x="0" y="5472176"/>
                </a:moveTo>
                <a:lnTo>
                  <a:pt x="8229600" y="5472176"/>
                </a:lnTo>
                <a:lnTo>
                  <a:pt x="8229600" y="0"/>
                </a:lnTo>
                <a:lnTo>
                  <a:pt x="0" y="0"/>
                </a:lnTo>
                <a:lnTo>
                  <a:pt x="0" y="5472176"/>
                </a:lnTo>
                <a:close/>
              </a:path>
            </a:pathLst>
          </a:custGeom>
          <a:ln w="25400">
            <a:solidFill>
              <a:srgbClr val="4F81BC"/>
            </a:solidFill>
          </a:ln>
        </p:spPr>
        <p:txBody>
          <a:bodyPr wrap="square" lIns="0" tIns="0" rIns="0" bIns="0" rtlCol="0"/>
          <a:lstStyle/>
          <a:p>
            <a:endParaRPr/>
          </a:p>
        </p:txBody>
      </p:sp>
      <p:sp>
        <p:nvSpPr>
          <p:cNvPr id="9" name="object 9"/>
          <p:cNvSpPr/>
          <p:nvPr/>
        </p:nvSpPr>
        <p:spPr>
          <a:xfrm>
            <a:off x="362711" y="4402835"/>
            <a:ext cx="694944" cy="708659"/>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685800" y="4334255"/>
            <a:ext cx="589788" cy="845819"/>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547217" y="1677923"/>
            <a:ext cx="1019175" cy="488950"/>
          </a:xfrm>
          <a:prstGeom prst="rect">
            <a:avLst/>
          </a:prstGeom>
        </p:spPr>
        <p:txBody>
          <a:bodyPr vert="horz" wrap="square" lIns="0" tIns="0" rIns="0" bIns="0" rtlCol="0">
            <a:spAutoFit/>
          </a:bodyPr>
          <a:lstStyle/>
          <a:p>
            <a:pPr marL="12700">
              <a:lnSpc>
                <a:spcPct val="100000"/>
              </a:lnSpc>
            </a:pPr>
            <a:r>
              <a:rPr sz="2850" spc="10" dirty="0">
                <a:solidFill>
                  <a:srgbClr val="CCFF66"/>
                </a:solidFill>
                <a:latin typeface="Arial"/>
                <a:cs typeface="Arial"/>
              </a:rPr>
              <a:t>•</a:t>
            </a:r>
            <a:r>
              <a:rPr sz="2850" spc="-175" dirty="0">
                <a:solidFill>
                  <a:srgbClr val="CCFF66"/>
                </a:solidFill>
                <a:latin typeface="Arial"/>
                <a:cs typeface="Arial"/>
              </a:rPr>
              <a:t> </a:t>
            </a:r>
            <a:r>
              <a:rPr sz="3000" dirty="0">
                <a:latin typeface="Calibri"/>
                <a:cs typeface="Calibri"/>
              </a:rPr>
              <a:t>6353</a:t>
            </a:r>
            <a:endParaRPr sz="3000">
              <a:latin typeface="Calibri"/>
              <a:cs typeface="Calibri"/>
            </a:endParaRPr>
          </a:p>
        </p:txBody>
      </p:sp>
      <p:sp>
        <p:nvSpPr>
          <p:cNvPr id="12" name="object 12"/>
          <p:cNvSpPr txBox="1"/>
          <p:nvPr/>
        </p:nvSpPr>
        <p:spPr>
          <a:xfrm>
            <a:off x="1847214" y="1677923"/>
            <a:ext cx="784860"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s</a:t>
            </a:r>
            <a:r>
              <a:rPr sz="3000" spc="-60" dirty="0">
                <a:latin typeface="Calibri"/>
                <a:cs typeface="Calibri"/>
              </a:rPr>
              <a:t>a</a:t>
            </a:r>
            <a:r>
              <a:rPr sz="3000" dirty="0">
                <a:latin typeface="Calibri"/>
                <a:cs typeface="Calibri"/>
              </a:rPr>
              <a:t>y</a:t>
            </a:r>
            <a:r>
              <a:rPr sz="3000" spc="-10" dirty="0">
                <a:latin typeface="Calibri"/>
                <a:cs typeface="Calibri"/>
              </a:rPr>
              <a:t>ı</a:t>
            </a:r>
            <a:r>
              <a:rPr sz="3000" dirty="0">
                <a:latin typeface="Calibri"/>
                <a:cs typeface="Calibri"/>
              </a:rPr>
              <a:t>lı</a:t>
            </a:r>
            <a:endParaRPr sz="3000">
              <a:latin typeface="Calibri"/>
              <a:cs typeface="Calibri"/>
            </a:endParaRPr>
          </a:p>
        </p:txBody>
      </p:sp>
      <p:sp>
        <p:nvSpPr>
          <p:cNvPr id="13" name="object 13"/>
          <p:cNvSpPr txBox="1"/>
          <p:nvPr/>
        </p:nvSpPr>
        <p:spPr>
          <a:xfrm>
            <a:off x="2912745" y="1677923"/>
            <a:ext cx="706120" cy="488950"/>
          </a:xfrm>
          <a:prstGeom prst="rect">
            <a:avLst/>
          </a:prstGeom>
        </p:spPr>
        <p:txBody>
          <a:bodyPr vert="horz" wrap="square" lIns="0" tIns="0" rIns="0" bIns="0" rtlCol="0">
            <a:spAutoFit/>
          </a:bodyPr>
          <a:lstStyle/>
          <a:p>
            <a:pPr marL="12700">
              <a:lnSpc>
                <a:spcPct val="100000"/>
              </a:lnSpc>
            </a:pPr>
            <a:r>
              <a:rPr sz="3000" spc="-50" dirty="0">
                <a:latin typeface="Calibri"/>
                <a:cs typeface="Calibri"/>
              </a:rPr>
              <a:t>y</a:t>
            </a:r>
            <a:r>
              <a:rPr sz="3000" dirty="0">
                <a:latin typeface="Calibri"/>
                <a:cs typeface="Calibri"/>
              </a:rPr>
              <a:t>asa</a:t>
            </a:r>
            <a:endParaRPr sz="3000">
              <a:latin typeface="Calibri"/>
              <a:cs typeface="Calibri"/>
            </a:endParaRPr>
          </a:p>
        </p:txBody>
      </p:sp>
      <p:sp>
        <p:nvSpPr>
          <p:cNvPr id="14" name="object 14"/>
          <p:cNvSpPr txBox="1"/>
          <p:nvPr/>
        </p:nvSpPr>
        <p:spPr>
          <a:xfrm>
            <a:off x="3900678" y="1677923"/>
            <a:ext cx="2670175" cy="488950"/>
          </a:xfrm>
          <a:prstGeom prst="rect">
            <a:avLst/>
          </a:prstGeom>
        </p:spPr>
        <p:txBody>
          <a:bodyPr vert="horz" wrap="square" lIns="0" tIns="0" rIns="0" bIns="0" rtlCol="0">
            <a:spAutoFit/>
          </a:bodyPr>
          <a:lstStyle/>
          <a:p>
            <a:pPr marL="12700">
              <a:lnSpc>
                <a:spcPct val="100000"/>
              </a:lnSpc>
              <a:tabLst>
                <a:tab pos="681355" algn="l"/>
              </a:tabLst>
            </a:pPr>
            <a:r>
              <a:rPr sz="3000" spc="-5" dirty="0">
                <a:latin typeface="Calibri"/>
                <a:cs typeface="Calibri"/>
              </a:rPr>
              <a:t>il</a:t>
            </a:r>
            <a:r>
              <a:rPr sz="3000" dirty="0">
                <a:latin typeface="Calibri"/>
                <a:cs typeface="Calibri"/>
              </a:rPr>
              <a:t>e	</a:t>
            </a:r>
            <a:r>
              <a:rPr sz="3000" b="1" dirty="0">
                <a:latin typeface="Calibri"/>
                <a:cs typeface="Calibri"/>
              </a:rPr>
              <a:t>4734</a:t>
            </a:r>
            <a:r>
              <a:rPr sz="3000" b="1" spc="-5" dirty="0">
                <a:latin typeface="Calibri"/>
                <a:cs typeface="Calibri"/>
              </a:rPr>
              <a:t>/</a:t>
            </a:r>
            <a:r>
              <a:rPr sz="3000" b="1" dirty="0">
                <a:latin typeface="Calibri"/>
                <a:cs typeface="Calibri"/>
              </a:rPr>
              <a:t>2</a:t>
            </a:r>
            <a:r>
              <a:rPr sz="3000" b="1" spc="5" dirty="0">
                <a:latin typeface="Calibri"/>
                <a:cs typeface="Calibri"/>
              </a:rPr>
              <a:t>8</a:t>
            </a:r>
            <a:r>
              <a:rPr sz="3000" b="1" dirty="0">
                <a:latin typeface="Calibri"/>
                <a:cs typeface="Calibri"/>
              </a:rPr>
              <a:t>’</a:t>
            </a:r>
            <a:r>
              <a:rPr sz="3000" b="1" spc="5" dirty="0">
                <a:latin typeface="Calibri"/>
                <a:cs typeface="Calibri"/>
              </a:rPr>
              <a:t>i</a:t>
            </a:r>
            <a:r>
              <a:rPr sz="3000" b="1" dirty="0">
                <a:latin typeface="Calibri"/>
                <a:cs typeface="Calibri"/>
              </a:rPr>
              <a:t>nci</a:t>
            </a:r>
            <a:endParaRPr sz="3000">
              <a:latin typeface="Calibri"/>
              <a:cs typeface="Calibri"/>
            </a:endParaRPr>
          </a:p>
        </p:txBody>
      </p:sp>
      <p:sp>
        <p:nvSpPr>
          <p:cNvPr id="15" name="object 15"/>
          <p:cNvSpPr txBox="1"/>
          <p:nvPr/>
        </p:nvSpPr>
        <p:spPr>
          <a:xfrm>
            <a:off x="6851395" y="1677923"/>
            <a:ext cx="1765935" cy="488950"/>
          </a:xfrm>
          <a:prstGeom prst="rect">
            <a:avLst/>
          </a:prstGeom>
        </p:spPr>
        <p:txBody>
          <a:bodyPr vert="horz" wrap="square" lIns="0" tIns="0" rIns="0" bIns="0" rtlCol="0">
            <a:spAutoFit/>
          </a:bodyPr>
          <a:lstStyle/>
          <a:p>
            <a:pPr marL="12700">
              <a:lnSpc>
                <a:spcPct val="100000"/>
              </a:lnSpc>
            </a:pPr>
            <a:r>
              <a:rPr sz="3000" b="1" spc="-5" dirty="0">
                <a:latin typeface="Calibri"/>
                <a:cs typeface="Calibri"/>
              </a:rPr>
              <a:t>maddesine</a:t>
            </a:r>
            <a:endParaRPr sz="3000">
              <a:latin typeface="Calibri"/>
              <a:cs typeface="Calibri"/>
            </a:endParaRPr>
          </a:p>
        </p:txBody>
      </p:sp>
      <p:sp>
        <p:nvSpPr>
          <p:cNvPr id="16" name="object 16"/>
          <p:cNvSpPr/>
          <p:nvPr/>
        </p:nvSpPr>
        <p:spPr>
          <a:xfrm>
            <a:off x="2384044" y="2811398"/>
            <a:ext cx="6221095" cy="0"/>
          </a:xfrm>
          <a:custGeom>
            <a:avLst/>
            <a:gdLst/>
            <a:ahLst/>
            <a:cxnLst/>
            <a:rect l="l" t="t" r="r" b="b"/>
            <a:pathLst>
              <a:path w="6221095">
                <a:moveTo>
                  <a:pt x="0" y="0"/>
                </a:moveTo>
                <a:lnTo>
                  <a:pt x="6220840" y="0"/>
                </a:lnTo>
              </a:path>
            </a:pathLst>
          </a:custGeom>
          <a:ln w="24383">
            <a:solidFill>
              <a:srgbClr val="006FC0"/>
            </a:solidFill>
          </a:ln>
        </p:spPr>
        <p:txBody>
          <a:bodyPr wrap="square" lIns="0" tIns="0" rIns="0" bIns="0" rtlCol="0"/>
          <a:lstStyle/>
          <a:p>
            <a:endParaRPr/>
          </a:p>
        </p:txBody>
      </p:sp>
      <p:sp>
        <p:nvSpPr>
          <p:cNvPr id="17" name="object 17"/>
          <p:cNvSpPr txBox="1"/>
          <p:nvPr/>
        </p:nvSpPr>
        <p:spPr>
          <a:xfrm>
            <a:off x="547217" y="2147570"/>
            <a:ext cx="8074659" cy="4147820"/>
          </a:xfrm>
          <a:prstGeom prst="rect">
            <a:avLst/>
          </a:prstGeom>
        </p:spPr>
        <p:txBody>
          <a:bodyPr vert="horz" wrap="square" lIns="0" tIns="0" rIns="0" bIns="0" rtlCol="0">
            <a:spAutoFit/>
          </a:bodyPr>
          <a:lstStyle/>
          <a:p>
            <a:pPr marL="12700" marR="7620" algn="just">
              <a:lnSpc>
                <a:spcPct val="150000"/>
              </a:lnSpc>
            </a:pPr>
            <a:r>
              <a:rPr sz="3000" b="1" spc="-5" dirty="0">
                <a:latin typeface="Calibri"/>
                <a:cs typeface="Calibri"/>
              </a:rPr>
              <a:t>eklenen; </a:t>
            </a:r>
            <a:r>
              <a:rPr sz="3000" b="1" spc="-5" dirty="0">
                <a:solidFill>
                  <a:srgbClr val="006FC0"/>
                </a:solidFill>
                <a:latin typeface="Calibri"/>
                <a:cs typeface="Calibri"/>
              </a:rPr>
              <a:t>İlan </a:t>
            </a:r>
            <a:r>
              <a:rPr sz="3000" b="1" spc="-15" dirty="0">
                <a:solidFill>
                  <a:srgbClr val="006FC0"/>
                </a:solidFill>
                <a:latin typeface="Calibri"/>
                <a:cs typeface="Calibri"/>
              </a:rPr>
              <a:t>yapılmayan </a:t>
            </a:r>
            <a:r>
              <a:rPr sz="3000" b="1" spc="-5" dirty="0">
                <a:solidFill>
                  <a:srgbClr val="006FC0"/>
                </a:solidFill>
                <a:latin typeface="Calibri"/>
                <a:cs typeface="Calibri"/>
              </a:rPr>
              <a:t>ihalelerde, ihale  </a:t>
            </a:r>
            <a:r>
              <a:rPr sz="3000" b="1" u="heavy" spc="-5" dirty="0">
                <a:solidFill>
                  <a:srgbClr val="006FC0"/>
                </a:solidFill>
                <a:latin typeface="Calibri"/>
                <a:cs typeface="Calibri"/>
              </a:rPr>
              <a:t>dokümanı </a:t>
            </a:r>
            <a:r>
              <a:rPr sz="3000" b="1" u="heavy" dirty="0">
                <a:solidFill>
                  <a:srgbClr val="006FC0"/>
                </a:solidFill>
                <a:latin typeface="Calibri"/>
                <a:cs typeface="Calibri"/>
              </a:rPr>
              <a:t>sadece </a:t>
            </a:r>
            <a:r>
              <a:rPr sz="3000" b="1" u="heavy" spc="-10" dirty="0">
                <a:solidFill>
                  <a:srgbClr val="006FC0"/>
                </a:solidFill>
                <a:latin typeface="Calibri"/>
                <a:cs typeface="Calibri"/>
              </a:rPr>
              <a:t>idare </a:t>
            </a:r>
            <a:r>
              <a:rPr sz="3000" b="1" u="heavy" spc="-20" dirty="0">
                <a:solidFill>
                  <a:srgbClr val="006FC0"/>
                </a:solidFill>
                <a:latin typeface="Calibri"/>
                <a:cs typeface="Calibri"/>
              </a:rPr>
              <a:t>tarafından davet </a:t>
            </a:r>
            <a:r>
              <a:rPr sz="3000" b="1" u="heavy" spc="-5" dirty="0">
                <a:solidFill>
                  <a:srgbClr val="006FC0"/>
                </a:solidFill>
                <a:latin typeface="Calibri"/>
                <a:cs typeface="Calibri"/>
              </a:rPr>
              <a:t>edilenlere  </a:t>
            </a:r>
            <a:r>
              <a:rPr sz="3000" b="1" u="heavy" spc="-40" dirty="0">
                <a:solidFill>
                  <a:srgbClr val="006FC0"/>
                </a:solidFill>
                <a:latin typeface="Calibri"/>
                <a:cs typeface="Calibri"/>
              </a:rPr>
              <a:t>satılır.</a:t>
            </a:r>
            <a:endParaRPr sz="3000">
              <a:latin typeface="Calibri"/>
              <a:cs typeface="Calibri"/>
            </a:endParaRPr>
          </a:p>
          <a:p>
            <a:pPr marL="12700" marR="5080" algn="just">
              <a:lnSpc>
                <a:spcPct val="150000"/>
              </a:lnSpc>
              <a:buClr>
                <a:srgbClr val="CCFF66"/>
              </a:buClr>
              <a:buSzPct val="90000"/>
              <a:buFont typeface="Wingdings"/>
              <a:buChar char=""/>
              <a:tabLst>
                <a:tab pos="462280" algn="l"/>
              </a:tabLst>
            </a:pPr>
            <a:r>
              <a:rPr sz="3000" spc="-20" dirty="0">
                <a:solidFill>
                  <a:srgbClr val="FF0000"/>
                </a:solidFill>
                <a:latin typeface="Calibri"/>
                <a:cs typeface="Calibri"/>
              </a:rPr>
              <a:t>Pazarlık </a:t>
            </a:r>
            <a:r>
              <a:rPr sz="3000" spc="-5" dirty="0">
                <a:solidFill>
                  <a:srgbClr val="FF0000"/>
                </a:solidFill>
                <a:latin typeface="Calibri"/>
                <a:cs typeface="Calibri"/>
              </a:rPr>
              <a:t>usulünün </a:t>
            </a:r>
            <a:r>
              <a:rPr sz="3000" u="heavy" spc="-5" dirty="0">
                <a:solidFill>
                  <a:srgbClr val="FF0000"/>
                </a:solidFill>
                <a:latin typeface="Calibri"/>
                <a:cs typeface="Calibri"/>
              </a:rPr>
              <a:t>b</a:t>
            </a:r>
            <a:r>
              <a:rPr sz="3000" spc="-5" dirty="0">
                <a:solidFill>
                  <a:srgbClr val="FF0000"/>
                </a:solidFill>
                <a:latin typeface="Calibri"/>
                <a:cs typeface="Calibri"/>
              </a:rPr>
              <a:t>, </a:t>
            </a:r>
            <a:r>
              <a:rPr sz="3000" u="heavy" dirty="0">
                <a:solidFill>
                  <a:srgbClr val="FF0000"/>
                </a:solidFill>
                <a:latin typeface="Calibri"/>
                <a:cs typeface="Calibri"/>
              </a:rPr>
              <a:t>c</a:t>
            </a:r>
            <a:r>
              <a:rPr sz="3000" dirty="0">
                <a:solidFill>
                  <a:srgbClr val="FF0000"/>
                </a:solidFill>
                <a:latin typeface="Calibri"/>
                <a:cs typeface="Calibri"/>
              </a:rPr>
              <a:t>, </a:t>
            </a:r>
            <a:r>
              <a:rPr sz="3000" spc="-15" dirty="0">
                <a:solidFill>
                  <a:srgbClr val="FF0000"/>
                </a:solidFill>
                <a:latin typeface="Calibri"/>
                <a:cs typeface="Calibri"/>
              </a:rPr>
              <a:t>ve </a:t>
            </a:r>
            <a:r>
              <a:rPr sz="3000" b="1" u="heavy" dirty="0">
                <a:solidFill>
                  <a:srgbClr val="FF0000"/>
                </a:solidFill>
                <a:latin typeface="Calibri"/>
                <a:cs typeface="Calibri"/>
              </a:rPr>
              <a:t>f </a:t>
            </a:r>
            <a:r>
              <a:rPr sz="3000" dirty="0">
                <a:solidFill>
                  <a:srgbClr val="006FC0"/>
                </a:solidFill>
                <a:latin typeface="Calibri"/>
                <a:cs typeface="Calibri"/>
              </a:rPr>
              <a:t>(İlansız) </a:t>
            </a:r>
            <a:r>
              <a:rPr sz="3000" dirty="0">
                <a:solidFill>
                  <a:srgbClr val="FF0000"/>
                </a:solidFill>
                <a:latin typeface="Calibri"/>
                <a:cs typeface="Calibri"/>
              </a:rPr>
              <a:t>maddesi </a:t>
            </a:r>
            <a:r>
              <a:rPr sz="3000" spc="-5" dirty="0">
                <a:solidFill>
                  <a:srgbClr val="FF0000"/>
                </a:solidFill>
                <a:latin typeface="Calibri"/>
                <a:cs typeface="Calibri"/>
              </a:rPr>
              <a:t>ile  </a:t>
            </a:r>
            <a:r>
              <a:rPr sz="3000" spc="-10" dirty="0">
                <a:solidFill>
                  <a:srgbClr val="FF0000"/>
                </a:solidFill>
                <a:latin typeface="Calibri"/>
                <a:cs typeface="Calibri"/>
              </a:rPr>
              <a:t>yapılacak ihalelere </a:t>
            </a:r>
            <a:r>
              <a:rPr sz="3000" dirty="0">
                <a:solidFill>
                  <a:srgbClr val="FF0000"/>
                </a:solidFill>
                <a:latin typeface="Calibri"/>
                <a:cs typeface="Calibri"/>
              </a:rPr>
              <a:t>artık </a:t>
            </a:r>
            <a:r>
              <a:rPr sz="3000" spc="-5" dirty="0">
                <a:solidFill>
                  <a:srgbClr val="FF0000"/>
                </a:solidFill>
                <a:latin typeface="Calibri"/>
                <a:cs typeface="Calibri"/>
              </a:rPr>
              <a:t>sadece </a:t>
            </a:r>
            <a:r>
              <a:rPr sz="3000" spc="-10" dirty="0">
                <a:solidFill>
                  <a:srgbClr val="FF0000"/>
                </a:solidFill>
                <a:latin typeface="Calibri"/>
                <a:cs typeface="Calibri"/>
              </a:rPr>
              <a:t>idarenin </a:t>
            </a:r>
            <a:r>
              <a:rPr sz="3000" spc="-25" dirty="0">
                <a:solidFill>
                  <a:srgbClr val="FF0000"/>
                </a:solidFill>
                <a:latin typeface="Calibri"/>
                <a:cs typeface="Calibri"/>
              </a:rPr>
              <a:t>davet </a:t>
            </a:r>
            <a:r>
              <a:rPr sz="3000" spc="-15" dirty="0">
                <a:solidFill>
                  <a:srgbClr val="FF0000"/>
                </a:solidFill>
                <a:latin typeface="Calibri"/>
                <a:cs typeface="Calibri"/>
              </a:rPr>
              <a:t>ettiği  </a:t>
            </a:r>
            <a:r>
              <a:rPr sz="3000" spc="-5" dirty="0">
                <a:solidFill>
                  <a:srgbClr val="FF0000"/>
                </a:solidFill>
                <a:latin typeface="Calibri"/>
                <a:cs typeface="Calibri"/>
              </a:rPr>
              <a:t>kişiler</a:t>
            </a:r>
            <a:r>
              <a:rPr sz="3000" spc="-60" dirty="0">
                <a:solidFill>
                  <a:srgbClr val="FF0000"/>
                </a:solidFill>
                <a:latin typeface="Calibri"/>
                <a:cs typeface="Calibri"/>
              </a:rPr>
              <a:t> </a:t>
            </a:r>
            <a:r>
              <a:rPr sz="3000" spc="-25" dirty="0">
                <a:solidFill>
                  <a:srgbClr val="FF0000"/>
                </a:solidFill>
                <a:latin typeface="Calibri"/>
                <a:cs typeface="Calibri"/>
              </a:rPr>
              <a:t>katılabilecektir.</a:t>
            </a:r>
            <a:endParaRPr sz="3000">
              <a:latin typeface="Calibri"/>
              <a:cs typeface="Calibri"/>
            </a:endParaRPr>
          </a:p>
        </p:txBody>
      </p:sp>
      <p:sp>
        <p:nvSpPr>
          <p:cNvPr id="18" name="object 18"/>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43</a:t>
            </a:fld>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722120" y="309371"/>
            <a:ext cx="5814059"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95932" y="423926"/>
            <a:ext cx="5178425" cy="521334"/>
          </a:xfrm>
          <a:prstGeom prst="rect">
            <a:avLst/>
          </a:prstGeom>
        </p:spPr>
        <p:txBody>
          <a:bodyPr vert="horz" wrap="square" lIns="0" tIns="0" rIns="0" bIns="0" rtlCol="0">
            <a:spAutoFit/>
          </a:bodyPr>
          <a:lstStyle/>
          <a:p>
            <a:pPr marL="12700">
              <a:lnSpc>
                <a:spcPct val="100000"/>
              </a:lnSpc>
            </a:pPr>
            <a:r>
              <a:rPr spc="-10" dirty="0"/>
              <a:t>Pazarlık </a:t>
            </a:r>
            <a:r>
              <a:rPr dirty="0"/>
              <a:t>Usulünde</a:t>
            </a:r>
            <a:r>
              <a:rPr spc="-85" dirty="0"/>
              <a:t> </a:t>
            </a:r>
            <a:r>
              <a:rPr dirty="0"/>
              <a:t>Değişiklikler</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2036698"/>
            <a:ext cx="8073390" cy="488950"/>
          </a:xfrm>
          <a:prstGeom prst="rect">
            <a:avLst/>
          </a:prstGeom>
        </p:spPr>
        <p:txBody>
          <a:bodyPr vert="horz" wrap="square" lIns="0" tIns="0" rIns="0" bIns="0" rtlCol="0">
            <a:spAutoFit/>
          </a:bodyPr>
          <a:lstStyle/>
          <a:p>
            <a:pPr marL="205740" indent="-193040">
              <a:lnSpc>
                <a:spcPct val="100000"/>
              </a:lnSpc>
              <a:buClr>
                <a:srgbClr val="FF0000"/>
              </a:buClr>
              <a:buSzPct val="83333"/>
              <a:buFont typeface="Arial"/>
              <a:buChar char="•"/>
              <a:tabLst>
                <a:tab pos="206375" algn="l"/>
                <a:tab pos="931544" algn="l"/>
                <a:tab pos="1522730" algn="l"/>
                <a:tab pos="2078989" algn="l"/>
                <a:tab pos="2630805" algn="l"/>
                <a:tab pos="3218815" algn="l"/>
                <a:tab pos="4305935" algn="l"/>
                <a:tab pos="5920105" algn="l"/>
                <a:tab pos="7156450" algn="l"/>
              </a:tabLst>
            </a:pPr>
            <a:r>
              <a:rPr sz="3000" spc="-5" dirty="0">
                <a:solidFill>
                  <a:srgbClr val="CC3300"/>
                </a:solidFill>
                <a:latin typeface="Calibri"/>
                <a:cs typeface="Calibri"/>
              </a:rPr>
              <a:t>(b)</a:t>
            </a:r>
            <a:r>
              <a:rPr sz="3000" dirty="0">
                <a:solidFill>
                  <a:srgbClr val="CC3300"/>
                </a:solidFill>
                <a:latin typeface="Calibri"/>
                <a:cs typeface="Calibri"/>
              </a:rPr>
              <a:t>,	(c)	</a:t>
            </a:r>
            <a:r>
              <a:rPr sz="3000" spc="-25" dirty="0">
                <a:solidFill>
                  <a:srgbClr val="CC3300"/>
                </a:solidFill>
                <a:latin typeface="Calibri"/>
                <a:cs typeface="Calibri"/>
              </a:rPr>
              <a:t>v</a:t>
            </a:r>
            <a:r>
              <a:rPr sz="3000" dirty="0">
                <a:solidFill>
                  <a:srgbClr val="CC3300"/>
                </a:solidFill>
                <a:latin typeface="Calibri"/>
                <a:cs typeface="Calibri"/>
              </a:rPr>
              <a:t>e	</a:t>
            </a:r>
            <a:r>
              <a:rPr sz="3000" spc="-5" dirty="0">
                <a:solidFill>
                  <a:srgbClr val="CC3300"/>
                </a:solidFill>
                <a:latin typeface="Calibri"/>
                <a:cs typeface="Calibri"/>
              </a:rPr>
              <a:t>(</a:t>
            </a:r>
            <a:r>
              <a:rPr sz="3000" spc="40" dirty="0">
                <a:solidFill>
                  <a:srgbClr val="CC3300"/>
                </a:solidFill>
                <a:latin typeface="Calibri"/>
                <a:cs typeface="Calibri"/>
              </a:rPr>
              <a:t>f</a:t>
            </a:r>
            <a:r>
              <a:rPr sz="3000" dirty="0">
                <a:solidFill>
                  <a:srgbClr val="CC3300"/>
                </a:solidFill>
                <a:latin typeface="Calibri"/>
                <a:cs typeface="Calibri"/>
              </a:rPr>
              <a:t>)	</a:t>
            </a:r>
            <a:r>
              <a:rPr sz="3000" spc="-5" dirty="0">
                <a:solidFill>
                  <a:srgbClr val="CC3300"/>
                </a:solidFill>
                <a:latin typeface="Calibri"/>
                <a:cs typeface="Calibri"/>
              </a:rPr>
              <a:t>d</a:t>
            </a:r>
            <a:r>
              <a:rPr sz="3000" dirty="0">
                <a:solidFill>
                  <a:srgbClr val="CC3300"/>
                </a:solidFill>
                <a:latin typeface="Calibri"/>
                <a:cs typeface="Calibri"/>
              </a:rPr>
              <a:t>e	</a:t>
            </a:r>
            <a:r>
              <a:rPr sz="3000" b="1" u="heavy" dirty="0">
                <a:solidFill>
                  <a:srgbClr val="FF0000"/>
                </a:solidFill>
                <a:latin typeface="Calibri"/>
                <a:cs typeface="Calibri"/>
              </a:rPr>
              <a:t>m</a:t>
            </a:r>
            <a:r>
              <a:rPr sz="3000" b="1" u="heavy" spc="-10" dirty="0">
                <a:solidFill>
                  <a:srgbClr val="FF0000"/>
                </a:solidFill>
                <a:latin typeface="Calibri"/>
                <a:cs typeface="Calibri"/>
              </a:rPr>
              <a:t>a</a:t>
            </a:r>
            <a:r>
              <a:rPr sz="3000" b="1" u="heavy" dirty="0">
                <a:solidFill>
                  <a:srgbClr val="FF0000"/>
                </a:solidFill>
                <a:latin typeface="Calibri"/>
                <a:cs typeface="Calibri"/>
              </a:rPr>
              <a:t>l</a:t>
            </a:r>
            <a:r>
              <a:rPr sz="3000" b="1" u="heavy" spc="-15" dirty="0">
                <a:solidFill>
                  <a:srgbClr val="FF0000"/>
                </a:solidFill>
                <a:latin typeface="Calibri"/>
                <a:cs typeface="Calibri"/>
              </a:rPr>
              <a:t>ı</a:t>
            </a:r>
            <a:r>
              <a:rPr sz="3000" b="1" u="heavy" dirty="0">
                <a:solidFill>
                  <a:srgbClr val="FF0000"/>
                </a:solidFill>
                <a:latin typeface="Calibri"/>
                <a:cs typeface="Calibri"/>
              </a:rPr>
              <a:t>n</a:t>
            </a:r>
            <a:r>
              <a:rPr sz="3000" b="1" dirty="0">
                <a:solidFill>
                  <a:srgbClr val="FF0000"/>
                </a:solidFill>
                <a:latin typeface="Calibri"/>
                <a:cs typeface="Calibri"/>
              </a:rPr>
              <a:t>	</a:t>
            </a:r>
            <a:r>
              <a:rPr sz="3000" spc="-5" dirty="0">
                <a:solidFill>
                  <a:srgbClr val="1F487C"/>
                </a:solidFill>
                <a:latin typeface="Calibri"/>
                <a:cs typeface="Calibri"/>
              </a:rPr>
              <a:t>s</a:t>
            </a:r>
            <a:r>
              <a:rPr sz="3000" spc="-35" dirty="0">
                <a:solidFill>
                  <a:srgbClr val="1F487C"/>
                </a:solidFill>
                <a:latin typeface="Calibri"/>
                <a:cs typeface="Calibri"/>
              </a:rPr>
              <a:t>ö</a:t>
            </a:r>
            <a:r>
              <a:rPr sz="3000" dirty="0">
                <a:solidFill>
                  <a:srgbClr val="1F487C"/>
                </a:solidFill>
                <a:latin typeface="Calibri"/>
                <a:cs typeface="Calibri"/>
              </a:rPr>
              <a:t>zl</a:t>
            </a:r>
            <a:r>
              <a:rPr sz="3000" spc="-10" dirty="0">
                <a:solidFill>
                  <a:srgbClr val="1F487C"/>
                </a:solidFill>
                <a:latin typeface="Calibri"/>
                <a:cs typeface="Calibri"/>
              </a:rPr>
              <a:t>e</a:t>
            </a:r>
            <a:r>
              <a:rPr sz="3000" dirty="0">
                <a:solidFill>
                  <a:srgbClr val="1F487C"/>
                </a:solidFill>
                <a:latin typeface="Calibri"/>
                <a:cs typeface="Calibri"/>
              </a:rPr>
              <a:t>şme	</a:t>
            </a:r>
            <a:r>
              <a:rPr sz="3000" spc="-50" dirty="0">
                <a:solidFill>
                  <a:srgbClr val="1F487C"/>
                </a:solidFill>
                <a:latin typeface="Calibri"/>
                <a:cs typeface="Calibri"/>
              </a:rPr>
              <a:t>y</a:t>
            </a:r>
            <a:r>
              <a:rPr sz="3000" dirty="0">
                <a:solidFill>
                  <a:srgbClr val="1F487C"/>
                </a:solidFill>
                <a:latin typeface="Calibri"/>
                <a:cs typeface="Calibri"/>
              </a:rPr>
              <a:t>apma	</a:t>
            </a:r>
            <a:r>
              <a:rPr sz="3000" spc="-5" dirty="0">
                <a:solidFill>
                  <a:srgbClr val="1F487C"/>
                </a:solidFill>
                <a:latin typeface="Calibri"/>
                <a:cs typeface="Calibri"/>
              </a:rPr>
              <a:t>sü</a:t>
            </a:r>
            <a:r>
              <a:rPr sz="3000" spc="-45" dirty="0">
                <a:solidFill>
                  <a:srgbClr val="1F487C"/>
                </a:solidFill>
                <a:latin typeface="Calibri"/>
                <a:cs typeface="Calibri"/>
              </a:rPr>
              <a:t>r</a:t>
            </a:r>
            <a:r>
              <a:rPr sz="3000" dirty="0">
                <a:solidFill>
                  <a:srgbClr val="1F487C"/>
                </a:solidFill>
                <a:latin typeface="Calibri"/>
                <a:cs typeface="Calibri"/>
              </a:rPr>
              <a:t>esi</a:t>
            </a:r>
            <a:endParaRPr sz="30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44</a:t>
            </a:fld>
            <a:endParaRPr dirty="0"/>
          </a:p>
        </p:txBody>
      </p:sp>
      <p:sp>
        <p:nvSpPr>
          <p:cNvPr id="10" name="object 10"/>
          <p:cNvSpPr txBox="1"/>
          <p:nvPr/>
        </p:nvSpPr>
        <p:spPr>
          <a:xfrm>
            <a:off x="2341245" y="2722498"/>
            <a:ext cx="6275705" cy="488950"/>
          </a:xfrm>
          <a:prstGeom prst="rect">
            <a:avLst/>
          </a:prstGeom>
        </p:spPr>
        <p:txBody>
          <a:bodyPr vert="horz" wrap="square" lIns="0" tIns="0" rIns="0" bIns="0" rtlCol="0">
            <a:spAutoFit/>
          </a:bodyPr>
          <a:lstStyle/>
          <a:p>
            <a:pPr marL="12700">
              <a:lnSpc>
                <a:spcPct val="100000"/>
              </a:lnSpc>
              <a:tabLst>
                <a:tab pos="1261745" algn="l"/>
                <a:tab pos="2865755" algn="l"/>
                <a:tab pos="3531870" algn="l"/>
                <a:tab pos="4627880" algn="l"/>
              </a:tabLst>
            </a:pPr>
            <a:r>
              <a:rPr sz="3000" spc="-35" dirty="0">
                <a:solidFill>
                  <a:srgbClr val="1F487C"/>
                </a:solidFill>
                <a:latin typeface="Calibri"/>
                <a:cs typeface="Calibri"/>
              </a:rPr>
              <a:t>t</a:t>
            </a:r>
            <a:r>
              <a:rPr sz="3000" dirty="0">
                <a:solidFill>
                  <a:srgbClr val="1F487C"/>
                </a:solidFill>
                <a:latin typeface="Calibri"/>
                <a:cs typeface="Calibri"/>
              </a:rPr>
              <a:t>esl</a:t>
            </a:r>
            <a:r>
              <a:rPr sz="3000" spc="-15" dirty="0">
                <a:solidFill>
                  <a:srgbClr val="1F487C"/>
                </a:solidFill>
                <a:latin typeface="Calibri"/>
                <a:cs typeface="Calibri"/>
              </a:rPr>
              <a:t>i</a:t>
            </a:r>
            <a:r>
              <a:rPr sz="3000" dirty="0">
                <a:solidFill>
                  <a:srgbClr val="1F487C"/>
                </a:solidFill>
                <a:latin typeface="Calibri"/>
                <a:cs typeface="Calibri"/>
              </a:rPr>
              <a:t>m	</a:t>
            </a:r>
            <a:r>
              <a:rPr sz="3000" dirty="0">
                <a:latin typeface="Calibri"/>
                <a:cs typeface="Calibri"/>
              </a:rPr>
              <a:t>e</a:t>
            </a:r>
            <a:r>
              <a:rPr sz="3000" spc="-15" dirty="0">
                <a:latin typeface="Calibri"/>
                <a:cs typeface="Calibri"/>
              </a:rPr>
              <a:t>d</a:t>
            </a:r>
            <a:r>
              <a:rPr sz="3000" dirty="0">
                <a:latin typeface="Calibri"/>
                <a:cs typeface="Calibri"/>
              </a:rPr>
              <a:t>i</a:t>
            </a:r>
            <a:r>
              <a:rPr sz="3000" spc="-15" dirty="0">
                <a:latin typeface="Calibri"/>
                <a:cs typeface="Calibri"/>
              </a:rPr>
              <a:t>l</a:t>
            </a:r>
            <a:r>
              <a:rPr sz="3000" dirty="0">
                <a:latin typeface="Calibri"/>
                <a:cs typeface="Calibri"/>
              </a:rPr>
              <a:t>mesi	</a:t>
            </a:r>
            <a:r>
              <a:rPr sz="3000" spc="-25" dirty="0">
                <a:latin typeface="Calibri"/>
                <a:cs typeface="Calibri"/>
              </a:rPr>
              <a:t>v</a:t>
            </a:r>
            <a:r>
              <a:rPr sz="3000" dirty="0">
                <a:latin typeface="Calibri"/>
                <a:cs typeface="Calibri"/>
              </a:rPr>
              <a:t>e	</a:t>
            </a:r>
            <a:r>
              <a:rPr sz="3000" spc="-95" dirty="0">
                <a:latin typeface="Calibri"/>
                <a:cs typeface="Calibri"/>
              </a:rPr>
              <a:t>k</a:t>
            </a:r>
            <a:r>
              <a:rPr sz="3000" spc="-20" dirty="0">
                <a:latin typeface="Calibri"/>
                <a:cs typeface="Calibri"/>
              </a:rPr>
              <a:t>e</a:t>
            </a:r>
            <a:r>
              <a:rPr sz="3000" spc="-5" dirty="0">
                <a:latin typeface="Calibri"/>
                <a:cs typeface="Calibri"/>
              </a:rPr>
              <a:t>si</a:t>
            </a:r>
            <a:r>
              <a:rPr sz="3000" dirty="0">
                <a:latin typeface="Calibri"/>
                <a:cs typeface="Calibri"/>
              </a:rPr>
              <a:t>n	</a:t>
            </a:r>
            <a:r>
              <a:rPr sz="3000" spc="-45" dirty="0">
                <a:latin typeface="Calibri"/>
                <a:cs typeface="Calibri"/>
              </a:rPr>
              <a:t>k</a:t>
            </a:r>
            <a:r>
              <a:rPr sz="3000" spc="-5" dirty="0">
                <a:latin typeface="Calibri"/>
                <a:cs typeface="Calibri"/>
              </a:rPr>
              <a:t>ab</a:t>
            </a:r>
            <a:r>
              <a:rPr sz="3000" spc="-20" dirty="0">
                <a:latin typeface="Calibri"/>
                <a:cs typeface="Calibri"/>
              </a:rPr>
              <a:t>u</a:t>
            </a:r>
            <a:r>
              <a:rPr sz="3000" dirty="0">
                <a:latin typeface="Calibri"/>
                <a:cs typeface="Calibri"/>
              </a:rPr>
              <a:t>l</a:t>
            </a:r>
            <a:r>
              <a:rPr sz="3000" spc="-10" dirty="0">
                <a:latin typeface="Calibri"/>
                <a:cs typeface="Calibri"/>
              </a:rPr>
              <a:t>ü</a:t>
            </a:r>
            <a:r>
              <a:rPr sz="3000" spc="-5" dirty="0">
                <a:latin typeface="Calibri"/>
                <a:cs typeface="Calibri"/>
              </a:rPr>
              <a:t>nün</a:t>
            </a:r>
            <a:endParaRPr sz="3000">
              <a:latin typeface="Calibri"/>
              <a:cs typeface="Calibri"/>
            </a:endParaRPr>
          </a:p>
        </p:txBody>
      </p:sp>
      <p:sp>
        <p:nvSpPr>
          <p:cNvPr id="11" name="object 11"/>
          <p:cNvSpPr txBox="1"/>
          <p:nvPr/>
        </p:nvSpPr>
        <p:spPr>
          <a:xfrm>
            <a:off x="547217" y="2493898"/>
            <a:ext cx="1508760" cy="2776220"/>
          </a:xfrm>
          <a:prstGeom prst="rect">
            <a:avLst/>
          </a:prstGeom>
        </p:spPr>
        <p:txBody>
          <a:bodyPr vert="horz" wrap="square" lIns="0" tIns="0" rIns="0" bIns="0" rtlCol="0">
            <a:spAutoFit/>
          </a:bodyPr>
          <a:lstStyle/>
          <a:p>
            <a:pPr marL="12700" marR="5080" algn="just">
              <a:lnSpc>
                <a:spcPct val="150000"/>
              </a:lnSpc>
            </a:pPr>
            <a:r>
              <a:rPr sz="3000" dirty="0">
                <a:solidFill>
                  <a:srgbClr val="1F487C"/>
                </a:solidFill>
                <a:latin typeface="Calibri"/>
                <a:cs typeface="Calibri"/>
              </a:rPr>
              <a:t>iç</a:t>
            </a:r>
            <a:r>
              <a:rPr sz="3000" spc="-10" dirty="0">
                <a:solidFill>
                  <a:srgbClr val="1F487C"/>
                </a:solidFill>
                <a:latin typeface="Calibri"/>
                <a:cs typeface="Calibri"/>
              </a:rPr>
              <a:t>e</a:t>
            </a:r>
            <a:r>
              <a:rPr sz="3000" dirty="0">
                <a:solidFill>
                  <a:srgbClr val="1F487C"/>
                </a:solidFill>
                <a:latin typeface="Calibri"/>
                <a:cs typeface="Calibri"/>
              </a:rPr>
              <a:t>r</a:t>
            </a:r>
            <a:r>
              <a:rPr sz="3000" spc="-10" dirty="0">
                <a:solidFill>
                  <a:srgbClr val="1F487C"/>
                </a:solidFill>
                <a:latin typeface="Calibri"/>
                <a:cs typeface="Calibri"/>
              </a:rPr>
              <a:t>i</a:t>
            </a:r>
            <a:r>
              <a:rPr sz="3000" dirty="0">
                <a:solidFill>
                  <a:srgbClr val="1F487C"/>
                </a:solidFill>
                <a:latin typeface="Calibri"/>
                <a:cs typeface="Calibri"/>
              </a:rPr>
              <a:t>sinde  </a:t>
            </a:r>
            <a:r>
              <a:rPr sz="3000" spc="-10" dirty="0">
                <a:latin typeface="Calibri"/>
                <a:cs typeface="Calibri"/>
              </a:rPr>
              <a:t>yapılması  </a:t>
            </a:r>
            <a:r>
              <a:rPr sz="3000" spc="-5" dirty="0">
                <a:solidFill>
                  <a:srgbClr val="FF0000"/>
                </a:solidFill>
                <a:latin typeface="Calibri"/>
                <a:cs typeface="Calibri"/>
              </a:rPr>
              <a:t>sözleşme  </a:t>
            </a:r>
            <a:r>
              <a:rPr sz="3000" spc="-15" dirty="0">
                <a:solidFill>
                  <a:srgbClr val="0000FF"/>
                </a:solidFill>
                <a:latin typeface="Calibri"/>
                <a:cs typeface="Calibri"/>
              </a:rPr>
              <a:t>gerekli</a:t>
            </a:r>
            <a:endParaRPr sz="3000">
              <a:latin typeface="Calibri"/>
              <a:cs typeface="Calibri"/>
            </a:endParaRPr>
          </a:p>
        </p:txBody>
      </p:sp>
      <p:sp>
        <p:nvSpPr>
          <p:cNvPr id="12" name="object 12"/>
          <p:cNvSpPr txBox="1"/>
          <p:nvPr/>
        </p:nvSpPr>
        <p:spPr>
          <a:xfrm>
            <a:off x="2120264" y="3179952"/>
            <a:ext cx="6499860" cy="2089785"/>
          </a:xfrm>
          <a:prstGeom prst="rect">
            <a:avLst/>
          </a:prstGeom>
        </p:spPr>
        <p:txBody>
          <a:bodyPr vert="horz" wrap="square" lIns="0" tIns="0" rIns="0" bIns="0" rtlCol="0">
            <a:spAutoFit/>
          </a:bodyPr>
          <a:lstStyle/>
          <a:p>
            <a:pPr marL="12700" marR="5080" indent="238760" algn="just">
              <a:lnSpc>
                <a:spcPct val="150000"/>
              </a:lnSpc>
            </a:pPr>
            <a:r>
              <a:rPr sz="3000" spc="-5" dirty="0">
                <a:latin typeface="Calibri"/>
                <a:cs typeface="Calibri"/>
              </a:rPr>
              <a:t>halinde </a:t>
            </a:r>
            <a:r>
              <a:rPr sz="3000" spc="-25" dirty="0">
                <a:solidFill>
                  <a:srgbClr val="CC3300"/>
                </a:solidFill>
                <a:latin typeface="Calibri"/>
                <a:cs typeface="Calibri"/>
              </a:rPr>
              <a:t>kesin </a:t>
            </a:r>
            <a:r>
              <a:rPr sz="3000" spc="-15" dirty="0">
                <a:solidFill>
                  <a:srgbClr val="CC3300"/>
                </a:solidFill>
                <a:latin typeface="Calibri"/>
                <a:cs typeface="Calibri"/>
              </a:rPr>
              <a:t>teminat </a:t>
            </a:r>
            <a:r>
              <a:rPr sz="3000" spc="-5" dirty="0">
                <a:latin typeface="Calibri"/>
                <a:cs typeface="Calibri"/>
              </a:rPr>
              <a:t>alınması </a:t>
            </a:r>
            <a:r>
              <a:rPr sz="3000" spc="-40" dirty="0">
                <a:latin typeface="Calibri"/>
                <a:cs typeface="Calibri"/>
              </a:rPr>
              <a:t>ve  </a:t>
            </a:r>
            <a:r>
              <a:rPr sz="3000" spc="-10" dirty="0">
                <a:solidFill>
                  <a:srgbClr val="FF0000"/>
                </a:solidFill>
                <a:latin typeface="Calibri"/>
                <a:cs typeface="Calibri"/>
              </a:rPr>
              <a:t>yapılması </a:t>
            </a:r>
            <a:r>
              <a:rPr sz="3000" spc="-15" dirty="0">
                <a:latin typeface="Calibri"/>
                <a:cs typeface="Calibri"/>
              </a:rPr>
              <a:t>zorunlu</a:t>
            </a:r>
            <a:r>
              <a:rPr sz="3000" spc="645" dirty="0">
                <a:latin typeface="Calibri"/>
                <a:cs typeface="Calibri"/>
              </a:rPr>
              <a:t> </a:t>
            </a:r>
            <a:r>
              <a:rPr sz="3000" spc="-5" dirty="0">
                <a:latin typeface="Calibri"/>
                <a:cs typeface="Calibri"/>
              </a:rPr>
              <a:t>değil. </a:t>
            </a:r>
            <a:r>
              <a:rPr sz="3000" dirty="0">
                <a:solidFill>
                  <a:srgbClr val="0000FF"/>
                </a:solidFill>
                <a:latin typeface="Calibri"/>
                <a:cs typeface="Calibri"/>
              </a:rPr>
              <a:t>Buna ilişkin  </a:t>
            </a:r>
            <a:r>
              <a:rPr sz="3000" spc="-10" dirty="0">
                <a:solidFill>
                  <a:srgbClr val="0000FF"/>
                </a:solidFill>
                <a:latin typeface="Calibri"/>
                <a:cs typeface="Calibri"/>
              </a:rPr>
              <a:t>düzenlemeler      </a:t>
            </a:r>
            <a:r>
              <a:rPr sz="3000" spc="-5" dirty="0">
                <a:solidFill>
                  <a:srgbClr val="0000FF"/>
                </a:solidFill>
                <a:latin typeface="Calibri"/>
                <a:cs typeface="Calibri"/>
              </a:rPr>
              <a:t>ihale     </a:t>
            </a:r>
            <a:r>
              <a:rPr sz="3000" spc="465" dirty="0">
                <a:solidFill>
                  <a:srgbClr val="0000FF"/>
                </a:solidFill>
                <a:latin typeface="Calibri"/>
                <a:cs typeface="Calibri"/>
              </a:rPr>
              <a:t> </a:t>
            </a:r>
            <a:r>
              <a:rPr sz="3000" spc="-5" dirty="0">
                <a:solidFill>
                  <a:srgbClr val="0000FF"/>
                </a:solidFill>
                <a:latin typeface="Calibri"/>
                <a:cs typeface="Calibri"/>
              </a:rPr>
              <a:t>dokümanlarında</a:t>
            </a:r>
            <a:endParaRPr sz="3000">
              <a:latin typeface="Calibri"/>
              <a:cs typeface="Calibri"/>
            </a:endParaRPr>
          </a:p>
        </p:txBody>
      </p:sp>
      <p:sp>
        <p:nvSpPr>
          <p:cNvPr id="13" name="object 13"/>
          <p:cNvSpPr txBox="1"/>
          <p:nvPr/>
        </p:nvSpPr>
        <p:spPr>
          <a:xfrm>
            <a:off x="547217" y="5466283"/>
            <a:ext cx="1850389" cy="488950"/>
          </a:xfrm>
          <a:prstGeom prst="rect">
            <a:avLst/>
          </a:prstGeom>
        </p:spPr>
        <p:txBody>
          <a:bodyPr vert="horz" wrap="square" lIns="0" tIns="0" rIns="0" bIns="0" rtlCol="0">
            <a:spAutoFit/>
          </a:bodyPr>
          <a:lstStyle/>
          <a:p>
            <a:pPr marL="12700">
              <a:lnSpc>
                <a:spcPct val="100000"/>
              </a:lnSpc>
            </a:pPr>
            <a:r>
              <a:rPr sz="3000" spc="-35" dirty="0">
                <a:solidFill>
                  <a:srgbClr val="0000FF"/>
                </a:solidFill>
                <a:latin typeface="Calibri"/>
                <a:cs typeface="Calibri"/>
              </a:rPr>
              <a:t>yapılacaktır.</a:t>
            </a:r>
            <a:endParaRPr sz="3000">
              <a:latin typeface="Calibri"/>
              <a:cs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641092" y="309371"/>
            <a:ext cx="397611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915157" y="423926"/>
            <a:ext cx="3336925" cy="521334"/>
          </a:xfrm>
          <a:prstGeom prst="rect">
            <a:avLst/>
          </a:prstGeom>
        </p:spPr>
        <p:txBody>
          <a:bodyPr vert="horz" wrap="square" lIns="0" tIns="0" rIns="0" bIns="0" rtlCol="0">
            <a:spAutoFit/>
          </a:bodyPr>
          <a:lstStyle/>
          <a:p>
            <a:pPr marL="12700">
              <a:lnSpc>
                <a:spcPct val="100000"/>
              </a:lnSpc>
              <a:tabLst>
                <a:tab pos="1233170" algn="l"/>
              </a:tabLst>
            </a:pPr>
            <a:r>
              <a:rPr dirty="0"/>
              <a:t>Örnek	KİK</a:t>
            </a:r>
            <a:r>
              <a:rPr spc="-60" dirty="0"/>
              <a:t> </a:t>
            </a:r>
            <a:r>
              <a:rPr spc="-15" dirty="0"/>
              <a:t>Kararları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19631"/>
            <a:ext cx="8071484" cy="3896995"/>
          </a:xfrm>
          <a:prstGeom prst="rect">
            <a:avLst/>
          </a:prstGeom>
        </p:spPr>
        <p:txBody>
          <a:bodyPr vert="horz" wrap="square" lIns="0" tIns="0" rIns="0" bIns="0" rtlCol="0">
            <a:spAutoFit/>
          </a:bodyPr>
          <a:lstStyle/>
          <a:p>
            <a:pPr marL="12700" marR="5080" algn="just">
              <a:lnSpc>
                <a:spcPct val="152000"/>
              </a:lnSpc>
              <a:buClr>
                <a:srgbClr val="FF0000"/>
              </a:buClr>
              <a:buSzPct val="98214"/>
              <a:buFont typeface="Arial"/>
              <a:buChar char="•"/>
              <a:tabLst>
                <a:tab pos="224790" algn="l"/>
              </a:tabLst>
            </a:pPr>
            <a:r>
              <a:rPr sz="2800" spc="-10" dirty="0">
                <a:latin typeface="Calibri"/>
                <a:cs typeface="Calibri"/>
              </a:rPr>
              <a:t>Belediye Hizmet </a:t>
            </a:r>
            <a:r>
              <a:rPr sz="2800" spc="-5" dirty="0">
                <a:latin typeface="Calibri"/>
                <a:cs typeface="Calibri"/>
              </a:rPr>
              <a:t>Binasının genel </a:t>
            </a:r>
            <a:r>
              <a:rPr sz="2800" spc="-10" dirty="0">
                <a:latin typeface="Calibri"/>
                <a:cs typeface="Calibri"/>
              </a:rPr>
              <a:t>temizlik </a:t>
            </a:r>
            <a:r>
              <a:rPr sz="2800" spc="-5" dirty="0">
                <a:latin typeface="Calibri"/>
                <a:cs typeface="Calibri"/>
              </a:rPr>
              <a:t>ihalesinin  </a:t>
            </a:r>
            <a:r>
              <a:rPr sz="2800" spc="-15" dirty="0">
                <a:latin typeface="Calibri"/>
                <a:cs typeface="Calibri"/>
              </a:rPr>
              <a:t>iptali </a:t>
            </a:r>
            <a:r>
              <a:rPr sz="2800" spc="-10" dirty="0">
                <a:latin typeface="Calibri"/>
                <a:cs typeface="Calibri"/>
              </a:rPr>
              <a:t>neticesinde </a:t>
            </a:r>
            <a:r>
              <a:rPr sz="2800" spc="-10" dirty="0">
                <a:solidFill>
                  <a:srgbClr val="FF0000"/>
                </a:solidFill>
                <a:latin typeface="Calibri"/>
                <a:cs typeface="Calibri"/>
              </a:rPr>
              <a:t>yeni </a:t>
            </a:r>
            <a:r>
              <a:rPr sz="2800" spc="-5" dirty="0">
                <a:solidFill>
                  <a:srgbClr val="FF0000"/>
                </a:solidFill>
                <a:latin typeface="Calibri"/>
                <a:cs typeface="Calibri"/>
              </a:rPr>
              <a:t>ihale </a:t>
            </a:r>
            <a:r>
              <a:rPr sz="2800" spc="-20" dirty="0">
                <a:solidFill>
                  <a:srgbClr val="FF0000"/>
                </a:solidFill>
                <a:latin typeface="Calibri"/>
                <a:cs typeface="Calibri"/>
              </a:rPr>
              <a:t>yapılıncaya </a:t>
            </a:r>
            <a:r>
              <a:rPr sz="2800" spc="-15" dirty="0">
                <a:solidFill>
                  <a:srgbClr val="FF0000"/>
                </a:solidFill>
                <a:latin typeface="Calibri"/>
                <a:cs typeface="Calibri"/>
              </a:rPr>
              <a:t>kadar </a:t>
            </a:r>
            <a:r>
              <a:rPr sz="2800" dirty="0">
                <a:solidFill>
                  <a:srgbClr val="FF0000"/>
                </a:solidFill>
                <a:latin typeface="Calibri"/>
                <a:cs typeface="Calibri"/>
              </a:rPr>
              <a:t>üç </a:t>
            </a:r>
            <a:r>
              <a:rPr sz="2800" spc="-15" dirty="0">
                <a:solidFill>
                  <a:srgbClr val="FF0000"/>
                </a:solidFill>
                <a:latin typeface="Calibri"/>
                <a:cs typeface="Calibri"/>
              </a:rPr>
              <a:t>aylık  </a:t>
            </a:r>
            <a:r>
              <a:rPr sz="2800" spc="-10" dirty="0">
                <a:solidFill>
                  <a:srgbClr val="FF0000"/>
                </a:solidFill>
                <a:latin typeface="Calibri"/>
                <a:cs typeface="Calibri"/>
              </a:rPr>
              <a:t>pazarlık </a:t>
            </a:r>
            <a:r>
              <a:rPr sz="2800" spc="-5" dirty="0">
                <a:latin typeface="Calibri"/>
                <a:cs typeface="Calibri"/>
              </a:rPr>
              <a:t>ihalesine çıkılması </a:t>
            </a:r>
            <a:r>
              <a:rPr sz="2800" spc="-25" dirty="0">
                <a:latin typeface="Calibri"/>
                <a:cs typeface="Calibri"/>
              </a:rPr>
              <a:t>mevzuata </a:t>
            </a:r>
            <a:r>
              <a:rPr sz="2800" spc="-15" dirty="0">
                <a:latin typeface="Calibri"/>
                <a:cs typeface="Calibri"/>
              </a:rPr>
              <a:t>aykırı</a:t>
            </a:r>
            <a:r>
              <a:rPr sz="2800" spc="114" dirty="0">
                <a:latin typeface="Calibri"/>
                <a:cs typeface="Calibri"/>
              </a:rPr>
              <a:t> </a:t>
            </a:r>
            <a:r>
              <a:rPr sz="2800" spc="-40" dirty="0">
                <a:latin typeface="Calibri"/>
                <a:cs typeface="Calibri"/>
              </a:rPr>
              <a:t>değildir.</a:t>
            </a:r>
            <a:endParaRPr sz="2800">
              <a:latin typeface="Calibri"/>
              <a:cs typeface="Calibri"/>
            </a:endParaRPr>
          </a:p>
          <a:p>
            <a:pPr marL="205740" indent="-193040" algn="just">
              <a:lnSpc>
                <a:spcPct val="100000"/>
              </a:lnSpc>
              <a:spcBef>
                <a:spcPts val="1680"/>
              </a:spcBef>
              <a:buClr>
                <a:srgbClr val="FF0000"/>
              </a:buClr>
              <a:buSzPct val="89285"/>
              <a:buFont typeface="Arial"/>
              <a:buChar char="•"/>
              <a:tabLst>
                <a:tab pos="206375" algn="l"/>
              </a:tabLst>
            </a:pPr>
            <a:r>
              <a:rPr sz="2800" spc="-30" dirty="0">
                <a:latin typeface="Calibri"/>
                <a:cs typeface="Calibri"/>
              </a:rPr>
              <a:t>Ortaya  </a:t>
            </a:r>
            <a:r>
              <a:rPr sz="2800" spc="-15" dirty="0">
                <a:latin typeface="Calibri"/>
                <a:cs typeface="Calibri"/>
              </a:rPr>
              <a:t>çıkan  </a:t>
            </a:r>
            <a:r>
              <a:rPr sz="2800" spc="-20" dirty="0">
                <a:solidFill>
                  <a:srgbClr val="FF0000"/>
                </a:solidFill>
                <a:latin typeface="Calibri"/>
                <a:cs typeface="Calibri"/>
              </a:rPr>
              <a:t>mevzuat  </a:t>
            </a:r>
            <a:r>
              <a:rPr sz="2800" spc="-5" dirty="0">
                <a:solidFill>
                  <a:srgbClr val="FF0000"/>
                </a:solidFill>
                <a:latin typeface="Calibri"/>
                <a:cs typeface="Calibri"/>
              </a:rPr>
              <a:t>değişiklikleri </a:t>
            </a:r>
            <a:r>
              <a:rPr sz="2800" spc="-10" dirty="0">
                <a:latin typeface="Calibri"/>
                <a:cs typeface="Calibri"/>
              </a:rPr>
              <a:t>pazarlık</a:t>
            </a:r>
            <a:r>
              <a:rPr sz="2800" spc="320" dirty="0">
                <a:latin typeface="Calibri"/>
                <a:cs typeface="Calibri"/>
              </a:rPr>
              <a:t> </a:t>
            </a:r>
            <a:r>
              <a:rPr sz="2800" spc="-10" dirty="0">
                <a:latin typeface="Calibri"/>
                <a:cs typeface="Calibri"/>
              </a:rPr>
              <a:t>ihalesinin</a:t>
            </a:r>
            <a:endParaRPr sz="2800">
              <a:latin typeface="Calibri"/>
              <a:cs typeface="Calibri"/>
            </a:endParaRPr>
          </a:p>
          <a:p>
            <a:pPr marL="12700" algn="just">
              <a:lnSpc>
                <a:spcPct val="100000"/>
              </a:lnSpc>
              <a:spcBef>
                <a:spcPts val="1680"/>
              </a:spcBef>
            </a:pPr>
            <a:r>
              <a:rPr sz="2800" spc="-10" dirty="0">
                <a:latin typeface="Calibri"/>
                <a:cs typeface="Calibri"/>
              </a:rPr>
              <a:t>kullanılması </a:t>
            </a:r>
            <a:r>
              <a:rPr sz="2800" spc="-5" dirty="0">
                <a:latin typeface="Calibri"/>
                <a:cs typeface="Calibri"/>
              </a:rPr>
              <a:t>için </a:t>
            </a:r>
            <a:r>
              <a:rPr sz="2800" spc="-20" dirty="0">
                <a:latin typeface="Calibri"/>
                <a:cs typeface="Calibri"/>
              </a:rPr>
              <a:t>gerekçe</a:t>
            </a:r>
            <a:r>
              <a:rPr sz="2800" spc="20" dirty="0">
                <a:latin typeface="Calibri"/>
                <a:cs typeface="Calibri"/>
              </a:rPr>
              <a:t> </a:t>
            </a:r>
            <a:r>
              <a:rPr sz="2800" spc="-40" dirty="0">
                <a:latin typeface="Calibri"/>
                <a:cs typeface="Calibri"/>
              </a:rPr>
              <a:t>olabilir.</a:t>
            </a:r>
            <a:endParaRPr sz="2800">
              <a:latin typeface="Calibri"/>
              <a:cs typeface="Calibri"/>
            </a:endParaRPr>
          </a:p>
          <a:p>
            <a:pPr marL="205740" indent="-193040" algn="just">
              <a:lnSpc>
                <a:spcPct val="100000"/>
              </a:lnSpc>
              <a:spcBef>
                <a:spcPts val="1675"/>
              </a:spcBef>
              <a:buSzPct val="89285"/>
              <a:buFont typeface="Arial"/>
              <a:buChar char="•"/>
              <a:tabLst>
                <a:tab pos="206375" algn="l"/>
              </a:tabLst>
            </a:pPr>
            <a:r>
              <a:rPr sz="2800" spc="-15" dirty="0">
                <a:solidFill>
                  <a:srgbClr val="FF0000"/>
                </a:solidFill>
                <a:latin typeface="Calibri"/>
                <a:cs typeface="Calibri"/>
              </a:rPr>
              <a:t>Bakanlıktan </a:t>
            </a:r>
            <a:r>
              <a:rPr sz="2800" spc="-10" dirty="0">
                <a:solidFill>
                  <a:srgbClr val="FF0000"/>
                </a:solidFill>
                <a:latin typeface="Calibri"/>
                <a:cs typeface="Calibri"/>
              </a:rPr>
              <a:t>gelen talimatlar </a:t>
            </a:r>
            <a:r>
              <a:rPr sz="2800" spc="-20" dirty="0">
                <a:latin typeface="Calibri"/>
                <a:cs typeface="Calibri"/>
              </a:rPr>
              <a:t>gerekçe</a:t>
            </a:r>
            <a:r>
              <a:rPr sz="2800" spc="30" dirty="0">
                <a:latin typeface="Calibri"/>
                <a:cs typeface="Calibri"/>
              </a:rPr>
              <a:t> </a:t>
            </a:r>
            <a:r>
              <a:rPr sz="2800" spc="-40" dirty="0">
                <a:latin typeface="Calibri"/>
                <a:cs typeface="Calibri"/>
              </a:rPr>
              <a:t>olabilir.</a:t>
            </a:r>
            <a:endParaRPr sz="28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45</a:t>
            </a:fld>
            <a:endParaRPr dirty="0"/>
          </a:p>
        </p:txBody>
      </p:sp>
      <p:sp>
        <p:nvSpPr>
          <p:cNvPr id="10" name="object 10"/>
          <p:cNvSpPr txBox="1"/>
          <p:nvPr/>
        </p:nvSpPr>
        <p:spPr>
          <a:xfrm>
            <a:off x="547217" y="5399633"/>
            <a:ext cx="539750" cy="457200"/>
          </a:xfrm>
          <a:prstGeom prst="rect">
            <a:avLst/>
          </a:prstGeom>
        </p:spPr>
        <p:txBody>
          <a:bodyPr vert="horz" wrap="square" lIns="0" tIns="0" rIns="0" bIns="0" rtlCol="0">
            <a:spAutoFit/>
          </a:bodyPr>
          <a:lstStyle/>
          <a:p>
            <a:pPr marL="205740" indent="-193040">
              <a:lnSpc>
                <a:spcPct val="100000"/>
              </a:lnSpc>
              <a:buSzPct val="89285"/>
              <a:buFont typeface="Arial"/>
              <a:buChar char="•"/>
              <a:tabLst>
                <a:tab pos="206375" algn="l"/>
              </a:tabLst>
            </a:pPr>
            <a:r>
              <a:rPr sz="2800" spc="-135" dirty="0">
                <a:solidFill>
                  <a:srgbClr val="FF0000"/>
                </a:solidFill>
                <a:latin typeface="Calibri"/>
                <a:cs typeface="Calibri"/>
              </a:rPr>
              <a:t>Y</a:t>
            </a:r>
            <a:r>
              <a:rPr sz="2800" dirty="0">
                <a:solidFill>
                  <a:srgbClr val="FF0000"/>
                </a:solidFill>
                <a:latin typeface="Calibri"/>
                <a:cs typeface="Calibri"/>
              </a:rPr>
              <a:t>ıl</a:t>
            </a:r>
            <a:endParaRPr sz="2800">
              <a:latin typeface="Calibri"/>
              <a:cs typeface="Calibri"/>
            </a:endParaRPr>
          </a:p>
        </p:txBody>
      </p:sp>
      <p:sp>
        <p:nvSpPr>
          <p:cNvPr id="11" name="object 11"/>
          <p:cNvSpPr txBox="1"/>
          <p:nvPr/>
        </p:nvSpPr>
        <p:spPr>
          <a:xfrm>
            <a:off x="1326007" y="5399633"/>
            <a:ext cx="7291705" cy="457200"/>
          </a:xfrm>
          <a:prstGeom prst="rect">
            <a:avLst/>
          </a:prstGeom>
        </p:spPr>
        <p:txBody>
          <a:bodyPr vert="horz" wrap="square" lIns="0" tIns="0" rIns="0" bIns="0" rtlCol="0">
            <a:spAutoFit/>
          </a:bodyPr>
          <a:lstStyle/>
          <a:p>
            <a:pPr marL="12700">
              <a:lnSpc>
                <a:spcPct val="100000"/>
              </a:lnSpc>
              <a:tabLst>
                <a:tab pos="981710" algn="l"/>
                <a:tab pos="2326005" algn="l"/>
                <a:tab pos="3756025" algn="l"/>
                <a:tab pos="4624705" algn="l"/>
                <a:tab pos="5999480" algn="l"/>
              </a:tabLst>
            </a:pPr>
            <a:r>
              <a:rPr sz="2800" spc="-10" dirty="0">
                <a:solidFill>
                  <a:srgbClr val="FF0000"/>
                </a:solidFill>
                <a:latin typeface="Calibri"/>
                <a:cs typeface="Calibri"/>
              </a:rPr>
              <a:t>s</a:t>
            </a:r>
            <a:r>
              <a:rPr sz="2800" dirty="0">
                <a:solidFill>
                  <a:srgbClr val="FF0000"/>
                </a:solidFill>
                <a:latin typeface="Calibri"/>
                <a:cs typeface="Calibri"/>
              </a:rPr>
              <a:t>o</a:t>
            </a:r>
            <a:r>
              <a:rPr sz="2800" spc="-10" dirty="0">
                <a:solidFill>
                  <a:srgbClr val="FF0000"/>
                </a:solidFill>
                <a:latin typeface="Calibri"/>
                <a:cs typeface="Calibri"/>
              </a:rPr>
              <a:t>n</a:t>
            </a:r>
            <a:r>
              <a:rPr sz="2800" spc="-5" dirty="0">
                <a:solidFill>
                  <a:srgbClr val="FF0000"/>
                </a:solidFill>
                <a:latin typeface="Calibri"/>
                <a:cs typeface="Calibri"/>
              </a:rPr>
              <a:t>u</a:t>
            </a:r>
            <a:r>
              <a:rPr sz="2800" dirty="0">
                <a:solidFill>
                  <a:srgbClr val="FF0000"/>
                </a:solidFill>
                <a:latin typeface="Calibri"/>
                <a:cs typeface="Calibri"/>
              </a:rPr>
              <a:t>	</a:t>
            </a:r>
            <a:r>
              <a:rPr sz="2800" spc="-5" dirty="0">
                <a:solidFill>
                  <a:srgbClr val="FF0000"/>
                </a:solidFill>
                <a:latin typeface="Calibri"/>
                <a:cs typeface="Calibri"/>
              </a:rPr>
              <a:t>ödenek</a:t>
            </a:r>
            <a:r>
              <a:rPr sz="2800" dirty="0">
                <a:solidFill>
                  <a:srgbClr val="FF0000"/>
                </a:solidFill>
                <a:latin typeface="Calibri"/>
                <a:cs typeface="Calibri"/>
              </a:rPr>
              <a:t>	</a:t>
            </a:r>
            <a:r>
              <a:rPr sz="2800" spc="-60" dirty="0">
                <a:solidFill>
                  <a:srgbClr val="FF0000"/>
                </a:solidFill>
                <a:latin typeface="Calibri"/>
                <a:cs typeface="Calibri"/>
              </a:rPr>
              <a:t>y</a:t>
            </a:r>
            <a:r>
              <a:rPr sz="2800" spc="0" dirty="0">
                <a:solidFill>
                  <a:srgbClr val="FF0000"/>
                </a:solidFill>
                <a:latin typeface="Calibri"/>
                <a:cs typeface="Calibri"/>
              </a:rPr>
              <a:t>a</a:t>
            </a:r>
            <a:r>
              <a:rPr sz="2800" spc="-10" dirty="0">
                <a:solidFill>
                  <a:srgbClr val="FF0000"/>
                </a:solidFill>
                <a:latin typeface="Calibri"/>
                <a:cs typeface="Calibri"/>
              </a:rPr>
              <a:t>na</a:t>
            </a:r>
            <a:r>
              <a:rPr sz="2800" spc="-30" dirty="0">
                <a:solidFill>
                  <a:srgbClr val="FF0000"/>
                </a:solidFill>
                <a:latin typeface="Calibri"/>
                <a:cs typeface="Calibri"/>
              </a:rPr>
              <a:t>c</a:t>
            </a:r>
            <a:r>
              <a:rPr sz="2800" spc="-5" dirty="0">
                <a:solidFill>
                  <a:srgbClr val="FF0000"/>
                </a:solidFill>
                <a:latin typeface="Calibri"/>
                <a:cs typeface="Calibri"/>
              </a:rPr>
              <a:t>ak</a:t>
            </a:r>
            <a:r>
              <a:rPr sz="2800" dirty="0">
                <a:solidFill>
                  <a:srgbClr val="FF0000"/>
                </a:solidFill>
                <a:latin typeface="Calibri"/>
                <a:cs typeface="Calibri"/>
              </a:rPr>
              <a:t>	</a:t>
            </a:r>
            <a:r>
              <a:rPr sz="2800" spc="-10" dirty="0">
                <a:solidFill>
                  <a:srgbClr val="FF0000"/>
                </a:solidFill>
                <a:latin typeface="Calibri"/>
                <a:cs typeface="Calibri"/>
              </a:rPr>
              <a:t>di</a:t>
            </a:r>
            <a:r>
              <a:rPr sz="2800" spc="-50" dirty="0">
                <a:solidFill>
                  <a:srgbClr val="FF0000"/>
                </a:solidFill>
                <a:latin typeface="Calibri"/>
                <a:cs typeface="Calibri"/>
              </a:rPr>
              <a:t>y</a:t>
            </a:r>
            <a:r>
              <a:rPr sz="2800" spc="-5" dirty="0">
                <a:solidFill>
                  <a:srgbClr val="FF0000"/>
                </a:solidFill>
                <a:latin typeface="Calibri"/>
                <a:cs typeface="Calibri"/>
              </a:rPr>
              <a:t>e</a:t>
            </a:r>
            <a:r>
              <a:rPr sz="2800" dirty="0">
                <a:solidFill>
                  <a:srgbClr val="FF0000"/>
                </a:solidFill>
                <a:latin typeface="Calibri"/>
                <a:cs typeface="Calibri"/>
              </a:rPr>
              <a:t>	</a:t>
            </a:r>
            <a:r>
              <a:rPr sz="2800" spc="-5" dirty="0">
                <a:solidFill>
                  <a:srgbClr val="FF0000"/>
                </a:solidFill>
                <a:latin typeface="Calibri"/>
                <a:cs typeface="Calibri"/>
              </a:rPr>
              <a:t>pa</a:t>
            </a:r>
            <a:r>
              <a:rPr sz="2800" spc="-60" dirty="0">
                <a:solidFill>
                  <a:srgbClr val="FF0000"/>
                </a:solidFill>
                <a:latin typeface="Calibri"/>
                <a:cs typeface="Calibri"/>
              </a:rPr>
              <a:t>z</a:t>
            </a:r>
            <a:r>
              <a:rPr sz="2800" dirty="0">
                <a:solidFill>
                  <a:srgbClr val="FF0000"/>
                </a:solidFill>
                <a:latin typeface="Calibri"/>
                <a:cs typeface="Calibri"/>
              </a:rPr>
              <a:t>ar</a:t>
            </a:r>
            <a:r>
              <a:rPr sz="2800" spc="-10" dirty="0">
                <a:solidFill>
                  <a:srgbClr val="FF0000"/>
                </a:solidFill>
                <a:latin typeface="Calibri"/>
                <a:cs typeface="Calibri"/>
              </a:rPr>
              <a:t>l</a:t>
            </a:r>
            <a:r>
              <a:rPr sz="2800" dirty="0">
                <a:solidFill>
                  <a:srgbClr val="FF0000"/>
                </a:solidFill>
                <a:latin typeface="Calibri"/>
                <a:cs typeface="Calibri"/>
              </a:rPr>
              <a:t>ık	</a:t>
            </a:r>
            <a:r>
              <a:rPr sz="2800" spc="-5" dirty="0">
                <a:latin typeface="Calibri"/>
                <a:cs typeface="Calibri"/>
              </a:rPr>
              <a:t>ihale</a:t>
            </a:r>
            <a:r>
              <a:rPr sz="2800" spc="-20" dirty="0">
                <a:latin typeface="Calibri"/>
                <a:cs typeface="Calibri"/>
              </a:rPr>
              <a:t>s</a:t>
            </a:r>
            <a:r>
              <a:rPr sz="2800" spc="-5" dirty="0">
                <a:latin typeface="Calibri"/>
                <a:cs typeface="Calibri"/>
              </a:rPr>
              <a:t>i</a:t>
            </a:r>
            <a:r>
              <a:rPr sz="2800" spc="-20" dirty="0">
                <a:latin typeface="Calibri"/>
                <a:cs typeface="Calibri"/>
              </a:rPr>
              <a:t>n</a:t>
            </a:r>
            <a:r>
              <a:rPr sz="2800" spc="-5" dirty="0">
                <a:latin typeface="Calibri"/>
                <a:cs typeface="Calibri"/>
              </a:rPr>
              <a:t>e</a:t>
            </a:r>
            <a:endParaRPr sz="2800">
              <a:latin typeface="Calibri"/>
              <a:cs typeface="Calibri"/>
            </a:endParaRPr>
          </a:p>
        </p:txBody>
      </p:sp>
      <p:sp>
        <p:nvSpPr>
          <p:cNvPr id="12" name="object 12"/>
          <p:cNvSpPr txBox="1"/>
          <p:nvPr/>
        </p:nvSpPr>
        <p:spPr>
          <a:xfrm>
            <a:off x="547217" y="6039713"/>
            <a:ext cx="4025265" cy="457200"/>
          </a:xfrm>
          <a:prstGeom prst="rect">
            <a:avLst/>
          </a:prstGeom>
        </p:spPr>
        <p:txBody>
          <a:bodyPr vert="horz" wrap="square" lIns="0" tIns="0" rIns="0" bIns="0" rtlCol="0">
            <a:spAutoFit/>
          </a:bodyPr>
          <a:lstStyle/>
          <a:p>
            <a:pPr marL="12700">
              <a:lnSpc>
                <a:spcPct val="100000"/>
              </a:lnSpc>
            </a:pPr>
            <a:r>
              <a:rPr sz="2800" spc="-5" dirty="0">
                <a:latin typeface="Calibri"/>
                <a:cs typeface="Calibri"/>
              </a:rPr>
              <a:t>çıkılması </a:t>
            </a:r>
            <a:r>
              <a:rPr sz="2800" spc="-20" dirty="0">
                <a:latin typeface="Calibri"/>
                <a:cs typeface="Calibri"/>
              </a:rPr>
              <a:t>mevzuata</a:t>
            </a:r>
            <a:r>
              <a:rPr sz="2800" spc="-35" dirty="0">
                <a:latin typeface="Calibri"/>
                <a:cs typeface="Calibri"/>
              </a:rPr>
              <a:t> </a:t>
            </a:r>
            <a:r>
              <a:rPr sz="2800" spc="-40" dirty="0">
                <a:latin typeface="Calibri"/>
                <a:cs typeface="Calibri"/>
              </a:rPr>
              <a:t>aykırıdır.</a:t>
            </a:r>
            <a:endParaRPr sz="2800">
              <a:latin typeface="Calibri"/>
              <a:cs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76908"/>
            <a:ext cx="8074659" cy="4584065"/>
          </a:xfrm>
          <a:prstGeom prst="rect">
            <a:avLst/>
          </a:prstGeom>
        </p:spPr>
        <p:txBody>
          <a:bodyPr vert="horz" wrap="square" lIns="0" tIns="0" rIns="0" bIns="0" rtlCol="0">
            <a:spAutoFit/>
          </a:bodyPr>
          <a:lstStyle/>
          <a:p>
            <a:pPr marL="260985" indent="-248285" algn="just">
              <a:lnSpc>
                <a:spcPts val="3180"/>
              </a:lnSpc>
              <a:buSzPct val="106666"/>
              <a:buFont typeface="Arial"/>
              <a:buChar char="•"/>
              <a:tabLst>
                <a:tab pos="261620" algn="l"/>
              </a:tabLst>
            </a:pPr>
            <a:r>
              <a:rPr sz="3000" u="heavy" dirty="0">
                <a:solidFill>
                  <a:srgbClr val="FF0000"/>
                </a:solidFill>
                <a:latin typeface="Calibri"/>
                <a:cs typeface="Calibri"/>
              </a:rPr>
              <a:t>Doğrudan  </a:t>
            </a:r>
            <a:r>
              <a:rPr sz="3000" u="heavy" spc="-55" dirty="0">
                <a:solidFill>
                  <a:srgbClr val="FF0000"/>
                </a:solidFill>
                <a:latin typeface="Calibri"/>
                <a:cs typeface="Calibri"/>
              </a:rPr>
              <a:t>Temin  </a:t>
            </a:r>
            <a:r>
              <a:rPr sz="3000" u="heavy" dirty="0">
                <a:solidFill>
                  <a:srgbClr val="FF0000"/>
                </a:solidFill>
                <a:latin typeface="Calibri"/>
                <a:cs typeface="Calibri"/>
              </a:rPr>
              <a:t>(4734/4):  </a:t>
            </a:r>
            <a:r>
              <a:rPr sz="3000" dirty="0">
                <a:latin typeface="Calibri"/>
                <a:cs typeface="Calibri"/>
              </a:rPr>
              <a:t>Bu  </a:t>
            </a:r>
            <a:r>
              <a:rPr sz="3000" spc="-10" dirty="0">
                <a:latin typeface="Calibri"/>
                <a:cs typeface="Calibri"/>
              </a:rPr>
              <a:t>Kanunda</a:t>
            </a:r>
            <a:r>
              <a:rPr sz="3000" spc="-290" dirty="0">
                <a:latin typeface="Calibri"/>
                <a:cs typeface="Calibri"/>
              </a:rPr>
              <a:t> </a:t>
            </a:r>
            <a:r>
              <a:rPr sz="3000" spc="-5" dirty="0">
                <a:latin typeface="Calibri"/>
                <a:cs typeface="Calibri"/>
              </a:rPr>
              <a:t>belirtilen</a:t>
            </a:r>
            <a:endParaRPr sz="3000">
              <a:latin typeface="Calibri"/>
              <a:cs typeface="Calibri"/>
            </a:endParaRPr>
          </a:p>
          <a:p>
            <a:pPr marL="12700" marR="5080" algn="just">
              <a:lnSpc>
                <a:spcPct val="90000"/>
              </a:lnSpc>
              <a:spcBef>
                <a:spcPts val="254"/>
              </a:spcBef>
            </a:pPr>
            <a:r>
              <a:rPr sz="3000" spc="-10" dirty="0">
                <a:latin typeface="Calibri"/>
                <a:cs typeface="Calibri"/>
              </a:rPr>
              <a:t>hallerde ihtiyaçların, </a:t>
            </a:r>
            <a:r>
              <a:rPr sz="3000" spc="-10" dirty="0">
                <a:solidFill>
                  <a:srgbClr val="FF0000"/>
                </a:solidFill>
                <a:latin typeface="Calibri"/>
                <a:cs typeface="Calibri"/>
              </a:rPr>
              <a:t>idare </a:t>
            </a:r>
            <a:r>
              <a:rPr sz="3000" spc="-15" dirty="0">
                <a:solidFill>
                  <a:srgbClr val="FF0000"/>
                </a:solidFill>
                <a:latin typeface="Calibri"/>
                <a:cs typeface="Calibri"/>
              </a:rPr>
              <a:t>tarafından </a:t>
            </a:r>
            <a:r>
              <a:rPr sz="3000" spc="-25" dirty="0">
                <a:solidFill>
                  <a:srgbClr val="FF0000"/>
                </a:solidFill>
                <a:latin typeface="Calibri"/>
                <a:cs typeface="Calibri"/>
              </a:rPr>
              <a:t>davet </a:t>
            </a:r>
            <a:r>
              <a:rPr sz="3000" spc="-10" dirty="0">
                <a:solidFill>
                  <a:srgbClr val="FF0000"/>
                </a:solidFill>
                <a:latin typeface="Calibri"/>
                <a:cs typeface="Calibri"/>
              </a:rPr>
              <a:t>edilen  isteklilerle teknik </a:t>
            </a:r>
            <a:r>
              <a:rPr sz="3000" spc="-5" dirty="0">
                <a:solidFill>
                  <a:srgbClr val="FF0000"/>
                </a:solidFill>
                <a:latin typeface="Calibri"/>
                <a:cs typeface="Calibri"/>
              </a:rPr>
              <a:t>şartların </a:t>
            </a:r>
            <a:r>
              <a:rPr sz="3000" spc="-15" dirty="0">
                <a:solidFill>
                  <a:srgbClr val="FF0000"/>
                </a:solidFill>
                <a:latin typeface="Calibri"/>
                <a:cs typeface="Calibri"/>
              </a:rPr>
              <a:t>ve</a:t>
            </a:r>
            <a:r>
              <a:rPr sz="3000" spc="645" dirty="0">
                <a:solidFill>
                  <a:srgbClr val="FF0000"/>
                </a:solidFill>
                <a:latin typeface="Calibri"/>
                <a:cs typeface="Calibri"/>
              </a:rPr>
              <a:t> </a:t>
            </a:r>
            <a:r>
              <a:rPr sz="3000" spc="-15" dirty="0">
                <a:solidFill>
                  <a:srgbClr val="FF0000"/>
                </a:solidFill>
                <a:latin typeface="Calibri"/>
                <a:cs typeface="Calibri"/>
              </a:rPr>
              <a:t>fiyatın </a:t>
            </a:r>
            <a:r>
              <a:rPr sz="3000" spc="-10" dirty="0">
                <a:solidFill>
                  <a:srgbClr val="FF0000"/>
                </a:solidFill>
                <a:latin typeface="Calibri"/>
                <a:cs typeface="Calibri"/>
              </a:rPr>
              <a:t>görüşülerek  </a:t>
            </a:r>
            <a:r>
              <a:rPr sz="3000" spc="-5" dirty="0">
                <a:solidFill>
                  <a:srgbClr val="FF0000"/>
                </a:solidFill>
                <a:latin typeface="Calibri"/>
                <a:cs typeface="Calibri"/>
              </a:rPr>
              <a:t>doğrudan </a:t>
            </a:r>
            <a:r>
              <a:rPr sz="3000" spc="-10" dirty="0">
                <a:solidFill>
                  <a:srgbClr val="FF0000"/>
                </a:solidFill>
                <a:latin typeface="Calibri"/>
                <a:cs typeface="Calibri"/>
              </a:rPr>
              <a:t>temin </a:t>
            </a:r>
            <a:r>
              <a:rPr sz="3000" spc="-5" dirty="0">
                <a:solidFill>
                  <a:srgbClr val="FF0000"/>
                </a:solidFill>
                <a:latin typeface="Calibri"/>
                <a:cs typeface="Calibri"/>
              </a:rPr>
              <a:t>edilebildiği usulü </a:t>
            </a:r>
            <a:r>
              <a:rPr sz="3000" spc="-5" dirty="0">
                <a:latin typeface="Calibri"/>
                <a:cs typeface="Calibri"/>
              </a:rPr>
              <a:t>şeklinde  </a:t>
            </a:r>
            <a:r>
              <a:rPr sz="3000" spc="-30" dirty="0">
                <a:latin typeface="Calibri"/>
                <a:cs typeface="Calibri"/>
              </a:rPr>
              <a:t>tanımlanmıştır.</a:t>
            </a:r>
            <a:endParaRPr sz="3000">
              <a:latin typeface="Calibri"/>
              <a:cs typeface="Calibri"/>
            </a:endParaRPr>
          </a:p>
          <a:p>
            <a:pPr marL="12700" algn="just">
              <a:lnSpc>
                <a:spcPts val="3060"/>
              </a:lnSpc>
            </a:pPr>
            <a:r>
              <a:rPr sz="3000" dirty="0">
                <a:latin typeface="Calibri"/>
                <a:cs typeface="Calibri"/>
              </a:rPr>
              <a:t>4734/22    </a:t>
            </a:r>
            <a:r>
              <a:rPr sz="3000" spc="-5" dirty="0">
                <a:latin typeface="Calibri"/>
                <a:cs typeface="Calibri"/>
              </a:rPr>
              <a:t>nci    </a:t>
            </a:r>
            <a:r>
              <a:rPr sz="3000" spc="-10" dirty="0">
                <a:latin typeface="Calibri"/>
                <a:cs typeface="Calibri"/>
              </a:rPr>
              <a:t>maddesinin     </a:t>
            </a:r>
            <a:r>
              <a:rPr sz="3000" dirty="0">
                <a:latin typeface="Calibri"/>
                <a:cs typeface="Calibri"/>
              </a:rPr>
              <a:t>son    </a:t>
            </a:r>
            <a:r>
              <a:rPr sz="3000" spc="-10" dirty="0">
                <a:latin typeface="Calibri"/>
                <a:cs typeface="Calibri"/>
              </a:rPr>
              <a:t>fıkrasında;    </a:t>
            </a:r>
            <a:r>
              <a:rPr sz="3000" spc="355" dirty="0">
                <a:latin typeface="Calibri"/>
                <a:cs typeface="Calibri"/>
              </a:rPr>
              <a:t> </a:t>
            </a:r>
            <a:r>
              <a:rPr sz="3000" spc="-5" dirty="0">
                <a:latin typeface="Calibri"/>
                <a:cs typeface="Calibri"/>
              </a:rPr>
              <a:t>Bu</a:t>
            </a:r>
            <a:endParaRPr sz="3000">
              <a:latin typeface="Calibri"/>
              <a:cs typeface="Calibri"/>
            </a:endParaRPr>
          </a:p>
          <a:p>
            <a:pPr marL="12700" algn="just">
              <a:lnSpc>
                <a:spcPts val="3240"/>
              </a:lnSpc>
            </a:pPr>
            <a:r>
              <a:rPr sz="3000" spc="-15" dirty="0">
                <a:latin typeface="Calibri"/>
                <a:cs typeface="Calibri"/>
              </a:rPr>
              <a:t>maddeye </a:t>
            </a:r>
            <a:r>
              <a:rPr sz="3000" spc="-20" dirty="0">
                <a:latin typeface="Calibri"/>
                <a:cs typeface="Calibri"/>
              </a:rPr>
              <a:t>göre </a:t>
            </a:r>
            <a:r>
              <a:rPr sz="3000" spc="-10" dirty="0">
                <a:latin typeface="Calibri"/>
                <a:cs typeface="Calibri"/>
              </a:rPr>
              <a:t>yapılacak</a:t>
            </a:r>
            <a:r>
              <a:rPr sz="3000" spc="-15" dirty="0">
                <a:latin typeface="Calibri"/>
                <a:cs typeface="Calibri"/>
              </a:rPr>
              <a:t> </a:t>
            </a:r>
            <a:r>
              <a:rPr sz="3000" spc="-5" dirty="0">
                <a:latin typeface="Calibri"/>
                <a:cs typeface="Calibri"/>
              </a:rPr>
              <a:t>alımlarda,</a:t>
            </a:r>
            <a:endParaRPr sz="3000">
              <a:latin typeface="Calibri"/>
              <a:cs typeface="Calibri"/>
            </a:endParaRPr>
          </a:p>
          <a:p>
            <a:pPr marL="440690" indent="-427990" algn="just">
              <a:lnSpc>
                <a:spcPts val="3240"/>
              </a:lnSpc>
              <a:buClr>
                <a:srgbClr val="FF0000"/>
              </a:buClr>
              <a:buSzPct val="90000"/>
              <a:buFont typeface="Wingdings"/>
              <a:buChar char=""/>
              <a:tabLst>
                <a:tab pos="441325" algn="l"/>
              </a:tabLst>
            </a:pPr>
            <a:r>
              <a:rPr sz="3000" dirty="0">
                <a:latin typeface="Calibri"/>
                <a:cs typeface="Calibri"/>
              </a:rPr>
              <a:t>İhale </a:t>
            </a:r>
            <a:r>
              <a:rPr sz="3000" spc="-25" dirty="0">
                <a:latin typeface="Calibri"/>
                <a:cs typeface="Calibri"/>
              </a:rPr>
              <a:t>komisyonu</a:t>
            </a:r>
            <a:r>
              <a:rPr sz="3000" spc="-100" dirty="0">
                <a:latin typeface="Calibri"/>
                <a:cs typeface="Calibri"/>
              </a:rPr>
              <a:t> </a:t>
            </a:r>
            <a:r>
              <a:rPr sz="3000" spc="-10" dirty="0">
                <a:latin typeface="Calibri"/>
                <a:cs typeface="Calibri"/>
              </a:rPr>
              <a:t>kurma,</a:t>
            </a:r>
            <a:endParaRPr sz="3000">
              <a:latin typeface="Calibri"/>
              <a:cs typeface="Calibri"/>
            </a:endParaRPr>
          </a:p>
          <a:p>
            <a:pPr marL="441959" indent="-429259" algn="just">
              <a:lnSpc>
                <a:spcPts val="3240"/>
              </a:lnSpc>
              <a:buClr>
                <a:srgbClr val="FF0000"/>
              </a:buClr>
              <a:buSzPct val="90000"/>
              <a:buFont typeface="Wingdings"/>
              <a:buChar char=""/>
              <a:tabLst>
                <a:tab pos="442595" algn="l"/>
              </a:tabLst>
            </a:pPr>
            <a:r>
              <a:rPr sz="3000" dirty="0">
                <a:latin typeface="Calibri"/>
                <a:cs typeface="Calibri"/>
              </a:rPr>
              <a:t>10  </a:t>
            </a:r>
            <a:r>
              <a:rPr sz="3000" spc="-10" dirty="0">
                <a:latin typeface="Calibri"/>
                <a:cs typeface="Calibri"/>
              </a:rPr>
              <a:t>uncu  </a:t>
            </a:r>
            <a:r>
              <a:rPr sz="3000" spc="-5" dirty="0">
                <a:latin typeface="Calibri"/>
                <a:cs typeface="Calibri"/>
              </a:rPr>
              <a:t>maddede  </a:t>
            </a:r>
            <a:r>
              <a:rPr sz="3000" spc="-10" dirty="0">
                <a:latin typeface="Calibri"/>
                <a:cs typeface="Calibri"/>
              </a:rPr>
              <a:t>sayılan  </a:t>
            </a:r>
            <a:r>
              <a:rPr sz="3000" spc="-15" dirty="0">
                <a:latin typeface="Calibri"/>
                <a:cs typeface="Calibri"/>
              </a:rPr>
              <a:t>yeterlilik   </a:t>
            </a:r>
            <a:r>
              <a:rPr sz="3000" spc="535" dirty="0">
                <a:latin typeface="Calibri"/>
                <a:cs typeface="Calibri"/>
              </a:rPr>
              <a:t> </a:t>
            </a:r>
            <a:r>
              <a:rPr sz="3000" spc="-15" dirty="0">
                <a:latin typeface="Calibri"/>
                <a:cs typeface="Calibri"/>
              </a:rPr>
              <a:t>kurallarını</a:t>
            </a:r>
            <a:endParaRPr sz="3000">
              <a:latin typeface="Calibri"/>
              <a:cs typeface="Calibri"/>
            </a:endParaRPr>
          </a:p>
          <a:p>
            <a:pPr marL="354965">
              <a:lnSpc>
                <a:spcPts val="3240"/>
              </a:lnSpc>
            </a:pPr>
            <a:r>
              <a:rPr sz="3000" spc="-15" dirty="0">
                <a:latin typeface="Calibri"/>
                <a:cs typeface="Calibri"/>
              </a:rPr>
              <a:t>arama </a:t>
            </a:r>
            <a:r>
              <a:rPr sz="3000" spc="-10" dirty="0">
                <a:latin typeface="Calibri"/>
                <a:cs typeface="Calibri"/>
              </a:rPr>
              <a:t>zorunluluğu</a:t>
            </a:r>
            <a:r>
              <a:rPr sz="3000" dirty="0">
                <a:latin typeface="Calibri"/>
                <a:cs typeface="Calibri"/>
              </a:rPr>
              <a:t> </a:t>
            </a:r>
            <a:r>
              <a:rPr sz="3000" spc="-5" dirty="0">
                <a:latin typeface="Calibri"/>
                <a:cs typeface="Calibri"/>
              </a:rPr>
              <a:t>bulunmaksızın,</a:t>
            </a:r>
            <a:endParaRPr sz="3000">
              <a:latin typeface="Calibri"/>
              <a:cs typeface="Calibri"/>
            </a:endParaRPr>
          </a:p>
          <a:p>
            <a:pPr marL="12700" algn="just">
              <a:lnSpc>
                <a:spcPts val="3420"/>
              </a:lnSpc>
            </a:pPr>
            <a:r>
              <a:rPr sz="3000" spc="-5" dirty="0">
                <a:latin typeface="Calibri"/>
                <a:cs typeface="Calibri"/>
              </a:rPr>
              <a:t>ihale  </a:t>
            </a:r>
            <a:r>
              <a:rPr sz="3000" spc="-10" dirty="0">
                <a:latin typeface="Calibri"/>
                <a:cs typeface="Calibri"/>
              </a:rPr>
              <a:t>yetkilisince  görevlendirilecek  </a:t>
            </a:r>
            <a:r>
              <a:rPr sz="3000" u="heavy" spc="-5" dirty="0">
                <a:solidFill>
                  <a:srgbClr val="FF0000"/>
                </a:solidFill>
                <a:latin typeface="Calibri"/>
                <a:cs typeface="Calibri"/>
              </a:rPr>
              <a:t>kişi  </a:t>
            </a:r>
            <a:r>
              <a:rPr sz="3000" spc="-30" dirty="0">
                <a:latin typeface="Calibri"/>
                <a:cs typeface="Calibri"/>
              </a:rPr>
              <a:t>veya</a:t>
            </a:r>
            <a:r>
              <a:rPr sz="3000" spc="600" dirty="0">
                <a:latin typeface="Calibri"/>
                <a:cs typeface="Calibri"/>
              </a:rPr>
              <a:t> </a:t>
            </a:r>
            <a:r>
              <a:rPr sz="3000" u="heavy" spc="-5" dirty="0">
                <a:solidFill>
                  <a:srgbClr val="FF0000"/>
                </a:solidFill>
                <a:latin typeface="Calibri"/>
                <a:cs typeface="Calibri"/>
              </a:rPr>
              <a:t>kişiler</a:t>
            </a:r>
            <a:endParaRPr sz="3000">
              <a:latin typeface="Calibri"/>
              <a:cs typeface="Calibri"/>
            </a:endParaRPr>
          </a:p>
        </p:txBody>
      </p:sp>
      <p:sp>
        <p:nvSpPr>
          <p:cNvPr id="10" name="object 10"/>
          <p:cNvSpPr txBox="1"/>
          <p:nvPr/>
        </p:nvSpPr>
        <p:spPr>
          <a:xfrm>
            <a:off x="547217" y="5783579"/>
            <a:ext cx="6351905" cy="900430"/>
          </a:xfrm>
          <a:prstGeom prst="rect">
            <a:avLst/>
          </a:prstGeom>
        </p:spPr>
        <p:txBody>
          <a:bodyPr vert="horz" wrap="square" lIns="0" tIns="0" rIns="0" bIns="0" rtlCol="0">
            <a:spAutoFit/>
          </a:bodyPr>
          <a:lstStyle/>
          <a:p>
            <a:pPr marL="12700">
              <a:lnSpc>
                <a:spcPts val="3420"/>
              </a:lnSpc>
              <a:tabLst>
                <a:tab pos="1940560" algn="l"/>
                <a:tab pos="3623310" algn="l"/>
                <a:tab pos="4630420" algn="l"/>
              </a:tabLst>
            </a:pPr>
            <a:r>
              <a:rPr sz="3000" spc="-15" dirty="0">
                <a:latin typeface="Calibri"/>
                <a:cs typeface="Calibri"/>
              </a:rPr>
              <a:t>tarafından	</a:t>
            </a:r>
            <a:r>
              <a:rPr sz="3000" spc="-10" dirty="0">
                <a:latin typeface="Calibri"/>
                <a:cs typeface="Calibri"/>
              </a:rPr>
              <a:t>piyasada	</a:t>
            </a:r>
            <a:r>
              <a:rPr sz="3000" spc="-20" dirty="0">
                <a:latin typeface="Calibri"/>
                <a:cs typeface="Calibri"/>
              </a:rPr>
              <a:t>fiyat	</a:t>
            </a:r>
            <a:r>
              <a:rPr sz="3000" spc="-10" dirty="0">
                <a:latin typeface="Calibri"/>
                <a:cs typeface="Calibri"/>
              </a:rPr>
              <a:t>araştırması</a:t>
            </a:r>
            <a:endParaRPr sz="3000">
              <a:latin typeface="Calibri"/>
              <a:cs typeface="Calibri"/>
            </a:endParaRPr>
          </a:p>
          <a:p>
            <a:pPr marL="12700">
              <a:lnSpc>
                <a:spcPts val="3420"/>
              </a:lnSpc>
            </a:pPr>
            <a:r>
              <a:rPr sz="3000" spc="-10" dirty="0">
                <a:latin typeface="Calibri"/>
                <a:cs typeface="Calibri"/>
              </a:rPr>
              <a:t>ihtiyaçlar temin </a:t>
            </a:r>
            <a:r>
              <a:rPr sz="3000" spc="-5" dirty="0">
                <a:latin typeface="Calibri"/>
                <a:cs typeface="Calibri"/>
              </a:rPr>
              <a:t>edilir</a:t>
            </a:r>
            <a:r>
              <a:rPr sz="3000" spc="-45" dirty="0">
                <a:latin typeface="Calibri"/>
                <a:cs typeface="Calibri"/>
              </a:rPr>
              <a:t> </a:t>
            </a:r>
            <a:r>
              <a:rPr sz="3000" spc="-30" dirty="0">
                <a:latin typeface="Calibri"/>
                <a:cs typeface="Calibri"/>
              </a:rPr>
              <a:t>denilmektedir.</a:t>
            </a:r>
            <a:endParaRPr sz="3000">
              <a:latin typeface="Calibri"/>
              <a:cs typeface="Calibri"/>
            </a:endParaRPr>
          </a:p>
        </p:txBody>
      </p:sp>
      <p:sp>
        <p:nvSpPr>
          <p:cNvPr id="11" name="object 11"/>
          <p:cNvSpPr txBox="1"/>
          <p:nvPr/>
        </p:nvSpPr>
        <p:spPr>
          <a:xfrm>
            <a:off x="7204964" y="5783579"/>
            <a:ext cx="1412240" cy="860425"/>
          </a:xfrm>
          <a:prstGeom prst="rect">
            <a:avLst/>
          </a:prstGeom>
        </p:spPr>
        <p:txBody>
          <a:bodyPr vert="horz" wrap="square" lIns="0" tIns="0" rIns="0" bIns="0" rtlCol="0">
            <a:spAutoFit/>
          </a:bodyPr>
          <a:lstStyle/>
          <a:p>
            <a:pPr marR="5080" algn="r">
              <a:lnSpc>
                <a:spcPct val="100000"/>
              </a:lnSpc>
            </a:pPr>
            <a:r>
              <a:rPr sz="3000" spc="-55" dirty="0">
                <a:latin typeface="Calibri"/>
                <a:cs typeface="Calibri"/>
              </a:rPr>
              <a:t>y</a:t>
            </a:r>
            <a:r>
              <a:rPr sz="3000" dirty="0">
                <a:latin typeface="Calibri"/>
                <a:cs typeface="Calibri"/>
              </a:rPr>
              <a:t>apı</a:t>
            </a:r>
            <a:r>
              <a:rPr sz="3000" spc="-15" dirty="0">
                <a:latin typeface="Calibri"/>
                <a:cs typeface="Calibri"/>
              </a:rPr>
              <a:t>l</a:t>
            </a:r>
            <a:r>
              <a:rPr sz="3000" dirty="0">
                <a:latin typeface="Calibri"/>
                <a:cs typeface="Calibri"/>
              </a:rPr>
              <a:t>a</a:t>
            </a:r>
            <a:r>
              <a:rPr sz="3000" spc="-65" dirty="0">
                <a:latin typeface="Calibri"/>
                <a:cs typeface="Calibri"/>
              </a:rPr>
              <a:t>r</a:t>
            </a:r>
            <a:r>
              <a:rPr sz="3000" dirty="0">
                <a:latin typeface="Calibri"/>
                <a:cs typeface="Calibri"/>
              </a:rPr>
              <a:t>ak</a:t>
            </a:r>
            <a:endParaRPr sz="3000">
              <a:latin typeface="Calibri"/>
              <a:cs typeface="Calibri"/>
            </a:endParaRPr>
          </a:p>
          <a:p>
            <a:pPr marR="13335" algn="r">
              <a:lnSpc>
                <a:spcPct val="100000"/>
              </a:lnSpc>
              <a:spcBef>
                <a:spcPts val="1625"/>
              </a:spcBef>
            </a:pPr>
            <a:r>
              <a:rPr sz="1200" spc="5" dirty="0">
                <a:solidFill>
                  <a:srgbClr val="888888"/>
                </a:solidFill>
                <a:latin typeface="Tahoma"/>
                <a:cs typeface="Tahoma"/>
              </a:rPr>
              <a:t>51</a:t>
            </a:r>
            <a:endParaRPr sz="1200">
              <a:latin typeface="Tahoma"/>
              <a:cs typeface="Tahom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22069"/>
            <a:ext cx="8072120" cy="2090420"/>
          </a:xfrm>
          <a:prstGeom prst="rect">
            <a:avLst/>
          </a:prstGeom>
        </p:spPr>
        <p:txBody>
          <a:bodyPr vert="horz" wrap="square" lIns="0" tIns="0" rIns="0" bIns="0" rtlCol="0">
            <a:spAutoFit/>
          </a:bodyPr>
          <a:lstStyle/>
          <a:p>
            <a:pPr marL="12700" marR="5080">
              <a:lnSpc>
                <a:spcPct val="130000"/>
              </a:lnSpc>
              <a:tabLst>
                <a:tab pos="1663064" algn="l"/>
                <a:tab pos="2772410" algn="l"/>
                <a:tab pos="3835400" algn="l"/>
                <a:tab pos="4627880" algn="l"/>
                <a:tab pos="5455285" algn="l"/>
                <a:tab pos="6059170" algn="l"/>
                <a:tab pos="6673215" algn="l"/>
              </a:tabLst>
            </a:pPr>
            <a:r>
              <a:rPr sz="2600" spc="10" dirty="0">
                <a:solidFill>
                  <a:srgbClr val="0000CC"/>
                </a:solidFill>
                <a:latin typeface="Calibri"/>
                <a:cs typeface="Calibri"/>
              </a:rPr>
              <a:t>a)</a:t>
            </a:r>
            <a:r>
              <a:rPr sz="2600" spc="5" dirty="0">
                <a:solidFill>
                  <a:srgbClr val="0000CC"/>
                </a:solidFill>
                <a:latin typeface="Calibri"/>
                <a:cs typeface="Calibri"/>
              </a:rPr>
              <a:t> </a:t>
            </a:r>
            <a:r>
              <a:rPr sz="2600" dirty="0">
                <a:solidFill>
                  <a:srgbClr val="FF0000"/>
                </a:solidFill>
                <a:latin typeface="Calibri"/>
                <a:cs typeface="Calibri"/>
              </a:rPr>
              <a:t>İ</a:t>
            </a:r>
            <a:r>
              <a:rPr sz="2600" spc="-20" dirty="0">
                <a:solidFill>
                  <a:srgbClr val="FF0000"/>
                </a:solidFill>
                <a:latin typeface="Calibri"/>
                <a:cs typeface="Calibri"/>
              </a:rPr>
              <a:t>h</a:t>
            </a:r>
            <a:r>
              <a:rPr sz="2600" dirty="0">
                <a:solidFill>
                  <a:srgbClr val="FF0000"/>
                </a:solidFill>
                <a:latin typeface="Calibri"/>
                <a:cs typeface="Calibri"/>
              </a:rPr>
              <a:t>ti</a:t>
            </a:r>
            <a:r>
              <a:rPr sz="2600" spc="-50" dirty="0">
                <a:solidFill>
                  <a:srgbClr val="FF0000"/>
                </a:solidFill>
                <a:latin typeface="Calibri"/>
                <a:cs typeface="Calibri"/>
              </a:rPr>
              <a:t>y</a:t>
            </a:r>
            <a:r>
              <a:rPr sz="2600" dirty="0">
                <a:solidFill>
                  <a:srgbClr val="FF0000"/>
                </a:solidFill>
                <a:latin typeface="Calibri"/>
                <a:cs typeface="Calibri"/>
              </a:rPr>
              <a:t>acın	</a:t>
            </a:r>
            <a:r>
              <a:rPr sz="2600" spc="-15" dirty="0">
                <a:solidFill>
                  <a:srgbClr val="FF0000"/>
                </a:solidFill>
                <a:latin typeface="Calibri"/>
                <a:cs typeface="Calibri"/>
              </a:rPr>
              <a:t>s</a:t>
            </a:r>
            <a:r>
              <a:rPr sz="2600" dirty="0">
                <a:solidFill>
                  <a:srgbClr val="FF0000"/>
                </a:solidFill>
                <a:latin typeface="Calibri"/>
                <a:cs typeface="Calibri"/>
              </a:rPr>
              <a:t>ade</a:t>
            </a:r>
            <a:r>
              <a:rPr sz="2600" spc="-10" dirty="0">
                <a:solidFill>
                  <a:srgbClr val="FF0000"/>
                </a:solidFill>
                <a:latin typeface="Calibri"/>
                <a:cs typeface="Calibri"/>
              </a:rPr>
              <a:t>c</a:t>
            </a:r>
            <a:r>
              <a:rPr sz="2600" dirty="0">
                <a:solidFill>
                  <a:srgbClr val="FF0000"/>
                </a:solidFill>
                <a:latin typeface="Calibri"/>
                <a:cs typeface="Calibri"/>
              </a:rPr>
              <a:t>e	</a:t>
            </a:r>
            <a:r>
              <a:rPr sz="2600" u="heavy" spc="-30" dirty="0">
                <a:solidFill>
                  <a:srgbClr val="FF0000"/>
                </a:solidFill>
                <a:latin typeface="Calibri"/>
                <a:cs typeface="Calibri"/>
              </a:rPr>
              <a:t>g</a:t>
            </a:r>
            <a:r>
              <a:rPr sz="2600" u="heavy" dirty="0">
                <a:solidFill>
                  <a:srgbClr val="FF0000"/>
                </a:solidFill>
                <a:latin typeface="Calibri"/>
                <a:cs typeface="Calibri"/>
              </a:rPr>
              <a:t>e</a:t>
            </a:r>
            <a:r>
              <a:rPr sz="2600" u="heavy" spc="-50" dirty="0">
                <a:solidFill>
                  <a:srgbClr val="FF0000"/>
                </a:solidFill>
                <a:latin typeface="Calibri"/>
                <a:cs typeface="Calibri"/>
              </a:rPr>
              <a:t>r</a:t>
            </a:r>
            <a:r>
              <a:rPr sz="2600" u="heavy" spc="-15" dirty="0">
                <a:solidFill>
                  <a:srgbClr val="FF0000"/>
                </a:solidFill>
                <a:latin typeface="Calibri"/>
                <a:cs typeface="Calibri"/>
              </a:rPr>
              <a:t>ç</a:t>
            </a:r>
            <a:r>
              <a:rPr sz="2600" u="heavy" dirty="0">
                <a:solidFill>
                  <a:srgbClr val="FF0000"/>
                </a:solidFill>
                <a:latin typeface="Calibri"/>
                <a:cs typeface="Calibri"/>
              </a:rPr>
              <a:t>ek	</a:t>
            </a:r>
            <a:r>
              <a:rPr sz="2600" u="heavy" spc="-40" dirty="0">
                <a:solidFill>
                  <a:srgbClr val="FF0000"/>
                </a:solidFill>
                <a:latin typeface="Calibri"/>
                <a:cs typeface="Calibri"/>
              </a:rPr>
              <a:t>v</a:t>
            </a:r>
            <a:r>
              <a:rPr sz="2600" u="heavy" spc="-15" dirty="0">
                <a:solidFill>
                  <a:srgbClr val="FF0000"/>
                </a:solidFill>
                <a:latin typeface="Calibri"/>
                <a:cs typeface="Calibri"/>
              </a:rPr>
              <a:t>e</a:t>
            </a:r>
            <a:r>
              <a:rPr sz="2600" u="heavy" spc="-40" dirty="0">
                <a:solidFill>
                  <a:srgbClr val="FF0000"/>
                </a:solidFill>
                <a:latin typeface="Calibri"/>
                <a:cs typeface="Calibri"/>
              </a:rPr>
              <a:t>y</a:t>
            </a:r>
            <a:r>
              <a:rPr sz="2600" u="heavy" dirty="0">
                <a:solidFill>
                  <a:srgbClr val="FF0000"/>
                </a:solidFill>
                <a:latin typeface="Calibri"/>
                <a:cs typeface="Calibri"/>
              </a:rPr>
              <a:t>a	</a:t>
            </a:r>
            <a:r>
              <a:rPr sz="2600" u="heavy" spc="-10" dirty="0">
                <a:solidFill>
                  <a:srgbClr val="FF0000"/>
                </a:solidFill>
                <a:latin typeface="Calibri"/>
                <a:cs typeface="Calibri"/>
              </a:rPr>
              <a:t>t</a:t>
            </a:r>
            <a:r>
              <a:rPr sz="2600" u="heavy" dirty="0">
                <a:solidFill>
                  <a:srgbClr val="FF0000"/>
                </a:solidFill>
                <a:latin typeface="Calibri"/>
                <a:cs typeface="Calibri"/>
              </a:rPr>
              <a:t>ü</a:t>
            </a:r>
            <a:r>
              <a:rPr sz="2600" u="heavy" spc="-70" dirty="0">
                <a:solidFill>
                  <a:srgbClr val="FF0000"/>
                </a:solidFill>
                <a:latin typeface="Calibri"/>
                <a:cs typeface="Calibri"/>
              </a:rPr>
              <a:t>z</a:t>
            </a:r>
            <a:r>
              <a:rPr sz="2600" u="heavy" dirty="0">
                <a:solidFill>
                  <a:srgbClr val="FF0000"/>
                </a:solidFill>
                <a:latin typeface="Calibri"/>
                <a:cs typeface="Calibri"/>
              </a:rPr>
              <a:t>el	</a:t>
            </a:r>
            <a:r>
              <a:rPr sz="2600" u="heavy" spc="-35" dirty="0">
                <a:solidFill>
                  <a:srgbClr val="FF0000"/>
                </a:solidFill>
                <a:latin typeface="Calibri"/>
                <a:cs typeface="Calibri"/>
              </a:rPr>
              <a:t>t</a:t>
            </a:r>
            <a:r>
              <a:rPr sz="2600" u="heavy" dirty="0">
                <a:solidFill>
                  <a:srgbClr val="FF0000"/>
                </a:solidFill>
                <a:latin typeface="Calibri"/>
                <a:cs typeface="Calibri"/>
              </a:rPr>
              <a:t>ek	kişi</a:t>
            </a:r>
            <a:r>
              <a:rPr sz="2600" dirty="0">
                <a:solidFill>
                  <a:srgbClr val="FF0000"/>
                </a:solidFill>
                <a:latin typeface="Calibri"/>
                <a:cs typeface="Calibri"/>
              </a:rPr>
              <a:t>	</a:t>
            </a:r>
            <a:r>
              <a:rPr sz="2600" spc="-35" dirty="0">
                <a:solidFill>
                  <a:srgbClr val="FF0000"/>
                </a:solidFill>
                <a:latin typeface="Calibri"/>
                <a:cs typeface="Calibri"/>
              </a:rPr>
              <a:t>t</a:t>
            </a:r>
            <a:r>
              <a:rPr sz="2600" dirty="0">
                <a:solidFill>
                  <a:srgbClr val="FF0000"/>
                </a:solidFill>
                <a:latin typeface="Calibri"/>
                <a:cs typeface="Calibri"/>
              </a:rPr>
              <a:t>a</a:t>
            </a:r>
            <a:r>
              <a:rPr sz="2600" spc="-45" dirty="0">
                <a:solidFill>
                  <a:srgbClr val="FF0000"/>
                </a:solidFill>
                <a:latin typeface="Calibri"/>
                <a:cs typeface="Calibri"/>
              </a:rPr>
              <a:t>r</a:t>
            </a:r>
            <a:r>
              <a:rPr sz="2600" spc="-15" dirty="0">
                <a:solidFill>
                  <a:srgbClr val="FF0000"/>
                </a:solidFill>
                <a:latin typeface="Calibri"/>
                <a:cs typeface="Calibri"/>
              </a:rPr>
              <a:t>a</a:t>
            </a:r>
            <a:r>
              <a:rPr sz="2600" dirty="0">
                <a:solidFill>
                  <a:srgbClr val="FF0000"/>
                </a:solidFill>
                <a:latin typeface="Calibri"/>
                <a:cs typeface="Calibri"/>
              </a:rPr>
              <a:t>fı</a:t>
            </a:r>
            <a:r>
              <a:rPr sz="2600" spc="-15" dirty="0">
                <a:solidFill>
                  <a:srgbClr val="FF0000"/>
                </a:solidFill>
                <a:latin typeface="Calibri"/>
                <a:cs typeface="Calibri"/>
              </a:rPr>
              <a:t>nd</a:t>
            </a:r>
            <a:r>
              <a:rPr sz="2600" dirty="0">
                <a:solidFill>
                  <a:srgbClr val="FF0000"/>
                </a:solidFill>
                <a:latin typeface="Calibri"/>
                <a:cs typeface="Calibri"/>
              </a:rPr>
              <a:t>an  </a:t>
            </a:r>
            <a:r>
              <a:rPr sz="2600" spc="-5" dirty="0">
                <a:solidFill>
                  <a:srgbClr val="FF0000"/>
                </a:solidFill>
                <a:latin typeface="Calibri"/>
                <a:cs typeface="Calibri"/>
              </a:rPr>
              <a:t>karşılanabileceğinin tespit</a:t>
            </a:r>
            <a:r>
              <a:rPr sz="2600" spc="-65" dirty="0">
                <a:solidFill>
                  <a:srgbClr val="FF0000"/>
                </a:solidFill>
                <a:latin typeface="Calibri"/>
                <a:cs typeface="Calibri"/>
              </a:rPr>
              <a:t> </a:t>
            </a:r>
            <a:r>
              <a:rPr sz="2600" dirty="0">
                <a:solidFill>
                  <a:srgbClr val="FF0000"/>
                </a:solidFill>
                <a:latin typeface="Calibri"/>
                <a:cs typeface="Calibri"/>
              </a:rPr>
              <a:t>edilmesi.</a:t>
            </a:r>
            <a:endParaRPr sz="2600">
              <a:latin typeface="Calibri"/>
              <a:cs typeface="Calibri"/>
            </a:endParaRPr>
          </a:p>
          <a:p>
            <a:pPr marL="320040" indent="-307340">
              <a:lnSpc>
                <a:spcPct val="100000"/>
              </a:lnSpc>
              <a:spcBef>
                <a:spcPts val="935"/>
              </a:spcBef>
              <a:buClr>
                <a:srgbClr val="FF0000"/>
              </a:buClr>
              <a:buSzPct val="88461"/>
              <a:buFont typeface="Wingdings"/>
              <a:buChar char=""/>
              <a:tabLst>
                <a:tab pos="320675" algn="l"/>
              </a:tabLst>
            </a:pPr>
            <a:r>
              <a:rPr sz="2600" dirty="0">
                <a:latin typeface="Calibri"/>
                <a:cs typeface="Calibri"/>
              </a:rPr>
              <a:t>TÜPRAŞ </a:t>
            </a:r>
            <a:r>
              <a:rPr sz="2600" spc="-25" dirty="0">
                <a:latin typeface="Calibri"/>
                <a:cs typeface="Calibri"/>
              </a:rPr>
              <a:t>(Türkiye </a:t>
            </a:r>
            <a:r>
              <a:rPr sz="2600" spc="-15" dirty="0">
                <a:latin typeface="Calibri"/>
                <a:cs typeface="Calibri"/>
              </a:rPr>
              <a:t>Petrol </a:t>
            </a:r>
            <a:r>
              <a:rPr sz="2600" spc="-5" dirty="0">
                <a:latin typeface="Calibri"/>
                <a:cs typeface="Calibri"/>
              </a:rPr>
              <a:t>Rafinerileri</a:t>
            </a:r>
            <a:r>
              <a:rPr sz="2600" spc="-70" dirty="0">
                <a:latin typeface="Calibri"/>
                <a:cs typeface="Calibri"/>
              </a:rPr>
              <a:t> </a:t>
            </a:r>
            <a:r>
              <a:rPr sz="2600" dirty="0">
                <a:latin typeface="Calibri"/>
                <a:cs typeface="Calibri"/>
              </a:rPr>
              <a:t>A.Ş.)</a:t>
            </a:r>
            <a:endParaRPr sz="2600">
              <a:latin typeface="Calibri"/>
              <a:cs typeface="Calibri"/>
            </a:endParaRPr>
          </a:p>
          <a:p>
            <a:pPr marL="538480" lvl="1" indent="-254635">
              <a:lnSpc>
                <a:spcPct val="100000"/>
              </a:lnSpc>
              <a:spcBef>
                <a:spcPts val="930"/>
              </a:spcBef>
              <a:buClr>
                <a:srgbClr val="FF0000"/>
              </a:buClr>
              <a:buSzPct val="88461"/>
              <a:buFont typeface="Arial"/>
              <a:buChar char="•"/>
              <a:tabLst>
                <a:tab pos="537845" algn="l"/>
                <a:tab pos="538480" algn="l"/>
              </a:tabLst>
            </a:pPr>
            <a:r>
              <a:rPr sz="2600" spc="-10" dirty="0">
                <a:latin typeface="Calibri"/>
                <a:cs typeface="Calibri"/>
              </a:rPr>
              <a:t>Asfalt, </a:t>
            </a:r>
            <a:r>
              <a:rPr sz="2600" dirty="0">
                <a:latin typeface="Calibri"/>
                <a:cs typeface="Calibri"/>
              </a:rPr>
              <a:t>Bitüm</a:t>
            </a:r>
            <a:r>
              <a:rPr sz="2600" spc="-90" dirty="0">
                <a:latin typeface="Calibri"/>
                <a:cs typeface="Calibri"/>
              </a:rPr>
              <a:t> </a:t>
            </a:r>
            <a:r>
              <a:rPr sz="2600" dirty="0">
                <a:latin typeface="Calibri"/>
                <a:cs typeface="Calibri"/>
              </a:rPr>
              <a:t>Alımı,</a:t>
            </a:r>
            <a:endParaRPr sz="26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47</a:t>
            </a:fld>
            <a:endParaRPr dirty="0"/>
          </a:p>
        </p:txBody>
      </p:sp>
      <p:sp>
        <p:nvSpPr>
          <p:cNvPr id="10" name="object 10"/>
          <p:cNvSpPr txBox="1"/>
          <p:nvPr/>
        </p:nvSpPr>
        <p:spPr>
          <a:xfrm>
            <a:off x="547217" y="3502025"/>
            <a:ext cx="1560830" cy="426084"/>
          </a:xfrm>
          <a:prstGeom prst="rect">
            <a:avLst/>
          </a:prstGeom>
        </p:spPr>
        <p:txBody>
          <a:bodyPr vert="horz" wrap="square" lIns="0" tIns="0" rIns="0" bIns="0" rtlCol="0">
            <a:spAutoFit/>
          </a:bodyPr>
          <a:lstStyle/>
          <a:p>
            <a:pPr marL="320040" indent="-307340">
              <a:lnSpc>
                <a:spcPct val="100000"/>
              </a:lnSpc>
              <a:buClr>
                <a:srgbClr val="FF0000"/>
              </a:buClr>
              <a:buSzPct val="90384"/>
              <a:buFont typeface="Wingdings"/>
              <a:buChar char=""/>
              <a:tabLst>
                <a:tab pos="320675" algn="l"/>
              </a:tabLst>
            </a:pPr>
            <a:r>
              <a:rPr sz="2600" dirty="0">
                <a:latin typeface="Calibri"/>
                <a:cs typeface="Calibri"/>
              </a:rPr>
              <a:t>T</a:t>
            </a:r>
            <a:r>
              <a:rPr sz="2600" spc="-20" dirty="0">
                <a:latin typeface="Calibri"/>
                <a:cs typeface="Calibri"/>
              </a:rPr>
              <a:t>Ü</a:t>
            </a:r>
            <a:r>
              <a:rPr sz="2600" spc="-135" dirty="0">
                <a:latin typeface="Calibri"/>
                <a:cs typeface="Calibri"/>
              </a:rPr>
              <a:t>V</a:t>
            </a:r>
            <a:r>
              <a:rPr sz="2600" dirty="0">
                <a:latin typeface="Calibri"/>
                <a:cs typeface="Calibri"/>
              </a:rPr>
              <a:t>A</a:t>
            </a:r>
            <a:r>
              <a:rPr sz="2600" spc="-20" dirty="0">
                <a:latin typeface="Calibri"/>
                <a:cs typeface="Calibri"/>
              </a:rPr>
              <a:t>S</a:t>
            </a:r>
            <a:r>
              <a:rPr sz="2600" dirty="0">
                <a:latin typeface="Calibri"/>
                <a:cs typeface="Calibri"/>
              </a:rPr>
              <a:t>AŞ</a:t>
            </a:r>
            <a:endParaRPr sz="2600">
              <a:latin typeface="Calibri"/>
              <a:cs typeface="Calibri"/>
            </a:endParaRPr>
          </a:p>
        </p:txBody>
      </p:sp>
      <p:sp>
        <p:nvSpPr>
          <p:cNvPr id="11" name="object 11"/>
          <p:cNvSpPr txBox="1"/>
          <p:nvPr/>
        </p:nvSpPr>
        <p:spPr>
          <a:xfrm>
            <a:off x="2402204" y="3502025"/>
            <a:ext cx="6215380" cy="426084"/>
          </a:xfrm>
          <a:prstGeom prst="rect">
            <a:avLst/>
          </a:prstGeom>
        </p:spPr>
        <p:txBody>
          <a:bodyPr vert="horz" wrap="square" lIns="0" tIns="0" rIns="0" bIns="0" rtlCol="0">
            <a:spAutoFit/>
          </a:bodyPr>
          <a:lstStyle/>
          <a:p>
            <a:pPr marL="12700">
              <a:lnSpc>
                <a:spcPct val="100000"/>
              </a:lnSpc>
              <a:tabLst>
                <a:tab pos="1260475" algn="l"/>
                <a:tab pos="2625090" algn="l"/>
                <a:tab pos="4457065" algn="l"/>
              </a:tabLst>
            </a:pPr>
            <a:r>
              <a:rPr sz="2600" spc="-30" dirty="0">
                <a:latin typeface="Calibri"/>
                <a:cs typeface="Calibri"/>
              </a:rPr>
              <a:t>(Vagon	</a:t>
            </a:r>
            <a:r>
              <a:rPr sz="2600" spc="-10" dirty="0">
                <a:latin typeface="Calibri"/>
                <a:cs typeface="Calibri"/>
              </a:rPr>
              <a:t>Sanayi),	</a:t>
            </a:r>
            <a:r>
              <a:rPr sz="2600" spc="-5" dirty="0">
                <a:latin typeface="Calibri"/>
                <a:cs typeface="Calibri"/>
              </a:rPr>
              <a:t>TÜDEMSAŞ	(Demiryolları</a:t>
            </a:r>
            <a:endParaRPr sz="2600">
              <a:latin typeface="Calibri"/>
              <a:cs typeface="Calibri"/>
            </a:endParaRPr>
          </a:p>
        </p:txBody>
      </p:sp>
      <p:sp>
        <p:nvSpPr>
          <p:cNvPr id="12" name="object 12"/>
          <p:cNvSpPr txBox="1"/>
          <p:nvPr/>
        </p:nvSpPr>
        <p:spPr>
          <a:xfrm>
            <a:off x="547217" y="4017136"/>
            <a:ext cx="6490970" cy="2487295"/>
          </a:xfrm>
          <a:prstGeom prst="rect">
            <a:avLst/>
          </a:prstGeom>
        </p:spPr>
        <p:txBody>
          <a:bodyPr vert="horz" wrap="square" lIns="0" tIns="0" rIns="0" bIns="0" rtlCol="0">
            <a:spAutoFit/>
          </a:bodyPr>
          <a:lstStyle/>
          <a:p>
            <a:pPr marL="12700">
              <a:lnSpc>
                <a:spcPct val="100000"/>
              </a:lnSpc>
            </a:pPr>
            <a:r>
              <a:rPr sz="2600" dirty="0">
                <a:latin typeface="Calibri"/>
                <a:cs typeface="Calibri"/>
              </a:rPr>
              <a:t>Makinaları </a:t>
            </a:r>
            <a:r>
              <a:rPr sz="2600" spc="-10" dirty="0">
                <a:latin typeface="Calibri"/>
                <a:cs typeface="Calibri"/>
              </a:rPr>
              <a:t>Sanayi</a:t>
            </a:r>
            <a:r>
              <a:rPr sz="2600" spc="-50" dirty="0">
                <a:latin typeface="Calibri"/>
                <a:cs typeface="Calibri"/>
              </a:rPr>
              <a:t> </a:t>
            </a:r>
            <a:r>
              <a:rPr sz="2600" dirty="0">
                <a:latin typeface="Calibri"/>
                <a:cs typeface="Calibri"/>
              </a:rPr>
              <a:t>A.Ş)</a:t>
            </a:r>
            <a:endParaRPr sz="2600">
              <a:latin typeface="Calibri"/>
              <a:cs typeface="Calibri"/>
            </a:endParaRPr>
          </a:p>
          <a:p>
            <a:pPr marL="609600" indent="-254000">
              <a:lnSpc>
                <a:spcPct val="100000"/>
              </a:lnSpc>
              <a:spcBef>
                <a:spcPts val="935"/>
              </a:spcBef>
              <a:buClr>
                <a:srgbClr val="FF0000"/>
              </a:buClr>
              <a:buSzPct val="88461"/>
              <a:buFont typeface="Arial"/>
              <a:buChar char="•"/>
              <a:tabLst>
                <a:tab pos="609600" algn="l"/>
                <a:tab pos="610235" algn="l"/>
              </a:tabLst>
            </a:pPr>
            <a:r>
              <a:rPr sz="2600" spc="-40" dirty="0">
                <a:latin typeface="Calibri"/>
                <a:cs typeface="Calibri"/>
              </a:rPr>
              <a:t>Yük </a:t>
            </a:r>
            <a:r>
              <a:rPr sz="2600" spc="-15" dirty="0">
                <a:latin typeface="Calibri"/>
                <a:cs typeface="Calibri"/>
              </a:rPr>
              <a:t>ve </a:t>
            </a:r>
            <a:r>
              <a:rPr sz="2600" spc="-35" dirty="0">
                <a:latin typeface="Calibri"/>
                <a:cs typeface="Calibri"/>
              </a:rPr>
              <a:t>Vagon </a:t>
            </a:r>
            <a:r>
              <a:rPr sz="2600" spc="-5" dirty="0">
                <a:latin typeface="Calibri"/>
                <a:cs typeface="Calibri"/>
              </a:rPr>
              <a:t>İmalatı</a:t>
            </a:r>
            <a:r>
              <a:rPr sz="2600" spc="30" dirty="0">
                <a:latin typeface="Calibri"/>
                <a:cs typeface="Calibri"/>
              </a:rPr>
              <a:t> </a:t>
            </a:r>
            <a:r>
              <a:rPr sz="2600" dirty="0">
                <a:latin typeface="Calibri"/>
                <a:cs typeface="Calibri"/>
              </a:rPr>
              <a:t>Alımı,</a:t>
            </a:r>
            <a:endParaRPr sz="2600">
              <a:latin typeface="Calibri"/>
              <a:cs typeface="Calibri"/>
            </a:endParaRPr>
          </a:p>
          <a:p>
            <a:pPr marL="320040" indent="-307340">
              <a:lnSpc>
                <a:spcPct val="100000"/>
              </a:lnSpc>
              <a:spcBef>
                <a:spcPts val="930"/>
              </a:spcBef>
              <a:buClr>
                <a:srgbClr val="FF0000"/>
              </a:buClr>
              <a:buSzPct val="88461"/>
              <a:buFont typeface="Wingdings"/>
              <a:buChar char=""/>
              <a:tabLst>
                <a:tab pos="320675" algn="l"/>
              </a:tabLst>
            </a:pPr>
            <a:r>
              <a:rPr sz="2600" dirty="0">
                <a:latin typeface="Calibri"/>
                <a:cs typeface="Calibri"/>
              </a:rPr>
              <a:t>MKEK (Makina </a:t>
            </a:r>
            <a:r>
              <a:rPr sz="2600" spc="-15" dirty="0">
                <a:latin typeface="Calibri"/>
                <a:cs typeface="Calibri"/>
              </a:rPr>
              <a:t>ve </a:t>
            </a:r>
            <a:r>
              <a:rPr sz="2600" spc="-20" dirty="0">
                <a:latin typeface="Calibri"/>
                <a:cs typeface="Calibri"/>
              </a:rPr>
              <a:t>Kimya </a:t>
            </a:r>
            <a:r>
              <a:rPr sz="2600" dirty="0">
                <a:latin typeface="Calibri"/>
                <a:cs typeface="Calibri"/>
              </a:rPr>
              <a:t>Endüstrisi</a:t>
            </a:r>
            <a:r>
              <a:rPr sz="2600" spc="-60" dirty="0">
                <a:latin typeface="Calibri"/>
                <a:cs typeface="Calibri"/>
              </a:rPr>
              <a:t> </a:t>
            </a:r>
            <a:r>
              <a:rPr sz="2600" spc="-10" dirty="0">
                <a:latin typeface="Calibri"/>
                <a:cs typeface="Calibri"/>
              </a:rPr>
              <a:t>Kurumu)</a:t>
            </a:r>
            <a:endParaRPr sz="2600">
              <a:latin typeface="Calibri"/>
              <a:cs typeface="Calibri"/>
            </a:endParaRPr>
          </a:p>
          <a:p>
            <a:pPr marL="609600" lvl="1" indent="-254000">
              <a:lnSpc>
                <a:spcPct val="100000"/>
              </a:lnSpc>
              <a:spcBef>
                <a:spcPts val="930"/>
              </a:spcBef>
              <a:buClr>
                <a:srgbClr val="FF0000"/>
              </a:buClr>
              <a:buSzPct val="88461"/>
              <a:buFont typeface="Arial"/>
              <a:buChar char="•"/>
              <a:tabLst>
                <a:tab pos="609600" algn="l"/>
                <a:tab pos="610235" algn="l"/>
              </a:tabLst>
            </a:pPr>
            <a:r>
              <a:rPr sz="2600" dirty="0">
                <a:latin typeface="Calibri"/>
                <a:cs typeface="Calibri"/>
              </a:rPr>
              <a:t>Mermi, Fişek, </a:t>
            </a:r>
            <a:r>
              <a:rPr sz="2600" spc="-5" dirty="0">
                <a:latin typeface="Calibri"/>
                <a:cs typeface="Calibri"/>
              </a:rPr>
              <a:t>Elektrik </a:t>
            </a:r>
            <a:r>
              <a:rPr sz="2600" spc="-15" dirty="0">
                <a:latin typeface="Calibri"/>
                <a:cs typeface="Calibri"/>
              </a:rPr>
              <a:t>Sayacı</a:t>
            </a:r>
            <a:r>
              <a:rPr sz="2600" spc="-50" dirty="0">
                <a:latin typeface="Calibri"/>
                <a:cs typeface="Calibri"/>
              </a:rPr>
              <a:t> </a:t>
            </a:r>
            <a:r>
              <a:rPr sz="2600" dirty="0">
                <a:latin typeface="Calibri"/>
                <a:cs typeface="Calibri"/>
              </a:rPr>
              <a:t>Alımı,</a:t>
            </a:r>
            <a:endParaRPr sz="2600">
              <a:latin typeface="Calibri"/>
              <a:cs typeface="Calibri"/>
            </a:endParaRPr>
          </a:p>
          <a:p>
            <a:pPr marL="320040" indent="-307340">
              <a:lnSpc>
                <a:spcPct val="100000"/>
              </a:lnSpc>
              <a:spcBef>
                <a:spcPts val="935"/>
              </a:spcBef>
              <a:buClr>
                <a:srgbClr val="FF0000"/>
              </a:buClr>
              <a:buSzPct val="90384"/>
              <a:buFont typeface="Wingdings"/>
              <a:buChar char=""/>
              <a:tabLst>
                <a:tab pos="320675" algn="l"/>
              </a:tabLst>
            </a:pPr>
            <a:r>
              <a:rPr sz="2600" dirty="0">
                <a:latin typeface="Calibri"/>
                <a:cs typeface="Calibri"/>
              </a:rPr>
              <a:t>Bir Cihazın </a:t>
            </a:r>
            <a:r>
              <a:rPr sz="2600" spc="-10" dirty="0">
                <a:latin typeface="Calibri"/>
                <a:cs typeface="Calibri"/>
              </a:rPr>
              <a:t>yada otomobilin yedek parça</a:t>
            </a:r>
            <a:r>
              <a:rPr sz="2600" spc="5" dirty="0">
                <a:latin typeface="Calibri"/>
                <a:cs typeface="Calibri"/>
              </a:rPr>
              <a:t> </a:t>
            </a:r>
            <a:r>
              <a:rPr sz="2600" dirty="0">
                <a:latin typeface="Calibri"/>
                <a:cs typeface="Calibri"/>
              </a:rPr>
              <a:t>alımı,</a:t>
            </a:r>
            <a:endParaRPr sz="2600">
              <a:latin typeface="Calibri"/>
              <a:cs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15466"/>
            <a:ext cx="8073390" cy="1952625"/>
          </a:xfrm>
          <a:prstGeom prst="rect">
            <a:avLst/>
          </a:prstGeom>
        </p:spPr>
        <p:txBody>
          <a:bodyPr vert="horz" wrap="square" lIns="0" tIns="0" rIns="0" bIns="0" rtlCol="0">
            <a:spAutoFit/>
          </a:bodyPr>
          <a:lstStyle/>
          <a:p>
            <a:pPr marL="12700" marR="5080" algn="just">
              <a:lnSpc>
                <a:spcPct val="140000"/>
              </a:lnSpc>
            </a:pPr>
            <a:r>
              <a:rPr sz="3000" b="1" u="heavy" spc="-5" dirty="0">
                <a:solidFill>
                  <a:srgbClr val="006FC0"/>
                </a:solidFill>
                <a:latin typeface="Calibri"/>
                <a:cs typeface="Calibri"/>
              </a:rPr>
              <a:t>b) </a:t>
            </a:r>
            <a:r>
              <a:rPr sz="3000" spc="-5" dirty="0">
                <a:latin typeface="Calibri"/>
                <a:cs typeface="Calibri"/>
              </a:rPr>
              <a:t>Sadece </a:t>
            </a:r>
            <a:r>
              <a:rPr sz="3000" spc="-20" dirty="0">
                <a:latin typeface="Calibri"/>
                <a:cs typeface="Calibri"/>
              </a:rPr>
              <a:t>gerçek </a:t>
            </a:r>
            <a:r>
              <a:rPr sz="3000" spc="-30" dirty="0">
                <a:latin typeface="Calibri"/>
                <a:cs typeface="Calibri"/>
              </a:rPr>
              <a:t>veya </a:t>
            </a:r>
            <a:r>
              <a:rPr sz="3000" spc="-20" dirty="0">
                <a:latin typeface="Calibri"/>
                <a:cs typeface="Calibri"/>
              </a:rPr>
              <a:t>tüzel </a:t>
            </a:r>
            <a:r>
              <a:rPr sz="3000" spc="-15" dirty="0">
                <a:latin typeface="Calibri"/>
                <a:cs typeface="Calibri"/>
              </a:rPr>
              <a:t>tek </a:t>
            </a:r>
            <a:r>
              <a:rPr sz="3000" spc="-5" dirty="0">
                <a:latin typeface="Calibri"/>
                <a:cs typeface="Calibri"/>
              </a:rPr>
              <a:t>kişinin </a:t>
            </a:r>
            <a:r>
              <a:rPr sz="3000" spc="-15" dirty="0">
                <a:latin typeface="Calibri"/>
                <a:cs typeface="Calibri"/>
              </a:rPr>
              <a:t>ihtiyaç </a:t>
            </a:r>
            <a:r>
              <a:rPr sz="3000" spc="-5" dirty="0">
                <a:latin typeface="Calibri"/>
                <a:cs typeface="Calibri"/>
              </a:rPr>
              <a:t>ile  ilgili </a:t>
            </a:r>
            <a:r>
              <a:rPr sz="3000" spc="-5" dirty="0">
                <a:solidFill>
                  <a:srgbClr val="FF0000"/>
                </a:solidFill>
                <a:latin typeface="Calibri"/>
                <a:cs typeface="Calibri"/>
              </a:rPr>
              <a:t>bilimsel, </a:t>
            </a:r>
            <a:r>
              <a:rPr sz="3000" spc="-10" dirty="0">
                <a:solidFill>
                  <a:srgbClr val="FF0000"/>
                </a:solidFill>
                <a:latin typeface="Calibri"/>
                <a:cs typeface="Calibri"/>
              </a:rPr>
              <a:t>teknik, </a:t>
            </a:r>
            <a:r>
              <a:rPr sz="3000" spc="-5" dirty="0">
                <a:solidFill>
                  <a:srgbClr val="FF0000"/>
                </a:solidFill>
                <a:latin typeface="Calibri"/>
                <a:cs typeface="Calibri"/>
              </a:rPr>
              <a:t>fikri </a:t>
            </a:r>
            <a:r>
              <a:rPr sz="3000" spc="-30" dirty="0">
                <a:solidFill>
                  <a:srgbClr val="FF0000"/>
                </a:solidFill>
                <a:latin typeface="Calibri"/>
                <a:cs typeface="Calibri"/>
              </a:rPr>
              <a:t>veya </a:t>
            </a:r>
            <a:r>
              <a:rPr sz="3000" spc="-10" dirty="0">
                <a:solidFill>
                  <a:srgbClr val="FF0000"/>
                </a:solidFill>
                <a:latin typeface="Calibri"/>
                <a:cs typeface="Calibri"/>
              </a:rPr>
              <a:t>sanatsal </a:t>
            </a:r>
            <a:r>
              <a:rPr sz="3000" spc="-10" dirty="0">
                <a:latin typeface="Calibri"/>
                <a:cs typeface="Calibri"/>
              </a:rPr>
              <a:t>nedenlerle  </a:t>
            </a:r>
            <a:r>
              <a:rPr sz="3000" spc="-30" dirty="0">
                <a:latin typeface="Calibri"/>
                <a:cs typeface="Calibri"/>
              </a:rPr>
              <a:t>özel </a:t>
            </a:r>
            <a:r>
              <a:rPr sz="3000" spc="-5" dirty="0">
                <a:latin typeface="Calibri"/>
                <a:cs typeface="Calibri"/>
              </a:rPr>
              <a:t>bir </a:t>
            </a:r>
            <a:r>
              <a:rPr sz="3000" spc="-15" dirty="0">
                <a:latin typeface="Calibri"/>
                <a:cs typeface="Calibri"/>
              </a:rPr>
              <a:t>hakka </a:t>
            </a:r>
            <a:r>
              <a:rPr sz="3000" spc="-5" dirty="0">
                <a:latin typeface="Calibri"/>
                <a:cs typeface="Calibri"/>
              </a:rPr>
              <a:t>sahip </a:t>
            </a:r>
            <a:r>
              <a:rPr sz="3000" dirty="0">
                <a:latin typeface="Calibri"/>
                <a:cs typeface="Calibri"/>
              </a:rPr>
              <a:t>olmasını </a:t>
            </a:r>
            <a:r>
              <a:rPr sz="3000" spc="-15" dirty="0">
                <a:latin typeface="Calibri"/>
                <a:cs typeface="Calibri"/>
              </a:rPr>
              <a:t>ifade</a:t>
            </a:r>
            <a:r>
              <a:rPr sz="3000" spc="25" dirty="0">
                <a:latin typeface="Calibri"/>
                <a:cs typeface="Calibri"/>
              </a:rPr>
              <a:t> </a:t>
            </a:r>
            <a:r>
              <a:rPr sz="3000" spc="-40" dirty="0">
                <a:latin typeface="Calibri"/>
                <a:cs typeface="Calibri"/>
              </a:rPr>
              <a:t>etmektedir.</a:t>
            </a:r>
            <a:endParaRPr sz="3000">
              <a:latin typeface="Calibri"/>
              <a:cs typeface="Calibri"/>
            </a:endParaRPr>
          </a:p>
        </p:txBody>
      </p:sp>
      <p:sp>
        <p:nvSpPr>
          <p:cNvPr id="10" name="object 10"/>
          <p:cNvSpPr txBox="1"/>
          <p:nvPr/>
        </p:nvSpPr>
        <p:spPr>
          <a:xfrm>
            <a:off x="547217" y="3419220"/>
            <a:ext cx="1873885" cy="489584"/>
          </a:xfrm>
          <a:prstGeom prst="rect">
            <a:avLst/>
          </a:prstGeom>
        </p:spPr>
        <p:txBody>
          <a:bodyPr vert="horz" wrap="square" lIns="0" tIns="0" rIns="0" bIns="0" rtlCol="0">
            <a:spAutoFit/>
          </a:bodyPr>
          <a:lstStyle/>
          <a:p>
            <a:pPr marL="368935" indent="-356235">
              <a:lnSpc>
                <a:spcPct val="100000"/>
              </a:lnSpc>
              <a:buClr>
                <a:srgbClr val="FF0000"/>
              </a:buClr>
              <a:buSzPct val="90000"/>
              <a:buFont typeface="Wingdings"/>
              <a:buChar char=""/>
              <a:tabLst>
                <a:tab pos="369570" algn="l"/>
              </a:tabLst>
            </a:pPr>
            <a:r>
              <a:rPr sz="3000" spc="-10" dirty="0">
                <a:latin typeface="Calibri"/>
                <a:cs typeface="Calibri"/>
              </a:rPr>
              <a:t>İdarelerin</a:t>
            </a:r>
            <a:endParaRPr sz="3000">
              <a:latin typeface="Calibri"/>
              <a:cs typeface="Calibri"/>
            </a:endParaRPr>
          </a:p>
        </p:txBody>
      </p:sp>
      <p:sp>
        <p:nvSpPr>
          <p:cNvPr id="11" name="object 11"/>
          <p:cNvSpPr txBox="1"/>
          <p:nvPr/>
        </p:nvSpPr>
        <p:spPr>
          <a:xfrm>
            <a:off x="2824352" y="3419220"/>
            <a:ext cx="5795645" cy="489584"/>
          </a:xfrm>
          <a:prstGeom prst="rect">
            <a:avLst/>
          </a:prstGeom>
        </p:spPr>
        <p:txBody>
          <a:bodyPr vert="horz" wrap="square" lIns="0" tIns="0" rIns="0" bIns="0" rtlCol="0">
            <a:spAutoFit/>
          </a:bodyPr>
          <a:lstStyle/>
          <a:p>
            <a:pPr marL="12700">
              <a:lnSpc>
                <a:spcPct val="100000"/>
              </a:lnSpc>
              <a:tabLst>
                <a:tab pos="1227455" algn="l"/>
                <a:tab pos="2978785" algn="l"/>
                <a:tab pos="4399280" algn="l"/>
              </a:tabLst>
            </a:pPr>
            <a:r>
              <a:rPr sz="3000" dirty="0">
                <a:latin typeface="Calibri"/>
                <a:cs typeface="Calibri"/>
              </a:rPr>
              <a:t>d</a:t>
            </a:r>
            <a:r>
              <a:rPr sz="3000" spc="-15" dirty="0">
                <a:latin typeface="Calibri"/>
                <a:cs typeface="Calibri"/>
              </a:rPr>
              <a:t>i</a:t>
            </a:r>
            <a:r>
              <a:rPr sz="3000" spc="-25" dirty="0">
                <a:latin typeface="Calibri"/>
                <a:cs typeface="Calibri"/>
              </a:rPr>
              <a:t>ğ</a:t>
            </a:r>
            <a:r>
              <a:rPr sz="3000" dirty="0">
                <a:latin typeface="Calibri"/>
                <a:cs typeface="Calibri"/>
              </a:rPr>
              <a:t>er	</a:t>
            </a:r>
            <a:r>
              <a:rPr sz="3000" spc="-5" dirty="0">
                <a:latin typeface="Calibri"/>
                <a:cs typeface="Calibri"/>
              </a:rPr>
              <a:t>usu</a:t>
            </a:r>
            <a:r>
              <a:rPr sz="3000" spc="-10" dirty="0">
                <a:latin typeface="Calibri"/>
                <a:cs typeface="Calibri"/>
              </a:rPr>
              <a:t>l</a:t>
            </a:r>
            <a:r>
              <a:rPr sz="3000" dirty="0">
                <a:latin typeface="Calibri"/>
                <a:cs typeface="Calibri"/>
              </a:rPr>
              <a:t>l</a:t>
            </a:r>
            <a:r>
              <a:rPr sz="3000" spc="-15" dirty="0">
                <a:latin typeface="Calibri"/>
                <a:cs typeface="Calibri"/>
              </a:rPr>
              <a:t>e</a:t>
            </a:r>
            <a:r>
              <a:rPr sz="3000" dirty="0">
                <a:latin typeface="Calibri"/>
                <a:cs typeface="Calibri"/>
              </a:rPr>
              <a:t>rle	</a:t>
            </a:r>
            <a:r>
              <a:rPr sz="3000" spc="-35" dirty="0">
                <a:latin typeface="Calibri"/>
                <a:cs typeface="Calibri"/>
              </a:rPr>
              <a:t>t</a:t>
            </a:r>
            <a:r>
              <a:rPr sz="3000" dirty="0">
                <a:latin typeface="Calibri"/>
                <a:cs typeface="Calibri"/>
              </a:rPr>
              <a:t>em</a:t>
            </a:r>
            <a:r>
              <a:rPr sz="3000" spc="-15" dirty="0">
                <a:latin typeface="Calibri"/>
                <a:cs typeface="Calibri"/>
              </a:rPr>
              <a:t>i</a:t>
            </a:r>
            <a:r>
              <a:rPr sz="3000" spc="-5" dirty="0">
                <a:latin typeface="Calibri"/>
                <a:cs typeface="Calibri"/>
              </a:rPr>
              <a:t>n</a:t>
            </a:r>
            <a:r>
              <a:rPr sz="3000" dirty="0">
                <a:latin typeface="Calibri"/>
                <a:cs typeface="Calibri"/>
              </a:rPr>
              <a:t>i	mümkün</a:t>
            </a:r>
            <a:endParaRPr sz="3000">
              <a:latin typeface="Calibri"/>
              <a:cs typeface="Calibri"/>
            </a:endParaRPr>
          </a:p>
        </p:txBody>
      </p:sp>
      <p:sp>
        <p:nvSpPr>
          <p:cNvPr id="12" name="object 12"/>
          <p:cNvSpPr/>
          <p:nvPr/>
        </p:nvSpPr>
        <p:spPr>
          <a:xfrm>
            <a:off x="559752" y="5134228"/>
            <a:ext cx="5588635" cy="0"/>
          </a:xfrm>
          <a:custGeom>
            <a:avLst/>
            <a:gdLst/>
            <a:ahLst/>
            <a:cxnLst/>
            <a:rect l="l" t="t" r="r" b="b"/>
            <a:pathLst>
              <a:path w="5588635">
                <a:moveTo>
                  <a:pt x="0" y="0"/>
                </a:moveTo>
                <a:lnTo>
                  <a:pt x="5588571" y="0"/>
                </a:lnTo>
              </a:path>
            </a:pathLst>
          </a:custGeom>
          <a:ln w="24383">
            <a:solidFill>
              <a:srgbClr val="FF0000"/>
            </a:solidFill>
          </a:ln>
        </p:spPr>
        <p:txBody>
          <a:bodyPr wrap="square" lIns="0" tIns="0" rIns="0" bIns="0" rtlCol="0"/>
          <a:lstStyle/>
          <a:p>
            <a:endParaRPr/>
          </a:p>
        </p:txBody>
      </p:sp>
      <p:sp>
        <p:nvSpPr>
          <p:cNvPr id="13" name="object 13"/>
          <p:cNvSpPr txBox="1"/>
          <p:nvPr/>
        </p:nvSpPr>
        <p:spPr>
          <a:xfrm>
            <a:off x="547217" y="3876421"/>
            <a:ext cx="8073390" cy="2593340"/>
          </a:xfrm>
          <a:prstGeom prst="rect">
            <a:avLst/>
          </a:prstGeom>
        </p:spPr>
        <p:txBody>
          <a:bodyPr vert="horz" wrap="square" lIns="0" tIns="0" rIns="0" bIns="0" rtlCol="0">
            <a:spAutoFit/>
          </a:bodyPr>
          <a:lstStyle/>
          <a:p>
            <a:pPr marL="12700" marR="5080" algn="just">
              <a:lnSpc>
                <a:spcPct val="140000"/>
              </a:lnSpc>
            </a:pPr>
            <a:r>
              <a:rPr sz="3000" spc="-20" dirty="0">
                <a:latin typeface="Calibri"/>
                <a:cs typeface="Calibri"/>
              </a:rPr>
              <a:t>olmayan </a:t>
            </a:r>
            <a:r>
              <a:rPr sz="3000" u="heavy" spc="-5" dirty="0">
                <a:solidFill>
                  <a:srgbClr val="FF0000"/>
                </a:solidFill>
                <a:latin typeface="Calibri"/>
                <a:cs typeface="Calibri"/>
              </a:rPr>
              <a:t>bilimsel </a:t>
            </a:r>
            <a:r>
              <a:rPr sz="3000" u="heavy" spc="-20" dirty="0">
                <a:solidFill>
                  <a:srgbClr val="FF0000"/>
                </a:solidFill>
                <a:latin typeface="Calibri"/>
                <a:cs typeface="Calibri"/>
              </a:rPr>
              <a:t>yayın</a:t>
            </a:r>
            <a:r>
              <a:rPr sz="3000" spc="-20" dirty="0">
                <a:solidFill>
                  <a:srgbClr val="FF0000"/>
                </a:solidFill>
                <a:latin typeface="Calibri"/>
                <a:cs typeface="Calibri"/>
              </a:rPr>
              <a:t>, </a:t>
            </a:r>
            <a:r>
              <a:rPr sz="3000" u="heavy" spc="-5" dirty="0">
                <a:solidFill>
                  <a:srgbClr val="FF0000"/>
                </a:solidFill>
                <a:latin typeface="Calibri"/>
                <a:cs typeface="Calibri"/>
              </a:rPr>
              <a:t>fikir </a:t>
            </a:r>
            <a:r>
              <a:rPr sz="3000" u="heavy" spc="-15" dirty="0">
                <a:solidFill>
                  <a:srgbClr val="FF0000"/>
                </a:solidFill>
                <a:latin typeface="Calibri"/>
                <a:cs typeface="Calibri"/>
              </a:rPr>
              <a:t>ve </a:t>
            </a:r>
            <a:r>
              <a:rPr sz="3000" u="heavy" spc="-10" dirty="0">
                <a:solidFill>
                  <a:srgbClr val="FF0000"/>
                </a:solidFill>
                <a:latin typeface="Calibri"/>
                <a:cs typeface="Calibri"/>
              </a:rPr>
              <a:t>sanat </a:t>
            </a:r>
            <a:r>
              <a:rPr sz="3000" u="heavy" spc="-5" dirty="0">
                <a:solidFill>
                  <a:srgbClr val="FF0000"/>
                </a:solidFill>
                <a:latin typeface="Calibri"/>
                <a:cs typeface="Calibri"/>
              </a:rPr>
              <a:t>eseri</a:t>
            </a:r>
            <a:r>
              <a:rPr sz="3000" spc="-5" dirty="0">
                <a:solidFill>
                  <a:srgbClr val="FF0000"/>
                </a:solidFill>
                <a:latin typeface="Calibri"/>
                <a:cs typeface="Calibri"/>
              </a:rPr>
              <a:t>, </a:t>
            </a:r>
            <a:r>
              <a:rPr sz="3000" u="heavy" spc="-5" dirty="0">
                <a:solidFill>
                  <a:srgbClr val="FF0000"/>
                </a:solidFill>
                <a:latin typeface="Calibri"/>
                <a:cs typeface="Calibri"/>
              </a:rPr>
              <a:t>belirli bir  </a:t>
            </a:r>
            <a:r>
              <a:rPr sz="3000" spc="-10" dirty="0">
                <a:solidFill>
                  <a:srgbClr val="FF0000"/>
                </a:solidFill>
                <a:latin typeface="Calibri"/>
                <a:cs typeface="Calibri"/>
              </a:rPr>
              <a:t>akademik </a:t>
            </a:r>
            <a:r>
              <a:rPr sz="3000" spc="-5" dirty="0">
                <a:solidFill>
                  <a:srgbClr val="FF0000"/>
                </a:solidFill>
                <a:latin typeface="Calibri"/>
                <a:cs typeface="Calibri"/>
              </a:rPr>
              <a:t>kişiden alınacak eğitim, </a:t>
            </a:r>
            <a:r>
              <a:rPr sz="3000" u="heavy" spc="-10" dirty="0">
                <a:solidFill>
                  <a:srgbClr val="FF0000"/>
                </a:solidFill>
                <a:latin typeface="Calibri"/>
                <a:cs typeface="Calibri"/>
              </a:rPr>
              <a:t>resim</a:t>
            </a:r>
            <a:r>
              <a:rPr sz="3000" spc="-10" dirty="0">
                <a:solidFill>
                  <a:srgbClr val="FF0000"/>
                </a:solidFill>
                <a:latin typeface="Calibri"/>
                <a:cs typeface="Calibri"/>
              </a:rPr>
              <a:t>, </a:t>
            </a:r>
            <a:r>
              <a:rPr sz="3000" u="heavy" spc="-15" dirty="0">
                <a:solidFill>
                  <a:srgbClr val="FF0000"/>
                </a:solidFill>
                <a:latin typeface="Calibri"/>
                <a:cs typeface="Calibri"/>
              </a:rPr>
              <a:t>tablo</a:t>
            </a:r>
            <a:r>
              <a:rPr sz="3000" spc="-15" dirty="0">
                <a:solidFill>
                  <a:srgbClr val="FF0000"/>
                </a:solidFill>
                <a:latin typeface="Calibri"/>
                <a:cs typeface="Calibri"/>
              </a:rPr>
              <a:t>,  </a:t>
            </a:r>
            <a:r>
              <a:rPr sz="3000" u="heavy" spc="-25" dirty="0">
                <a:solidFill>
                  <a:srgbClr val="FF0000"/>
                </a:solidFill>
                <a:latin typeface="Calibri"/>
                <a:cs typeface="Calibri"/>
              </a:rPr>
              <a:t>heykel </a:t>
            </a:r>
            <a:r>
              <a:rPr sz="3000" dirty="0">
                <a:solidFill>
                  <a:srgbClr val="FF0000"/>
                </a:solidFill>
                <a:latin typeface="Calibri"/>
                <a:cs typeface="Calibri"/>
              </a:rPr>
              <a:t>gibi </a:t>
            </a:r>
            <a:r>
              <a:rPr sz="3000" spc="-15" dirty="0">
                <a:solidFill>
                  <a:srgbClr val="FF0000"/>
                </a:solidFill>
                <a:latin typeface="Calibri"/>
                <a:cs typeface="Calibri"/>
              </a:rPr>
              <a:t>güzel </a:t>
            </a:r>
            <a:r>
              <a:rPr sz="3000" spc="-10" dirty="0">
                <a:solidFill>
                  <a:srgbClr val="FF0000"/>
                </a:solidFill>
                <a:latin typeface="Calibri"/>
                <a:cs typeface="Calibri"/>
              </a:rPr>
              <a:t>sanat </a:t>
            </a:r>
            <a:r>
              <a:rPr sz="3000" spc="-5" dirty="0">
                <a:solidFill>
                  <a:srgbClr val="FF0000"/>
                </a:solidFill>
                <a:latin typeface="Calibri"/>
                <a:cs typeface="Calibri"/>
              </a:rPr>
              <a:t>eserleri </a:t>
            </a:r>
            <a:r>
              <a:rPr sz="3000" spc="-65" dirty="0">
                <a:solidFill>
                  <a:srgbClr val="FF0000"/>
                </a:solidFill>
                <a:latin typeface="Calibri"/>
                <a:cs typeface="Calibri"/>
              </a:rPr>
              <a:t>v.b. </a:t>
            </a:r>
            <a:r>
              <a:rPr sz="3000" dirty="0">
                <a:latin typeface="Calibri"/>
                <a:cs typeface="Calibri"/>
              </a:rPr>
              <a:t>mal </a:t>
            </a:r>
            <a:r>
              <a:rPr sz="3000" spc="-30" dirty="0">
                <a:latin typeface="Calibri"/>
                <a:cs typeface="Calibri"/>
              </a:rPr>
              <a:t>veya </a:t>
            </a:r>
            <a:r>
              <a:rPr sz="3000" spc="-5" dirty="0">
                <a:latin typeface="Calibri"/>
                <a:cs typeface="Calibri"/>
              </a:rPr>
              <a:t>hizmet  </a:t>
            </a:r>
            <a:r>
              <a:rPr sz="3000" dirty="0">
                <a:latin typeface="Calibri"/>
                <a:cs typeface="Calibri"/>
              </a:rPr>
              <a:t>alımları </a:t>
            </a:r>
            <a:r>
              <a:rPr sz="3000" spc="-5" dirty="0">
                <a:latin typeface="Calibri"/>
                <a:cs typeface="Calibri"/>
              </a:rPr>
              <a:t>bu </a:t>
            </a:r>
            <a:r>
              <a:rPr sz="3000" spc="-15" dirty="0">
                <a:latin typeface="Calibri"/>
                <a:cs typeface="Calibri"/>
              </a:rPr>
              <a:t>bent </a:t>
            </a:r>
            <a:r>
              <a:rPr sz="3000" spc="-10" dirty="0">
                <a:latin typeface="Calibri"/>
                <a:cs typeface="Calibri"/>
              </a:rPr>
              <a:t>kapsamında temin</a:t>
            </a:r>
            <a:r>
              <a:rPr sz="3000" spc="-25" dirty="0">
                <a:latin typeface="Calibri"/>
                <a:cs typeface="Calibri"/>
              </a:rPr>
              <a:t> edilebilecektir.</a:t>
            </a:r>
            <a:endParaRPr sz="30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48</a:t>
            </a:fld>
            <a:endParaRP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15466"/>
            <a:ext cx="8074025" cy="4513580"/>
          </a:xfrm>
          <a:prstGeom prst="rect">
            <a:avLst/>
          </a:prstGeom>
        </p:spPr>
        <p:txBody>
          <a:bodyPr vert="horz" wrap="square" lIns="0" tIns="0" rIns="0" bIns="0" rtlCol="0">
            <a:spAutoFit/>
          </a:bodyPr>
          <a:lstStyle/>
          <a:p>
            <a:pPr marL="12700" marR="5080" algn="just">
              <a:lnSpc>
                <a:spcPct val="140000"/>
              </a:lnSpc>
            </a:pPr>
            <a:r>
              <a:rPr sz="3000" b="1" u="heavy" dirty="0">
                <a:solidFill>
                  <a:srgbClr val="FF3300"/>
                </a:solidFill>
                <a:latin typeface="Calibri"/>
                <a:cs typeface="Calibri"/>
              </a:rPr>
              <a:t>c</a:t>
            </a:r>
            <a:r>
              <a:rPr sz="3000" b="1" u="heavy" dirty="0">
                <a:solidFill>
                  <a:srgbClr val="FF0000"/>
                </a:solidFill>
                <a:latin typeface="Calibri"/>
                <a:cs typeface="Calibri"/>
              </a:rPr>
              <a:t>) </a:t>
            </a:r>
            <a:r>
              <a:rPr sz="3000" spc="-15" dirty="0">
                <a:latin typeface="Calibri"/>
                <a:cs typeface="Calibri"/>
              </a:rPr>
              <a:t>Mevcut </a:t>
            </a:r>
            <a:r>
              <a:rPr sz="3000" dirty="0">
                <a:latin typeface="Calibri"/>
                <a:cs typeface="Calibri"/>
              </a:rPr>
              <a:t>mal, </a:t>
            </a:r>
            <a:r>
              <a:rPr sz="3000" spc="-5" dirty="0">
                <a:latin typeface="Calibri"/>
                <a:cs typeface="Calibri"/>
              </a:rPr>
              <a:t>ekipman, teknoloji </a:t>
            </a:r>
            <a:r>
              <a:rPr sz="3000" spc="-30" dirty="0">
                <a:latin typeface="Calibri"/>
                <a:cs typeface="Calibri"/>
              </a:rPr>
              <a:t>veya </a:t>
            </a:r>
            <a:r>
              <a:rPr sz="3000" spc="-10" dirty="0">
                <a:latin typeface="Calibri"/>
                <a:cs typeface="Calibri"/>
              </a:rPr>
              <a:t>hizmetlerle  </a:t>
            </a:r>
            <a:r>
              <a:rPr sz="3000" spc="-5" dirty="0">
                <a:latin typeface="Calibri"/>
                <a:cs typeface="Calibri"/>
              </a:rPr>
              <a:t>uyumun </a:t>
            </a:r>
            <a:r>
              <a:rPr sz="3000" spc="-15" dirty="0">
                <a:latin typeface="Calibri"/>
                <a:cs typeface="Calibri"/>
              </a:rPr>
              <a:t>ve</a:t>
            </a:r>
            <a:r>
              <a:rPr sz="3000" spc="645" dirty="0">
                <a:latin typeface="Calibri"/>
                <a:cs typeface="Calibri"/>
              </a:rPr>
              <a:t> </a:t>
            </a:r>
            <a:r>
              <a:rPr sz="3000" spc="-20" dirty="0">
                <a:latin typeface="Calibri"/>
                <a:cs typeface="Calibri"/>
              </a:rPr>
              <a:t>standardizasyonun </a:t>
            </a:r>
            <a:r>
              <a:rPr sz="3000" dirty="0">
                <a:latin typeface="Calibri"/>
                <a:cs typeface="Calibri"/>
              </a:rPr>
              <a:t>sağlanması </a:t>
            </a:r>
            <a:r>
              <a:rPr sz="3000" spc="-5" dirty="0">
                <a:latin typeface="Calibri"/>
                <a:cs typeface="Calibri"/>
              </a:rPr>
              <a:t>için  </a:t>
            </a:r>
            <a:r>
              <a:rPr sz="3000" spc="-15" dirty="0">
                <a:latin typeface="Calibri"/>
                <a:cs typeface="Calibri"/>
              </a:rPr>
              <a:t>zorunlu </a:t>
            </a:r>
            <a:r>
              <a:rPr sz="3000" dirty="0">
                <a:latin typeface="Calibri"/>
                <a:cs typeface="Calibri"/>
              </a:rPr>
              <a:t>olan mal </a:t>
            </a:r>
            <a:r>
              <a:rPr sz="3000" spc="-15" dirty="0">
                <a:latin typeface="Calibri"/>
                <a:cs typeface="Calibri"/>
              </a:rPr>
              <a:t>ve </a:t>
            </a:r>
            <a:r>
              <a:rPr sz="3000" spc="-10" dirty="0">
                <a:latin typeface="Calibri"/>
                <a:cs typeface="Calibri"/>
              </a:rPr>
              <a:t>hizmetlerin, </a:t>
            </a:r>
            <a:r>
              <a:rPr sz="3000" dirty="0">
                <a:latin typeface="Calibri"/>
                <a:cs typeface="Calibri"/>
              </a:rPr>
              <a:t>asıl </a:t>
            </a:r>
            <a:r>
              <a:rPr sz="3000" spc="-15" dirty="0">
                <a:latin typeface="Calibri"/>
                <a:cs typeface="Calibri"/>
              </a:rPr>
              <a:t>sözleşmeye  </a:t>
            </a:r>
            <a:r>
              <a:rPr sz="3000" spc="-20" dirty="0">
                <a:latin typeface="Calibri"/>
                <a:cs typeface="Calibri"/>
              </a:rPr>
              <a:t>dayalı </a:t>
            </a:r>
            <a:r>
              <a:rPr sz="3000" spc="-15" dirty="0">
                <a:latin typeface="Calibri"/>
                <a:cs typeface="Calibri"/>
              </a:rPr>
              <a:t>olarak </a:t>
            </a:r>
            <a:r>
              <a:rPr sz="3000" spc="-10" dirty="0">
                <a:latin typeface="Calibri"/>
                <a:cs typeface="Calibri"/>
              </a:rPr>
              <a:t>düzenlenecek </a:t>
            </a:r>
            <a:r>
              <a:rPr sz="3000" spc="-20" dirty="0">
                <a:latin typeface="Calibri"/>
                <a:cs typeface="Calibri"/>
              </a:rPr>
              <a:t>ve </a:t>
            </a:r>
            <a:r>
              <a:rPr sz="3000" spc="-10" dirty="0">
                <a:latin typeface="Calibri"/>
                <a:cs typeface="Calibri"/>
              </a:rPr>
              <a:t>toplam süreleri </a:t>
            </a:r>
            <a:r>
              <a:rPr sz="3000" spc="-5" dirty="0">
                <a:solidFill>
                  <a:srgbClr val="FF0000"/>
                </a:solidFill>
                <a:latin typeface="Calibri"/>
                <a:cs typeface="Calibri"/>
              </a:rPr>
              <a:t>üç yılı  </a:t>
            </a:r>
            <a:r>
              <a:rPr sz="3000" spc="-10" dirty="0">
                <a:solidFill>
                  <a:srgbClr val="FF0000"/>
                </a:solidFill>
                <a:latin typeface="Calibri"/>
                <a:cs typeface="Calibri"/>
              </a:rPr>
              <a:t>geçmeyecek </a:t>
            </a:r>
            <a:r>
              <a:rPr sz="3000" spc="-10" dirty="0">
                <a:latin typeface="Calibri"/>
                <a:cs typeface="Calibri"/>
              </a:rPr>
              <a:t>sözleşmelerle </a:t>
            </a:r>
            <a:r>
              <a:rPr sz="3000" dirty="0">
                <a:solidFill>
                  <a:srgbClr val="FF0000"/>
                </a:solidFill>
                <a:latin typeface="Calibri"/>
                <a:cs typeface="Calibri"/>
              </a:rPr>
              <a:t>ilk </a:t>
            </a:r>
            <a:r>
              <a:rPr sz="3000" spc="-5" dirty="0">
                <a:solidFill>
                  <a:srgbClr val="FF0000"/>
                </a:solidFill>
                <a:latin typeface="Calibri"/>
                <a:cs typeface="Calibri"/>
              </a:rPr>
              <a:t>alım </a:t>
            </a:r>
            <a:r>
              <a:rPr sz="3000" spc="-10" dirty="0">
                <a:solidFill>
                  <a:srgbClr val="FF0000"/>
                </a:solidFill>
                <a:latin typeface="Calibri"/>
                <a:cs typeface="Calibri"/>
              </a:rPr>
              <a:t>yapılan </a:t>
            </a:r>
            <a:r>
              <a:rPr sz="3000" spc="-20" dirty="0">
                <a:solidFill>
                  <a:srgbClr val="FF0000"/>
                </a:solidFill>
                <a:latin typeface="Calibri"/>
                <a:cs typeface="Calibri"/>
              </a:rPr>
              <a:t>gerçek  </a:t>
            </a:r>
            <a:r>
              <a:rPr sz="3000" spc="-25" dirty="0">
                <a:solidFill>
                  <a:srgbClr val="FF0000"/>
                </a:solidFill>
                <a:latin typeface="Calibri"/>
                <a:cs typeface="Calibri"/>
              </a:rPr>
              <a:t>veya </a:t>
            </a:r>
            <a:r>
              <a:rPr sz="3000" spc="-15" dirty="0">
                <a:solidFill>
                  <a:srgbClr val="FF0000"/>
                </a:solidFill>
                <a:latin typeface="Calibri"/>
                <a:cs typeface="Calibri"/>
              </a:rPr>
              <a:t>tüzel </a:t>
            </a:r>
            <a:r>
              <a:rPr sz="3000" spc="-5" dirty="0">
                <a:solidFill>
                  <a:srgbClr val="FF0000"/>
                </a:solidFill>
                <a:latin typeface="Calibri"/>
                <a:cs typeface="Calibri"/>
              </a:rPr>
              <a:t>kişiden</a:t>
            </a:r>
            <a:r>
              <a:rPr sz="3000" spc="-30" dirty="0">
                <a:solidFill>
                  <a:srgbClr val="FF0000"/>
                </a:solidFill>
                <a:latin typeface="Calibri"/>
                <a:cs typeface="Calibri"/>
              </a:rPr>
              <a:t> </a:t>
            </a:r>
            <a:r>
              <a:rPr sz="3000" spc="-5" dirty="0">
                <a:solidFill>
                  <a:srgbClr val="FF0000"/>
                </a:solidFill>
                <a:latin typeface="Calibri"/>
                <a:cs typeface="Calibri"/>
              </a:rPr>
              <a:t>alınması.</a:t>
            </a:r>
            <a:endParaRPr sz="3000">
              <a:latin typeface="Calibri"/>
              <a:cs typeface="Calibri"/>
            </a:endParaRPr>
          </a:p>
          <a:p>
            <a:pPr marL="399415" indent="-386715" algn="just">
              <a:lnSpc>
                <a:spcPct val="100000"/>
              </a:lnSpc>
              <a:spcBef>
                <a:spcPts val="1440"/>
              </a:spcBef>
              <a:buClr>
                <a:srgbClr val="0000CC"/>
              </a:buClr>
              <a:buFont typeface="Wingdings"/>
              <a:buChar char=""/>
              <a:tabLst>
                <a:tab pos="400050" algn="l"/>
              </a:tabLst>
            </a:pPr>
            <a:r>
              <a:rPr sz="3000" spc="-15" dirty="0">
                <a:solidFill>
                  <a:srgbClr val="FF0000"/>
                </a:solidFill>
                <a:latin typeface="Calibri"/>
                <a:cs typeface="Calibri"/>
              </a:rPr>
              <a:t>Bilgisayar programı</a:t>
            </a:r>
            <a:r>
              <a:rPr sz="3000" spc="10" dirty="0">
                <a:solidFill>
                  <a:srgbClr val="FF0000"/>
                </a:solidFill>
                <a:latin typeface="Calibri"/>
                <a:cs typeface="Calibri"/>
              </a:rPr>
              <a:t> </a:t>
            </a:r>
            <a:r>
              <a:rPr sz="3000" spc="-5" dirty="0">
                <a:solidFill>
                  <a:srgbClr val="FF0000"/>
                </a:solidFill>
                <a:latin typeface="Calibri"/>
                <a:cs typeface="Calibri"/>
              </a:rPr>
              <a:t>alımı,</a:t>
            </a:r>
            <a:endParaRPr sz="3000">
              <a:latin typeface="Calibri"/>
              <a:cs typeface="Calibri"/>
            </a:endParaRPr>
          </a:p>
        </p:txBody>
      </p:sp>
      <p:sp>
        <p:nvSpPr>
          <p:cNvPr id="10" name="object 10"/>
          <p:cNvSpPr txBox="1"/>
          <p:nvPr/>
        </p:nvSpPr>
        <p:spPr>
          <a:xfrm>
            <a:off x="547217" y="6001601"/>
            <a:ext cx="6668134" cy="467995"/>
          </a:xfrm>
          <a:prstGeom prst="rect">
            <a:avLst/>
          </a:prstGeom>
        </p:spPr>
        <p:txBody>
          <a:bodyPr vert="horz" wrap="square" lIns="0" tIns="0" rIns="0" bIns="0" rtlCol="0">
            <a:spAutoFit/>
          </a:bodyPr>
          <a:lstStyle/>
          <a:p>
            <a:pPr marL="12700">
              <a:lnSpc>
                <a:spcPts val="3429"/>
              </a:lnSpc>
            </a:pPr>
            <a:r>
              <a:rPr sz="3000" spc="30" dirty="0">
                <a:solidFill>
                  <a:srgbClr val="0000CC"/>
                </a:solidFill>
                <a:latin typeface="Wingdings"/>
                <a:cs typeface="Wingdings"/>
              </a:rPr>
              <a:t></a:t>
            </a:r>
            <a:r>
              <a:rPr sz="3000" spc="30" dirty="0">
                <a:solidFill>
                  <a:srgbClr val="0000CC"/>
                </a:solidFill>
                <a:latin typeface="Times New Roman"/>
                <a:cs typeface="Times New Roman"/>
              </a:rPr>
              <a:t> </a:t>
            </a:r>
            <a:r>
              <a:rPr sz="3000" spc="-5" dirty="0">
                <a:solidFill>
                  <a:srgbClr val="FF0000"/>
                </a:solidFill>
                <a:latin typeface="Calibri"/>
                <a:cs typeface="Calibri"/>
              </a:rPr>
              <a:t>Uyum </a:t>
            </a:r>
            <a:r>
              <a:rPr sz="3000" spc="-15" dirty="0">
                <a:solidFill>
                  <a:srgbClr val="FF0000"/>
                </a:solidFill>
                <a:latin typeface="Calibri"/>
                <a:cs typeface="Calibri"/>
              </a:rPr>
              <a:t>ve Standardizasyonun</a:t>
            </a:r>
            <a:r>
              <a:rPr sz="3000" spc="-190" dirty="0">
                <a:solidFill>
                  <a:srgbClr val="FF0000"/>
                </a:solidFill>
                <a:latin typeface="Calibri"/>
                <a:cs typeface="Calibri"/>
              </a:rPr>
              <a:t> </a:t>
            </a:r>
            <a:r>
              <a:rPr sz="3000" dirty="0">
                <a:solidFill>
                  <a:srgbClr val="FF0000"/>
                </a:solidFill>
                <a:latin typeface="Calibri"/>
                <a:cs typeface="Calibri"/>
              </a:rPr>
              <a:t>sağlanması,</a:t>
            </a:r>
            <a:endParaRPr sz="30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49</a:t>
            </a:fld>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p:nvPr/>
        </p:nvSpPr>
        <p:spPr>
          <a:xfrm>
            <a:off x="559752" y="4872101"/>
            <a:ext cx="8045450" cy="0"/>
          </a:xfrm>
          <a:custGeom>
            <a:avLst/>
            <a:gdLst/>
            <a:ahLst/>
            <a:cxnLst/>
            <a:rect l="l" t="t" r="r" b="b"/>
            <a:pathLst>
              <a:path w="8045450">
                <a:moveTo>
                  <a:pt x="0" y="0"/>
                </a:moveTo>
                <a:lnTo>
                  <a:pt x="8045132" y="0"/>
                </a:lnTo>
              </a:path>
            </a:pathLst>
          </a:custGeom>
          <a:ln w="24384">
            <a:solidFill>
              <a:srgbClr val="6F2F9F"/>
            </a:solidFill>
          </a:ln>
        </p:spPr>
        <p:txBody>
          <a:bodyPr wrap="square" lIns="0" tIns="0" rIns="0" bIns="0" rtlCol="0"/>
          <a:lstStyle/>
          <a:p>
            <a:endParaRPr/>
          </a:p>
        </p:txBody>
      </p:sp>
      <p:sp>
        <p:nvSpPr>
          <p:cNvPr id="10" name="object 10"/>
          <p:cNvSpPr/>
          <p:nvPr/>
        </p:nvSpPr>
        <p:spPr>
          <a:xfrm>
            <a:off x="559752" y="5557901"/>
            <a:ext cx="6460490" cy="0"/>
          </a:xfrm>
          <a:custGeom>
            <a:avLst/>
            <a:gdLst/>
            <a:ahLst/>
            <a:cxnLst/>
            <a:rect l="l" t="t" r="r" b="b"/>
            <a:pathLst>
              <a:path w="6460490">
                <a:moveTo>
                  <a:pt x="0" y="0"/>
                </a:moveTo>
                <a:lnTo>
                  <a:pt x="6460299" y="0"/>
                </a:lnTo>
              </a:path>
            </a:pathLst>
          </a:custGeom>
          <a:ln w="24384">
            <a:solidFill>
              <a:srgbClr val="6F2F9F"/>
            </a:solidFill>
          </a:ln>
        </p:spPr>
        <p:txBody>
          <a:bodyPr wrap="square" lIns="0" tIns="0" rIns="0" bIns="0" rtlCol="0"/>
          <a:lstStyle/>
          <a:p>
            <a:endParaRPr/>
          </a:p>
        </p:txBody>
      </p:sp>
      <p:sp>
        <p:nvSpPr>
          <p:cNvPr id="11" name="object 11"/>
          <p:cNvSpPr txBox="1"/>
          <p:nvPr/>
        </p:nvSpPr>
        <p:spPr>
          <a:xfrm>
            <a:off x="547217" y="1464817"/>
            <a:ext cx="8074025" cy="4847481"/>
          </a:xfrm>
          <a:prstGeom prst="rect">
            <a:avLst/>
          </a:prstGeom>
        </p:spPr>
        <p:txBody>
          <a:bodyPr vert="horz" wrap="square" lIns="0" tIns="0" rIns="0" bIns="0" rtlCol="0">
            <a:spAutoFit/>
          </a:bodyPr>
          <a:lstStyle/>
          <a:p>
            <a:pPr marL="12700" marR="5080" algn="just">
              <a:lnSpc>
                <a:spcPct val="150000"/>
              </a:lnSpc>
            </a:pPr>
            <a:r>
              <a:rPr sz="3000" b="1" u="heavy" spc="-5" dirty="0">
                <a:solidFill>
                  <a:srgbClr val="006FC0"/>
                </a:solidFill>
                <a:latin typeface="Calibri"/>
                <a:cs typeface="Calibri"/>
              </a:rPr>
              <a:t>d) </a:t>
            </a:r>
            <a:r>
              <a:rPr sz="3000" spc="-10" dirty="0">
                <a:latin typeface="Calibri"/>
                <a:cs typeface="Calibri"/>
              </a:rPr>
              <a:t>İdarelerin </a:t>
            </a:r>
            <a:r>
              <a:rPr sz="3000" dirty="0">
                <a:latin typeface="Calibri"/>
                <a:cs typeface="Calibri"/>
              </a:rPr>
              <a:t>4734/22/d </a:t>
            </a:r>
            <a:r>
              <a:rPr sz="3000" spc="-10" dirty="0">
                <a:latin typeface="Calibri"/>
                <a:cs typeface="Calibri"/>
              </a:rPr>
              <a:t>bendinde </a:t>
            </a:r>
            <a:r>
              <a:rPr sz="3000" spc="-5" dirty="0">
                <a:latin typeface="Calibri"/>
                <a:cs typeface="Calibri"/>
              </a:rPr>
              <a:t>belirtilen </a:t>
            </a:r>
            <a:r>
              <a:rPr sz="3000" spc="-15" dirty="0">
                <a:latin typeface="Calibri"/>
                <a:cs typeface="Calibri"/>
              </a:rPr>
              <a:t>ve </a:t>
            </a:r>
            <a:r>
              <a:rPr sz="3000" dirty="0">
                <a:latin typeface="Calibri"/>
                <a:cs typeface="Calibri"/>
              </a:rPr>
              <a:t>KİK  </a:t>
            </a:r>
            <a:r>
              <a:rPr sz="3000" spc="-15" dirty="0">
                <a:latin typeface="Calibri"/>
                <a:cs typeface="Calibri"/>
              </a:rPr>
              <a:t>tarafından </a:t>
            </a:r>
            <a:r>
              <a:rPr sz="3000" spc="-5" dirty="0">
                <a:latin typeface="Calibri"/>
                <a:cs typeface="Calibri"/>
              </a:rPr>
              <a:t>güncellenen </a:t>
            </a:r>
            <a:r>
              <a:rPr sz="3000" spc="-10" dirty="0">
                <a:latin typeface="Calibri"/>
                <a:cs typeface="Calibri"/>
              </a:rPr>
              <a:t>tutarı </a:t>
            </a:r>
            <a:r>
              <a:rPr sz="3000" u="heavy" spc="-5" dirty="0">
                <a:solidFill>
                  <a:srgbClr val="FF0000"/>
                </a:solidFill>
                <a:latin typeface="Calibri"/>
                <a:cs typeface="Calibri"/>
              </a:rPr>
              <a:t>Büyükşehir </a:t>
            </a:r>
            <a:r>
              <a:rPr sz="3000" u="heavy" spc="-10" dirty="0">
                <a:solidFill>
                  <a:srgbClr val="FF0000"/>
                </a:solidFill>
                <a:latin typeface="Calibri"/>
                <a:cs typeface="Calibri"/>
              </a:rPr>
              <a:t>belediyesi  </a:t>
            </a:r>
            <a:r>
              <a:rPr sz="3000" u="heavy" spc="-5" dirty="0">
                <a:solidFill>
                  <a:srgbClr val="FF0000"/>
                </a:solidFill>
                <a:latin typeface="Calibri"/>
                <a:cs typeface="Calibri"/>
              </a:rPr>
              <a:t>sınırları dahilinde </a:t>
            </a:r>
            <a:r>
              <a:rPr sz="3000" u="heavy" spc="-10" dirty="0">
                <a:solidFill>
                  <a:srgbClr val="FF0000"/>
                </a:solidFill>
                <a:latin typeface="Calibri"/>
                <a:cs typeface="Calibri"/>
              </a:rPr>
              <a:t>bulunan </a:t>
            </a:r>
            <a:r>
              <a:rPr sz="3000" u="heavy" spc="-10" dirty="0" err="1">
                <a:solidFill>
                  <a:srgbClr val="FF0000"/>
                </a:solidFill>
                <a:latin typeface="Calibri"/>
                <a:cs typeface="Calibri"/>
              </a:rPr>
              <a:t>idarelerin</a:t>
            </a:r>
            <a:r>
              <a:rPr sz="3000" u="heavy" spc="-10" dirty="0">
                <a:solidFill>
                  <a:srgbClr val="FF0000"/>
                </a:solidFill>
                <a:latin typeface="Calibri"/>
                <a:cs typeface="Calibri"/>
              </a:rPr>
              <a:t> </a:t>
            </a:r>
            <a:r>
              <a:rPr lang="tr-TR" sz="3000" u="heavy" spc="-10" dirty="0" smtClean="0">
                <a:solidFill>
                  <a:srgbClr val="FF0000"/>
                </a:solidFill>
                <a:latin typeface="Calibri"/>
                <a:cs typeface="Calibri"/>
              </a:rPr>
              <a:t>218.395</a:t>
            </a:r>
            <a:r>
              <a:rPr sz="3000" dirty="0" smtClean="0">
                <a:solidFill>
                  <a:srgbClr val="FF0000"/>
                </a:solidFill>
                <a:latin typeface="Calibri"/>
                <a:cs typeface="Calibri"/>
              </a:rPr>
              <a:t> </a:t>
            </a:r>
            <a:r>
              <a:rPr sz="3000" u="heavy" spc="-10" dirty="0">
                <a:solidFill>
                  <a:srgbClr val="FF0000"/>
                </a:solidFill>
                <a:latin typeface="Calibri"/>
                <a:cs typeface="Calibri"/>
              </a:rPr>
              <a:t>diğer  </a:t>
            </a:r>
            <a:r>
              <a:rPr sz="3000" u="heavy" spc="-10" dirty="0" err="1">
                <a:solidFill>
                  <a:srgbClr val="FF0000"/>
                </a:solidFill>
                <a:latin typeface="Calibri"/>
                <a:cs typeface="Calibri"/>
              </a:rPr>
              <a:t>idarelerin</a:t>
            </a:r>
            <a:r>
              <a:rPr sz="3000" u="heavy" spc="-10" dirty="0">
                <a:solidFill>
                  <a:srgbClr val="FF0000"/>
                </a:solidFill>
                <a:latin typeface="Calibri"/>
                <a:cs typeface="Calibri"/>
              </a:rPr>
              <a:t> </a:t>
            </a:r>
            <a:r>
              <a:rPr lang="tr-TR" sz="3000" u="heavy" spc="-10" dirty="0" smtClean="0">
                <a:solidFill>
                  <a:srgbClr val="FF0000"/>
                </a:solidFill>
                <a:latin typeface="Calibri"/>
                <a:cs typeface="Calibri"/>
              </a:rPr>
              <a:t>72.752</a:t>
            </a:r>
            <a:r>
              <a:rPr sz="3000" b="1" dirty="0" smtClean="0">
                <a:solidFill>
                  <a:srgbClr val="FF0000"/>
                </a:solidFill>
                <a:latin typeface="Calibri"/>
                <a:cs typeface="Calibri"/>
              </a:rPr>
              <a:t> </a:t>
            </a:r>
            <a:r>
              <a:rPr sz="3000" spc="-60" dirty="0">
                <a:latin typeface="Calibri"/>
                <a:cs typeface="Calibri"/>
              </a:rPr>
              <a:t>TL’yi </a:t>
            </a:r>
            <a:r>
              <a:rPr sz="3000" spc="-15" dirty="0">
                <a:latin typeface="Calibri"/>
                <a:cs typeface="Calibri"/>
              </a:rPr>
              <a:t>aşmayan </a:t>
            </a:r>
            <a:r>
              <a:rPr sz="3000" spc="-10" dirty="0">
                <a:latin typeface="Calibri"/>
                <a:cs typeface="Calibri"/>
              </a:rPr>
              <a:t>ihtiyaçları </a:t>
            </a:r>
            <a:r>
              <a:rPr sz="3000" spc="-5" dirty="0">
                <a:latin typeface="Calibri"/>
                <a:cs typeface="Calibri"/>
              </a:rPr>
              <a:t>ile</a:t>
            </a:r>
            <a:r>
              <a:rPr sz="3000" spc="440" dirty="0">
                <a:latin typeface="Calibri"/>
                <a:cs typeface="Calibri"/>
              </a:rPr>
              <a:t> </a:t>
            </a:r>
            <a:r>
              <a:rPr sz="3000" u="heavy" spc="-10" dirty="0">
                <a:solidFill>
                  <a:srgbClr val="6F2F9F"/>
                </a:solidFill>
                <a:latin typeface="Calibri"/>
                <a:cs typeface="Calibri"/>
              </a:rPr>
              <a:t>temsil</a:t>
            </a:r>
            <a:endParaRPr sz="3000" dirty="0">
              <a:latin typeface="Calibri"/>
              <a:cs typeface="Calibri"/>
            </a:endParaRPr>
          </a:p>
          <a:p>
            <a:pPr marL="12700" marR="5080" algn="just">
              <a:lnSpc>
                <a:spcPct val="150000"/>
              </a:lnSpc>
            </a:pPr>
            <a:r>
              <a:rPr sz="3000" dirty="0">
                <a:solidFill>
                  <a:srgbClr val="6F2F9F"/>
                </a:solidFill>
                <a:latin typeface="Calibri"/>
                <a:cs typeface="Calibri"/>
              </a:rPr>
              <a:t>ağırlama </a:t>
            </a:r>
            <a:r>
              <a:rPr sz="3000" spc="-15" dirty="0">
                <a:solidFill>
                  <a:srgbClr val="6F2F9F"/>
                </a:solidFill>
                <a:latin typeface="Calibri"/>
                <a:cs typeface="Calibri"/>
              </a:rPr>
              <a:t>faaliyetleri </a:t>
            </a:r>
            <a:r>
              <a:rPr sz="3000" spc="-10" dirty="0">
                <a:solidFill>
                  <a:srgbClr val="6F2F9F"/>
                </a:solidFill>
                <a:latin typeface="Calibri"/>
                <a:cs typeface="Calibri"/>
              </a:rPr>
              <a:t>kapsamında yapılacak  </a:t>
            </a:r>
            <a:r>
              <a:rPr sz="3000" spc="-15" dirty="0">
                <a:solidFill>
                  <a:srgbClr val="6F2F9F"/>
                </a:solidFill>
                <a:latin typeface="Calibri"/>
                <a:cs typeface="Calibri"/>
              </a:rPr>
              <a:t>konaklama, seyahat ve iaşeye </a:t>
            </a:r>
            <a:r>
              <a:rPr sz="3000" spc="-5" dirty="0">
                <a:solidFill>
                  <a:srgbClr val="6F2F9F"/>
                </a:solidFill>
                <a:latin typeface="Calibri"/>
                <a:cs typeface="Calibri"/>
              </a:rPr>
              <a:t>ilişkin </a:t>
            </a:r>
            <a:r>
              <a:rPr sz="3000" dirty="0">
                <a:solidFill>
                  <a:srgbClr val="006FC0"/>
                </a:solidFill>
                <a:latin typeface="Calibri"/>
                <a:cs typeface="Calibri"/>
              </a:rPr>
              <a:t>mal </a:t>
            </a:r>
            <a:r>
              <a:rPr sz="3000" spc="-35" dirty="0">
                <a:solidFill>
                  <a:srgbClr val="006FC0"/>
                </a:solidFill>
                <a:latin typeface="Calibri"/>
                <a:cs typeface="Calibri"/>
              </a:rPr>
              <a:t>ve  </a:t>
            </a:r>
            <a:r>
              <a:rPr sz="3000" spc="-5" dirty="0">
                <a:solidFill>
                  <a:srgbClr val="006FC0"/>
                </a:solidFill>
                <a:latin typeface="Calibri"/>
                <a:cs typeface="Calibri"/>
              </a:rPr>
              <a:t>hizmetlerin </a:t>
            </a:r>
            <a:r>
              <a:rPr sz="3000" spc="-10" dirty="0">
                <a:latin typeface="Calibri"/>
                <a:cs typeface="Calibri"/>
              </a:rPr>
              <a:t>temin </a:t>
            </a:r>
            <a:r>
              <a:rPr sz="3000" spc="-5" dirty="0">
                <a:latin typeface="Calibri"/>
                <a:cs typeface="Calibri"/>
              </a:rPr>
              <a:t>edilmesi mümkün</a:t>
            </a:r>
            <a:r>
              <a:rPr sz="3000" spc="10" dirty="0">
                <a:latin typeface="Calibri"/>
                <a:cs typeface="Calibri"/>
              </a:rPr>
              <a:t> </a:t>
            </a:r>
            <a:r>
              <a:rPr sz="3000" spc="-30" dirty="0">
                <a:latin typeface="Calibri"/>
                <a:cs typeface="Calibri"/>
              </a:rPr>
              <a:t>bulunmaktadır.</a:t>
            </a:r>
            <a:endParaRPr sz="3000" dirty="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50</a:t>
            </a:fld>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82013"/>
            <a:ext cx="8072755" cy="716280"/>
          </a:xfrm>
          <a:prstGeom prst="rect">
            <a:avLst/>
          </a:prstGeom>
        </p:spPr>
        <p:txBody>
          <a:bodyPr vert="horz" wrap="square" lIns="0" tIns="0" rIns="0" bIns="0" rtlCol="0">
            <a:spAutoFit/>
          </a:bodyPr>
          <a:lstStyle/>
          <a:p>
            <a:pPr marL="12700" marR="5080">
              <a:lnSpc>
                <a:spcPts val="2690"/>
              </a:lnSpc>
              <a:tabLst>
                <a:tab pos="434340" algn="l"/>
                <a:tab pos="1957070" algn="l"/>
                <a:tab pos="3469640" algn="l"/>
                <a:tab pos="4487545" algn="l"/>
                <a:tab pos="5906770" algn="l"/>
                <a:tab pos="6574155" algn="l"/>
                <a:tab pos="7403465" algn="l"/>
              </a:tabLst>
            </a:pPr>
            <a:r>
              <a:rPr sz="2800" b="1" u="heavy" spc="-10" dirty="0">
                <a:solidFill>
                  <a:srgbClr val="FF0000"/>
                </a:solidFill>
                <a:latin typeface="Calibri"/>
                <a:cs typeface="Calibri"/>
              </a:rPr>
              <a:t>e</a:t>
            </a:r>
            <a:r>
              <a:rPr sz="2800" b="1" u="heavy" spc="-5" dirty="0">
                <a:solidFill>
                  <a:srgbClr val="FF0000"/>
                </a:solidFill>
                <a:latin typeface="Calibri"/>
                <a:cs typeface="Calibri"/>
              </a:rPr>
              <a:t>)</a:t>
            </a:r>
            <a:r>
              <a:rPr sz="2800" b="1" dirty="0">
                <a:solidFill>
                  <a:srgbClr val="FF0000"/>
                </a:solidFill>
                <a:latin typeface="Calibri"/>
                <a:cs typeface="Calibri"/>
              </a:rPr>
              <a:t>	</a:t>
            </a:r>
            <a:r>
              <a:rPr sz="2800" spc="-5" dirty="0">
                <a:solidFill>
                  <a:srgbClr val="FF0000"/>
                </a:solidFill>
                <a:latin typeface="Calibri"/>
                <a:cs typeface="Calibri"/>
              </a:rPr>
              <a:t>İda</a:t>
            </a:r>
            <a:r>
              <a:rPr sz="2800" spc="-45" dirty="0">
                <a:solidFill>
                  <a:srgbClr val="FF0000"/>
                </a:solidFill>
                <a:latin typeface="Calibri"/>
                <a:cs typeface="Calibri"/>
              </a:rPr>
              <a:t>r</a:t>
            </a:r>
            <a:r>
              <a:rPr sz="2800" spc="-5" dirty="0">
                <a:solidFill>
                  <a:srgbClr val="FF0000"/>
                </a:solidFill>
                <a:latin typeface="Calibri"/>
                <a:cs typeface="Calibri"/>
              </a:rPr>
              <a:t>ele</a:t>
            </a:r>
            <a:r>
              <a:rPr sz="2800" spc="-20" dirty="0">
                <a:solidFill>
                  <a:srgbClr val="FF0000"/>
                </a:solidFill>
                <a:latin typeface="Calibri"/>
                <a:cs typeface="Calibri"/>
              </a:rPr>
              <a:t>r</a:t>
            </a:r>
            <a:r>
              <a:rPr sz="2800" spc="-5" dirty="0">
                <a:solidFill>
                  <a:srgbClr val="FF0000"/>
                </a:solidFill>
                <a:latin typeface="Calibri"/>
                <a:cs typeface="Calibri"/>
              </a:rPr>
              <a:t>in</a:t>
            </a:r>
            <a:r>
              <a:rPr sz="2800" dirty="0">
                <a:solidFill>
                  <a:srgbClr val="FF0000"/>
                </a:solidFill>
                <a:latin typeface="Calibri"/>
                <a:cs typeface="Calibri"/>
              </a:rPr>
              <a:t>	</a:t>
            </a:r>
            <a:r>
              <a:rPr sz="2800" spc="-5" dirty="0">
                <a:solidFill>
                  <a:srgbClr val="FF0000"/>
                </a:solidFill>
                <a:latin typeface="Calibri"/>
                <a:cs typeface="Calibri"/>
              </a:rPr>
              <a:t>i</a:t>
            </a:r>
            <a:r>
              <a:rPr sz="2800" spc="-30" dirty="0">
                <a:solidFill>
                  <a:srgbClr val="FF0000"/>
                </a:solidFill>
                <a:latin typeface="Calibri"/>
                <a:cs typeface="Calibri"/>
              </a:rPr>
              <a:t>h</a:t>
            </a:r>
            <a:r>
              <a:rPr sz="2800" spc="-5" dirty="0">
                <a:solidFill>
                  <a:srgbClr val="FF0000"/>
                </a:solidFill>
                <a:latin typeface="Calibri"/>
                <a:cs typeface="Calibri"/>
              </a:rPr>
              <a:t>ti</a:t>
            </a:r>
            <a:r>
              <a:rPr sz="2800" spc="-60" dirty="0">
                <a:solidFill>
                  <a:srgbClr val="FF0000"/>
                </a:solidFill>
                <a:latin typeface="Calibri"/>
                <a:cs typeface="Calibri"/>
              </a:rPr>
              <a:t>y</a:t>
            </a:r>
            <a:r>
              <a:rPr sz="2800" spc="-5" dirty="0">
                <a:solidFill>
                  <a:srgbClr val="FF0000"/>
                </a:solidFill>
                <a:latin typeface="Calibri"/>
                <a:cs typeface="Calibri"/>
              </a:rPr>
              <a:t>a</a:t>
            </a:r>
            <a:r>
              <a:rPr sz="2800" dirty="0">
                <a:solidFill>
                  <a:srgbClr val="FF0000"/>
                </a:solidFill>
                <a:latin typeface="Calibri"/>
                <a:cs typeface="Calibri"/>
              </a:rPr>
              <a:t>c</a:t>
            </a:r>
            <a:r>
              <a:rPr sz="2800" spc="-5" dirty="0">
                <a:solidFill>
                  <a:srgbClr val="FF0000"/>
                </a:solidFill>
                <a:latin typeface="Calibri"/>
                <a:cs typeface="Calibri"/>
              </a:rPr>
              <a:t>ı</a:t>
            </a:r>
            <a:r>
              <a:rPr sz="2800" spc="-20" dirty="0">
                <a:solidFill>
                  <a:srgbClr val="FF0000"/>
                </a:solidFill>
                <a:latin typeface="Calibri"/>
                <a:cs typeface="Calibri"/>
              </a:rPr>
              <a:t>n</a:t>
            </a:r>
            <a:r>
              <a:rPr sz="2800" spc="-5" dirty="0">
                <a:solidFill>
                  <a:srgbClr val="FF0000"/>
                </a:solidFill>
                <a:latin typeface="Calibri"/>
                <a:cs typeface="Calibri"/>
              </a:rPr>
              <a:t>a</a:t>
            </a:r>
            <a:r>
              <a:rPr sz="2800" dirty="0">
                <a:solidFill>
                  <a:srgbClr val="FF0000"/>
                </a:solidFill>
                <a:latin typeface="Calibri"/>
                <a:cs typeface="Calibri"/>
              </a:rPr>
              <a:t>	</a:t>
            </a:r>
            <a:r>
              <a:rPr sz="2800" spc="-10" dirty="0">
                <a:solidFill>
                  <a:srgbClr val="FF0000"/>
                </a:solidFill>
                <a:latin typeface="Calibri"/>
                <a:cs typeface="Calibri"/>
              </a:rPr>
              <a:t>u</a:t>
            </a:r>
            <a:r>
              <a:rPr sz="2800" spc="-55" dirty="0">
                <a:solidFill>
                  <a:srgbClr val="FF0000"/>
                </a:solidFill>
                <a:latin typeface="Calibri"/>
                <a:cs typeface="Calibri"/>
              </a:rPr>
              <a:t>y</a:t>
            </a:r>
            <a:r>
              <a:rPr sz="2800" spc="0" dirty="0">
                <a:solidFill>
                  <a:srgbClr val="FF0000"/>
                </a:solidFill>
                <a:latin typeface="Calibri"/>
                <a:cs typeface="Calibri"/>
              </a:rPr>
              <a:t>g</a:t>
            </a:r>
            <a:r>
              <a:rPr sz="2800" spc="-10" dirty="0">
                <a:solidFill>
                  <a:srgbClr val="FF0000"/>
                </a:solidFill>
                <a:latin typeface="Calibri"/>
                <a:cs typeface="Calibri"/>
              </a:rPr>
              <a:t>u</a:t>
            </a:r>
            <a:r>
              <a:rPr sz="2800" spc="-5" dirty="0">
                <a:solidFill>
                  <a:srgbClr val="FF0000"/>
                </a:solidFill>
                <a:latin typeface="Calibri"/>
                <a:cs typeface="Calibri"/>
              </a:rPr>
              <a:t>n</a:t>
            </a:r>
            <a:r>
              <a:rPr sz="2800" dirty="0">
                <a:solidFill>
                  <a:srgbClr val="FF0000"/>
                </a:solidFill>
                <a:latin typeface="Calibri"/>
                <a:cs typeface="Calibri"/>
              </a:rPr>
              <a:t>	</a:t>
            </a:r>
            <a:r>
              <a:rPr sz="2800" u="heavy" spc="-45" dirty="0">
                <a:solidFill>
                  <a:srgbClr val="FF0000"/>
                </a:solidFill>
                <a:latin typeface="Calibri"/>
                <a:cs typeface="Calibri"/>
              </a:rPr>
              <a:t>t</a:t>
            </a:r>
            <a:r>
              <a:rPr sz="2800" u="heavy" spc="-5" dirty="0">
                <a:solidFill>
                  <a:srgbClr val="FF0000"/>
                </a:solidFill>
                <a:latin typeface="Calibri"/>
                <a:cs typeface="Calibri"/>
              </a:rPr>
              <a:t>aşınmaz</a:t>
            </a:r>
            <a:r>
              <a:rPr sz="2800" u="heavy" dirty="0">
                <a:solidFill>
                  <a:srgbClr val="FF0000"/>
                </a:solidFill>
                <a:latin typeface="Calibri"/>
                <a:cs typeface="Calibri"/>
              </a:rPr>
              <a:t>	</a:t>
            </a:r>
            <a:r>
              <a:rPr sz="2800" u="heavy" spc="-5" dirty="0">
                <a:solidFill>
                  <a:srgbClr val="FF0000"/>
                </a:solidFill>
                <a:latin typeface="Calibri"/>
                <a:cs typeface="Calibri"/>
              </a:rPr>
              <a:t>mal</a:t>
            </a:r>
            <a:r>
              <a:rPr sz="2800" u="heavy" dirty="0">
                <a:solidFill>
                  <a:srgbClr val="FF0000"/>
                </a:solidFill>
                <a:latin typeface="Calibri"/>
                <a:cs typeface="Calibri"/>
              </a:rPr>
              <a:t>	</a:t>
            </a:r>
            <a:r>
              <a:rPr sz="2800" u="heavy" spc="-5" dirty="0">
                <a:solidFill>
                  <a:srgbClr val="FF0000"/>
                </a:solidFill>
                <a:latin typeface="Calibri"/>
                <a:cs typeface="Calibri"/>
              </a:rPr>
              <a:t>al</a:t>
            </a:r>
            <a:r>
              <a:rPr sz="2800" u="heavy" spc="-15" dirty="0">
                <a:solidFill>
                  <a:srgbClr val="FF0000"/>
                </a:solidFill>
                <a:latin typeface="Calibri"/>
                <a:cs typeface="Calibri"/>
              </a:rPr>
              <a:t>ı</a:t>
            </a:r>
            <a:r>
              <a:rPr sz="2800" u="heavy" spc="-5" dirty="0">
                <a:solidFill>
                  <a:srgbClr val="FF0000"/>
                </a:solidFill>
                <a:latin typeface="Calibri"/>
                <a:cs typeface="Calibri"/>
              </a:rPr>
              <a:t>mı</a:t>
            </a:r>
            <a:r>
              <a:rPr sz="2800" dirty="0">
                <a:solidFill>
                  <a:srgbClr val="FF0000"/>
                </a:solidFill>
                <a:latin typeface="Calibri"/>
                <a:cs typeface="Calibri"/>
              </a:rPr>
              <a:t>	</a:t>
            </a:r>
            <a:r>
              <a:rPr sz="2800" spc="-35" dirty="0">
                <a:solidFill>
                  <a:srgbClr val="FF0000"/>
                </a:solidFill>
                <a:latin typeface="Calibri"/>
                <a:cs typeface="Calibri"/>
              </a:rPr>
              <a:t>v</a:t>
            </a:r>
            <a:r>
              <a:rPr sz="2800" spc="-15" dirty="0">
                <a:solidFill>
                  <a:srgbClr val="FF0000"/>
                </a:solidFill>
                <a:latin typeface="Calibri"/>
                <a:cs typeface="Calibri"/>
              </a:rPr>
              <a:t>e</a:t>
            </a:r>
            <a:r>
              <a:rPr sz="2800" spc="-60" dirty="0">
                <a:solidFill>
                  <a:srgbClr val="FF0000"/>
                </a:solidFill>
                <a:latin typeface="Calibri"/>
                <a:cs typeface="Calibri"/>
              </a:rPr>
              <a:t>y</a:t>
            </a:r>
            <a:r>
              <a:rPr sz="2800" spc="-5" dirty="0">
                <a:solidFill>
                  <a:srgbClr val="FF0000"/>
                </a:solidFill>
                <a:latin typeface="Calibri"/>
                <a:cs typeface="Calibri"/>
              </a:rPr>
              <a:t>a  </a:t>
            </a:r>
            <a:r>
              <a:rPr sz="2800" u="heavy" spc="-10" dirty="0">
                <a:solidFill>
                  <a:srgbClr val="FF0000"/>
                </a:solidFill>
                <a:latin typeface="Calibri"/>
                <a:cs typeface="Calibri"/>
              </a:rPr>
              <a:t>kiralanması</a:t>
            </a:r>
            <a:r>
              <a:rPr sz="2800" spc="-10" dirty="0">
                <a:solidFill>
                  <a:srgbClr val="FF0000"/>
                </a:solidFill>
                <a:latin typeface="Calibri"/>
                <a:cs typeface="Calibri"/>
              </a:rPr>
              <a:t>.</a:t>
            </a:r>
            <a:endParaRPr sz="2800">
              <a:latin typeface="Calibri"/>
              <a:cs typeface="Calibri"/>
            </a:endParaRPr>
          </a:p>
        </p:txBody>
      </p:sp>
      <p:sp>
        <p:nvSpPr>
          <p:cNvPr id="15" name="object 15"/>
          <p:cNvSpPr txBox="1"/>
          <p:nvPr/>
        </p:nvSpPr>
        <p:spPr>
          <a:xfrm>
            <a:off x="547217" y="6181216"/>
            <a:ext cx="4651375" cy="356235"/>
          </a:xfrm>
          <a:prstGeom prst="rect">
            <a:avLst/>
          </a:prstGeom>
        </p:spPr>
        <p:txBody>
          <a:bodyPr vert="horz" wrap="square" lIns="0" tIns="0" rIns="0" bIns="0" rtlCol="0">
            <a:spAutoFit/>
          </a:bodyPr>
          <a:lstStyle/>
          <a:p>
            <a:pPr marL="12700">
              <a:lnSpc>
                <a:spcPts val="2575"/>
              </a:lnSpc>
            </a:pPr>
            <a:r>
              <a:rPr sz="2600" dirty="0">
                <a:latin typeface="Calibri"/>
                <a:cs typeface="Calibri"/>
              </a:rPr>
              <a:t>esaslar doğrultusunda</a:t>
            </a:r>
            <a:r>
              <a:rPr sz="2600" spc="-80" dirty="0">
                <a:latin typeface="Calibri"/>
                <a:cs typeface="Calibri"/>
              </a:rPr>
              <a:t> </a:t>
            </a:r>
            <a:r>
              <a:rPr sz="2600" spc="-25" dirty="0">
                <a:latin typeface="Calibri"/>
                <a:cs typeface="Calibri"/>
              </a:rPr>
              <a:t>yapılacaktır.</a:t>
            </a:r>
            <a:endParaRPr sz="2600">
              <a:latin typeface="Calibri"/>
              <a:cs typeface="Calibri"/>
            </a:endParaRPr>
          </a:p>
        </p:txBody>
      </p:sp>
      <p:sp>
        <p:nvSpPr>
          <p:cNvPr id="16" name="object 16"/>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51</a:t>
            </a:fld>
            <a:endParaRPr dirty="0"/>
          </a:p>
        </p:txBody>
      </p:sp>
      <p:sp>
        <p:nvSpPr>
          <p:cNvPr id="10" name="object 10"/>
          <p:cNvSpPr txBox="1"/>
          <p:nvPr/>
        </p:nvSpPr>
        <p:spPr>
          <a:xfrm>
            <a:off x="547217" y="2306954"/>
            <a:ext cx="941705" cy="426084"/>
          </a:xfrm>
          <a:prstGeom prst="rect">
            <a:avLst/>
          </a:prstGeom>
        </p:spPr>
        <p:txBody>
          <a:bodyPr vert="horz" wrap="square" lIns="0" tIns="0" rIns="0" bIns="0" rtlCol="0">
            <a:spAutoFit/>
          </a:bodyPr>
          <a:lstStyle/>
          <a:p>
            <a:pPr marL="320040" indent="-307340">
              <a:lnSpc>
                <a:spcPct val="100000"/>
              </a:lnSpc>
              <a:buClr>
                <a:srgbClr val="FF0000"/>
              </a:buClr>
              <a:buSzPct val="88461"/>
              <a:buFont typeface="Wingdings"/>
              <a:buChar char=""/>
              <a:tabLst>
                <a:tab pos="320675" algn="l"/>
              </a:tabLst>
            </a:pPr>
            <a:r>
              <a:rPr sz="2600" dirty="0">
                <a:latin typeface="Calibri"/>
                <a:cs typeface="Calibri"/>
              </a:rPr>
              <a:t>Alım</a:t>
            </a:r>
            <a:endParaRPr sz="2600">
              <a:latin typeface="Calibri"/>
              <a:cs typeface="Calibri"/>
            </a:endParaRPr>
          </a:p>
        </p:txBody>
      </p:sp>
      <p:sp>
        <p:nvSpPr>
          <p:cNvPr id="11" name="object 11"/>
          <p:cNvSpPr txBox="1"/>
          <p:nvPr/>
        </p:nvSpPr>
        <p:spPr>
          <a:xfrm>
            <a:off x="1809114" y="2306954"/>
            <a:ext cx="6812280" cy="426084"/>
          </a:xfrm>
          <a:prstGeom prst="rect">
            <a:avLst/>
          </a:prstGeom>
        </p:spPr>
        <p:txBody>
          <a:bodyPr vert="horz" wrap="square" lIns="0" tIns="0" rIns="0" bIns="0" rtlCol="0">
            <a:spAutoFit/>
          </a:bodyPr>
          <a:lstStyle/>
          <a:p>
            <a:pPr marL="12700">
              <a:lnSpc>
                <a:spcPct val="100000"/>
              </a:lnSpc>
              <a:tabLst>
                <a:tab pos="969644" algn="l"/>
                <a:tab pos="2766695" algn="l"/>
                <a:tab pos="3990975" algn="l"/>
                <a:tab pos="6042660" algn="l"/>
              </a:tabLst>
            </a:pPr>
            <a:r>
              <a:rPr sz="2600" spc="-40" dirty="0">
                <a:latin typeface="Calibri"/>
                <a:cs typeface="Calibri"/>
              </a:rPr>
              <a:t>v</a:t>
            </a:r>
            <a:r>
              <a:rPr sz="2600" spc="-15" dirty="0">
                <a:latin typeface="Calibri"/>
                <a:cs typeface="Calibri"/>
              </a:rPr>
              <a:t>e</a:t>
            </a:r>
            <a:r>
              <a:rPr sz="2600" spc="-55" dirty="0">
                <a:latin typeface="Calibri"/>
                <a:cs typeface="Calibri"/>
              </a:rPr>
              <a:t>y</a:t>
            </a:r>
            <a:r>
              <a:rPr sz="2600" dirty="0">
                <a:latin typeface="Calibri"/>
                <a:cs typeface="Calibri"/>
              </a:rPr>
              <a:t>a	ki</a:t>
            </a:r>
            <a:r>
              <a:rPr sz="2600" spc="-45" dirty="0">
                <a:latin typeface="Calibri"/>
                <a:cs typeface="Calibri"/>
              </a:rPr>
              <a:t>r</a:t>
            </a:r>
            <a:r>
              <a:rPr sz="2600" dirty="0">
                <a:latin typeface="Calibri"/>
                <a:cs typeface="Calibri"/>
              </a:rPr>
              <a:t>alam</a:t>
            </a:r>
            <a:r>
              <a:rPr sz="2600" spc="-50" dirty="0">
                <a:latin typeface="Calibri"/>
                <a:cs typeface="Calibri"/>
              </a:rPr>
              <a:t>a</a:t>
            </a:r>
            <a:r>
              <a:rPr sz="2600" spc="-40" dirty="0">
                <a:latin typeface="Calibri"/>
                <a:cs typeface="Calibri"/>
              </a:rPr>
              <a:t>y</a:t>
            </a:r>
            <a:r>
              <a:rPr sz="2600" dirty="0">
                <a:latin typeface="Calibri"/>
                <a:cs typeface="Calibri"/>
              </a:rPr>
              <a:t>a	i</a:t>
            </a:r>
            <a:r>
              <a:rPr sz="2600" spc="-25" dirty="0">
                <a:latin typeface="Calibri"/>
                <a:cs typeface="Calibri"/>
              </a:rPr>
              <a:t>h</a:t>
            </a:r>
            <a:r>
              <a:rPr sz="2600" dirty="0">
                <a:latin typeface="Calibri"/>
                <a:cs typeface="Calibri"/>
              </a:rPr>
              <a:t>ti</a:t>
            </a:r>
            <a:r>
              <a:rPr sz="2600" spc="-35" dirty="0">
                <a:latin typeface="Calibri"/>
                <a:cs typeface="Calibri"/>
              </a:rPr>
              <a:t>y</a:t>
            </a:r>
            <a:r>
              <a:rPr sz="2600" spc="-15" dirty="0">
                <a:latin typeface="Calibri"/>
                <a:cs typeface="Calibri"/>
              </a:rPr>
              <a:t>a</a:t>
            </a:r>
            <a:r>
              <a:rPr sz="2600" dirty="0">
                <a:latin typeface="Calibri"/>
                <a:cs typeface="Calibri"/>
              </a:rPr>
              <a:t>ç	</a:t>
            </a:r>
            <a:r>
              <a:rPr sz="2600" spc="-15" dirty="0">
                <a:latin typeface="Calibri"/>
                <a:cs typeface="Calibri"/>
              </a:rPr>
              <a:t>d</a:t>
            </a:r>
            <a:r>
              <a:rPr sz="2600" dirty="0">
                <a:latin typeface="Calibri"/>
                <a:cs typeface="Calibri"/>
              </a:rPr>
              <a:t>uyul</a:t>
            </a:r>
            <a:r>
              <a:rPr sz="2600" spc="-20" dirty="0">
                <a:latin typeface="Calibri"/>
                <a:cs typeface="Calibri"/>
              </a:rPr>
              <a:t>m</a:t>
            </a:r>
            <a:r>
              <a:rPr sz="2600" dirty="0">
                <a:latin typeface="Calibri"/>
                <a:cs typeface="Calibri"/>
              </a:rPr>
              <a:t>asına	il</a:t>
            </a:r>
            <a:r>
              <a:rPr sz="2600" spc="-10" dirty="0">
                <a:latin typeface="Calibri"/>
                <a:cs typeface="Calibri"/>
              </a:rPr>
              <a:t>i</a:t>
            </a:r>
            <a:r>
              <a:rPr sz="2600" dirty="0">
                <a:latin typeface="Calibri"/>
                <a:cs typeface="Calibri"/>
              </a:rPr>
              <a:t>şkin</a:t>
            </a:r>
            <a:endParaRPr sz="2600">
              <a:latin typeface="Calibri"/>
              <a:cs typeface="Calibri"/>
            </a:endParaRPr>
          </a:p>
        </p:txBody>
      </p:sp>
      <p:sp>
        <p:nvSpPr>
          <p:cNvPr id="12" name="object 12"/>
          <p:cNvSpPr txBox="1"/>
          <p:nvPr/>
        </p:nvSpPr>
        <p:spPr>
          <a:xfrm>
            <a:off x="547217" y="2623946"/>
            <a:ext cx="8072755" cy="426084"/>
          </a:xfrm>
          <a:prstGeom prst="rect">
            <a:avLst/>
          </a:prstGeom>
        </p:spPr>
        <p:txBody>
          <a:bodyPr vert="horz" wrap="square" lIns="0" tIns="0" rIns="0" bIns="0" rtlCol="0">
            <a:spAutoFit/>
          </a:bodyPr>
          <a:lstStyle/>
          <a:p>
            <a:pPr marL="12700">
              <a:lnSpc>
                <a:spcPct val="100000"/>
              </a:lnSpc>
              <a:tabLst>
                <a:tab pos="1910080" algn="l"/>
                <a:tab pos="3932554" algn="l"/>
                <a:tab pos="5481320" algn="l"/>
                <a:tab pos="6528434" algn="l"/>
              </a:tabLst>
            </a:pPr>
            <a:r>
              <a:rPr sz="2600" spc="-15" dirty="0">
                <a:latin typeface="Calibri"/>
                <a:cs typeface="Calibri"/>
              </a:rPr>
              <a:t>gerekçenin	</a:t>
            </a:r>
            <a:r>
              <a:rPr sz="2600" dirty="0">
                <a:latin typeface="Calibri"/>
                <a:cs typeface="Calibri"/>
              </a:rPr>
              <a:t>belirtilmesi,	alınması	</a:t>
            </a:r>
            <a:r>
              <a:rPr sz="2600" spc="-25" dirty="0">
                <a:latin typeface="Calibri"/>
                <a:cs typeface="Calibri"/>
              </a:rPr>
              <a:t>veya	</a:t>
            </a:r>
            <a:r>
              <a:rPr sz="2600" spc="-5" dirty="0">
                <a:latin typeface="Calibri"/>
                <a:cs typeface="Calibri"/>
              </a:rPr>
              <a:t>kiralanması</a:t>
            </a:r>
            <a:endParaRPr sz="2600">
              <a:latin typeface="Calibri"/>
              <a:cs typeface="Calibri"/>
            </a:endParaRPr>
          </a:p>
        </p:txBody>
      </p:sp>
      <p:sp>
        <p:nvSpPr>
          <p:cNvPr id="13" name="object 13"/>
          <p:cNvSpPr txBox="1"/>
          <p:nvPr/>
        </p:nvSpPr>
        <p:spPr>
          <a:xfrm>
            <a:off x="547217" y="3020187"/>
            <a:ext cx="8073390" cy="1297940"/>
          </a:xfrm>
          <a:prstGeom prst="rect">
            <a:avLst/>
          </a:prstGeom>
        </p:spPr>
        <p:txBody>
          <a:bodyPr vert="horz" wrap="square" lIns="0" tIns="0" rIns="0" bIns="0" rtlCol="0">
            <a:spAutoFit/>
          </a:bodyPr>
          <a:lstStyle/>
          <a:p>
            <a:pPr marL="12700" algn="just">
              <a:lnSpc>
                <a:spcPts val="2185"/>
              </a:lnSpc>
            </a:pPr>
            <a:r>
              <a:rPr sz="2600" spc="-5" dirty="0">
                <a:latin typeface="Calibri"/>
                <a:cs typeface="Calibri"/>
              </a:rPr>
              <a:t>düşünülen taşınmazın </a:t>
            </a:r>
            <a:r>
              <a:rPr sz="2600" spc="-10" dirty="0">
                <a:latin typeface="Calibri"/>
                <a:cs typeface="Calibri"/>
              </a:rPr>
              <a:t>yeri </a:t>
            </a:r>
            <a:r>
              <a:rPr sz="2600" spc="-15" dirty="0">
                <a:latin typeface="Calibri"/>
                <a:cs typeface="Calibri"/>
              </a:rPr>
              <a:t>ve </a:t>
            </a:r>
            <a:r>
              <a:rPr sz="2600" spc="-10" dirty="0">
                <a:latin typeface="Calibri"/>
                <a:cs typeface="Calibri"/>
              </a:rPr>
              <a:t>sahip </a:t>
            </a:r>
            <a:r>
              <a:rPr sz="2600" dirty="0">
                <a:latin typeface="Calibri"/>
                <a:cs typeface="Calibri"/>
              </a:rPr>
              <a:t>olması </a:t>
            </a:r>
            <a:r>
              <a:rPr sz="2600" spc="-15" dirty="0">
                <a:latin typeface="Calibri"/>
                <a:cs typeface="Calibri"/>
              </a:rPr>
              <a:t>geren </a:t>
            </a:r>
            <a:r>
              <a:rPr sz="2600" spc="15" dirty="0">
                <a:latin typeface="Calibri"/>
                <a:cs typeface="Calibri"/>
              </a:rPr>
              <a:t> </a:t>
            </a:r>
            <a:r>
              <a:rPr sz="2600" spc="-10" dirty="0">
                <a:latin typeface="Calibri"/>
                <a:cs typeface="Calibri"/>
              </a:rPr>
              <a:t>özelliklerin</a:t>
            </a:r>
            <a:endParaRPr sz="2600">
              <a:latin typeface="Calibri"/>
              <a:cs typeface="Calibri"/>
            </a:endParaRPr>
          </a:p>
          <a:p>
            <a:pPr marL="12700" marR="5080" algn="just">
              <a:lnSpc>
                <a:spcPts val="2500"/>
              </a:lnSpc>
              <a:spcBef>
                <a:spcPts val="285"/>
              </a:spcBef>
            </a:pPr>
            <a:r>
              <a:rPr sz="2600" spc="-5" dirty="0">
                <a:latin typeface="Calibri"/>
                <a:cs typeface="Calibri"/>
              </a:rPr>
              <a:t>belirlenmesi, alım </a:t>
            </a:r>
            <a:r>
              <a:rPr sz="2600" spc="-25" dirty="0">
                <a:latin typeface="Calibri"/>
                <a:cs typeface="Calibri"/>
              </a:rPr>
              <a:t>veya </a:t>
            </a:r>
            <a:r>
              <a:rPr sz="2600" spc="-15" dirty="0">
                <a:latin typeface="Calibri"/>
                <a:cs typeface="Calibri"/>
              </a:rPr>
              <a:t>kiralamaya </a:t>
            </a:r>
            <a:r>
              <a:rPr sz="2600" dirty="0">
                <a:latin typeface="Calibri"/>
                <a:cs typeface="Calibri"/>
              </a:rPr>
              <a:t>ilişkin </a:t>
            </a:r>
            <a:r>
              <a:rPr sz="2600" spc="-5" dirty="0">
                <a:latin typeface="Calibri"/>
                <a:cs typeface="Calibri"/>
              </a:rPr>
              <a:t>raiçlerin </a:t>
            </a:r>
            <a:r>
              <a:rPr sz="2600" spc="-10" dirty="0">
                <a:latin typeface="Calibri"/>
                <a:cs typeface="Calibri"/>
              </a:rPr>
              <a:t>tespit  </a:t>
            </a:r>
            <a:r>
              <a:rPr sz="2600" spc="-5" dirty="0">
                <a:latin typeface="Calibri"/>
                <a:cs typeface="Calibri"/>
              </a:rPr>
              <a:t>edilmesi, </a:t>
            </a:r>
            <a:r>
              <a:rPr sz="2600" spc="-10" dirty="0">
                <a:latin typeface="Calibri"/>
                <a:cs typeface="Calibri"/>
              </a:rPr>
              <a:t>bu </a:t>
            </a:r>
            <a:r>
              <a:rPr sz="2600" spc="-15" dirty="0">
                <a:latin typeface="Calibri"/>
                <a:cs typeface="Calibri"/>
              </a:rPr>
              <a:t>konudaki </a:t>
            </a:r>
            <a:r>
              <a:rPr sz="2600" spc="-5" dirty="0">
                <a:latin typeface="Calibri"/>
                <a:cs typeface="Calibri"/>
              </a:rPr>
              <a:t>bilgilerin </a:t>
            </a:r>
            <a:r>
              <a:rPr sz="2600" dirty="0">
                <a:latin typeface="Calibri"/>
                <a:cs typeface="Calibri"/>
              </a:rPr>
              <a:t>alıma </a:t>
            </a:r>
            <a:r>
              <a:rPr sz="2600" spc="-25" dirty="0">
                <a:latin typeface="Calibri"/>
                <a:cs typeface="Calibri"/>
              </a:rPr>
              <a:t>veya </a:t>
            </a:r>
            <a:r>
              <a:rPr sz="2600" spc="-15" dirty="0">
                <a:latin typeface="Calibri"/>
                <a:cs typeface="Calibri"/>
              </a:rPr>
              <a:t>kiralamaya </a:t>
            </a:r>
            <a:r>
              <a:rPr sz="2600" dirty="0">
                <a:latin typeface="Calibri"/>
                <a:cs typeface="Calibri"/>
              </a:rPr>
              <a:t>ilişkin  </a:t>
            </a:r>
            <a:r>
              <a:rPr sz="2600" spc="-15" dirty="0">
                <a:latin typeface="Calibri"/>
                <a:cs typeface="Calibri"/>
              </a:rPr>
              <a:t>onay </a:t>
            </a:r>
            <a:r>
              <a:rPr sz="2600" spc="555" dirty="0">
                <a:latin typeface="Calibri"/>
                <a:cs typeface="Calibri"/>
              </a:rPr>
              <a:t> </a:t>
            </a:r>
            <a:r>
              <a:rPr sz="2600" spc="-10" dirty="0">
                <a:latin typeface="Calibri"/>
                <a:cs typeface="Calibri"/>
              </a:rPr>
              <a:t>belgesine   </a:t>
            </a:r>
            <a:r>
              <a:rPr sz="2600" spc="-5" dirty="0">
                <a:latin typeface="Calibri"/>
                <a:cs typeface="Calibri"/>
              </a:rPr>
              <a:t>eklenmesi,  bunun  </a:t>
            </a:r>
            <a:r>
              <a:rPr sz="2600" spc="-10" dirty="0">
                <a:latin typeface="Calibri"/>
                <a:cs typeface="Calibri"/>
              </a:rPr>
              <a:t>yanında </a:t>
            </a:r>
            <a:r>
              <a:rPr sz="2600" spc="300" dirty="0">
                <a:latin typeface="Calibri"/>
                <a:cs typeface="Calibri"/>
              </a:rPr>
              <a:t> </a:t>
            </a:r>
            <a:r>
              <a:rPr sz="2600" spc="-10" dirty="0">
                <a:latin typeface="Calibri"/>
                <a:cs typeface="Calibri"/>
              </a:rPr>
              <a:t>düzenlenecek</a:t>
            </a:r>
            <a:endParaRPr sz="2600">
              <a:latin typeface="Calibri"/>
              <a:cs typeface="Calibri"/>
            </a:endParaRPr>
          </a:p>
        </p:txBody>
      </p:sp>
      <p:sp>
        <p:nvSpPr>
          <p:cNvPr id="14" name="object 14"/>
          <p:cNvSpPr txBox="1"/>
          <p:nvPr/>
        </p:nvSpPr>
        <p:spPr>
          <a:xfrm>
            <a:off x="547217" y="4209160"/>
            <a:ext cx="8073390" cy="2011680"/>
          </a:xfrm>
          <a:prstGeom prst="rect">
            <a:avLst/>
          </a:prstGeom>
        </p:spPr>
        <p:txBody>
          <a:bodyPr vert="horz" wrap="square" lIns="0" tIns="0" rIns="0" bIns="0" rtlCol="0">
            <a:spAutoFit/>
          </a:bodyPr>
          <a:lstStyle/>
          <a:p>
            <a:pPr marL="12700" algn="just">
              <a:lnSpc>
                <a:spcPts val="2810"/>
              </a:lnSpc>
            </a:pPr>
            <a:r>
              <a:rPr sz="2600" spc="-5" dirty="0">
                <a:latin typeface="Calibri"/>
                <a:cs typeface="Calibri"/>
              </a:rPr>
              <a:t>sözleşmelerde </a:t>
            </a:r>
            <a:r>
              <a:rPr sz="2600" spc="-10" dirty="0">
                <a:latin typeface="Calibri"/>
                <a:cs typeface="Calibri"/>
              </a:rPr>
              <a:t>kira </a:t>
            </a:r>
            <a:r>
              <a:rPr sz="2600" dirty="0">
                <a:latin typeface="Calibri"/>
                <a:cs typeface="Calibri"/>
              </a:rPr>
              <a:t>artış </a:t>
            </a:r>
            <a:r>
              <a:rPr sz="2600" spc="-5" dirty="0">
                <a:latin typeface="Calibri"/>
                <a:cs typeface="Calibri"/>
              </a:rPr>
              <a:t>oranlarının</a:t>
            </a:r>
            <a:r>
              <a:rPr sz="2600" spc="-85" dirty="0">
                <a:latin typeface="Calibri"/>
                <a:cs typeface="Calibri"/>
              </a:rPr>
              <a:t> </a:t>
            </a:r>
            <a:r>
              <a:rPr sz="2600" dirty="0">
                <a:latin typeface="Calibri"/>
                <a:cs typeface="Calibri"/>
              </a:rPr>
              <a:t>belirtilmesi,</a:t>
            </a:r>
            <a:endParaRPr sz="2600">
              <a:latin typeface="Calibri"/>
              <a:cs typeface="Calibri"/>
            </a:endParaRPr>
          </a:p>
          <a:p>
            <a:pPr marL="12700" marR="5080" algn="just">
              <a:lnSpc>
                <a:spcPct val="80000"/>
              </a:lnSpc>
              <a:spcBef>
                <a:spcPts val="310"/>
              </a:spcBef>
              <a:buClr>
                <a:srgbClr val="FF0000"/>
              </a:buClr>
              <a:buSzPct val="90384"/>
              <a:buFont typeface="Wingdings"/>
              <a:buChar char=""/>
              <a:tabLst>
                <a:tab pos="320675" algn="l"/>
              </a:tabLst>
            </a:pPr>
            <a:r>
              <a:rPr sz="2600" spc="-5" dirty="0">
                <a:latin typeface="Calibri"/>
                <a:cs typeface="Calibri"/>
              </a:rPr>
              <a:t>Genel </a:t>
            </a:r>
            <a:r>
              <a:rPr sz="2600" spc="-15" dirty="0">
                <a:latin typeface="Calibri"/>
                <a:cs typeface="Calibri"/>
              </a:rPr>
              <a:t>bütçeye </a:t>
            </a:r>
            <a:r>
              <a:rPr sz="2600" spc="-5" dirty="0">
                <a:latin typeface="Calibri"/>
                <a:cs typeface="Calibri"/>
              </a:rPr>
              <a:t>dahil idareler ile </a:t>
            </a:r>
            <a:r>
              <a:rPr sz="2600" spc="-25" dirty="0">
                <a:latin typeface="Calibri"/>
                <a:cs typeface="Calibri"/>
              </a:rPr>
              <a:t>özel </a:t>
            </a:r>
            <a:r>
              <a:rPr sz="2600" spc="-5" dirty="0">
                <a:latin typeface="Calibri"/>
                <a:cs typeface="Calibri"/>
              </a:rPr>
              <a:t>bütçeli </a:t>
            </a:r>
            <a:r>
              <a:rPr sz="2600" spc="-10" dirty="0">
                <a:latin typeface="Calibri"/>
                <a:cs typeface="Calibri"/>
              </a:rPr>
              <a:t>idarelerin  </a:t>
            </a:r>
            <a:r>
              <a:rPr sz="2600" spc="-5" dirty="0">
                <a:latin typeface="Calibri"/>
                <a:cs typeface="Calibri"/>
              </a:rPr>
              <a:t>taşınmaz </a:t>
            </a:r>
            <a:r>
              <a:rPr sz="2600" dirty="0">
                <a:latin typeface="Calibri"/>
                <a:cs typeface="Calibri"/>
              </a:rPr>
              <a:t>mal </a:t>
            </a:r>
            <a:r>
              <a:rPr sz="2600" spc="-5" dirty="0">
                <a:latin typeface="Calibri"/>
                <a:cs typeface="Calibri"/>
              </a:rPr>
              <a:t>kiralamalarına </a:t>
            </a:r>
            <a:r>
              <a:rPr sz="2600" dirty="0">
                <a:latin typeface="Calibri"/>
                <a:cs typeface="Calibri"/>
              </a:rPr>
              <a:t>ilişkin </a:t>
            </a:r>
            <a:r>
              <a:rPr sz="2600" spc="-10" dirty="0">
                <a:latin typeface="Calibri"/>
                <a:cs typeface="Calibri"/>
              </a:rPr>
              <a:t>olarak </a:t>
            </a:r>
            <a:r>
              <a:rPr sz="2600" spc="-5" dirty="0">
                <a:latin typeface="Calibri"/>
                <a:cs typeface="Calibri"/>
              </a:rPr>
              <a:t>daha </a:t>
            </a:r>
            <a:r>
              <a:rPr sz="2600" dirty="0">
                <a:latin typeface="Calibri"/>
                <a:cs typeface="Calibri"/>
              </a:rPr>
              <a:t>önce  </a:t>
            </a:r>
            <a:r>
              <a:rPr sz="2600" spc="-5" dirty="0">
                <a:latin typeface="Calibri"/>
                <a:cs typeface="Calibri"/>
              </a:rPr>
              <a:t>kiralanmış bulunan </a:t>
            </a:r>
            <a:r>
              <a:rPr sz="2600" spc="-10" dirty="0">
                <a:latin typeface="Calibri"/>
                <a:cs typeface="Calibri"/>
              </a:rPr>
              <a:t>taşınmaz </a:t>
            </a:r>
            <a:r>
              <a:rPr sz="2600" spc="-5" dirty="0">
                <a:latin typeface="Calibri"/>
                <a:cs typeface="Calibri"/>
              </a:rPr>
              <a:t>malların </a:t>
            </a:r>
            <a:r>
              <a:rPr sz="2600" spc="-10" dirty="0">
                <a:latin typeface="Calibri"/>
                <a:cs typeface="Calibri"/>
              </a:rPr>
              <a:t>kira </a:t>
            </a:r>
            <a:r>
              <a:rPr sz="2600" dirty="0">
                <a:latin typeface="Calibri"/>
                <a:cs typeface="Calibri"/>
              </a:rPr>
              <a:t>artış </a:t>
            </a:r>
            <a:r>
              <a:rPr sz="2600" spc="-10" dirty="0">
                <a:latin typeface="Calibri"/>
                <a:cs typeface="Calibri"/>
              </a:rPr>
              <a:t>oranları,  </a:t>
            </a:r>
            <a:r>
              <a:rPr sz="2600" spc="-5" dirty="0">
                <a:latin typeface="Calibri"/>
                <a:cs typeface="Calibri"/>
              </a:rPr>
              <a:t>bugüne </a:t>
            </a:r>
            <a:r>
              <a:rPr sz="2600" spc="-10" dirty="0">
                <a:latin typeface="Calibri"/>
                <a:cs typeface="Calibri"/>
              </a:rPr>
              <a:t>kadar </a:t>
            </a:r>
            <a:r>
              <a:rPr sz="2600" dirty="0">
                <a:latin typeface="Calibri"/>
                <a:cs typeface="Calibri"/>
              </a:rPr>
              <a:t>olduğu gibi </a:t>
            </a:r>
            <a:r>
              <a:rPr sz="2600" spc="-15" dirty="0">
                <a:latin typeface="Calibri"/>
                <a:cs typeface="Calibri"/>
              </a:rPr>
              <a:t>bütçe </a:t>
            </a:r>
            <a:r>
              <a:rPr sz="2600" spc="-5" dirty="0">
                <a:latin typeface="Calibri"/>
                <a:cs typeface="Calibri"/>
              </a:rPr>
              <a:t>harcamalarına </a:t>
            </a:r>
            <a:r>
              <a:rPr sz="2600" dirty="0">
                <a:latin typeface="Calibri"/>
                <a:cs typeface="Calibri"/>
              </a:rPr>
              <a:t>ilişkin </a:t>
            </a:r>
            <a:r>
              <a:rPr sz="2600" spc="-10" dirty="0">
                <a:latin typeface="Calibri"/>
                <a:cs typeface="Calibri"/>
              </a:rPr>
              <a:t>yetki  </a:t>
            </a:r>
            <a:r>
              <a:rPr sz="2600" spc="-15" dirty="0">
                <a:latin typeface="Calibri"/>
                <a:cs typeface="Calibri"/>
              </a:rPr>
              <a:t>ve  </a:t>
            </a:r>
            <a:r>
              <a:rPr sz="2600" spc="-10" dirty="0">
                <a:latin typeface="Calibri"/>
                <a:cs typeface="Calibri"/>
              </a:rPr>
              <a:t>görevi  çerçevesinde  </a:t>
            </a:r>
            <a:r>
              <a:rPr sz="2600" spc="-5" dirty="0">
                <a:latin typeface="Calibri"/>
                <a:cs typeface="Calibri"/>
              </a:rPr>
              <a:t>Maliye  </a:t>
            </a:r>
            <a:r>
              <a:rPr sz="2600" spc="-10" dirty="0">
                <a:latin typeface="Calibri"/>
                <a:cs typeface="Calibri"/>
              </a:rPr>
              <a:t>Bakanlığı’nın   </a:t>
            </a:r>
            <a:r>
              <a:rPr sz="2600" spc="15" dirty="0">
                <a:latin typeface="Calibri"/>
                <a:cs typeface="Calibri"/>
              </a:rPr>
              <a:t> </a:t>
            </a:r>
            <a:r>
              <a:rPr sz="2600" spc="-10" dirty="0">
                <a:latin typeface="Calibri"/>
                <a:cs typeface="Calibri"/>
              </a:rPr>
              <a:t>belirleyeceği</a:t>
            </a:r>
            <a:endParaRPr sz="2600">
              <a:latin typeface="Calibri"/>
              <a:cs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22069"/>
            <a:ext cx="8073390" cy="2090420"/>
          </a:xfrm>
          <a:prstGeom prst="rect">
            <a:avLst/>
          </a:prstGeom>
        </p:spPr>
        <p:txBody>
          <a:bodyPr vert="horz" wrap="square" lIns="0" tIns="0" rIns="0" bIns="0" rtlCol="0">
            <a:spAutoFit/>
          </a:bodyPr>
          <a:lstStyle/>
          <a:p>
            <a:pPr marL="12700" marR="5080" algn="just">
              <a:lnSpc>
                <a:spcPct val="130000"/>
              </a:lnSpc>
              <a:buClr>
                <a:srgbClr val="FF0000"/>
              </a:buClr>
              <a:buSzPct val="88461"/>
              <a:buFont typeface="Arial"/>
              <a:buChar char="•"/>
              <a:tabLst>
                <a:tab pos="118110" algn="l"/>
              </a:tabLst>
            </a:pPr>
            <a:r>
              <a:rPr sz="2600" u="heavy" dirty="0">
                <a:solidFill>
                  <a:srgbClr val="0000FF"/>
                </a:solidFill>
                <a:latin typeface="Calibri"/>
                <a:cs typeface="Calibri"/>
              </a:rPr>
              <a:t> </a:t>
            </a:r>
            <a:r>
              <a:rPr sz="2600" u="heavy" spc="-5" dirty="0">
                <a:solidFill>
                  <a:srgbClr val="0000FF"/>
                </a:solidFill>
                <a:latin typeface="Calibri"/>
                <a:cs typeface="Calibri"/>
              </a:rPr>
              <a:t>4734/22 nci maddesi </a:t>
            </a:r>
            <a:r>
              <a:rPr sz="2600" spc="-10" dirty="0">
                <a:latin typeface="Calibri"/>
                <a:cs typeface="Calibri"/>
              </a:rPr>
              <a:t>uyarınca </a:t>
            </a:r>
            <a:r>
              <a:rPr sz="2600" dirty="0">
                <a:latin typeface="Calibri"/>
                <a:cs typeface="Calibri"/>
              </a:rPr>
              <a:t>doğrudan </a:t>
            </a:r>
            <a:r>
              <a:rPr sz="2600" spc="-10" dirty="0">
                <a:latin typeface="Calibri"/>
                <a:cs typeface="Calibri"/>
              </a:rPr>
              <a:t>temin yoluyla  </a:t>
            </a:r>
            <a:r>
              <a:rPr sz="2600" dirty="0">
                <a:latin typeface="Calibri"/>
                <a:cs typeface="Calibri"/>
              </a:rPr>
              <a:t>alım </a:t>
            </a:r>
            <a:r>
              <a:rPr sz="2600" spc="-5" dirty="0">
                <a:latin typeface="Calibri"/>
                <a:cs typeface="Calibri"/>
              </a:rPr>
              <a:t>yapılması halinde </a:t>
            </a:r>
            <a:r>
              <a:rPr sz="2600" dirty="0">
                <a:latin typeface="Calibri"/>
                <a:cs typeface="Calibri"/>
              </a:rPr>
              <a:t>alım </a:t>
            </a:r>
            <a:r>
              <a:rPr sz="2600" spc="-10" dirty="0">
                <a:latin typeface="Calibri"/>
                <a:cs typeface="Calibri"/>
              </a:rPr>
              <a:t>yapılacak </a:t>
            </a:r>
            <a:r>
              <a:rPr sz="2600" dirty="0">
                <a:latin typeface="Calibri"/>
                <a:cs typeface="Calibri"/>
              </a:rPr>
              <a:t>kişi </a:t>
            </a:r>
            <a:r>
              <a:rPr sz="2600" spc="-20" dirty="0">
                <a:latin typeface="Calibri"/>
                <a:cs typeface="Calibri"/>
              </a:rPr>
              <a:t>ya </a:t>
            </a:r>
            <a:r>
              <a:rPr sz="2600" spc="-5" dirty="0">
                <a:latin typeface="Calibri"/>
                <a:cs typeface="Calibri"/>
              </a:rPr>
              <a:t>da </a:t>
            </a:r>
            <a:r>
              <a:rPr sz="2600" dirty="0">
                <a:latin typeface="Calibri"/>
                <a:cs typeface="Calibri"/>
              </a:rPr>
              <a:t>firmanın  </a:t>
            </a:r>
            <a:r>
              <a:rPr sz="2600" spc="-5" dirty="0">
                <a:latin typeface="Calibri"/>
                <a:cs typeface="Calibri"/>
              </a:rPr>
              <a:t>ihalelere </a:t>
            </a:r>
            <a:r>
              <a:rPr sz="2600" spc="-10" dirty="0">
                <a:latin typeface="Calibri"/>
                <a:cs typeface="Calibri"/>
              </a:rPr>
              <a:t>katılmaktan </a:t>
            </a:r>
            <a:r>
              <a:rPr sz="2600" spc="-5" dirty="0">
                <a:latin typeface="Calibri"/>
                <a:cs typeface="Calibri"/>
              </a:rPr>
              <a:t>yasaklı olup </a:t>
            </a:r>
            <a:r>
              <a:rPr sz="2600" dirty="0">
                <a:latin typeface="Calibri"/>
                <a:cs typeface="Calibri"/>
              </a:rPr>
              <a:t>olmadığı </a:t>
            </a:r>
            <a:r>
              <a:rPr sz="2600" spc="-10" dirty="0">
                <a:solidFill>
                  <a:srgbClr val="FF0000"/>
                </a:solidFill>
                <a:latin typeface="Calibri"/>
                <a:cs typeface="Calibri"/>
              </a:rPr>
              <a:t>teyit  </a:t>
            </a:r>
            <a:r>
              <a:rPr sz="2600" spc="-20" dirty="0">
                <a:solidFill>
                  <a:srgbClr val="FF0000"/>
                </a:solidFill>
                <a:latin typeface="Calibri"/>
                <a:cs typeface="Calibri"/>
              </a:rPr>
              <a:t>ettirilmeyecektir</a:t>
            </a:r>
            <a:r>
              <a:rPr sz="2600" spc="-20" dirty="0">
                <a:latin typeface="Calibri"/>
                <a:cs typeface="Calibri"/>
              </a:rPr>
              <a:t>.</a:t>
            </a:r>
            <a:endParaRPr sz="2600">
              <a:latin typeface="Calibri"/>
              <a:cs typeface="Calibri"/>
            </a:endParaRPr>
          </a:p>
        </p:txBody>
      </p:sp>
      <p:sp>
        <p:nvSpPr>
          <p:cNvPr id="13" name="object 13"/>
          <p:cNvSpPr txBox="1"/>
          <p:nvPr/>
        </p:nvSpPr>
        <p:spPr>
          <a:xfrm>
            <a:off x="547217" y="6147460"/>
            <a:ext cx="4436745" cy="356870"/>
          </a:xfrm>
          <a:prstGeom prst="rect">
            <a:avLst/>
          </a:prstGeom>
        </p:spPr>
        <p:txBody>
          <a:bodyPr vert="horz" wrap="square" lIns="0" tIns="0" rIns="0" bIns="0" rtlCol="0">
            <a:spAutoFit/>
          </a:bodyPr>
          <a:lstStyle/>
          <a:p>
            <a:pPr marL="12700">
              <a:lnSpc>
                <a:spcPts val="2575"/>
              </a:lnSpc>
            </a:pPr>
            <a:r>
              <a:rPr sz="2600" spc="-5" dirty="0">
                <a:latin typeface="Calibri"/>
                <a:cs typeface="Calibri"/>
              </a:rPr>
              <a:t>alım yapılmaması</a:t>
            </a:r>
            <a:r>
              <a:rPr sz="2600" spc="5" dirty="0">
                <a:latin typeface="Calibri"/>
                <a:cs typeface="Calibri"/>
              </a:rPr>
              <a:t> </a:t>
            </a:r>
            <a:r>
              <a:rPr sz="2600" spc="-30" dirty="0">
                <a:latin typeface="Calibri"/>
                <a:cs typeface="Calibri"/>
              </a:rPr>
              <a:t>gerekmektedir.</a:t>
            </a:r>
            <a:endParaRPr sz="26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52</a:t>
            </a:fld>
            <a:endParaRPr dirty="0"/>
          </a:p>
        </p:txBody>
      </p:sp>
      <p:sp>
        <p:nvSpPr>
          <p:cNvPr id="10" name="object 10"/>
          <p:cNvSpPr txBox="1"/>
          <p:nvPr/>
        </p:nvSpPr>
        <p:spPr>
          <a:xfrm>
            <a:off x="547217" y="3502025"/>
            <a:ext cx="1098550" cy="426084"/>
          </a:xfrm>
          <a:prstGeom prst="rect">
            <a:avLst/>
          </a:prstGeom>
        </p:spPr>
        <p:txBody>
          <a:bodyPr vert="horz" wrap="square" lIns="0" tIns="0" rIns="0" bIns="0" rtlCol="0">
            <a:spAutoFit/>
          </a:bodyPr>
          <a:lstStyle/>
          <a:p>
            <a:pPr marL="192405" indent="-179705">
              <a:lnSpc>
                <a:spcPct val="100000"/>
              </a:lnSpc>
              <a:buClr>
                <a:srgbClr val="FF0000"/>
              </a:buClr>
              <a:buSzPct val="90384"/>
              <a:buFont typeface="Arial"/>
              <a:buChar char="•"/>
              <a:tabLst>
                <a:tab pos="193040" algn="l"/>
              </a:tabLst>
            </a:pPr>
            <a:r>
              <a:rPr sz="2600" spc="-10" dirty="0">
                <a:latin typeface="Calibri"/>
                <a:cs typeface="Calibri"/>
              </a:rPr>
              <a:t>A</a:t>
            </a:r>
            <a:r>
              <a:rPr sz="2600" spc="-5" dirty="0">
                <a:latin typeface="Calibri"/>
                <a:cs typeface="Calibri"/>
              </a:rPr>
              <a:t>n</a:t>
            </a:r>
            <a:r>
              <a:rPr sz="2600" spc="-25" dirty="0">
                <a:latin typeface="Calibri"/>
                <a:cs typeface="Calibri"/>
              </a:rPr>
              <a:t>c</a:t>
            </a:r>
            <a:r>
              <a:rPr sz="2600" dirty="0">
                <a:latin typeface="Calibri"/>
                <a:cs typeface="Calibri"/>
              </a:rPr>
              <a:t>ak,</a:t>
            </a:r>
            <a:endParaRPr sz="2600">
              <a:latin typeface="Calibri"/>
              <a:cs typeface="Calibri"/>
            </a:endParaRPr>
          </a:p>
        </p:txBody>
      </p:sp>
      <p:sp>
        <p:nvSpPr>
          <p:cNvPr id="11" name="object 11"/>
          <p:cNvSpPr txBox="1"/>
          <p:nvPr/>
        </p:nvSpPr>
        <p:spPr>
          <a:xfrm>
            <a:off x="1911476" y="3502025"/>
            <a:ext cx="6710045" cy="426084"/>
          </a:xfrm>
          <a:prstGeom prst="rect">
            <a:avLst/>
          </a:prstGeom>
        </p:spPr>
        <p:txBody>
          <a:bodyPr vert="horz" wrap="square" lIns="0" tIns="0" rIns="0" bIns="0" rtlCol="0">
            <a:spAutoFit/>
          </a:bodyPr>
          <a:lstStyle/>
          <a:p>
            <a:pPr marL="12700">
              <a:lnSpc>
                <a:spcPct val="100000"/>
              </a:lnSpc>
              <a:tabLst>
                <a:tab pos="1729105" algn="l"/>
                <a:tab pos="3289300" algn="l"/>
                <a:tab pos="4785995" algn="l"/>
                <a:tab pos="6068060" algn="l"/>
              </a:tabLst>
            </a:pPr>
            <a:r>
              <a:rPr sz="2600" u="heavy" spc="-15" dirty="0">
                <a:solidFill>
                  <a:srgbClr val="0000FF"/>
                </a:solidFill>
                <a:latin typeface="Calibri"/>
                <a:cs typeface="Calibri"/>
              </a:rPr>
              <a:t>4</a:t>
            </a:r>
            <a:r>
              <a:rPr sz="2600" u="heavy" dirty="0">
                <a:solidFill>
                  <a:srgbClr val="0000FF"/>
                </a:solidFill>
                <a:latin typeface="Calibri"/>
                <a:cs typeface="Calibri"/>
              </a:rPr>
              <a:t>7</a:t>
            </a:r>
            <a:r>
              <a:rPr sz="2600" u="heavy" spc="-20" dirty="0">
                <a:solidFill>
                  <a:srgbClr val="0000FF"/>
                </a:solidFill>
                <a:latin typeface="Calibri"/>
                <a:cs typeface="Calibri"/>
              </a:rPr>
              <a:t>3</a:t>
            </a:r>
            <a:r>
              <a:rPr sz="2600" u="heavy" spc="-15" dirty="0">
                <a:solidFill>
                  <a:srgbClr val="0000FF"/>
                </a:solidFill>
                <a:latin typeface="Calibri"/>
                <a:cs typeface="Calibri"/>
              </a:rPr>
              <a:t>4</a:t>
            </a:r>
            <a:r>
              <a:rPr sz="2600" u="heavy" dirty="0">
                <a:solidFill>
                  <a:srgbClr val="0000FF"/>
                </a:solidFill>
                <a:latin typeface="Calibri"/>
                <a:cs typeface="Calibri"/>
              </a:rPr>
              <a:t>/</a:t>
            </a:r>
            <a:r>
              <a:rPr sz="2600" u="heavy" spc="-15" dirty="0">
                <a:solidFill>
                  <a:srgbClr val="0000FF"/>
                </a:solidFill>
                <a:latin typeface="Calibri"/>
                <a:cs typeface="Calibri"/>
              </a:rPr>
              <a:t>2</a:t>
            </a:r>
            <a:r>
              <a:rPr sz="2600" u="heavy" spc="-5" dirty="0">
                <a:solidFill>
                  <a:srgbClr val="0000FF"/>
                </a:solidFill>
                <a:latin typeface="Calibri"/>
                <a:cs typeface="Calibri"/>
              </a:rPr>
              <a:t>2</a:t>
            </a:r>
            <a:r>
              <a:rPr sz="2600" u="heavy" spc="-15" dirty="0">
                <a:solidFill>
                  <a:srgbClr val="0000FF"/>
                </a:solidFill>
                <a:latin typeface="Calibri"/>
                <a:cs typeface="Calibri"/>
              </a:rPr>
              <a:t>/</a:t>
            </a:r>
            <a:r>
              <a:rPr sz="2600" u="heavy" dirty="0">
                <a:solidFill>
                  <a:srgbClr val="0000FF"/>
                </a:solidFill>
                <a:latin typeface="Calibri"/>
                <a:cs typeface="Calibri"/>
              </a:rPr>
              <a:t>d	</a:t>
            </a:r>
            <a:r>
              <a:rPr sz="2600" spc="-5" dirty="0">
                <a:latin typeface="Calibri"/>
                <a:cs typeface="Calibri"/>
              </a:rPr>
              <a:t>b</a:t>
            </a:r>
            <a:r>
              <a:rPr sz="2600" spc="-15" dirty="0">
                <a:latin typeface="Calibri"/>
                <a:cs typeface="Calibri"/>
              </a:rPr>
              <a:t>e</a:t>
            </a:r>
            <a:r>
              <a:rPr sz="2600" spc="-5" dirty="0">
                <a:latin typeface="Calibri"/>
                <a:cs typeface="Calibri"/>
              </a:rPr>
              <a:t>nd</a:t>
            </a:r>
            <a:r>
              <a:rPr sz="2600" spc="-15" dirty="0">
                <a:latin typeface="Calibri"/>
                <a:cs typeface="Calibri"/>
              </a:rPr>
              <a:t>i</a:t>
            </a:r>
            <a:r>
              <a:rPr sz="2600" spc="-5" dirty="0">
                <a:latin typeface="Calibri"/>
                <a:cs typeface="Calibri"/>
              </a:rPr>
              <a:t>n</a:t>
            </a:r>
            <a:r>
              <a:rPr sz="2600" spc="-15" dirty="0">
                <a:latin typeface="Calibri"/>
                <a:cs typeface="Calibri"/>
              </a:rPr>
              <a:t>d</a:t>
            </a:r>
            <a:r>
              <a:rPr sz="2600" dirty="0">
                <a:latin typeface="Calibri"/>
                <a:cs typeface="Calibri"/>
              </a:rPr>
              <a:t>e	</a:t>
            </a:r>
            <a:r>
              <a:rPr sz="2600" spc="-5" dirty="0">
                <a:latin typeface="Calibri"/>
                <a:cs typeface="Calibri"/>
              </a:rPr>
              <a:t>belirtil</a:t>
            </a:r>
            <a:r>
              <a:rPr sz="2600" spc="5" dirty="0">
                <a:latin typeface="Calibri"/>
                <a:cs typeface="Calibri"/>
              </a:rPr>
              <a:t>e</a:t>
            </a:r>
            <a:r>
              <a:rPr sz="2600" dirty="0">
                <a:latin typeface="Calibri"/>
                <a:cs typeface="Calibri"/>
              </a:rPr>
              <a:t>n	</a:t>
            </a:r>
            <a:r>
              <a:rPr sz="2600" b="1" u="heavy" dirty="0">
                <a:solidFill>
                  <a:srgbClr val="FF0000"/>
                </a:solidFill>
                <a:latin typeface="Calibri"/>
                <a:cs typeface="Calibri"/>
              </a:rPr>
              <a:t>p</a:t>
            </a:r>
            <a:r>
              <a:rPr sz="2600" b="1" u="heavy" spc="-10" dirty="0">
                <a:solidFill>
                  <a:srgbClr val="FF0000"/>
                </a:solidFill>
                <a:latin typeface="Calibri"/>
                <a:cs typeface="Calibri"/>
              </a:rPr>
              <a:t>a</a:t>
            </a:r>
            <a:r>
              <a:rPr sz="2600" b="1" u="heavy" spc="-55" dirty="0">
                <a:solidFill>
                  <a:srgbClr val="FF0000"/>
                </a:solidFill>
                <a:latin typeface="Calibri"/>
                <a:cs typeface="Calibri"/>
              </a:rPr>
              <a:t>r</a:t>
            </a:r>
            <a:r>
              <a:rPr sz="2600" b="1" u="heavy" dirty="0">
                <a:solidFill>
                  <a:srgbClr val="FF0000"/>
                </a:solidFill>
                <a:latin typeface="Calibri"/>
                <a:cs typeface="Calibri"/>
              </a:rPr>
              <a:t>asal	limit</a:t>
            </a:r>
            <a:endParaRPr sz="2600">
              <a:latin typeface="Calibri"/>
              <a:cs typeface="Calibri"/>
            </a:endParaRPr>
          </a:p>
        </p:txBody>
      </p:sp>
      <p:sp>
        <p:nvSpPr>
          <p:cNvPr id="12" name="object 12"/>
          <p:cNvSpPr txBox="1"/>
          <p:nvPr/>
        </p:nvSpPr>
        <p:spPr>
          <a:xfrm>
            <a:off x="547217" y="3898265"/>
            <a:ext cx="8073390" cy="2090420"/>
          </a:xfrm>
          <a:prstGeom prst="rect">
            <a:avLst/>
          </a:prstGeom>
        </p:spPr>
        <p:txBody>
          <a:bodyPr vert="horz" wrap="square" lIns="0" tIns="0" rIns="0" bIns="0" rtlCol="0">
            <a:spAutoFit/>
          </a:bodyPr>
          <a:lstStyle/>
          <a:p>
            <a:pPr marL="12700" marR="5080" algn="just">
              <a:lnSpc>
                <a:spcPct val="130000"/>
              </a:lnSpc>
            </a:pPr>
            <a:r>
              <a:rPr sz="2600" b="1" u="heavy" dirty="0">
                <a:solidFill>
                  <a:srgbClr val="FF0000"/>
                </a:solidFill>
                <a:latin typeface="Calibri"/>
                <a:cs typeface="Calibri"/>
              </a:rPr>
              <a:t>dahilinde </a:t>
            </a:r>
            <a:r>
              <a:rPr sz="2600" b="1" u="heavy" spc="-5" dirty="0">
                <a:solidFill>
                  <a:srgbClr val="FF0000"/>
                </a:solidFill>
                <a:latin typeface="Calibri"/>
                <a:cs typeface="Calibri"/>
              </a:rPr>
              <a:t>yapılan alımlarda </a:t>
            </a:r>
            <a:r>
              <a:rPr sz="2600" dirty="0">
                <a:latin typeface="Calibri"/>
                <a:cs typeface="Calibri"/>
              </a:rPr>
              <a:t>alım </a:t>
            </a:r>
            <a:r>
              <a:rPr sz="2600" spc="-5" dirty="0">
                <a:latin typeface="Calibri"/>
                <a:cs typeface="Calibri"/>
              </a:rPr>
              <a:t>yapılacak </a:t>
            </a:r>
            <a:r>
              <a:rPr sz="2600" spc="-15" dirty="0">
                <a:latin typeface="Calibri"/>
                <a:cs typeface="Calibri"/>
              </a:rPr>
              <a:t>gerçek </a:t>
            </a:r>
            <a:r>
              <a:rPr sz="2600" spc="-25" dirty="0">
                <a:latin typeface="Calibri"/>
                <a:cs typeface="Calibri"/>
              </a:rPr>
              <a:t>veya </a:t>
            </a:r>
            <a:r>
              <a:rPr sz="2600" spc="-15" dirty="0">
                <a:latin typeface="Calibri"/>
                <a:cs typeface="Calibri"/>
              </a:rPr>
              <a:t>tüzel  </a:t>
            </a:r>
            <a:r>
              <a:rPr sz="2600" dirty="0">
                <a:latin typeface="Calibri"/>
                <a:cs typeface="Calibri"/>
              </a:rPr>
              <a:t>kişinin </a:t>
            </a:r>
            <a:r>
              <a:rPr sz="2600" spc="-10" dirty="0">
                <a:solidFill>
                  <a:srgbClr val="FF0000"/>
                </a:solidFill>
                <a:latin typeface="Calibri"/>
                <a:cs typeface="Calibri"/>
              </a:rPr>
              <a:t>kurumun </a:t>
            </a:r>
            <a:r>
              <a:rPr sz="2600" spc="-15" dirty="0">
                <a:solidFill>
                  <a:srgbClr val="FF0000"/>
                </a:solidFill>
                <a:latin typeface="Calibri"/>
                <a:cs typeface="Calibri"/>
              </a:rPr>
              <a:t>internet </a:t>
            </a:r>
            <a:r>
              <a:rPr sz="2600" spc="-10" dirty="0">
                <a:solidFill>
                  <a:srgbClr val="FF0000"/>
                </a:solidFill>
                <a:latin typeface="Calibri"/>
                <a:cs typeface="Calibri"/>
              </a:rPr>
              <a:t>sayfasındaki </a:t>
            </a:r>
            <a:r>
              <a:rPr sz="2600" spc="-5" dirty="0">
                <a:solidFill>
                  <a:srgbClr val="FF0000"/>
                </a:solidFill>
                <a:latin typeface="Calibri"/>
                <a:cs typeface="Calibri"/>
              </a:rPr>
              <a:t>yasaklılar </a:t>
            </a:r>
            <a:r>
              <a:rPr sz="2600" spc="-10" dirty="0">
                <a:solidFill>
                  <a:srgbClr val="FF0000"/>
                </a:solidFill>
                <a:latin typeface="Calibri"/>
                <a:cs typeface="Calibri"/>
              </a:rPr>
              <a:t>listesinde  </a:t>
            </a:r>
            <a:r>
              <a:rPr sz="2600" spc="-5" dirty="0">
                <a:latin typeface="Calibri"/>
                <a:cs typeface="Calibri"/>
              </a:rPr>
              <a:t>bulunup </a:t>
            </a:r>
            <a:r>
              <a:rPr sz="2600" dirty="0">
                <a:latin typeface="Calibri"/>
                <a:cs typeface="Calibri"/>
              </a:rPr>
              <a:t>bulunmadığının </a:t>
            </a:r>
            <a:r>
              <a:rPr sz="2600" spc="-25" dirty="0">
                <a:latin typeface="Calibri"/>
                <a:cs typeface="Calibri"/>
              </a:rPr>
              <a:t>kontrol </a:t>
            </a:r>
            <a:r>
              <a:rPr sz="2600" spc="-5" dirty="0">
                <a:latin typeface="Calibri"/>
                <a:cs typeface="Calibri"/>
              </a:rPr>
              <a:t>edilmesi </a:t>
            </a:r>
            <a:r>
              <a:rPr sz="2600" spc="-20" dirty="0">
                <a:latin typeface="Calibri"/>
                <a:cs typeface="Calibri"/>
              </a:rPr>
              <a:t>ve </a:t>
            </a:r>
            <a:r>
              <a:rPr sz="2600" spc="-10" dirty="0">
                <a:latin typeface="Calibri"/>
                <a:cs typeface="Calibri"/>
              </a:rPr>
              <a:t>yasaklı  </a:t>
            </a:r>
            <a:r>
              <a:rPr sz="2600" spc="-5" dirty="0">
                <a:latin typeface="Calibri"/>
                <a:cs typeface="Calibri"/>
              </a:rPr>
              <a:t>olduğunun   belirlenmesi   durumunda,   </a:t>
            </a:r>
            <a:r>
              <a:rPr sz="2600" spc="-15" dirty="0">
                <a:latin typeface="Calibri"/>
                <a:cs typeface="Calibri"/>
              </a:rPr>
              <a:t>söz </a:t>
            </a:r>
            <a:r>
              <a:rPr sz="2600" spc="555" dirty="0">
                <a:latin typeface="Calibri"/>
                <a:cs typeface="Calibri"/>
              </a:rPr>
              <a:t> </a:t>
            </a:r>
            <a:r>
              <a:rPr sz="2600" spc="-20" dirty="0">
                <a:latin typeface="Calibri"/>
                <a:cs typeface="Calibri"/>
              </a:rPr>
              <a:t>konusu</a:t>
            </a:r>
            <a:r>
              <a:rPr sz="2600" spc="5" dirty="0">
                <a:latin typeface="Calibri"/>
                <a:cs typeface="Calibri"/>
              </a:rPr>
              <a:t> </a:t>
            </a:r>
            <a:r>
              <a:rPr sz="2600" spc="-5" dirty="0">
                <a:latin typeface="Calibri"/>
                <a:cs typeface="Calibri"/>
              </a:rPr>
              <a:t>kişiden</a:t>
            </a:r>
            <a:endParaRPr sz="2600">
              <a:latin typeface="Calibri"/>
              <a:cs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p:nvPr/>
        </p:nvSpPr>
        <p:spPr>
          <a:xfrm>
            <a:off x="783780" y="3863213"/>
            <a:ext cx="7821295" cy="0"/>
          </a:xfrm>
          <a:custGeom>
            <a:avLst/>
            <a:gdLst/>
            <a:ahLst/>
            <a:cxnLst/>
            <a:rect l="l" t="t" r="r" b="b"/>
            <a:pathLst>
              <a:path w="7821295">
                <a:moveTo>
                  <a:pt x="0" y="0"/>
                </a:moveTo>
                <a:lnTo>
                  <a:pt x="7821104" y="0"/>
                </a:lnTo>
              </a:path>
            </a:pathLst>
          </a:custGeom>
          <a:ln w="21336">
            <a:solidFill>
              <a:srgbClr val="0000FF"/>
            </a:solidFill>
          </a:ln>
        </p:spPr>
        <p:txBody>
          <a:bodyPr wrap="square" lIns="0" tIns="0" rIns="0" bIns="0" rtlCol="0"/>
          <a:lstStyle/>
          <a:p>
            <a:endParaRPr/>
          </a:p>
        </p:txBody>
      </p:sp>
      <p:sp>
        <p:nvSpPr>
          <p:cNvPr id="10" name="object 10"/>
          <p:cNvSpPr txBox="1"/>
          <p:nvPr/>
        </p:nvSpPr>
        <p:spPr>
          <a:xfrm>
            <a:off x="547217" y="1212850"/>
            <a:ext cx="8072120" cy="4982845"/>
          </a:xfrm>
          <a:prstGeom prst="rect">
            <a:avLst/>
          </a:prstGeom>
        </p:spPr>
        <p:txBody>
          <a:bodyPr vert="horz" wrap="square" lIns="0" tIns="0" rIns="0" bIns="0" rtlCol="0">
            <a:spAutoFit/>
          </a:bodyPr>
          <a:lstStyle/>
          <a:p>
            <a:pPr marL="12700" algn="just">
              <a:lnSpc>
                <a:spcPct val="100000"/>
              </a:lnSpc>
            </a:pPr>
            <a:r>
              <a:rPr sz="2500" u="heavy" spc="-5" dirty="0">
                <a:latin typeface="Calibri"/>
                <a:cs typeface="Calibri"/>
              </a:rPr>
              <a:t>Doğrudan</a:t>
            </a:r>
            <a:r>
              <a:rPr sz="2500" u="heavy" spc="-70" dirty="0">
                <a:latin typeface="Calibri"/>
                <a:cs typeface="Calibri"/>
              </a:rPr>
              <a:t> </a:t>
            </a:r>
            <a:r>
              <a:rPr sz="2500" u="heavy" spc="-5" dirty="0">
                <a:latin typeface="Calibri"/>
                <a:cs typeface="Calibri"/>
              </a:rPr>
              <a:t>teminde,</a:t>
            </a:r>
            <a:endParaRPr sz="2500">
              <a:latin typeface="Calibri"/>
              <a:cs typeface="Calibri"/>
            </a:endParaRPr>
          </a:p>
          <a:p>
            <a:pPr marL="12700" algn="just">
              <a:lnSpc>
                <a:spcPct val="100000"/>
              </a:lnSpc>
              <a:spcBef>
                <a:spcPts val="1500"/>
              </a:spcBef>
              <a:buSzPct val="90000"/>
              <a:buFont typeface="Wingdings"/>
              <a:buChar char=""/>
              <a:tabLst>
                <a:tab pos="308610" algn="l"/>
              </a:tabLst>
            </a:pPr>
            <a:r>
              <a:rPr sz="2500" spc="-5" dirty="0">
                <a:solidFill>
                  <a:srgbClr val="FF0000"/>
                </a:solidFill>
                <a:latin typeface="Calibri"/>
                <a:cs typeface="Calibri"/>
              </a:rPr>
              <a:t>İlan</a:t>
            </a:r>
            <a:r>
              <a:rPr sz="2500" spc="-90" dirty="0">
                <a:solidFill>
                  <a:srgbClr val="FF0000"/>
                </a:solidFill>
                <a:latin typeface="Calibri"/>
                <a:cs typeface="Calibri"/>
              </a:rPr>
              <a:t> </a:t>
            </a:r>
            <a:r>
              <a:rPr sz="2500" spc="-5" dirty="0">
                <a:solidFill>
                  <a:srgbClr val="FF0000"/>
                </a:solidFill>
                <a:latin typeface="Calibri"/>
                <a:cs typeface="Calibri"/>
              </a:rPr>
              <a:t>yapılması,</a:t>
            </a:r>
            <a:endParaRPr sz="2500">
              <a:latin typeface="Calibri"/>
              <a:cs typeface="Calibri"/>
            </a:endParaRPr>
          </a:p>
          <a:p>
            <a:pPr marL="307975" indent="-295275" algn="just">
              <a:lnSpc>
                <a:spcPct val="100000"/>
              </a:lnSpc>
              <a:spcBef>
                <a:spcPts val="1500"/>
              </a:spcBef>
              <a:buClr>
                <a:srgbClr val="FF0000"/>
              </a:buClr>
              <a:buSzPct val="90000"/>
              <a:buFont typeface="Wingdings"/>
              <a:buChar char=""/>
              <a:tabLst>
                <a:tab pos="308610" algn="l"/>
              </a:tabLst>
            </a:pPr>
            <a:r>
              <a:rPr sz="2500" spc="-40" dirty="0">
                <a:solidFill>
                  <a:srgbClr val="006FC0"/>
                </a:solidFill>
                <a:latin typeface="Calibri"/>
                <a:cs typeface="Calibri"/>
              </a:rPr>
              <a:t>Teminat</a:t>
            </a:r>
            <a:r>
              <a:rPr sz="2500" spc="-35" dirty="0">
                <a:solidFill>
                  <a:srgbClr val="006FC0"/>
                </a:solidFill>
                <a:latin typeface="Calibri"/>
                <a:cs typeface="Calibri"/>
              </a:rPr>
              <a:t> </a:t>
            </a:r>
            <a:r>
              <a:rPr sz="2500" spc="-5" dirty="0">
                <a:solidFill>
                  <a:srgbClr val="006FC0"/>
                </a:solidFill>
                <a:latin typeface="Calibri"/>
                <a:cs typeface="Calibri"/>
              </a:rPr>
              <a:t>alınması,</a:t>
            </a:r>
            <a:endParaRPr sz="2500">
              <a:latin typeface="Calibri"/>
              <a:cs typeface="Calibri"/>
            </a:endParaRPr>
          </a:p>
          <a:p>
            <a:pPr marL="307975" indent="-295275" algn="just">
              <a:lnSpc>
                <a:spcPct val="100000"/>
              </a:lnSpc>
              <a:spcBef>
                <a:spcPts val="1495"/>
              </a:spcBef>
              <a:buSzPct val="90000"/>
              <a:buFont typeface="Wingdings"/>
              <a:buChar char=""/>
              <a:tabLst>
                <a:tab pos="308610" algn="l"/>
              </a:tabLst>
            </a:pPr>
            <a:r>
              <a:rPr sz="2500" spc="-5" dirty="0">
                <a:solidFill>
                  <a:srgbClr val="FF0000"/>
                </a:solidFill>
                <a:latin typeface="Calibri"/>
                <a:cs typeface="Calibri"/>
              </a:rPr>
              <a:t>İhale </a:t>
            </a:r>
            <a:r>
              <a:rPr sz="2500" spc="-25" dirty="0">
                <a:solidFill>
                  <a:srgbClr val="FF0000"/>
                </a:solidFill>
                <a:latin typeface="Calibri"/>
                <a:cs typeface="Calibri"/>
              </a:rPr>
              <a:t>komisyonu</a:t>
            </a:r>
            <a:r>
              <a:rPr sz="2500" spc="-40" dirty="0">
                <a:solidFill>
                  <a:srgbClr val="FF0000"/>
                </a:solidFill>
                <a:latin typeface="Calibri"/>
                <a:cs typeface="Calibri"/>
              </a:rPr>
              <a:t> </a:t>
            </a:r>
            <a:r>
              <a:rPr sz="2500" spc="-5" dirty="0">
                <a:solidFill>
                  <a:srgbClr val="FF0000"/>
                </a:solidFill>
                <a:latin typeface="Calibri"/>
                <a:cs typeface="Calibri"/>
              </a:rPr>
              <a:t>kurulması,</a:t>
            </a:r>
            <a:endParaRPr sz="2500">
              <a:latin typeface="Calibri"/>
              <a:cs typeface="Calibri"/>
            </a:endParaRPr>
          </a:p>
          <a:p>
            <a:pPr marL="12700" marR="5080" algn="just">
              <a:lnSpc>
                <a:spcPct val="150000"/>
              </a:lnSpc>
              <a:buClr>
                <a:srgbClr val="FF0000"/>
              </a:buClr>
              <a:buSzPct val="90000"/>
              <a:buFont typeface="Wingdings"/>
              <a:buChar char=""/>
              <a:tabLst>
                <a:tab pos="308610" algn="l"/>
              </a:tabLst>
            </a:pPr>
            <a:r>
              <a:rPr sz="2500" spc="-10" dirty="0">
                <a:solidFill>
                  <a:srgbClr val="0000FF"/>
                </a:solidFill>
                <a:latin typeface="Calibri"/>
                <a:cs typeface="Calibri"/>
              </a:rPr>
              <a:t>10 </a:t>
            </a:r>
            <a:r>
              <a:rPr sz="2500" spc="-5" dirty="0">
                <a:solidFill>
                  <a:srgbClr val="0000FF"/>
                </a:solidFill>
                <a:latin typeface="Calibri"/>
                <a:cs typeface="Calibri"/>
              </a:rPr>
              <a:t>uncu maddede </a:t>
            </a:r>
            <a:r>
              <a:rPr sz="2500" spc="-10" dirty="0">
                <a:solidFill>
                  <a:srgbClr val="0000FF"/>
                </a:solidFill>
                <a:latin typeface="Calibri"/>
                <a:cs typeface="Calibri"/>
              </a:rPr>
              <a:t>sayılan yeterlik kurallarını </a:t>
            </a:r>
            <a:r>
              <a:rPr sz="2500" spc="-15" dirty="0">
                <a:solidFill>
                  <a:srgbClr val="0000FF"/>
                </a:solidFill>
                <a:latin typeface="Calibri"/>
                <a:cs typeface="Calibri"/>
              </a:rPr>
              <a:t>arama </a:t>
            </a:r>
            <a:r>
              <a:rPr sz="2500" spc="535" dirty="0">
                <a:solidFill>
                  <a:srgbClr val="0000FF"/>
                </a:solidFill>
                <a:latin typeface="Calibri"/>
                <a:cs typeface="Calibri"/>
              </a:rPr>
              <a:t> </a:t>
            </a:r>
            <a:r>
              <a:rPr sz="2500" u="heavy" spc="-10" dirty="0">
                <a:solidFill>
                  <a:srgbClr val="0000FF"/>
                </a:solidFill>
                <a:latin typeface="Calibri"/>
                <a:cs typeface="Calibri"/>
              </a:rPr>
              <a:t>zorunluluğu </a:t>
            </a:r>
            <a:r>
              <a:rPr sz="2500" u="heavy" spc="-5" dirty="0">
                <a:solidFill>
                  <a:srgbClr val="0000FF"/>
                </a:solidFill>
                <a:latin typeface="Calibri"/>
                <a:cs typeface="Calibri"/>
              </a:rPr>
              <a:t>bulunmaksızın, </a:t>
            </a:r>
            <a:r>
              <a:rPr sz="2500" spc="-5" dirty="0">
                <a:latin typeface="Calibri"/>
                <a:cs typeface="Calibri"/>
              </a:rPr>
              <a:t>ihale yetkilisince görevlendirilecek  </a:t>
            </a:r>
            <a:r>
              <a:rPr sz="2500" dirty="0">
                <a:latin typeface="Calibri"/>
                <a:cs typeface="Calibri"/>
              </a:rPr>
              <a:t>kişi </a:t>
            </a:r>
            <a:r>
              <a:rPr sz="2500" spc="-20" dirty="0">
                <a:latin typeface="Calibri"/>
                <a:cs typeface="Calibri"/>
              </a:rPr>
              <a:t>veya </a:t>
            </a:r>
            <a:r>
              <a:rPr sz="2500" spc="-5" dirty="0">
                <a:latin typeface="Calibri"/>
                <a:cs typeface="Calibri"/>
              </a:rPr>
              <a:t>kişiler </a:t>
            </a:r>
            <a:r>
              <a:rPr sz="2500" spc="-15" dirty="0">
                <a:latin typeface="Calibri"/>
                <a:cs typeface="Calibri"/>
              </a:rPr>
              <a:t>tarafından </a:t>
            </a:r>
            <a:r>
              <a:rPr sz="2500" spc="-10" dirty="0">
                <a:latin typeface="Calibri"/>
                <a:cs typeface="Calibri"/>
              </a:rPr>
              <a:t>piyasada </a:t>
            </a:r>
            <a:r>
              <a:rPr sz="2500" spc="-20" dirty="0">
                <a:latin typeface="Calibri"/>
                <a:cs typeface="Calibri"/>
              </a:rPr>
              <a:t>fiyat </a:t>
            </a:r>
            <a:r>
              <a:rPr sz="2500" spc="-10" dirty="0">
                <a:latin typeface="Calibri"/>
                <a:cs typeface="Calibri"/>
              </a:rPr>
              <a:t>araştırması yapılarak  ihtiyaçların temin </a:t>
            </a:r>
            <a:r>
              <a:rPr sz="2500" spc="-5" dirty="0">
                <a:latin typeface="Calibri"/>
                <a:cs typeface="Calibri"/>
              </a:rPr>
              <a:t>edilebilmesi öngörülmüşse de, idarenin işin  niteliğine </a:t>
            </a:r>
            <a:r>
              <a:rPr sz="2500" spc="-15" dirty="0">
                <a:latin typeface="Calibri"/>
                <a:cs typeface="Calibri"/>
              </a:rPr>
              <a:t>göre söz </a:t>
            </a:r>
            <a:r>
              <a:rPr sz="2500" spc="-20" dirty="0">
                <a:latin typeface="Calibri"/>
                <a:cs typeface="Calibri"/>
              </a:rPr>
              <a:t>konusu </a:t>
            </a:r>
            <a:r>
              <a:rPr sz="2500" dirty="0">
                <a:latin typeface="Calibri"/>
                <a:cs typeface="Calibri"/>
              </a:rPr>
              <a:t>işlemleri </a:t>
            </a:r>
            <a:r>
              <a:rPr sz="2500" spc="-5" dirty="0">
                <a:latin typeface="Calibri"/>
                <a:cs typeface="Calibri"/>
              </a:rPr>
              <a:t>yapmasında da </a:t>
            </a:r>
            <a:r>
              <a:rPr sz="2500" spc="-10" dirty="0">
                <a:latin typeface="Calibri"/>
                <a:cs typeface="Calibri"/>
              </a:rPr>
              <a:t>hukuki  </a:t>
            </a:r>
            <a:r>
              <a:rPr sz="2500" spc="430" dirty="0">
                <a:latin typeface="Calibri"/>
                <a:cs typeface="Calibri"/>
              </a:rPr>
              <a:t> </a:t>
            </a:r>
            <a:r>
              <a:rPr sz="2500" spc="-10" dirty="0">
                <a:latin typeface="Calibri"/>
                <a:cs typeface="Calibri"/>
              </a:rPr>
              <a:t>bir</a:t>
            </a:r>
            <a:endParaRPr sz="2500">
              <a:latin typeface="Calibri"/>
              <a:cs typeface="Calibri"/>
            </a:endParaRPr>
          </a:p>
        </p:txBody>
      </p:sp>
      <p:sp>
        <p:nvSpPr>
          <p:cNvPr id="11" name="object 11"/>
          <p:cNvSpPr txBox="1"/>
          <p:nvPr/>
        </p:nvSpPr>
        <p:spPr>
          <a:xfrm>
            <a:off x="547217" y="6357620"/>
            <a:ext cx="3146425" cy="409575"/>
          </a:xfrm>
          <a:prstGeom prst="rect">
            <a:avLst/>
          </a:prstGeom>
        </p:spPr>
        <p:txBody>
          <a:bodyPr vert="horz" wrap="square" lIns="0" tIns="0" rIns="0" bIns="0" rtlCol="0">
            <a:spAutoFit/>
          </a:bodyPr>
          <a:lstStyle/>
          <a:p>
            <a:pPr marL="12700">
              <a:lnSpc>
                <a:spcPct val="100000"/>
              </a:lnSpc>
            </a:pPr>
            <a:r>
              <a:rPr sz="2500" spc="-10" dirty="0">
                <a:latin typeface="Calibri"/>
                <a:cs typeface="Calibri"/>
              </a:rPr>
              <a:t>engel</a:t>
            </a:r>
            <a:r>
              <a:rPr sz="2500" spc="-70" dirty="0">
                <a:latin typeface="Calibri"/>
                <a:cs typeface="Calibri"/>
              </a:rPr>
              <a:t> </a:t>
            </a:r>
            <a:r>
              <a:rPr sz="2500" spc="-20" dirty="0">
                <a:latin typeface="Calibri"/>
                <a:cs typeface="Calibri"/>
              </a:rPr>
              <a:t>bulunmamaktadır.</a:t>
            </a:r>
            <a:endParaRPr sz="2500">
              <a:latin typeface="Calibri"/>
              <a:cs typeface="Calibri"/>
            </a:endParaRPr>
          </a:p>
        </p:txBody>
      </p:sp>
      <p:sp>
        <p:nvSpPr>
          <p:cNvPr id="12" name="object 12"/>
          <p:cNvSpPr txBox="1"/>
          <p:nvPr/>
        </p:nvSpPr>
        <p:spPr>
          <a:xfrm>
            <a:off x="8415019" y="6447434"/>
            <a:ext cx="19304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58</a:t>
            </a:r>
            <a:endParaRPr sz="1200">
              <a:latin typeface="Tahoma"/>
              <a:cs typeface="Tahom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538985"/>
            <a:ext cx="8074025" cy="4765040"/>
          </a:xfrm>
          <a:prstGeom prst="rect">
            <a:avLst/>
          </a:prstGeom>
        </p:spPr>
        <p:txBody>
          <a:bodyPr vert="horz" wrap="square" lIns="0" tIns="0" rIns="0" bIns="0" rtlCol="0">
            <a:spAutoFit/>
          </a:bodyPr>
          <a:lstStyle/>
          <a:p>
            <a:pPr marL="12700" marR="5080" algn="just">
              <a:lnSpc>
                <a:spcPct val="114999"/>
              </a:lnSpc>
            </a:pPr>
            <a:r>
              <a:rPr sz="3000" dirty="0">
                <a:solidFill>
                  <a:srgbClr val="553012"/>
                </a:solidFill>
                <a:latin typeface="Calibri"/>
                <a:cs typeface="Calibri"/>
              </a:rPr>
              <a:t>4734/</a:t>
            </a:r>
            <a:r>
              <a:rPr sz="3000" u="heavy" dirty="0">
                <a:solidFill>
                  <a:srgbClr val="0000FF"/>
                </a:solidFill>
                <a:latin typeface="Calibri"/>
                <a:cs typeface="Calibri"/>
              </a:rPr>
              <a:t>62 </a:t>
            </a:r>
            <a:r>
              <a:rPr sz="3000" u="heavy" spc="-5" dirty="0">
                <a:solidFill>
                  <a:srgbClr val="0000FF"/>
                </a:solidFill>
                <a:latin typeface="Calibri"/>
                <a:cs typeface="Calibri"/>
              </a:rPr>
              <a:t>inci </a:t>
            </a:r>
            <a:r>
              <a:rPr sz="3000" u="heavy" spc="-10" dirty="0">
                <a:solidFill>
                  <a:srgbClr val="0000FF"/>
                </a:solidFill>
                <a:latin typeface="Calibri"/>
                <a:cs typeface="Calibri"/>
              </a:rPr>
              <a:t>maddesinin </a:t>
            </a:r>
            <a:r>
              <a:rPr sz="3000" u="heavy" dirty="0">
                <a:solidFill>
                  <a:srgbClr val="0000FF"/>
                </a:solidFill>
                <a:latin typeface="Calibri"/>
                <a:cs typeface="Calibri"/>
              </a:rPr>
              <a:t>(ı) </a:t>
            </a:r>
            <a:r>
              <a:rPr sz="3000" u="heavy" spc="-10" dirty="0">
                <a:solidFill>
                  <a:srgbClr val="0000FF"/>
                </a:solidFill>
                <a:latin typeface="Calibri"/>
                <a:cs typeface="Calibri"/>
              </a:rPr>
              <a:t>bendine </a:t>
            </a:r>
            <a:r>
              <a:rPr sz="3000" spc="-15" dirty="0">
                <a:solidFill>
                  <a:srgbClr val="553012"/>
                </a:solidFill>
                <a:latin typeface="Calibri"/>
                <a:cs typeface="Calibri"/>
              </a:rPr>
              <a:t>göre; </a:t>
            </a:r>
            <a:r>
              <a:rPr sz="3000" spc="-20" dirty="0">
                <a:solidFill>
                  <a:srgbClr val="553012"/>
                </a:solidFill>
                <a:latin typeface="Calibri"/>
                <a:cs typeface="Calibri"/>
              </a:rPr>
              <a:t>Kanun  </a:t>
            </a:r>
            <a:r>
              <a:rPr sz="3000" spc="-10" dirty="0">
                <a:solidFill>
                  <a:srgbClr val="553012"/>
                </a:solidFill>
                <a:latin typeface="Calibri"/>
                <a:cs typeface="Calibri"/>
              </a:rPr>
              <a:t>kapsamındaki </a:t>
            </a:r>
            <a:r>
              <a:rPr sz="3000" spc="-15" dirty="0">
                <a:solidFill>
                  <a:srgbClr val="553012"/>
                </a:solidFill>
                <a:latin typeface="Calibri"/>
                <a:cs typeface="Calibri"/>
              </a:rPr>
              <a:t>kurum ve </a:t>
            </a:r>
            <a:r>
              <a:rPr sz="3000" spc="-30" dirty="0">
                <a:solidFill>
                  <a:srgbClr val="553012"/>
                </a:solidFill>
                <a:latin typeface="Calibri"/>
                <a:cs typeface="Calibri"/>
              </a:rPr>
              <a:t>kuruluşlar, </a:t>
            </a:r>
            <a:r>
              <a:rPr sz="3000" spc="-15" dirty="0">
                <a:solidFill>
                  <a:srgbClr val="553012"/>
                </a:solidFill>
                <a:latin typeface="Calibri"/>
                <a:cs typeface="Calibri"/>
              </a:rPr>
              <a:t>gerek </a:t>
            </a:r>
            <a:r>
              <a:rPr sz="3000" u="heavy" dirty="0">
                <a:solidFill>
                  <a:srgbClr val="0000FF"/>
                </a:solidFill>
                <a:latin typeface="Calibri"/>
                <a:cs typeface="Calibri"/>
              </a:rPr>
              <a:t>21 </a:t>
            </a:r>
            <a:r>
              <a:rPr sz="3000" u="heavy" spc="-5" dirty="0">
                <a:solidFill>
                  <a:srgbClr val="0000FF"/>
                </a:solidFill>
                <a:latin typeface="Calibri"/>
                <a:cs typeface="Calibri"/>
              </a:rPr>
              <a:t>inci  maddenin </a:t>
            </a:r>
            <a:r>
              <a:rPr sz="3000" u="heavy" spc="10" dirty="0">
                <a:solidFill>
                  <a:srgbClr val="0000FF"/>
                </a:solidFill>
                <a:latin typeface="Calibri"/>
                <a:cs typeface="Calibri"/>
              </a:rPr>
              <a:t>(f)</a:t>
            </a:r>
            <a:r>
              <a:rPr sz="3000" u="heavy" spc="695" dirty="0">
                <a:solidFill>
                  <a:srgbClr val="0000FF"/>
                </a:solidFill>
                <a:latin typeface="Calibri"/>
                <a:cs typeface="Calibri"/>
              </a:rPr>
              <a:t> </a:t>
            </a:r>
            <a:r>
              <a:rPr sz="3000" u="heavy" spc="-10" dirty="0">
                <a:solidFill>
                  <a:srgbClr val="0000FF"/>
                </a:solidFill>
                <a:latin typeface="Calibri"/>
                <a:cs typeface="Calibri"/>
              </a:rPr>
              <a:t>bendi</a:t>
            </a:r>
            <a:r>
              <a:rPr sz="3000" spc="-10" dirty="0">
                <a:solidFill>
                  <a:srgbClr val="553012"/>
                </a:solidFill>
                <a:latin typeface="Calibri"/>
                <a:cs typeface="Calibri"/>
              </a:rPr>
              <a:t>, </a:t>
            </a:r>
            <a:r>
              <a:rPr sz="3000" spc="-15" dirty="0">
                <a:solidFill>
                  <a:srgbClr val="553012"/>
                </a:solidFill>
                <a:latin typeface="Calibri"/>
                <a:cs typeface="Calibri"/>
              </a:rPr>
              <a:t>gerekse </a:t>
            </a:r>
            <a:r>
              <a:rPr sz="3000" u="heavy" dirty="0">
                <a:solidFill>
                  <a:srgbClr val="0000FF"/>
                </a:solidFill>
                <a:latin typeface="Calibri"/>
                <a:cs typeface="Calibri"/>
              </a:rPr>
              <a:t>22 </a:t>
            </a:r>
            <a:r>
              <a:rPr sz="3000" u="heavy" spc="-10" dirty="0">
                <a:solidFill>
                  <a:srgbClr val="0000FF"/>
                </a:solidFill>
                <a:latin typeface="Calibri"/>
                <a:cs typeface="Calibri"/>
              </a:rPr>
              <a:t>nci </a:t>
            </a:r>
            <a:r>
              <a:rPr sz="3000" u="heavy" spc="-5" dirty="0">
                <a:solidFill>
                  <a:srgbClr val="0000FF"/>
                </a:solidFill>
                <a:latin typeface="Calibri"/>
                <a:cs typeface="Calibri"/>
              </a:rPr>
              <a:t>maddenin (d)  </a:t>
            </a:r>
            <a:r>
              <a:rPr sz="3000" u="heavy" spc="-10" dirty="0">
                <a:solidFill>
                  <a:srgbClr val="0000FF"/>
                </a:solidFill>
                <a:latin typeface="Calibri"/>
                <a:cs typeface="Calibri"/>
              </a:rPr>
              <a:t>bend</a:t>
            </a:r>
            <a:r>
              <a:rPr sz="3000" u="heavy" spc="-10" dirty="0">
                <a:solidFill>
                  <a:srgbClr val="006FC0"/>
                </a:solidFill>
                <a:latin typeface="Calibri"/>
                <a:cs typeface="Calibri"/>
              </a:rPr>
              <a:t>i </a:t>
            </a:r>
            <a:r>
              <a:rPr sz="3000" b="1" spc="-10" dirty="0">
                <a:solidFill>
                  <a:srgbClr val="FF0000"/>
                </a:solidFill>
                <a:latin typeface="Calibri"/>
                <a:cs typeface="Calibri"/>
              </a:rPr>
              <a:t>(temsil </a:t>
            </a:r>
            <a:r>
              <a:rPr sz="3000" b="1" spc="-5" dirty="0">
                <a:solidFill>
                  <a:srgbClr val="FF0000"/>
                </a:solidFill>
                <a:latin typeface="Calibri"/>
                <a:cs typeface="Calibri"/>
              </a:rPr>
              <a:t>ağırlama </a:t>
            </a:r>
            <a:r>
              <a:rPr sz="3000" b="1" spc="-15" dirty="0">
                <a:solidFill>
                  <a:srgbClr val="FF0000"/>
                </a:solidFill>
                <a:latin typeface="Calibri"/>
                <a:cs typeface="Calibri"/>
              </a:rPr>
              <a:t>faaliyetleri</a:t>
            </a:r>
            <a:r>
              <a:rPr sz="3000" b="1" spc="645" dirty="0">
                <a:solidFill>
                  <a:srgbClr val="FF0000"/>
                </a:solidFill>
                <a:latin typeface="Calibri"/>
                <a:cs typeface="Calibri"/>
              </a:rPr>
              <a:t> </a:t>
            </a:r>
            <a:r>
              <a:rPr sz="3000" b="1" spc="-10" dirty="0">
                <a:solidFill>
                  <a:srgbClr val="FF0000"/>
                </a:solidFill>
                <a:latin typeface="Calibri"/>
                <a:cs typeface="Calibri"/>
              </a:rPr>
              <a:t>kapsamında  yapılacak </a:t>
            </a:r>
            <a:r>
              <a:rPr sz="3000" b="1" spc="-15" dirty="0">
                <a:solidFill>
                  <a:srgbClr val="FF0000"/>
                </a:solidFill>
                <a:latin typeface="Calibri"/>
                <a:cs typeface="Calibri"/>
              </a:rPr>
              <a:t>konaklama, </a:t>
            </a:r>
            <a:r>
              <a:rPr sz="3000" b="1" spc="-20" dirty="0">
                <a:solidFill>
                  <a:srgbClr val="FF0000"/>
                </a:solidFill>
                <a:latin typeface="Calibri"/>
                <a:cs typeface="Calibri"/>
              </a:rPr>
              <a:t>seyahat </a:t>
            </a:r>
            <a:r>
              <a:rPr sz="3000" b="1" spc="-15" dirty="0">
                <a:solidFill>
                  <a:srgbClr val="FF0000"/>
                </a:solidFill>
                <a:latin typeface="Calibri"/>
                <a:cs typeface="Calibri"/>
              </a:rPr>
              <a:t>ve iaşeye </a:t>
            </a:r>
            <a:r>
              <a:rPr sz="3000" b="1" spc="-5" dirty="0">
                <a:solidFill>
                  <a:srgbClr val="FF0000"/>
                </a:solidFill>
                <a:latin typeface="Calibri"/>
                <a:cs typeface="Calibri"/>
              </a:rPr>
              <a:t>ilişkin  </a:t>
            </a:r>
            <a:r>
              <a:rPr sz="3000" b="1" spc="-10" dirty="0">
                <a:solidFill>
                  <a:srgbClr val="FF0000"/>
                </a:solidFill>
                <a:latin typeface="Calibri"/>
                <a:cs typeface="Calibri"/>
              </a:rPr>
              <a:t>alımlar </a:t>
            </a:r>
            <a:r>
              <a:rPr sz="3000" b="1" spc="-5" dirty="0">
                <a:solidFill>
                  <a:srgbClr val="FF0000"/>
                </a:solidFill>
                <a:latin typeface="Calibri"/>
                <a:cs typeface="Calibri"/>
              </a:rPr>
              <a:t>hariç</a:t>
            </a:r>
            <a:r>
              <a:rPr sz="3000" spc="-5" dirty="0">
                <a:solidFill>
                  <a:srgbClr val="FF0000"/>
                </a:solidFill>
                <a:latin typeface="Calibri"/>
                <a:cs typeface="Calibri"/>
              </a:rPr>
              <a:t>) </a:t>
            </a:r>
            <a:r>
              <a:rPr sz="3000" spc="-10" dirty="0">
                <a:solidFill>
                  <a:srgbClr val="553012"/>
                </a:solidFill>
                <a:latin typeface="Calibri"/>
                <a:cs typeface="Calibri"/>
              </a:rPr>
              <a:t>kapsamında yapacakları  </a:t>
            </a:r>
            <a:r>
              <a:rPr sz="3000" spc="-15" dirty="0">
                <a:solidFill>
                  <a:srgbClr val="553012"/>
                </a:solidFill>
                <a:latin typeface="Calibri"/>
                <a:cs typeface="Calibri"/>
              </a:rPr>
              <a:t>harcamalarda, </a:t>
            </a:r>
            <a:r>
              <a:rPr sz="3000" spc="-10" dirty="0">
                <a:solidFill>
                  <a:srgbClr val="553012"/>
                </a:solidFill>
                <a:latin typeface="Calibri"/>
                <a:cs typeface="Calibri"/>
              </a:rPr>
              <a:t>bütçelerine </a:t>
            </a:r>
            <a:r>
              <a:rPr sz="3000" spc="-5" dirty="0">
                <a:solidFill>
                  <a:srgbClr val="553012"/>
                </a:solidFill>
                <a:latin typeface="Calibri"/>
                <a:cs typeface="Calibri"/>
              </a:rPr>
              <a:t>bu </a:t>
            </a:r>
            <a:r>
              <a:rPr sz="3000" dirty="0">
                <a:solidFill>
                  <a:srgbClr val="553012"/>
                </a:solidFill>
                <a:latin typeface="Calibri"/>
                <a:cs typeface="Calibri"/>
              </a:rPr>
              <a:t>amaçla </a:t>
            </a:r>
            <a:r>
              <a:rPr sz="3000" spc="-20" dirty="0">
                <a:solidFill>
                  <a:srgbClr val="553012"/>
                </a:solidFill>
                <a:latin typeface="Calibri"/>
                <a:cs typeface="Calibri"/>
              </a:rPr>
              <a:t>konulan  </a:t>
            </a:r>
            <a:r>
              <a:rPr sz="3000" spc="-5" dirty="0">
                <a:solidFill>
                  <a:srgbClr val="553012"/>
                </a:solidFill>
                <a:latin typeface="Calibri"/>
                <a:cs typeface="Calibri"/>
              </a:rPr>
              <a:t>ödeneklerin </a:t>
            </a:r>
            <a:r>
              <a:rPr sz="3000" dirty="0">
                <a:solidFill>
                  <a:srgbClr val="FF3300"/>
                </a:solidFill>
                <a:latin typeface="Calibri"/>
                <a:cs typeface="Calibri"/>
              </a:rPr>
              <a:t>% 10 </a:t>
            </a:r>
            <a:r>
              <a:rPr sz="3000" spc="-10" dirty="0">
                <a:solidFill>
                  <a:srgbClr val="553012"/>
                </a:solidFill>
                <a:latin typeface="Calibri"/>
                <a:cs typeface="Calibri"/>
              </a:rPr>
              <a:t>unu </a:t>
            </a:r>
            <a:r>
              <a:rPr sz="3000" spc="-15" dirty="0">
                <a:solidFill>
                  <a:srgbClr val="553012"/>
                </a:solidFill>
                <a:latin typeface="Calibri"/>
                <a:cs typeface="Calibri"/>
              </a:rPr>
              <a:t>Kamu </a:t>
            </a:r>
            <a:r>
              <a:rPr sz="3000" spc="-5" dirty="0">
                <a:solidFill>
                  <a:srgbClr val="553012"/>
                </a:solidFill>
                <a:latin typeface="Calibri"/>
                <a:cs typeface="Calibri"/>
              </a:rPr>
              <a:t>İhale </a:t>
            </a:r>
            <a:r>
              <a:rPr sz="3000" spc="-15" dirty="0">
                <a:solidFill>
                  <a:srgbClr val="553012"/>
                </a:solidFill>
                <a:latin typeface="Calibri"/>
                <a:cs typeface="Calibri"/>
              </a:rPr>
              <a:t>Kurulunun </a:t>
            </a:r>
            <a:r>
              <a:rPr sz="3000" spc="-10" dirty="0">
                <a:solidFill>
                  <a:srgbClr val="553012"/>
                </a:solidFill>
                <a:latin typeface="Calibri"/>
                <a:cs typeface="Calibri"/>
              </a:rPr>
              <a:t>uygun  </a:t>
            </a:r>
            <a:r>
              <a:rPr sz="3000" spc="-5" dirty="0">
                <a:solidFill>
                  <a:srgbClr val="553012"/>
                </a:solidFill>
                <a:latin typeface="Calibri"/>
                <a:cs typeface="Calibri"/>
              </a:rPr>
              <a:t>görüşü olmadan</a:t>
            </a:r>
            <a:r>
              <a:rPr sz="3000" spc="-30" dirty="0">
                <a:solidFill>
                  <a:srgbClr val="553012"/>
                </a:solidFill>
                <a:latin typeface="Calibri"/>
                <a:cs typeface="Calibri"/>
              </a:rPr>
              <a:t> aşamayacaklardır.</a:t>
            </a:r>
            <a:endParaRPr sz="30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54</a:t>
            </a:fld>
            <a:endParaRP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802890" cy="521334"/>
          </a:xfrm>
          <a:prstGeom prst="rect">
            <a:avLst/>
          </a:prstGeom>
        </p:spPr>
        <p:txBody>
          <a:bodyPr vert="horz" wrap="square" lIns="0" tIns="0" rIns="0" bIns="0" rtlCol="0">
            <a:spAutoFit/>
          </a:bodyPr>
          <a:lstStyle/>
          <a:p>
            <a:pPr marL="12700">
              <a:lnSpc>
                <a:spcPct val="100000"/>
              </a:lnSpc>
            </a:pPr>
            <a:r>
              <a:rPr dirty="0"/>
              <a:t>Doğrudan</a:t>
            </a:r>
            <a:r>
              <a:rPr spc="-120" dirty="0"/>
              <a:t> </a:t>
            </a:r>
            <a:r>
              <a:rPr spc="-55" dirty="0"/>
              <a:t>Temin</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693417"/>
            <a:ext cx="6330950" cy="1175385"/>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 pos="2165985" algn="l"/>
                <a:tab pos="3484879" algn="l"/>
                <a:tab pos="4999355" algn="l"/>
              </a:tabLst>
            </a:pPr>
            <a:r>
              <a:rPr sz="3000" spc="-5" dirty="0">
                <a:solidFill>
                  <a:srgbClr val="553012"/>
                </a:solidFill>
                <a:latin typeface="Calibri"/>
                <a:cs typeface="Calibri"/>
              </a:rPr>
              <a:t>Doğrudan	</a:t>
            </a:r>
            <a:r>
              <a:rPr sz="3000" spc="-10" dirty="0">
                <a:solidFill>
                  <a:srgbClr val="553012"/>
                </a:solidFill>
                <a:latin typeface="Calibri"/>
                <a:cs typeface="Calibri"/>
              </a:rPr>
              <a:t>temin	yoluyla	yapılan</a:t>
            </a:r>
            <a:endParaRPr sz="3000">
              <a:latin typeface="Calibri"/>
              <a:cs typeface="Calibri"/>
            </a:endParaRPr>
          </a:p>
          <a:p>
            <a:pPr marL="12700">
              <a:lnSpc>
                <a:spcPct val="100000"/>
              </a:lnSpc>
              <a:spcBef>
                <a:spcPts val="1800"/>
              </a:spcBef>
              <a:tabLst>
                <a:tab pos="1791335" algn="l"/>
                <a:tab pos="2580640" algn="l"/>
                <a:tab pos="3517900" algn="l"/>
                <a:tab pos="5622925" algn="l"/>
              </a:tabLst>
            </a:pPr>
            <a:r>
              <a:rPr sz="3000" spc="-50" dirty="0">
                <a:solidFill>
                  <a:srgbClr val="553012"/>
                </a:solidFill>
                <a:latin typeface="Calibri"/>
                <a:cs typeface="Calibri"/>
              </a:rPr>
              <a:t>K</a:t>
            </a:r>
            <a:r>
              <a:rPr sz="3000" dirty="0">
                <a:solidFill>
                  <a:srgbClr val="553012"/>
                </a:solidFill>
                <a:latin typeface="Calibri"/>
                <a:cs typeface="Calibri"/>
              </a:rPr>
              <a:t>anu</a:t>
            </a:r>
            <a:r>
              <a:rPr sz="3000" spc="-20" dirty="0">
                <a:solidFill>
                  <a:srgbClr val="553012"/>
                </a:solidFill>
                <a:latin typeface="Calibri"/>
                <a:cs typeface="Calibri"/>
              </a:rPr>
              <a:t>n</a:t>
            </a:r>
            <a:r>
              <a:rPr sz="3000" spc="-5" dirty="0">
                <a:solidFill>
                  <a:srgbClr val="553012"/>
                </a:solidFill>
                <a:latin typeface="Calibri"/>
                <a:cs typeface="Calibri"/>
              </a:rPr>
              <a:t>u</a:t>
            </a:r>
            <a:r>
              <a:rPr sz="3000" dirty="0">
                <a:solidFill>
                  <a:srgbClr val="553012"/>
                </a:solidFill>
                <a:latin typeface="Calibri"/>
                <a:cs typeface="Calibri"/>
              </a:rPr>
              <a:t>n	58	i</a:t>
            </a:r>
            <a:r>
              <a:rPr sz="3000" spc="-15" dirty="0">
                <a:solidFill>
                  <a:srgbClr val="553012"/>
                </a:solidFill>
                <a:latin typeface="Calibri"/>
                <a:cs typeface="Calibri"/>
              </a:rPr>
              <a:t>n</a:t>
            </a:r>
            <a:r>
              <a:rPr sz="3000" dirty="0">
                <a:solidFill>
                  <a:srgbClr val="553012"/>
                </a:solidFill>
                <a:latin typeface="Calibri"/>
                <a:cs typeface="Calibri"/>
              </a:rPr>
              <a:t>ci	madd</a:t>
            </a:r>
            <a:r>
              <a:rPr sz="3000" spc="-15" dirty="0">
                <a:solidFill>
                  <a:srgbClr val="553012"/>
                </a:solidFill>
                <a:latin typeface="Calibri"/>
                <a:cs typeface="Calibri"/>
              </a:rPr>
              <a:t>e</a:t>
            </a:r>
            <a:r>
              <a:rPr sz="3000" spc="-5" dirty="0">
                <a:solidFill>
                  <a:srgbClr val="553012"/>
                </a:solidFill>
                <a:latin typeface="Calibri"/>
                <a:cs typeface="Calibri"/>
              </a:rPr>
              <a:t>sin</a:t>
            </a:r>
            <a:r>
              <a:rPr sz="3000" dirty="0">
                <a:solidFill>
                  <a:srgbClr val="553012"/>
                </a:solidFill>
                <a:latin typeface="Calibri"/>
                <a:cs typeface="Calibri"/>
              </a:rPr>
              <a:t>e	</a:t>
            </a:r>
            <a:r>
              <a:rPr sz="3000" spc="-35" dirty="0">
                <a:solidFill>
                  <a:srgbClr val="553012"/>
                </a:solidFill>
                <a:latin typeface="Calibri"/>
                <a:cs typeface="Calibri"/>
              </a:rPr>
              <a:t>g</a:t>
            </a:r>
            <a:r>
              <a:rPr sz="3000" dirty="0">
                <a:solidFill>
                  <a:srgbClr val="553012"/>
                </a:solidFill>
                <a:latin typeface="Calibri"/>
                <a:cs typeface="Calibri"/>
              </a:rPr>
              <a:t>ö</a:t>
            </a:r>
            <a:r>
              <a:rPr sz="3000" spc="-40" dirty="0">
                <a:solidFill>
                  <a:srgbClr val="553012"/>
                </a:solidFill>
                <a:latin typeface="Calibri"/>
                <a:cs typeface="Calibri"/>
              </a:rPr>
              <a:t>r</a:t>
            </a:r>
            <a:r>
              <a:rPr sz="3000" dirty="0">
                <a:solidFill>
                  <a:srgbClr val="553012"/>
                </a:solidFill>
                <a:latin typeface="Calibri"/>
                <a:cs typeface="Calibri"/>
              </a:rPr>
              <a:t>e</a:t>
            </a:r>
            <a:endParaRPr sz="30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55</a:t>
            </a:fld>
            <a:endParaRPr dirty="0"/>
          </a:p>
        </p:txBody>
      </p:sp>
      <p:sp>
        <p:nvSpPr>
          <p:cNvPr id="10" name="object 10"/>
          <p:cNvSpPr txBox="1"/>
          <p:nvPr/>
        </p:nvSpPr>
        <p:spPr>
          <a:xfrm>
            <a:off x="7055611" y="1693417"/>
            <a:ext cx="1564005" cy="1175385"/>
          </a:xfrm>
          <a:prstGeom prst="rect">
            <a:avLst/>
          </a:prstGeom>
        </p:spPr>
        <p:txBody>
          <a:bodyPr vert="horz" wrap="square" lIns="0" tIns="0" rIns="0" bIns="0" rtlCol="0">
            <a:spAutoFit/>
          </a:bodyPr>
          <a:lstStyle/>
          <a:p>
            <a:pPr marL="212090" indent="-200025">
              <a:lnSpc>
                <a:spcPct val="100000"/>
              </a:lnSpc>
            </a:pPr>
            <a:r>
              <a:rPr sz="3000" spc="-10" dirty="0">
                <a:solidFill>
                  <a:srgbClr val="553012"/>
                </a:solidFill>
                <a:latin typeface="Calibri"/>
                <a:cs typeface="Calibri"/>
              </a:rPr>
              <a:t>alımlarda,</a:t>
            </a:r>
            <a:endParaRPr sz="3000">
              <a:latin typeface="Calibri"/>
              <a:cs typeface="Calibri"/>
            </a:endParaRPr>
          </a:p>
          <a:p>
            <a:pPr marL="212090">
              <a:lnSpc>
                <a:spcPct val="100000"/>
              </a:lnSpc>
              <a:spcBef>
                <a:spcPts val="1800"/>
              </a:spcBef>
            </a:pPr>
            <a:r>
              <a:rPr sz="3000" dirty="0">
                <a:solidFill>
                  <a:srgbClr val="553012"/>
                </a:solidFill>
                <a:latin typeface="Calibri"/>
                <a:cs typeface="Calibri"/>
              </a:rPr>
              <a:t>i</a:t>
            </a:r>
            <a:r>
              <a:rPr sz="3000" spc="-15" dirty="0">
                <a:solidFill>
                  <a:srgbClr val="553012"/>
                </a:solidFill>
                <a:latin typeface="Calibri"/>
                <a:cs typeface="Calibri"/>
              </a:rPr>
              <a:t>h</a:t>
            </a:r>
            <a:r>
              <a:rPr sz="3000" dirty="0">
                <a:solidFill>
                  <a:srgbClr val="553012"/>
                </a:solidFill>
                <a:latin typeface="Calibri"/>
                <a:cs typeface="Calibri"/>
              </a:rPr>
              <a:t>al</a:t>
            </a:r>
            <a:r>
              <a:rPr sz="3000" spc="-10" dirty="0">
                <a:solidFill>
                  <a:srgbClr val="553012"/>
                </a:solidFill>
                <a:latin typeface="Calibri"/>
                <a:cs typeface="Calibri"/>
              </a:rPr>
              <a:t>e</a:t>
            </a:r>
            <a:r>
              <a:rPr sz="3000" dirty="0">
                <a:solidFill>
                  <a:srgbClr val="553012"/>
                </a:solidFill>
                <a:latin typeface="Calibri"/>
                <a:cs typeface="Calibri"/>
              </a:rPr>
              <a:t>l</a:t>
            </a:r>
            <a:r>
              <a:rPr sz="3000" spc="-15" dirty="0">
                <a:solidFill>
                  <a:srgbClr val="553012"/>
                </a:solidFill>
                <a:latin typeface="Calibri"/>
                <a:cs typeface="Calibri"/>
              </a:rPr>
              <a:t>e</a:t>
            </a:r>
            <a:r>
              <a:rPr sz="3000" spc="-40" dirty="0">
                <a:solidFill>
                  <a:srgbClr val="553012"/>
                </a:solidFill>
                <a:latin typeface="Calibri"/>
                <a:cs typeface="Calibri"/>
              </a:rPr>
              <a:t>r</a:t>
            </a:r>
            <a:r>
              <a:rPr sz="3000" dirty="0">
                <a:solidFill>
                  <a:srgbClr val="553012"/>
                </a:solidFill>
                <a:latin typeface="Calibri"/>
                <a:cs typeface="Calibri"/>
              </a:rPr>
              <a:t>e</a:t>
            </a:r>
            <a:endParaRPr sz="3000">
              <a:latin typeface="Calibri"/>
              <a:cs typeface="Calibri"/>
            </a:endParaRPr>
          </a:p>
        </p:txBody>
      </p:sp>
      <p:sp>
        <p:nvSpPr>
          <p:cNvPr id="11" name="object 11"/>
          <p:cNvSpPr txBox="1"/>
          <p:nvPr/>
        </p:nvSpPr>
        <p:spPr>
          <a:xfrm>
            <a:off x="547217" y="2836341"/>
            <a:ext cx="8072120" cy="3462654"/>
          </a:xfrm>
          <a:prstGeom prst="rect">
            <a:avLst/>
          </a:prstGeom>
        </p:spPr>
        <p:txBody>
          <a:bodyPr vert="horz" wrap="square" lIns="0" tIns="0" rIns="0" bIns="0" rtlCol="0">
            <a:spAutoFit/>
          </a:bodyPr>
          <a:lstStyle/>
          <a:p>
            <a:pPr marL="12700" marR="5080" algn="just">
              <a:lnSpc>
                <a:spcPct val="150100"/>
              </a:lnSpc>
            </a:pPr>
            <a:r>
              <a:rPr sz="3000" spc="-15" dirty="0">
                <a:solidFill>
                  <a:srgbClr val="553012"/>
                </a:solidFill>
                <a:latin typeface="Calibri"/>
                <a:cs typeface="Calibri"/>
              </a:rPr>
              <a:t>katılmaktan </a:t>
            </a:r>
            <a:r>
              <a:rPr sz="3000" spc="-10" dirty="0">
                <a:solidFill>
                  <a:srgbClr val="FF0000"/>
                </a:solidFill>
                <a:latin typeface="Calibri"/>
                <a:cs typeface="Calibri"/>
              </a:rPr>
              <a:t>yasaklama </a:t>
            </a:r>
            <a:r>
              <a:rPr sz="3000" spc="-20" dirty="0">
                <a:solidFill>
                  <a:srgbClr val="FF0000"/>
                </a:solidFill>
                <a:latin typeface="Calibri"/>
                <a:cs typeface="Calibri"/>
              </a:rPr>
              <a:t>kararı </a:t>
            </a:r>
            <a:r>
              <a:rPr sz="3000" spc="-5" dirty="0">
                <a:solidFill>
                  <a:srgbClr val="FF0000"/>
                </a:solidFill>
                <a:latin typeface="Calibri"/>
                <a:cs typeface="Calibri"/>
              </a:rPr>
              <a:t>verilebilmesi mümkün  </a:t>
            </a:r>
            <a:r>
              <a:rPr sz="3000" spc="-40" dirty="0">
                <a:solidFill>
                  <a:srgbClr val="FF0000"/>
                </a:solidFill>
                <a:latin typeface="Calibri"/>
                <a:cs typeface="Calibri"/>
              </a:rPr>
              <a:t>değildir.</a:t>
            </a:r>
            <a:endParaRPr sz="3000">
              <a:latin typeface="Calibri"/>
              <a:cs typeface="Calibri"/>
            </a:endParaRPr>
          </a:p>
          <a:p>
            <a:pPr marL="12700" marR="5080" algn="just">
              <a:lnSpc>
                <a:spcPct val="150000"/>
              </a:lnSpc>
              <a:buClr>
                <a:srgbClr val="FF0000"/>
              </a:buClr>
              <a:buSzPct val="90000"/>
              <a:buFont typeface="Arial"/>
              <a:buChar char="•"/>
              <a:tabLst>
                <a:tab pos="220345" algn="l"/>
              </a:tabLst>
            </a:pPr>
            <a:r>
              <a:rPr sz="3000" spc="-5" dirty="0">
                <a:latin typeface="Calibri"/>
                <a:cs typeface="Calibri"/>
              </a:rPr>
              <a:t>Doğrudan </a:t>
            </a:r>
            <a:r>
              <a:rPr sz="3000" spc="-10" dirty="0">
                <a:latin typeface="Calibri"/>
                <a:cs typeface="Calibri"/>
              </a:rPr>
              <a:t>temin yoluyla bedel içeren </a:t>
            </a:r>
            <a:r>
              <a:rPr sz="3000" spc="-5" dirty="0">
                <a:latin typeface="Calibri"/>
                <a:cs typeface="Calibri"/>
              </a:rPr>
              <a:t>bir </a:t>
            </a:r>
            <a:r>
              <a:rPr sz="3000" spc="-10" dirty="0">
                <a:latin typeface="Calibri"/>
                <a:cs typeface="Calibri"/>
              </a:rPr>
              <a:t>sözleşme  kapsamında gerçekleştirilen </a:t>
            </a:r>
            <a:r>
              <a:rPr sz="3000" spc="-5" dirty="0">
                <a:latin typeface="Calibri"/>
                <a:cs typeface="Calibri"/>
              </a:rPr>
              <a:t>alımlarda, </a:t>
            </a:r>
            <a:r>
              <a:rPr sz="3000" spc="-5" dirty="0">
                <a:solidFill>
                  <a:srgbClr val="FF0000"/>
                </a:solidFill>
                <a:latin typeface="Calibri"/>
                <a:cs typeface="Calibri"/>
              </a:rPr>
              <a:t>iş </a:t>
            </a:r>
            <a:r>
              <a:rPr sz="3000" spc="-10" dirty="0">
                <a:solidFill>
                  <a:srgbClr val="FF0000"/>
                </a:solidFill>
                <a:latin typeface="Calibri"/>
                <a:cs typeface="Calibri"/>
              </a:rPr>
              <a:t>deneyim  belgesi düzenlenmesi</a:t>
            </a:r>
            <a:r>
              <a:rPr sz="3000" dirty="0">
                <a:solidFill>
                  <a:srgbClr val="FF0000"/>
                </a:solidFill>
                <a:latin typeface="Calibri"/>
                <a:cs typeface="Calibri"/>
              </a:rPr>
              <a:t> </a:t>
            </a:r>
            <a:r>
              <a:rPr sz="3000" spc="-35" dirty="0">
                <a:solidFill>
                  <a:srgbClr val="FF0000"/>
                </a:solidFill>
                <a:latin typeface="Calibri"/>
                <a:cs typeface="Calibri"/>
              </a:rPr>
              <a:t>mümkündür.</a:t>
            </a:r>
            <a:endParaRPr sz="3000">
              <a:latin typeface="Calibri"/>
              <a:cs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54223" y="309371"/>
            <a:ext cx="4148328" cy="93878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423926"/>
            <a:ext cx="8067675" cy="1349375"/>
          </a:xfrm>
          <a:prstGeom prst="rect">
            <a:avLst/>
          </a:prstGeom>
        </p:spPr>
        <p:txBody>
          <a:bodyPr vert="horz" wrap="square" lIns="0" tIns="0" rIns="0" bIns="0" rtlCol="0">
            <a:spAutoFit/>
          </a:bodyPr>
          <a:lstStyle/>
          <a:p>
            <a:pPr marL="2293620">
              <a:lnSpc>
                <a:spcPct val="100000"/>
              </a:lnSpc>
            </a:pPr>
            <a:r>
              <a:rPr sz="3200" b="1" spc="-5" dirty="0">
                <a:solidFill>
                  <a:srgbClr val="FFFFFF"/>
                </a:solidFill>
                <a:latin typeface="Calibri"/>
                <a:cs typeface="Calibri"/>
              </a:rPr>
              <a:t>Direk Satış</a:t>
            </a:r>
            <a:r>
              <a:rPr sz="3200" b="1" spc="-90" dirty="0">
                <a:solidFill>
                  <a:srgbClr val="FFFFFF"/>
                </a:solidFill>
                <a:latin typeface="Calibri"/>
                <a:cs typeface="Calibri"/>
              </a:rPr>
              <a:t> </a:t>
            </a:r>
            <a:r>
              <a:rPr sz="3200" b="1" spc="-5" dirty="0">
                <a:solidFill>
                  <a:srgbClr val="FFFFFF"/>
                </a:solidFill>
                <a:latin typeface="Calibri"/>
                <a:cs typeface="Calibri"/>
              </a:rPr>
              <a:t>(4916-37)</a:t>
            </a:r>
            <a:endParaRPr sz="3200">
              <a:latin typeface="Calibri"/>
              <a:cs typeface="Calibri"/>
            </a:endParaRPr>
          </a:p>
          <a:p>
            <a:pPr marL="205740" indent="-193040">
              <a:lnSpc>
                <a:spcPct val="100000"/>
              </a:lnSpc>
              <a:spcBef>
                <a:spcPts val="2680"/>
              </a:spcBef>
              <a:buClr>
                <a:srgbClr val="FF0000"/>
              </a:buClr>
              <a:buSzPct val="78125"/>
              <a:buFont typeface="Arial"/>
              <a:buChar char="•"/>
              <a:tabLst>
                <a:tab pos="206375" algn="l"/>
              </a:tabLst>
            </a:pPr>
            <a:r>
              <a:rPr sz="3200" spc="-15" dirty="0">
                <a:latin typeface="Calibri"/>
                <a:cs typeface="Calibri"/>
              </a:rPr>
              <a:t>Katma </a:t>
            </a:r>
            <a:r>
              <a:rPr sz="3200" spc="-5" dirty="0">
                <a:latin typeface="Calibri"/>
                <a:cs typeface="Calibri"/>
              </a:rPr>
              <a:t>bütçeli idareler ile diğer </a:t>
            </a:r>
            <a:r>
              <a:rPr sz="3200" spc="-15" dirty="0">
                <a:latin typeface="Calibri"/>
                <a:cs typeface="Calibri"/>
              </a:rPr>
              <a:t>kamu </a:t>
            </a:r>
            <a:r>
              <a:rPr sz="3200" spc="-10" dirty="0">
                <a:latin typeface="Calibri"/>
                <a:cs typeface="Calibri"/>
              </a:rPr>
              <a:t>kurum </a:t>
            </a:r>
            <a:r>
              <a:rPr sz="3200" spc="520" dirty="0">
                <a:latin typeface="Calibri"/>
                <a:cs typeface="Calibri"/>
              </a:rPr>
              <a:t> </a:t>
            </a:r>
            <a:r>
              <a:rPr sz="3200" spc="-35" dirty="0">
                <a:latin typeface="Calibri"/>
                <a:cs typeface="Calibri"/>
              </a:rPr>
              <a:t>ve</a:t>
            </a:r>
            <a:endParaRPr sz="3200">
              <a:latin typeface="Calibri"/>
              <a:cs typeface="Calibri"/>
            </a:endParaRPr>
          </a:p>
        </p:txBody>
      </p:sp>
      <p:sp>
        <p:nvSpPr>
          <p:cNvPr id="8" name="object 8"/>
          <p:cNvSpPr txBox="1"/>
          <p:nvPr/>
        </p:nvSpPr>
        <p:spPr>
          <a:xfrm>
            <a:off x="547217" y="1739646"/>
            <a:ext cx="2303145" cy="1009015"/>
          </a:xfrm>
          <a:prstGeom prst="rect">
            <a:avLst/>
          </a:prstGeom>
        </p:spPr>
        <p:txBody>
          <a:bodyPr vert="horz" wrap="square" lIns="0" tIns="0" rIns="0" bIns="0" rtlCol="0">
            <a:spAutoFit/>
          </a:bodyPr>
          <a:lstStyle/>
          <a:p>
            <a:pPr marL="12700">
              <a:lnSpc>
                <a:spcPct val="100000"/>
              </a:lnSpc>
            </a:pPr>
            <a:r>
              <a:rPr sz="3200" spc="-5" dirty="0">
                <a:latin typeface="Calibri"/>
                <a:cs typeface="Calibri"/>
              </a:rPr>
              <a:t>kuruluşlarına</a:t>
            </a:r>
            <a:endParaRPr sz="3200">
              <a:latin typeface="Calibri"/>
              <a:cs typeface="Calibri"/>
            </a:endParaRPr>
          </a:p>
          <a:p>
            <a:pPr marL="12700">
              <a:lnSpc>
                <a:spcPct val="100000"/>
              </a:lnSpc>
            </a:pPr>
            <a:r>
              <a:rPr sz="3200" spc="-45" dirty="0">
                <a:latin typeface="Calibri"/>
                <a:cs typeface="Calibri"/>
              </a:rPr>
              <a:t>k</a:t>
            </a:r>
            <a:r>
              <a:rPr sz="3200" dirty="0">
                <a:latin typeface="Calibri"/>
                <a:cs typeface="Calibri"/>
              </a:rPr>
              <a:t>ul</a:t>
            </a:r>
            <a:r>
              <a:rPr sz="3200" spc="-15" dirty="0">
                <a:latin typeface="Calibri"/>
                <a:cs typeface="Calibri"/>
              </a:rPr>
              <a:t>l</a:t>
            </a:r>
            <a:r>
              <a:rPr sz="3200" spc="5" dirty="0">
                <a:latin typeface="Calibri"/>
                <a:cs typeface="Calibri"/>
              </a:rPr>
              <a:t>a</a:t>
            </a:r>
            <a:r>
              <a:rPr sz="3200" dirty="0">
                <a:latin typeface="Calibri"/>
                <a:cs typeface="Calibri"/>
              </a:rPr>
              <a:t>nılm</a:t>
            </a:r>
            <a:r>
              <a:rPr sz="3200" spc="-55" dirty="0">
                <a:latin typeface="Calibri"/>
                <a:cs typeface="Calibri"/>
              </a:rPr>
              <a:t>a</a:t>
            </a:r>
            <a:r>
              <a:rPr sz="3200" spc="-50" dirty="0">
                <a:latin typeface="Calibri"/>
                <a:cs typeface="Calibri"/>
              </a:rPr>
              <a:t>y</a:t>
            </a:r>
            <a:r>
              <a:rPr sz="3200" dirty="0">
                <a:latin typeface="Calibri"/>
                <a:cs typeface="Calibri"/>
              </a:rPr>
              <a:t>an</a:t>
            </a:r>
            <a:endParaRPr sz="3200">
              <a:latin typeface="Calibri"/>
              <a:cs typeface="Calibri"/>
            </a:endParaRPr>
          </a:p>
        </p:txBody>
      </p:sp>
      <p:sp>
        <p:nvSpPr>
          <p:cNvPr id="9" name="object 9"/>
          <p:cNvSpPr txBox="1"/>
          <p:nvPr/>
        </p:nvSpPr>
        <p:spPr>
          <a:xfrm>
            <a:off x="3051429" y="1739646"/>
            <a:ext cx="943610" cy="1009015"/>
          </a:xfrm>
          <a:prstGeom prst="rect">
            <a:avLst/>
          </a:prstGeom>
        </p:spPr>
        <p:txBody>
          <a:bodyPr vert="horz" wrap="square" lIns="0" tIns="0" rIns="0" bIns="0" rtlCol="0">
            <a:spAutoFit/>
          </a:bodyPr>
          <a:lstStyle/>
          <a:p>
            <a:pPr marL="12700">
              <a:lnSpc>
                <a:spcPct val="100000"/>
              </a:lnSpc>
            </a:pPr>
            <a:r>
              <a:rPr sz="3200" dirty="0">
                <a:latin typeface="Calibri"/>
                <a:cs typeface="Calibri"/>
              </a:rPr>
              <a:t>ait,</a:t>
            </a:r>
            <a:endParaRPr sz="3200">
              <a:latin typeface="Calibri"/>
              <a:cs typeface="Calibri"/>
            </a:endParaRPr>
          </a:p>
          <a:p>
            <a:pPr marL="175260">
              <a:lnSpc>
                <a:spcPct val="100000"/>
              </a:lnSpc>
            </a:pPr>
            <a:r>
              <a:rPr sz="3200" spc="-35" dirty="0">
                <a:latin typeface="Calibri"/>
                <a:cs typeface="Calibri"/>
              </a:rPr>
              <a:t>v</a:t>
            </a:r>
            <a:r>
              <a:rPr sz="3200" spc="-15" dirty="0">
                <a:latin typeface="Calibri"/>
                <a:cs typeface="Calibri"/>
              </a:rPr>
              <a:t>e</a:t>
            </a:r>
            <a:r>
              <a:rPr sz="3200" spc="-50" dirty="0">
                <a:latin typeface="Calibri"/>
                <a:cs typeface="Calibri"/>
              </a:rPr>
              <a:t>y</a:t>
            </a:r>
            <a:r>
              <a:rPr sz="3200" dirty="0">
                <a:latin typeface="Calibri"/>
                <a:cs typeface="Calibri"/>
              </a:rPr>
              <a:t>a</a:t>
            </a:r>
            <a:endParaRPr sz="3200">
              <a:latin typeface="Calibri"/>
              <a:cs typeface="Calibri"/>
            </a:endParaRPr>
          </a:p>
        </p:txBody>
      </p:sp>
      <p:sp>
        <p:nvSpPr>
          <p:cNvPr id="10" name="object 10"/>
          <p:cNvSpPr txBox="1"/>
          <p:nvPr/>
        </p:nvSpPr>
        <p:spPr>
          <a:xfrm>
            <a:off x="4290821" y="1739646"/>
            <a:ext cx="4328795" cy="1009015"/>
          </a:xfrm>
          <a:prstGeom prst="rect">
            <a:avLst/>
          </a:prstGeom>
        </p:spPr>
        <p:txBody>
          <a:bodyPr vert="horz" wrap="square" lIns="0" tIns="0" rIns="0" bIns="0" rtlCol="0">
            <a:spAutoFit/>
          </a:bodyPr>
          <a:lstStyle/>
          <a:p>
            <a:pPr algn="ctr">
              <a:lnSpc>
                <a:spcPct val="100000"/>
              </a:lnSpc>
              <a:tabLst>
                <a:tab pos="1485900" algn="l"/>
                <a:tab pos="2401570" algn="l"/>
              </a:tabLst>
            </a:pPr>
            <a:r>
              <a:rPr sz="3200" dirty="0">
                <a:latin typeface="Calibri"/>
                <a:cs typeface="Calibri"/>
              </a:rPr>
              <a:t>hizmet	dışı	</a:t>
            </a:r>
            <a:r>
              <a:rPr sz="3200" spc="-5" dirty="0">
                <a:latin typeface="Calibri"/>
                <a:cs typeface="Calibri"/>
              </a:rPr>
              <a:t>kaldığından</a:t>
            </a:r>
            <a:endParaRPr sz="3200">
              <a:latin typeface="Calibri"/>
              <a:cs typeface="Calibri"/>
            </a:endParaRPr>
          </a:p>
          <a:p>
            <a:pPr marL="67945" algn="ctr">
              <a:lnSpc>
                <a:spcPct val="100000"/>
              </a:lnSpc>
              <a:tabLst>
                <a:tab pos="1539240" algn="l"/>
                <a:tab pos="2941320" algn="l"/>
                <a:tab pos="4050665" algn="l"/>
              </a:tabLst>
            </a:pPr>
            <a:r>
              <a:rPr sz="3200" dirty="0">
                <a:latin typeface="Calibri"/>
                <a:cs typeface="Calibri"/>
              </a:rPr>
              <a:t>i</a:t>
            </a:r>
            <a:r>
              <a:rPr sz="3200" spc="-35" dirty="0">
                <a:latin typeface="Calibri"/>
                <a:cs typeface="Calibri"/>
              </a:rPr>
              <a:t>h</a:t>
            </a:r>
            <a:r>
              <a:rPr sz="3200" dirty="0">
                <a:latin typeface="Calibri"/>
                <a:cs typeface="Calibri"/>
              </a:rPr>
              <a:t>ti</a:t>
            </a:r>
            <a:r>
              <a:rPr sz="3200" spc="-40" dirty="0">
                <a:latin typeface="Calibri"/>
                <a:cs typeface="Calibri"/>
              </a:rPr>
              <a:t>y</a:t>
            </a:r>
            <a:r>
              <a:rPr sz="3200" dirty="0">
                <a:latin typeface="Calibri"/>
                <a:cs typeface="Calibri"/>
              </a:rPr>
              <a:t>aç	</a:t>
            </a:r>
            <a:r>
              <a:rPr sz="3200" spc="-70" dirty="0">
                <a:latin typeface="Calibri"/>
                <a:cs typeface="Calibri"/>
              </a:rPr>
              <a:t>f</a:t>
            </a:r>
            <a:r>
              <a:rPr sz="3200" dirty="0">
                <a:latin typeface="Calibri"/>
                <a:cs typeface="Calibri"/>
              </a:rPr>
              <a:t>az</a:t>
            </a:r>
            <a:r>
              <a:rPr sz="3200" spc="-15" dirty="0">
                <a:latin typeface="Calibri"/>
                <a:cs typeface="Calibri"/>
              </a:rPr>
              <a:t>l</a:t>
            </a:r>
            <a:r>
              <a:rPr sz="3200" spc="5" dirty="0">
                <a:latin typeface="Calibri"/>
                <a:cs typeface="Calibri"/>
              </a:rPr>
              <a:t>a</a:t>
            </a:r>
            <a:r>
              <a:rPr sz="3200" dirty="0">
                <a:latin typeface="Calibri"/>
                <a:cs typeface="Calibri"/>
              </a:rPr>
              <a:t>sı	</a:t>
            </a:r>
            <a:r>
              <a:rPr sz="3200" spc="-5" dirty="0">
                <a:latin typeface="Calibri"/>
                <a:cs typeface="Calibri"/>
              </a:rPr>
              <a:t>ola</a:t>
            </a:r>
            <a:r>
              <a:rPr sz="3200" dirty="0">
                <a:latin typeface="Calibri"/>
                <a:cs typeface="Calibri"/>
              </a:rPr>
              <a:t>n	</a:t>
            </a:r>
            <a:r>
              <a:rPr sz="3200" spc="-10" dirty="0">
                <a:solidFill>
                  <a:srgbClr val="FF0000"/>
                </a:solidFill>
                <a:latin typeface="Calibri"/>
                <a:cs typeface="Calibri"/>
              </a:rPr>
              <a:t>iş</a:t>
            </a:r>
            <a:endParaRPr sz="3200">
              <a:latin typeface="Calibri"/>
              <a:cs typeface="Calibri"/>
            </a:endParaRPr>
          </a:p>
        </p:txBody>
      </p:sp>
      <p:sp>
        <p:nvSpPr>
          <p:cNvPr id="11" name="object 11"/>
          <p:cNvSpPr/>
          <p:nvPr/>
        </p:nvSpPr>
        <p:spPr>
          <a:xfrm>
            <a:off x="1672335" y="5130419"/>
            <a:ext cx="5340350" cy="0"/>
          </a:xfrm>
          <a:custGeom>
            <a:avLst/>
            <a:gdLst/>
            <a:ahLst/>
            <a:cxnLst/>
            <a:rect l="l" t="t" r="r" b="b"/>
            <a:pathLst>
              <a:path w="5340350">
                <a:moveTo>
                  <a:pt x="0" y="0"/>
                </a:moveTo>
                <a:lnTo>
                  <a:pt x="5340095" y="0"/>
                </a:lnTo>
              </a:path>
            </a:pathLst>
          </a:custGeom>
          <a:ln w="25908">
            <a:solidFill>
              <a:srgbClr val="000000"/>
            </a:solidFill>
          </a:ln>
        </p:spPr>
        <p:txBody>
          <a:bodyPr wrap="square" lIns="0" tIns="0" rIns="0" bIns="0" rtlCol="0"/>
          <a:lstStyle/>
          <a:p>
            <a:endParaRPr/>
          </a:p>
        </p:txBody>
      </p:sp>
      <p:sp>
        <p:nvSpPr>
          <p:cNvPr id="12" name="object 12"/>
          <p:cNvSpPr txBox="1"/>
          <p:nvPr/>
        </p:nvSpPr>
        <p:spPr>
          <a:xfrm>
            <a:off x="547217" y="2715386"/>
            <a:ext cx="8074659" cy="3448050"/>
          </a:xfrm>
          <a:prstGeom prst="rect">
            <a:avLst/>
          </a:prstGeom>
        </p:spPr>
        <p:txBody>
          <a:bodyPr vert="horz" wrap="square" lIns="0" tIns="0" rIns="0" bIns="0" rtlCol="0">
            <a:spAutoFit/>
          </a:bodyPr>
          <a:lstStyle/>
          <a:p>
            <a:pPr marL="12700" marR="5080" algn="just">
              <a:lnSpc>
                <a:spcPct val="100000"/>
              </a:lnSpc>
            </a:pPr>
            <a:r>
              <a:rPr sz="3200" dirty="0">
                <a:solidFill>
                  <a:srgbClr val="FF0000"/>
                </a:solidFill>
                <a:latin typeface="Calibri"/>
                <a:cs typeface="Calibri"/>
              </a:rPr>
              <a:t>makinesi</a:t>
            </a:r>
            <a:r>
              <a:rPr sz="3200" dirty="0">
                <a:latin typeface="Calibri"/>
                <a:cs typeface="Calibri"/>
              </a:rPr>
              <a:t>, </a:t>
            </a:r>
            <a:r>
              <a:rPr sz="3200" dirty="0">
                <a:solidFill>
                  <a:srgbClr val="FF0000"/>
                </a:solidFill>
                <a:latin typeface="Calibri"/>
                <a:cs typeface="Calibri"/>
              </a:rPr>
              <a:t>makine </a:t>
            </a:r>
            <a:r>
              <a:rPr sz="3200" spc="-20" dirty="0">
                <a:solidFill>
                  <a:srgbClr val="FF0000"/>
                </a:solidFill>
                <a:latin typeface="Calibri"/>
                <a:cs typeface="Calibri"/>
              </a:rPr>
              <a:t>ve </a:t>
            </a:r>
            <a:r>
              <a:rPr sz="3200" spc="-15" dirty="0">
                <a:solidFill>
                  <a:srgbClr val="FF0000"/>
                </a:solidFill>
                <a:latin typeface="Calibri"/>
                <a:cs typeface="Calibri"/>
              </a:rPr>
              <a:t>teçhizat</a:t>
            </a:r>
            <a:r>
              <a:rPr sz="3200" spc="-15" dirty="0">
                <a:latin typeface="Calibri"/>
                <a:cs typeface="Calibri"/>
              </a:rPr>
              <a:t>, </a:t>
            </a:r>
            <a:r>
              <a:rPr sz="3200" dirty="0">
                <a:solidFill>
                  <a:srgbClr val="FF0000"/>
                </a:solidFill>
                <a:latin typeface="Calibri"/>
                <a:cs typeface="Calibri"/>
              </a:rPr>
              <a:t>demirbaş</a:t>
            </a:r>
            <a:r>
              <a:rPr sz="3200" dirty="0">
                <a:latin typeface="Calibri"/>
                <a:cs typeface="Calibri"/>
              </a:rPr>
              <a:t>, </a:t>
            </a:r>
            <a:r>
              <a:rPr sz="3200" spc="-15" dirty="0">
                <a:solidFill>
                  <a:srgbClr val="FF0000"/>
                </a:solidFill>
                <a:latin typeface="Calibri"/>
                <a:cs typeface="Calibri"/>
              </a:rPr>
              <a:t>araç,  gereç ve </a:t>
            </a:r>
            <a:r>
              <a:rPr sz="3200" spc="-10" dirty="0">
                <a:solidFill>
                  <a:srgbClr val="FF0000"/>
                </a:solidFill>
                <a:latin typeface="Calibri"/>
                <a:cs typeface="Calibri"/>
              </a:rPr>
              <a:t>malzemeleri </a:t>
            </a:r>
            <a:r>
              <a:rPr sz="3200" u="heavy" spc="-10" dirty="0">
                <a:latin typeface="Calibri"/>
                <a:cs typeface="Calibri"/>
              </a:rPr>
              <a:t>belediyelere</a:t>
            </a:r>
            <a:r>
              <a:rPr sz="3200" spc="-10" dirty="0">
                <a:latin typeface="Calibri"/>
                <a:cs typeface="Calibri"/>
              </a:rPr>
              <a:t>, </a:t>
            </a:r>
            <a:r>
              <a:rPr sz="3200" u="heavy" spc="-5" dirty="0">
                <a:latin typeface="Calibri"/>
                <a:cs typeface="Calibri"/>
              </a:rPr>
              <a:t>il </a:t>
            </a:r>
            <a:r>
              <a:rPr sz="3200" u="heavy" spc="-30" dirty="0">
                <a:latin typeface="Calibri"/>
                <a:cs typeface="Calibri"/>
              </a:rPr>
              <a:t>özel  </a:t>
            </a:r>
            <a:r>
              <a:rPr sz="3200" u="heavy" spc="-5" dirty="0">
                <a:latin typeface="Calibri"/>
                <a:cs typeface="Calibri"/>
              </a:rPr>
              <a:t>idarelerine</a:t>
            </a:r>
            <a:r>
              <a:rPr sz="3200" spc="-5" dirty="0">
                <a:latin typeface="Calibri"/>
                <a:cs typeface="Calibri"/>
              </a:rPr>
              <a:t>, </a:t>
            </a:r>
            <a:r>
              <a:rPr sz="3200" u="heavy" spc="-5" dirty="0">
                <a:latin typeface="Calibri"/>
                <a:cs typeface="Calibri"/>
              </a:rPr>
              <a:t>tarımsal </a:t>
            </a:r>
            <a:r>
              <a:rPr sz="3200" u="heavy" spc="-10" dirty="0">
                <a:latin typeface="Calibri"/>
                <a:cs typeface="Calibri"/>
              </a:rPr>
              <a:t>kalkınma </a:t>
            </a:r>
            <a:r>
              <a:rPr sz="3200" u="heavy" spc="-15" dirty="0">
                <a:latin typeface="Calibri"/>
                <a:cs typeface="Calibri"/>
              </a:rPr>
              <a:t>kooperatiflerine</a:t>
            </a:r>
            <a:r>
              <a:rPr sz="3200" spc="-15" dirty="0">
                <a:latin typeface="Calibri"/>
                <a:cs typeface="Calibri"/>
              </a:rPr>
              <a:t>,  </a:t>
            </a:r>
            <a:r>
              <a:rPr sz="3200" u="heavy" spc="-5" dirty="0">
                <a:latin typeface="Calibri"/>
                <a:cs typeface="Calibri"/>
              </a:rPr>
              <a:t>sulama </a:t>
            </a:r>
            <a:r>
              <a:rPr sz="3200" u="heavy" spc="-15" dirty="0">
                <a:latin typeface="Calibri"/>
                <a:cs typeface="Calibri"/>
              </a:rPr>
              <a:t>kooperatiflerine</a:t>
            </a:r>
            <a:r>
              <a:rPr sz="3200" spc="-15" dirty="0">
                <a:latin typeface="Calibri"/>
                <a:cs typeface="Calibri"/>
              </a:rPr>
              <a:t>, </a:t>
            </a:r>
            <a:r>
              <a:rPr sz="3200" u="heavy" spc="-5" dirty="0">
                <a:latin typeface="Calibri"/>
                <a:cs typeface="Calibri"/>
              </a:rPr>
              <a:t>sulama birliklerine </a:t>
            </a:r>
            <a:r>
              <a:rPr sz="3200" spc="-35" dirty="0">
                <a:latin typeface="Calibri"/>
                <a:cs typeface="Calibri"/>
              </a:rPr>
              <a:t>ve  </a:t>
            </a:r>
            <a:r>
              <a:rPr sz="3200" spc="-5" dirty="0">
                <a:latin typeface="Calibri"/>
                <a:cs typeface="Calibri"/>
              </a:rPr>
              <a:t>diğer </a:t>
            </a:r>
            <a:r>
              <a:rPr sz="3200" spc="-15" dirty="0">
                <a:latin typeface="Calibri"/>
                <a:cs typeface="Calibri"/>
              </a:rPr>
              <a:t>kamu</a:t>
            </a:r>
            <a:r>
              <a:rPr sz="3200" spc="690" dirty="0">
                <a:latin typeface="Calibri"/>
                <a:cs typeface="Calibri"/>
              </a:rPr>
              <a:t> </a:t>
            </a:r>
            <a:r>
              <a:rPr sz="3200" spc="-10" dirty="0">
                <a:latin typeface="Calibri"/>
                <a:cs typeface="Calibri"/>
              </a:rPr>
              <a:t>kurum </a:t>
            </a:r>
            <a:r>
              <a:rPr sz="3200" spc="-15" dirty="0">
                <a:latin typeface="Calibri"/>
                <a:cs typeface="Calibri"/>
              </a:rPr>
              <a:t>ve</a:t>
            </a:r>
            <a:r>
              <a:rPr sz="3200" spc="690" dirty="0">
                <a:latin typeface="Calibri"/>
                <a:cs typeface="Calibri"/>
              </a:rPr>
              <a:t> </a:t>
            </a:r>
            <a:r>
              <a:rPr sz="3200" spc="-5" dirty="0">
                <a:latin typeface="Calibri"/>
                <a:cs typeface="Calibri"/>
              </a:rPr>
              <a:t>kuruluşlarına </a:t>
            </a:r>
            <a:r>
              <a:rPr sz="3200" spc="-15" dirty="0">
                <a:latin typeface="Calibri"/>
                <a:cs typeface="Calibri"/>
              </a:rPr>
              <a:t>karşılıklı  </a:t>
            </a:r>
            <a:r>
              <a:rPr sz="3200" dirty="0">
                <a:latin typeface="Calibri"/>
                <a:cs typeface="Calibri"/>
              </a:rPr>
              <a:t>anlaşma </a:t>
            </a:r>
            <a:r>
              <a:rPr sz="3200" spc="-10" dirty="0">
                <a:latin typeface="Calibri"/>
                <a:cs typeface="Calibri"/>
              </a:rPr>
              <a:t>suretiyle </a:t>
            </a:r>
            <a:r>
              <a:rPr sz="3200" spc="-20" dirty="0">
                <a:latin typeface="Calibri"/>
                <a:cs typeface="Calibri"/>
              </a:rPr>
              <a:t>satmaya, </a:t>
            </a:r>
            <a:r>
              <a:rPr sz="3200" spc="-15" dirty="0">
                <a:latin typeface="Calibri"/>
                <a:cs typeface="Calibri"/>
              </a:rPr>
              <a:t>kiralamaya, </a:t>
            </a:r>
            <a:r>
              <a:rPr sz="3200" spc="-10" dirty="0">
                <a:latin typeface="Calibri"/>
                <a:cs typeface="Calibri"/>
              </a:rPr>
              <a:t>satış </a:t>
            </a:r>
            <a:r>
              <a:rPr sz="3200" spc="-35" dirty="0">
                <a:latin typeface="Calibri"/>
                <a:cs typeface="Calibri"/>
              </a:rPr>
              <a:t>ve  </a:t>
            </a:r>
            <a:r>
              <a:rPr sz="3200" spc="-20" dirty="0">
                <a:latin typeface="Calibri"/>
                <a:cs typeface="Calibri"/>
              </a:rPr>
              <a:t>kira  </a:t>
            </a:r>
            <a:r>
              <a:rPr sz="3200" spc="-5" dirty="0">
                <a:latin typeface="Calibri"/>
                <a:cs typeface="Calibri"/>
              </a:rPr>
              <a:t>bedellerini  </a:t>
            </a:r>
            <a:r>
              <a:rPr sz="3200" spc="-10" dirty="0">
                <a:latin typeface="Calibri"/>
                <a:cs typeface="Calibri"/>
              </a:rPr>
              <a:t>taksitlendirmeye  </a:t>
            </a:r>
            <a:r>
              <a:rPr sz="3200" spc="-5" dirty="0">
                <a:latin typeface="Calibri"/>
                <a:cs typeface="Calibri"/>
              </a:rPr>
              <a:t>ilgili </a:t>
            </a:r>
            <a:r>
              <a:rPr sz="3200" spc="220" dirty="0">
                <a:latin typeface="Calibri"/>
                <a:cs typeface="Calibri"/>
              </a:rPr>
              <a:t> </a:t>
            </a:r>
            <a:r>
              <a:rPr sz="3200" spc="-10" dirty="0">
                <a:latin typeface="Calibri"/>
                <a:cs typeface="Calibri"/>
              </a:rPr>
              <a:t>kurumlar</a:t>
            </a:r>
            <a:endParaRPr sz="3200">
              <a:latin typeface="Calibri"/>
              <a:cs typeface="Calibri"/>
            </a:endParaRPr>
          </a:p>
        </p:txBody>
      </p:sp>
      <p:sp>
        <p:nvSpPr>
          <p:cNvPr id="13" name="object 13"/>
          <p:cNvSpPr txBox="1"/>
          <p:nvPr/>
        </p:nvSpPr>
        <p:spPr>
          <a:xfrm>
            <a:off x="547217" y="6130035"/>
            <a:ext cx="1515745" cy="521334"/>
          </a:xfrm>
          <a:prstGeom prst="rect">
            <a:avLst/>
          </a:prstGeom>
        </p:spPr>
        <p:txBody>
          <a:bodyPr vert="horz" wrap="square" lIns="0" tIns="0" rIns="0" bIns="0" rtlCol="0">
            <a:spAutoFit/>
          </a:bodyPr>
          <a:lstStyle/>
          <a:p>
            <a:pPr marL="12700">
              <a:lnSpc>
                <a:spcPct val="100000"/>
              </a:lnSpc>
            </a:pPr>
            <a:r>
              <a:rPr sz="3200" spc="-40" dirty="0">
                <a:latin typeface="Calibri"/>
                <a:cs typeface="Calibri"/>
              </a:rPr>
              <a:t>yetkilidir.</a:t>
            </a:r>
            <a:endParaRPr sz="3200">
              <a:latin typeface="Calibri"/>
              <a:cs typeface="Calibri"/>
            </a:endParaRPr>
          </a:p>
        </p:txBody>
      </p:sp>
      <p:sp>
        <p:nvSpPr>
          <p:cNvPr id="14" name="object 14"/>
          <p:cNvSpPr txBox="1"/>
          <p:nvPr/>
        </p:nvSpPr>
        <p:spPr>
          <a:xfrm>
            <a:off x="8415019" y="6447434"/>
            <a:ext cx="19304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62</a:t>
            </a:r>
            <a:endParaRPr sz="1200">
              <a:latin typeface="Tahoma"/>
              <a:cs typeface="Tahom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61488" y="353568"/>
            <a:ext cx="4622292" cy="83210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260350"/>
            <a:ext cx="8978010" cy="772759"/>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085845" y="456438"/>
            <a:ext cx="3975100" cy="457200"/>
          </a:xfrm>
          <a:prstGeom prst="rect">
            <a:avLst/>
          </a:prstGeom>
        </p:spPr>
        <p:txBody>
          <a:bodyPr vert="horz" wrap="square" lIns="0" tIns="0" rIns="0" bIns="0" rtlCol="0">
            <a:spAutoFit/>
          </a:bodyPr>
          <a:lstStyle/>
          <a:p>
            <a:pPr marL="12700">
              <a:lnSpc>
                <a:spcPct val="100000"/>
              </a:lnSpc>
            </a:pPr>
            <a:r>
              <a:rPr sz="2800" spc="-30" dirty="0"/>
              <a:t>Avans </a:t>
            </a:r>
            <a:r>
              <a:rPr sz="2800" spc="-25" dirty="0"/>
              <a:t>Verilmesi </a:t>
            </a:r>
            <a:r>
              <a:rPr sz="2800" spc="-20" dirty="0"/>
              <a:t>ve</a:t>
            </a:r>
            <a:r>
              <a:rPr sz="2800" spc="90" dirty="0"/>
              <a:t> </a:t>
            </a:r>
            <a:r>
              <a:rPr sz="2800" spc="-15" dirty="0"/>
              <a:t>Oranlar</a:t>
            </a:r>
            <a:endParaRPr sz="2800"/>
          </a:p>
        </p:txBody>
      </p:sp>
      <p:graphicFrame>
        <p:nvGraphicFramePr>
          <p:cNvPr id="7" name="object 7"/>
          <p:cNvGraphicFramePr>
            <a:graphicFrameLocks noGrp="1"/>
          </p:cNvGraphicFramePr>
          <p:nvPr>
            <p:extLst>
              <p:ext uri="{D42A27DB-BD31-4B8C-83A1-F6EECF244321}">
                <p14:modId xmlns:p14="http://schemas.microsoft.com/office/powerpoint/2010/main" val="2638249086"/>
              </p:ext>
            </p:extLst>
          </p:nvPr>
        </p:nvGraphicFramePr>
        <p:xfrm>
          <a:off x="0" y="1219200"/>
          <a:ext cx="9067801" cy="6360813"/>
        </p:xfrm>
        <a:graphic>
          <a:graphicData uri="http://schemas.openxmlformats.org/drawingml/2006/table">
            <a:tbl>
              <a:tblPr firstRow="1" bandRow="1">
                <a:tableStyleId>{2D5ABB26-0587-4C30-8999-92F81FD0307C}</a:tableStyleId>
              </a:tblPr>
              <a:tblGrid>
                <a:gridCol w="1314963">
                  <a:extLst>
                    <a:ext uri="{9D8B030D-6E8A-4147-A177-3AD203B41FA5}">
                      <a16:colId xmlns:a16="http://schemas.microsoft.com/office/drawing/2014/main" val="20000"/>
                    </a:ext>
                  </a:extLst>
                </a:gridCol>
                <a:gridCol w="6533637">
                  <a:extLst>
                    <a:ext uri="{9D8B030D-6E8A-4147-A177-3AD203B41FA5}">
                      <a16:colId xmlns:a16="http://schemas.microsoft.com/office/drawing/2014/main" val="20001"/>
                    </a:ext>
                  </a:extLst>
                </a:gridCol>
                <a:gridCol w="1219201">
                  <a:extLst>
                    <a:ext uri="{9D8B030D-6E8A-4147-A177-3AD203B41FA5}">
                      <a16:colId xmlns:a16="http://schemas.microsoft.com/office/drawing/2014/main" val="20002"/>
                    </a:ext>
                  </a:extLst>
                </a:gridCol>
              </a:tblGrid>
              <a:tr h="1270658">
                <a:tc rowSpan="8">
                  <a:txBody>
                    <a:bodyPr/>
                    <a:lstStyle/>
                    <a:p>
                      <a:pPr>
                        <a:lnSpc>
                          <a:spcPct val="100000"/>
                        </a:lnSpc>
                      </a:pPr>
                      <a:endParaRPr sz="2400" dirty="0">
                        <a:latin typeface="Times New Roman"/>
                        <a:cs typeface="Times New Roman"/>
                      </a:endParaRPr>
                    </a:p>
                    <a:p>
                      <a:pPr>
                        <a:lnSpc>
                          <a:spcPct val="100000"/>
                        </a:lnSpc>
                      </a:pPr>
                      <a:endParaRPr sz="2400" dirty="0">
                        <a:latin typeface="Times New Roman"/>
                        <a:cs typeface="Times New Roman"/>
                      </a:endParaRPr>
                    </a:p>
                    <a:p>
                      <a:pPr marL="96520" marR="43180" indent="-67310" algn="ctr">
                        <a:lnSpc>
                          <a:spcPct val="100000"/>
                        </a:lnSpc>
                        <a:spcBef>
                          <a:spcPts val="1540"/>
                        </a:spcBef>
                      </a:pPr>
                      <a:r>
                        <a:rPr sz="2400" b="1" dirty="0">
                          <a:latin typeface="Calibri"/>
                          <a:cs typeface="Calibri"/>
                        </a:rPr>
                        <a:t>Ön  </a:t>
                      </a:r>
                      <a:r>
                        <a:rPr sz="2400" b="1" spc="-5" dirty="0">
                          <a:latin typeface="Calibri"/>
                          <a:cs typeface="Calibri"/>
                        </a:rPr>
                        <a:t>Ödeme  </a:t>
                      </a:r>
                      <a:r>
                        <a:rPr sz="2400" b="1" spc="-15" dirty="0">
                          <a:latin typeface="Calibri"/>
                          <a:cs typeface="Calibri"/>
                        </a:rPr>
                        <a:t>(Avans) </a:t>
                      </a:r>
                      <a:r>
                        <a:rPr lang="tr-TR" sz="2400" b="1" spc="-15" dirty="0" smtClean="0">
                          <a:latin typeface="Calibri"/>
                          <a:cs typeface="Calibri"/>
                        </a:rPr>
                        <a:t>2021 </a:t>
                      </a:r>
                      <a:r>
                        <a:rPr sz="2400" b="1" spc="-15" dirty="0" err="1" smtClean="0">
                          <a:latin typeface="Calibri"/>
                          <a:cs typeface="Calibri"/>
                        </a:rPr>
                        <a:t>Bütçe</a:t>
                      </a:r>
                      <a:r>
                        <a:rPr sz="2400" b="1" spc="-15" dirty="0" smtClean="0">
                          <a:latin typeface="Calibri"/>
                          <a:cs typeface="Calibri"/>
                        </a:rPr>
                        <a:t>  </a:t>
                      </a:r>
                      <a:r>
                        <a:rPr sz="2400" b="1" spc="-10" dirty="0">
                          <a:latin typeface="Calibri"/>
                          <a:cs typeface="Calibri"/>
                        </a:rPr>
                        <a:t>Kanunu</a:t>
                      </a:r>
                      <a:r>
                        <a:rPr sz="2400" b="1" spc="-85" dirty="0">
                          <a:latin typeface="Calibri"/>
                          <a:cs typeface="Calibri"/>
                        </a:rPr>
                        <a:t> </a:t>
                      </a:r>
                      <a:r>
                        <a:rPr sz="2400" b="1" dirty="0">
                          <a:latin typeface="Calibri"/>
                          <a:cs typeface="Calibri"/>
                        </a:rPr>
                        <a:t>İ  </a:t>
                      </a:r>
                      <a:r>
                        <a:rPr sz="2400" b="1" spc="-10" dirty="0">
                          <a:latin typeface="Calibri"/>
                          <a:cs typeface="Calibri"/>
                        </a:rPr>
                        <a:t>Cetveli</a:t>
                      </a:r>
                      <a:endParaRPr sz="2400" dirty="0">
                        <a:latin typeface="Calibri"/>
                        <a:cs typeface="Calibri"/>
                      </a:endParaRPr>
                    </a:p>
                  </a:txBody>
                  <a:tcPr marL="0" marR="0" marT="0" marB="0">
                    <a:lnL w="57150">
                      <a:solidFill>
                        <a:srgbClr val="000000"/>
                      </a:solidFill>
                      <a:prstDash val="solid"/>
                    </a:lnL>
                    <a:lnR w="12700">
                      <a:solidFill>
                        <a:srgbClr val="000000"/>
                      </a:solidFill>
                      <a:prstDash val="solid"/>
                    </a:lnR>
                    <a:lnT w="57150">
                      <a:solidFill>
                        <a:srgbClr val="000000"/>
                      </a:solidFill>
                      <a:prstDash val="solid"/>
                    </a:lnT>
                    <a:lnB w="12700">
                      <a:solidFill>
                        <a:srgbClr val="000000"/>
                      </a:solidFill>
                      <a:prstDash val="solid"/>
                    </a:lnB>
                  </a:tcPr>
                </a:tc>
                <a:tc>
                  <a:txBody>
                    <a:bodyPr/>
                    <a:lstStyle/>
                    <a:p>
                      <a:pPr marL="28575" algn="just">
                        <a:lnSpc>
                          <a:spcPts val="2110"/>
                        </a:lnSpc>
                      </a:pPr>
                      <a:r>
                        <a:rPr sz="2000" b="1" dirty="0">
                          <a:latin typeface="Times New Roman"/>
                          <a:cs typeface="Times New Roman"/>
                        </a:rPr>
                        <a:t>a) </a:t>
                      </a:r>
                      <a:r>
                        <a:rPr sz="2000" b="1" spc="-40" dirty="0">
                          <a:latin typeface="Times New Roman"/>
                          <a:cs typeface="Times New Roman"/>
                        </a:rPr>
                        <a:t>Yapım </a:t>
                      </a:r>
                      <a:r>
                        <a:rPr sz="2000" b="1" dirty="0">
                          <a:latin typeface="Times New Roman"/>
                          <a:cs typeface="Times New Roman"/>
                        </a:rPr>
                        <a:t>işleri </a:t>
                      </a:r>
                      <a:r>
                        <a:rPr sz="2000" b="1" spc="-5" dirty="0">
                          <a:latin typeface="Times New Roman"/>
                          <a:cs typeface="Times New Roman"/>
                        </a:rPr>
                        <a:t>ile </a:t>
                      </a:r>
                      <a:r>
                        <a:rPr sz="2000" b="1" dirty="0">
                          <a:latin typeface="Times New Roman"/>
                          <a:cs typeface="Times New Roman"/>
                        </a:rPr>
                        <a:t>mal ve </a:t>
                      </a:r>
                      <a:r>
                        <a:rPr sz="2000" b="1" spc="-5" dirty="0">
                          <a:latin typeface="Times New Roman"/>
                          <a:cs typeface="Times New Roman"/>
                        </a:rPr>
                        <a:t>hizmet </a:t>
                      </a:r>
                      <a:r>
                        <a:rPr sz="2000" b="1" dirty="0">
                          <a:latin typeface="Times New Roman"/>
                          <a:cs typeface="Times New Roman"/>
                        </a:rPr>
                        <a:t>alımları</a:t>
                      </a:r>
                      <a:r>
                        <a:rPr sz="2000" b="1" spc="-185" dirty="0">
                          <a:latin typeface="Times New Roman"/>
                          <a:cs typeface="Times New Roman"/>
                        </a:rPr>
                        <a:t> </a:t>
                      </a:r>
                      <a:r>
                        <a:rPr sz="2000" b="1" spc="-5" dirty="0">
                          <a:latin typeface="Times New Roman"/>
                          <a:cs typeface="Times New Roman"/>
                        </a:rPr>
                        <a:t>için;</a:t>
                      </a:r>
                      <a:endParaRPr sz="2000">
                        <a:latin typeface="Times New Roman"/>
                        <a:cs typeface="Times New Roman"/>
                      </a:endParaRPr>
                    </a:p>
                    <a:p>
                      <a:pPr marL="28575" marR="18415" algn="just">
                        <a:lnSpc>
                          <a:spcPct val="100000"/>
                        </a:lnSpc>
                      </a:pPr>
                      <a:r>
                        <a:rPr sz="2000" b="1" dirty="0">
                          <a:latin typeface="Times New Roman"/>
                          <a:cs typeface="Times New Roman"/>
                        </a:rPr>
                        <a:t>1- </a:t>
                      </a:r>
                      <a:r>
                        <a:rPr sz="2000" b="1" spc="-5" dirty="0">
                          <a:solidFill>
                            <a:srgbClr val="FF0000"/>
                          </a:solidFill>
                          <a:latin typeface="Times New Roman"/>
                          <a:cs typeface="Times New Roman"/>
                        </a:rPr>
                        <a:t>İllerde, kuruluş merkezlerinde, </a:t>
                      </a:r>
                      <a:r>
                        <a:rPr sz="2000" b="1" dirty="0">
                          <a:solidFill>
                            <a:srgbClr val="FF0000"/>
                          </a:solidFill>
                          <a:latin typeface="Times New Roman"/>
                          <a:cs typeface="Times New Roman"/>
                        </a:rPr>
                        <a:t>Büyükşehir </a:t>
                      </a:r>
                      <a:r>
                        <a:rPr sz="2000" b="1" spc="-5" dirty="0">
                          <a:solidFill>
                            <a:srgbClr val="FF0000"/>
                          </a:solidFill>
                          <a:latin typeface="Times New Roman"/>
                          <a:cs typeface="Times New Roman"/>
                        </a:rPr>
                        <a:t>belediye  sınırları içindeki ilçeler </a:t>
                      </a:r>
                      <a:r>
                        <a:rPr sz="2000" b="1" dirty="0">
                          <a:solidFill>
                            <a:srgbClr val="FF0000"/>
                          </a:solidFill>
                          <a:latin typeface="Times New Roman"/>
                          <a:cs typeface="Times New Roman"/>
                        </a:rPr>
                        <a:t>ve nüfusu </a:t>
                      </a:r>
                      <a:r>
                        <a:rPr sz="2000" b="1" spc="-5" dirty="0">
                          <a:solidFill>
                            <a:srgbClr val="FF0000"/>
                          </a:solidFill>
                          <a:latin typeface="Times New Roman"/>
                          <a:cs typeface="Times New Roman"/>
                        </a:rPr>
                        <a:t>50.000’i </a:t>
                      </a:r>
                      <a:r>
                        <a:rPr sz="2000" b="1" dirty="0">
                          <a:solidFill>
                            <a:srgbClr val="FF0000"/>
                          </a:solidFill>
                          <a:latin typeface="Times New Roman"/>
                          <a:cs typeface="Times New Roman"/>
                        </a:rPr>
                        <a:t>geçen  </a:t>
                      </a:r>
                      <a:r>
                        <a:rPr sz="2000" b="1" spc="-5" dirty="0">
                          <a:solidFill>
                            <a:srgbClr val="FF0000"/>
                          </a:solidFill>
                          <a:latin typeface="Times New Roman"/>
                          <a:cs typeface="Times New Roman"/>
                        </a:rPr>
                        <a:t>ilçelerde</a:t>
                      </a:r>
                      <a:endParaRPr sz="2000">
                        <a:latin typeface="Times New Roman"/>
                        <a:cs typeface="Times New Roman"/>
                      </a:endParaRPr>
                    </a:p>
                  </a:txBody>
                  <a:tcPr marL="0" marR="0" marT="0" marB="0">
                    <a:lnL w="12700">
                      <a:solidFill>
                        <a:srgbClr val="000000"/>
                      </a:solidFill>
                      <a:prstDash val="solid"/>
                    </a:lnL>
                    <a:lnR w="12700">
                      <a:solidFill>
                        <a:srgbClr val="000000"/>
                      </a:solidFill>
                      <a:prstDash val="solid"/>
                    </a:lnR>
                    <a:lnT w="57150">
                      <a:solidFill>
                        <a:srgbClr val="000000"/>
                      </a:solidFill>
                      <a:prstDash val="solid"/>
                    </a:lnT>
                    <a:lnB w="12700">
                      <a:solidFill>
                        <a:srgbClr val="000000"/>
                      </a:solidFill>
                      <a:prstDash val="solid"/>
                    </a:lnB>
                  </a:tcPr>
                </a:tc>
                <a:tc>
                  <a:txBody>
                    <a:bodyPr/>
                    <a:lstStyle/>
                    <a:p>
                      <a:pPr>
                        <a:lnSpc>
                          <a:spcPct val="100000"/>
                        </a:lnSpc>
                        <a:spcBef>
                          <a:spcPts val="25"/>
                        </a:spcBef>
                      </a:pPr>
                      <a:endParaRPr sz="3050" dirty="0">
                        <a:latin typeface="Times New Roman"/>
                        <a:cs typeface="Times New Roman"/>
                      </a:endParaRPr>
                    </a:p>
                    <a:p>
                      <a:pPr algn="r">
                        <a:lnSpc>
                          <a:spcPct val="100000"/>
                        </a:lnSpc>
                      </a:pPr>
                      <a:r>
                        <a:rPr lang="tr-TR" sz="2400" b="1" dirty="0" smtClean="0">
                          <a:latin typeface="Times New Roman"/>
                          <a:cs typeface="Times New Roman"/>
                        </a:rPr>
                        <a:t>2.370</a:t>
                      </a:r>
                      <a:endParaRPr sz="2400" dirty="0">
                        <a:latin typeface="Times New Roman"/>
                        <a:cs typeface="Times New Roman"/>
                      </a:endParaRPr>
                    </a:p>
                  </a:txBody>
                  <a:tcPr marL="0" marR="0" marT="3175" marB="0">
                    <a:lnL w="12700">
                      <a:solidFill>
                        <a:srgbClr val="000000"/>
                      </a:solidFill>
                      <a:prstDash val="solid"/>
                    </a:lnL>
                    <a:lnR w="57150">
                      <a:solidFill>
                        <a:srgbClr val="000000"/>
                      </a:solidFill>
                      <a:prstDash val="solid"/>
                    </a:lnR>
                    <a:lnT w="5715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391417">
                <a:tc vMerge="1">
                  <a:txBody>
                    <a:bodyPr/>
                    <a:lstStyle/>
                    <a:p>
                      <a:endParaRPr/>
                    </a:p>
                  </a:txBody>
                  <a:tcPr marL="0" marR="0" marT="0" marB="0">
                    <a:lnL w="57150">
                      <a:solidFill>
                        <a:srgbClr val="000000"/>
                      </a:solidFill>
                      <a:prstDash val="solid"/>
                    </a:lnL>
                    <a:lnR w="12700">
                      <a:solidFill>
                        <a:srgbClr val="000000"/>
                      </a:solidFill>
                      <a:prstDash val="solid"/>
                    </a:lnR>
                    <a:lnT w="57150">
                      <a:solidFill>
                        <a:srgbClr val="000000"/>
                      </a:solidFill>
                      <a:prstDash val="solid"/>
                    </a:lnT>
                    <a:lnB w="12700">
                      <a:solidFill>
                        <a:srgbClr val="000000"/>
                      </a:solidFill>
                      <a:prstDash val="solid"/>
                    </a:lnB>
                  </a:tcPr>
                </a:tc>
                <a:tc>
                  <a:txBody>
                    <a:bodyPr/>
                    <a:lstStyle/>
                    <a:p>
                      <a:pPr marL="28575">
                        <a:lnSpc>
                          <a:spcPts val="2290"/>
                        </a:lnSpc>
                      </a:pPr>
                      <a:r>
                        <a:rPr sz="2000" b="1" dirty="0">
                          <a:latin typeface="Times New Roman"/>
                          <a:cs typeface="Times New Roman"/>
                        </a:rPr>
                        <a:t>2- </a:t>
                      </a:r>
                      <a:r>
                        <a:rPr sz="2000" b="1" dirty="0">
                          <a:solidFill>
                            <a:srgbClr val="006FC0"/>
                          </a:solidFill>
                          <a:latin typeface="Times New Roman"/>
                          <a:cs typeface="Times New Roman"/>
                        </a:rPr>
                        <a:t>Diğer</a:t>
                      </a:r>
                      <a:r>
                        <a:rPr sz="2000" b="1" spc="-110" dirty="0">
                          <a:solidFill>
                            <a:srgbClr val="006FC0"/>
                          </a:solidFill>
                          <a:latin typeface="Times New Roman"/>
                          <a:cs typeface="Times New Roman"/>
                        </a:rPr>
                        <a:t> </a:t>
                      </a:r>
                      <a:r>
                        <a:rPr sz="2000" b="1" spc="-5" dirty="0">
                          <a:solidFill>
                            <a:srgbClr val="006FC0"/>
                          </a:solidFill>
                          <a:latin typeface="Times New Roman"/>
                          <a:cs typeface="Times New Roman"/>
                        </a:rPr>
                        <a:t>ilçelerde</a:t>
                      </a:r>
                      <a:endParaRPr sz="2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a:lnSpc>
                          <a:spcPts val="2750"/>
                        </a:lnSpc>
                      </a:pPr>
                      <a:r>
                        <a:rPr lang="tr-TR" sz="2400" b="1" spc="-5" dirty="0" smtClean="0">
                          <a:latin typeface="Times New Roman"/>
                          <a:cs typeface="Times New Roman"/>
                        </a:rPr>
                        <a:t>1.235</a:t>
                      </a:r>
                      <a:endParaRPr sz="2400" dirty="0">
                        <a:latin typeface="Times New Roman"/>
                        <a:cs typeface="Times New Roman"/>
                      </a:endParaRPr>
                    </a:p>
                  </a:txBody>
                  <a:tcPr marL="0" marR="0" marT="0" marB="0">
                    <a:lnL w="12700">
                      <a:solidFill>
                        <a:srgbClr val="000000"/>
                      </a:solidFill>
                      <a:prstDash val="solid"/>
                    </a:lnL>
                    <a:lnR w="5715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17462">
                <a:tc vMerge="1">
                  <a:txBody>
                    <a:bodyPr/>
                    <a:lstStyle/>
                    <a:p>
                      <a:endParaRPr/>
                    </a:p>
                  </a:txBody>
                  <a:tcPr marL="0" marR="0" marT="0" marB="0">
                    <a:lnL w="57150">
                      <a:solidFill>
                        <a:srgbClr val="000000"/>
                      </a:solidFill>
                      <a:prstDash val="solid"/>
                    </a:lnL>
                    <a:lnR w="12700">
                      <a:solidFill>
                        <a:srgbClr val="000000"/>
                      </a:solidFill>
                      <a:prstDash val="solid"/>
                    </a:lnR>
                    <a:lnT w="57150">
                      <a:solidFill>
                        <a:srgbClr val="000000"/>
                      </a:solidFill>
                      <a:prstDash val="solid"/>
                    </a:lnT>
                    <a:lnB w="12700">
                      <a:solidFill>
                        <a:srgbClr val="000000"/>
                      </a:solidFill>
                      <a:prstDash val="solid"/>
                    </a:lnB>
                  </a:tcPr>
                </a:tc>
                <a:tc>
                  <a:txBody>
                    <a:bodyPr/>
                    <a:lstStyle/>
                    <a:p>
                      <a:pPr marL="28575">
                        <a:lnSpc>
                          <a:spcPts val="2290"/>
                        </a:lnSpc>
                      </a:pPr>
                      <a:r>
                        <a:rPr sz="2000" b="1" dirty="0">
                          <a:solidFill>
                            <a:srgbClr val="FF0000"/>
                          </a:solidFill>
                          <a:latin typeface="Times New Roman"/>
                          <a:cs typeface="Times New Roman"/>
                        </a:rPr>
                        <a:t>c) Şehit </a:t>
                      </a:r>
                      <a:r>
                        <a:rPr sz="2000" b="1" spc="-5" dirty="0">
                          <a:solidFill>
                            <a:srgbClr val="FF0000"/>
                          </a:solidFill>
                          <a:latin typeface="Times New Roman"/>
                          <a:cs typeface="Times New Roman"/>
                        </a:rPr>
                        <a:t>cenazelerinin </a:t>
                      </a:r>
                      <a:r>
                        <a:rPr sz="2000" b="1" dirty="0">
                          <a:solidFill>
                            <a:srgbClr val="FF0000"/>
                          </a:solidFill>
                          <a:latin typeface="Times New Roman"/>
                          <a:cs typeface="Times New Roman"/>
                        </a:rPr>
                        <a:t>nakli, firari </a:t>
                      </a:r>
                      <a:r>
                        <a:rPr sz="2000" b="1" spc="-20" dirty="0">
                          <a:solidFill>
                            <a:srgbClr val="FF0000"/>
                          </a:solidFill>
                          <a:latin typeface="Times New Roman"/>
                          <a:cs typeface="Times New Roman"/>
                        </a:rPr>
                        <a:t>askerler,</a:t>
                      </a:r>
                      <a:r>
                        <a:rPr sz="2000" b="1" spc="-130" dirty="0">
                          <a:solidFill>
                            <a:srgbClr val="FF0000"/>
                          </a:solidFill>
                          <a:latin typeface="Times New Roman"/>
                          <a:cs typeface="Times New Roman"/>
                        </a:rPr>
                        <a:t> </a:t>
                      </a:r>
                      <a:r>
                        <a:rPr sz="2000" b="1" dirty="0">
                          <a:solidFill>
                            <a:srgbClr val="FF0000"/>
                          </a:solidFill>
                          <a:latin typeface="Times New Roman"/>
                          <a:cs typeface="Times New Roman"/>
                        </a:rPr>
                        <a:t>şüpheli,</a:t>
                      </a:r>
                      <a:endParaRPr sz="2000">
                        <a:latin typeface="Times New Roman"/>
                        <a:cs typeface="Times New Roman"/>
                      </a:endParaRPr>
                    </a:p>
                    <a:p>
                      <a:pPr marL="28575">
                        <a:lnSpc>
                          <a:spcPct val="100000"/>
                        </a:lnSpc>
                      </a:pPr>
                      <a:r>
                        <a:rPr sz="2000" b="1" dirty="0">
                          <a:solidFill>
                            <a:srgbClr val="FF0000"/>
                          </a:solidFill>
                          <a:latin typeface="Times New Roman"/>
                          <a:cs typeface="Times New Roman"/>
                        </a:rPr>
                        <a:t>tutuklu veya hükümlü </a:t>
                      </a:r>
                      <a:r>
                        <a:rPr sz="2000" b="1" spc="-5" dirty="0">
                          <a:solidFill>
                            <a:srgbClr val="FF0000"/>
                          </a:solidFill>
                          <a:latin typeface="Times New Roman"/>
                          <a:cs typeface="Times New Roman"/>
                        </a:rPr>
                        <a:t>askerlerin </a:t>
                      </a:r>
                      <a:r>
                        <a:rPr sz="2000" b="1" dirty="0">
                          <a:solidFill>
                            <a:srgbClr val="FF0000"/>
                          </a:solidFill>
                          <a:latin typeface="Times New Roman"/>
                          <a:cs typeface="Times New Roman"/>
                        </a:rPr>
                        <a:t>sevki</a:t>
                      </a:r>
                      <a:r>
                        <a:rPr sz="2000" b="1" spc="-125" dirty="0">
                          <a:solidFill>
                            <a:srgbClr val="FF0000"/>
                          </a:solidFill>
                          <a:latin typeface="Times New Roman"/>
                          <a:cs typeface="Times New Roman"/>
                        </a:rPr>
                        <a:t> </a:t>
                      </a:r>
                      <a:r>
                        <a:rPr sz="2000" b="1" dirty="0">
                          <a:solidFill>
                            <a:srgbClr val="FF0000"/>
                          </a:solidFill>
                          <a:latin typeface="Times New Roman"/>
                          <a:cs typeface="Times New Roman"/>
                        </a:rPr>
                        <a:t>amacıyla</a:t>
                      </a:r>
                      <a:endParaRPr sz="2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a:lnSpc>
                          <a:spcPct val="100000"/>
                        </a:lnSpc>
                        <a:spcBef>
                          <a:spcPts val="1070"/>
                        </a:spcBef>
                      </a:pPr>
                      <a:r>
                        <a:rPr lang="tr-TR" sz="2400" b="1" dirty="0" smtClean="0">
                          <a:latin typeface="Times New Roman"/>
                          <a:cs typeface="Times New Roman"/>
                        </a:rPr>
                        <a:t>27.320</a:t>
                      </a:r>
                      <a:endParaRPr sz="2400" dirty="0">
                        <a:latin typeface="Times New Roman"/>
                        <a:cs typeface="Times New Roman"/>
                      </a:endParaRPr>
                    </a:p>
                  </a:txBody>
                  <a:tcPr marL="0" marR="0" marT="135890" marB="0">
                    <a:lnL w="12700">
                      <a:solidFill>
                        <a:srgbClr val="000000"/>
                      </a:solidFill>
                      <a:prstDash val="solid"/>
                    </a:lnL>
                    <a:lnR w="5715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723036">
                <a:tc vMerge="1">
                  <a:txBody>
                    <a:bodyPr/>
                    <a:lstStyle/>
                    <a:p>
                      <a:endParaRPr/>
                    </a:p>
                  </a:txBody>
                  <a:tcPr marL="0" marR="0" marT="0" marB="0">
                    <a:lnL w="57150">
                      <a:solidFill>
                        <a:srgbClr val="000000"/>
                      </a:solidFill>
                      <a:prstDash val="solid"/>
                    </a:lnL>
                    <a:lnR w="12700">
                      <a:solidFill>
                        <a:srgbClr val="000000"/>
                      </a:solidFill>
                      <a:prstDash val="solid"/>
                    </a:lnR>
                    <a:lnT w="57150">
                      <a:solidFill>
                        <a:srgbClr val="000000"/>
                      </a:solidFill>
                      <a:prstDash val="solid"/>
                    </a:lnT>
                    <a:lnB w="12700">
                      <a:solidFill>
                        <a:srgbClr val="000000"/>
                      </a:solidFill>
                      <a:prstDash val="solid"/>
                    </a:lnB>
                  </a:tcPr>
                </a:tc>
                <a:tc>
                  <a:txBody>
                    <a:bodyPr/>
                    <a:lstStyle/>
                    <a:p>
                      <a:pPr marL="28575">
                        <a:lnSpc>
                          <a:spcPts val="2290"/>
                        </a:lnSpc>
                      </a:pPr>
                      <a:r>
                        <a:rPr sz="2000" b="1" dirty="0">
                          <a:solidFill>
                            <a:srgbClr val="006FC0"/>
                          </a:solidFill>
                          <a:latin typeface="Times New Roman"/>
                          <a:cs typeface="Times New Roman"/>
                        </a:rPr>
                        <a:t>ç) </a:t>
                      </a:r>
                      <a:r>
                        <a:rPr sz="2000" b="1" spc="-30" dirty="0">
                          <a:solidFill>
                            <a:srgbClr val="006FC0"/>
                          </a:solidFill>
                          <a:latin typeface="Times New Roman"/>
                          <a:cs typeface="Times New Roman"/>
                        </a:rPr>
                        <a:t>Yabancı </a:t>
                      </a:r>
                      <a:r>
                        <a:rPr sz="2000" b="1" dirty="0">
                          <a:solidFill>
                            <a:srgbClr val="006FC0"/>
                          </a:solidFill>
                          <a:latin typeface="Times New Roman"/>
                          <a:cs typeface="Times New Roman"/>
                        </a:rPr>
                        <a:t>konuk ve heyetlerin ağırlanması</a:t>
                      </a:r>
                      <a:r>
                        <a:rPr sz="2000" b="1" spc="-215" dirty="0">
                          <a:solidFill>
                            <a:srgbClr val="006FC0"/>
                          </a:solidFill>
                          <a:latin typeface="Times New Roman"/>
                          <a:cs typeface="Times New Roman"/>
                        </a:rPr>
                        <a:t> </a:t>
                      </a:r>
                      <a:r>
                        <a:rPr sz="2000" b="1" dirty="0">
                          <a:solidFill>
                            <a:srgbClr val="006FC0"/>
                          </a:solidFill>
                          <a:latin typeface="Times New Roman"/>
                          <a:cs typeface="Times New Roman"/>
                        </a:rPr>
                        <a:t>amacıyla</a:t>
                      </a:r>
                      <a:endParaRPr sz="2000">
                        <a:latin typeface="Times New Roman"/>
                        <a:cs typeface="Times New Roman"/>
                      </a:endParaRPr>
                    </a:p>
                    <a:p>
                      <a:pPr marL="28575">
                        <a:lnSpc>
                          <a:spcPct val="100000"/>
                        </a:lnSpc>
                      </a:pPr>
                      <a:r>
                        <a:rPr sz="2000" b="1" spc="-5" dirty="0">
                          <a:solidFill>
                            <a:srgbClr val="006FC0"/>
                          </a:solidFill>
                          <a:latin typeface="Times New Roman"/>
                          <a:cs typeface="Times New Roman"/>
                        </a:rPr>
                        <a:t>görevlendirilecek</a:t>
                      </a:r>
                      <a:r>
                        <a:rPr sz="2000" b="1" spc="-90" dirty="0">
                          <a:solidFill>
                            <a:srgbClr val="006FC0"/>
                          </a:solidFill>
                          <a:latin typeface="Times New Roman"/>
                          <a:cs typeface="Times New Roman"/>
                        </a:rPr>
                        <a:t> </a:t>
                      </a:r>
                      <a:r>
                        <a:rPr sz="2000" b="1" dirty="0">
                          <a:solidFill>
                            <a:srgbClr val="006FC0"/>
                          </a:solidFill>
                          <a:latin typeface="Times New Roman"/>
                          <a:cs typeface="Times New Roman"/>
                        </a:rPr>
                        <a:t>mihmandarlara</a:t>
                      </a:r>
                      <a:endParaRPr sz="2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a:lnSpc>
                          <a:spcPct val="100000"/>
                        </a:lnSpc>
                        <a:spcBef>
                          <a:spcPts val="1070"/>
                        </a:spcBef>
                      </a:pPr>
                      <a:r>
                        <a:rPr lang="tr-TR" sz="2400" b="1" dirty="0" smtClean="0">
                          <a:latin typeface="Times New Roman"/>
                          <a:cs typeface="Times New Roman"/>
                        </a:rPr>
                        <a:t>15.845</a:t>
                      </a:r>
                      <a:endParaRPr sz="2400" dirty="0">
                        <a:latin typeface="Times New Roman"/>
                        <a:cs typeface="Times New Roman"/>
                      </a:endParaRPr>
                    </a:p>
                  </a:txBody>
                  <a:tcPr marL="0" marR="0" marT="135890" marB="0">
                    <a:lnL w="12700">
                      <a:solidFill>
                        <a:srgbClr val="000000"/>
                      </a:solidFill>
                      <a:prstDash val="solid"/>
                    </a:lnL>
                    <a:lnR w="5715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71604">
                <a:tc vMerge="1">
                  <a:txBody>
                    <a:bodyPr/>
                    <a:lstStyle/>
                    <a:p>
                      <a:endParaRPr lang="tr-TR"/>
                    </a:p>
                  </a:txBody>
                  <a:tcPr/>
                </a:tc>
                <a:tc>
                  <a:txBody>
                    <a:bodyPr/>
                    <a:lstStyle/>
                    <a:p>
                      <a:endParaRPr lang="tr-T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endParaRPr lang="tr-TR"/>
                    </a:p>
                  </a:txBody>
                  <a:tcPr marL="0" marR="0" marT="166370" marB="0">
                    <a:lnL w="12700" cap="flat" cmpd="sng" algn="ctr">
                      <a:solidFill>
                        <a:srgbClr val="000000"/>
                      </a:solidFill>
                      <a:prstDash val="solid"/>
                      <a:round/>
                      <a:headEnd type="none" w="med" len="med"/>
                      <a:tailEnd type="none" w="med" len="med"/>
                    </a:lnL>
                    <a:lnR w="5715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4"/>
                  </a:ext>
                </a:extLst>
              </a:tr>
              <a:tr h="1152507">
                <a:tc vMerge="1">
                  <a:txBody>
                    <a:bodyPr/>
                    <a:lstStyle/>
                    <a:p>
                      <a:endParaRPr/>
                    </a:p>
                  </a:txBody>
                  <a:tcPr marL="0" marR="0" marT="0" marB="0">
                    <a:lnL w="57150">
                      <a:solidFill>
                        <a:srgbClr val="000000"/>
                      </a:solidFill>
                      <a:prstDash val="solid"/>
                    </a:lnL>
                    <a:lnR w="12700">
                      <a:solidFill>
                        <a:srgbClr val="000000"/>
                      </a:solidFill>
                      <a:prstDash val="solid"/>
                    </a:lnR>
                    <a:lnT w="57150">
                      <a:solidFill>
                        <a:srgbClr val="000000"/>
                      </a:solidFill>
                      <a:prstDash val="solid"/>
                    </a:lnT>
                    <a:lnB w="12700">
                      <a:solidFill>
                        <a:srgbClr val="000000"/>
                      </a:solidFill>
                      <a:prstDash val="solid"/>
                    </a:lnB>
                  </a:tcPr>
                </a:tc>
                <a:tc>
                  <a:txBody>
                    <a:bodyPr/>
                    <a:lstStyle/>
                    <a:p>
                      <a:pPr marL="28575">
                        <a:lnSpc>
                          <a:spcPts val="2295"/>
                        </a:lnSpc>
                      </a:pPr>
                      <a:r>
                        <a:rPr sz="2000" b="1" dirty="0">
                          <a:solidFill>
                            <a:srgbClr val="006FC0"/>
                          </a:solidFill>
                          <a:latin typeface="Times New Roman"/>
                          <a:cs typeface="Times New Roman"/>
                        </a:rPr>
                        <a:t>e) Mahkeme harç </a:t>
                      </a:r>
                      <a:r>
                        <a:rPr sz="2000" b="1" dirty="0" err="1">
                          <a:solidFill>
                            <a:srgbClr val="006FC0"/>
                          </a:solidFill>
                          <a:latin typeface="Times New Roman"/>
                          <a:cs typeface="Times New Roman"/>
                        </a:rPr>
                        <a:t>ve</a:t>
                      </a:r>
                      <a:r>
                        <a:rPr sz="2000" b="1" dirty="0">
                          <a:solidFill>
                            <a:srgbClr val="006FC0"/>
                          </a:solidFill>
                          <a:latin typeface="Times New Roman"/>
                          <a:cs typeface="Times New Roman"/>
                        </a:rPr>
                        <a:t> </a:t>
                      </a:r>
                      <a:r>
                        <a:rPr sz="2000" b="1" dirty="0" err="1" smtClean="0">
                          <a:solidFill>
                            <a:srgbClr val="006FC0"/>
                          </a:solidFill>
                          <a:latin typeface="Times New Roman"/>
                          <a:cs typeface="Times New Roman"/>
                        </a:rPr>
                        <a:t>giderleri</a:t>
                      </a:r>
                      <a:r>
                        <a:rPr lang="tr-TR" sz="2000" b="1" dirty="0" smtClean="0">
                          <a:solidFill>
                            <a:srgbClr val="006FC0"/>
                          </a:solidFill>
                          <a:latin typeface="Times New Roman"/>
                          <a:cs typeface="Times New Roman"/>
                        </a:rPr>
                        <a:t>;</a:t>
                      </a:r>
                      <a:r>
                        <a:rPr sz="2000" b="1" spc="-150" dirty="0" smtClean="0">
                          <a:solidFill>
                            <a:srgbClr val="006FC0"/>
                          </a:solidFill>
                          <a:latin typeface="Times New Roman"/>
                          <a:cs typeface="Times New Roman"/>
                        </a:rPr>
                        <a:t> </a:t>
                      </a:r>
                      <a:r>
                        <a:rPr lang="tr-TR" sz="2000" b="1" spc="-150" dirty="0" smtClean="0">
                          <a:solidFill>
                            <a:srgbClr val="006FC0"/>
                          </a:solidFill>
                          <a:latin typeface="Times New Roman"/>
                          <a:cs typeface="Times New Roman"/>
                        </a:rPr>
                        <a:t>İstanbul için </a:t>
                      </a:r>
                      <a:endParaRPr sz="2000" dirty="0">
                        <a:latin typeface="Times New Roman"/>
                        <a:cs typeface="Times New Roman"/>
                      </a:endParaRPr>
                    </a:p>
                    <a:p>
                      <a:pPr marL="28575">
                        <a:lnSpc>
                          <a:spcPct val="100000"/>
                        </a:lnSpc>
                      </a:pPr>
                      <a:r>
                        <a:rPr sz="2000" b="1" dirty="0">
                          <a:solidFill>
                            <a:srgbClr val="006FC0"/>
                          </a:solidFill>
                          <a:latin typeface="Times New Roman"/>
                          <a:cs typeface="Times New Roman"/>
                        </a:rPr>
                        <a:t>Ankara, </a:t>
                      </a:r>
                      <a:r>
                        <a:rPr sz="2000" b="1" dirty="0" err="1" smtClean="0">
                          <a:solidFill>
                            <a:srgbClr val="006FC0"/>
                          </a:solidFill>
                          <a:latin typeface="Times New Roman"/>
                          <a:cs typeface="Times New Roman"/>
                        </a:rPr>
                        <a:t>ve</a:t>
                      </a:r>
                      <a:r>
                        <a:rPr sz="2000" b="1" dirty="0" smtClean="0">
                          <a:solidFill>
                            <a:srgbClr val="006FC0"/>
                          </a:solidFill>
                          <a:latin typeface="Times New Roman"/>
                          <a:cs typeface="Times New Roman"/>
                        </a:rPr>
                        <a:t> </a:t>
                      </a:r>
                      <a:r>
                        <a:rPr sz="2000" b="1" spc="-5" dirty="0">
                          <a:solidFill>
                            <a:srgbClr val="006FC0"/>
                          </a:solidFill>
                          <a:latin typeface="Times New Roman"/>
                          <a:cs typeface="Times New Roman"/>
                        </a:rPr>
                        <a:t>İzmir </a:t>
                      </a:r>
                      <a:r>
                        <a:rPr sz="2000" b="1" dirty="0">
                          <a:solidFill>
                            <a:srgbClr val="006FC0"/>
                          </a:solidFill>
                          <a:latin typeface="Times New Roman"/>
                          <a:cs typeface="Times New Roman"/>
                        </a:rPr>
                        <a:t>il </a:t>
                      </a:r>
                      <a:r>
                        <a:rPr sz="2000" b="1" spc="-5" dirty="0" err="1">
                          <a:solidFill>
                            <a:srgbClr val="006FC0"/>
                          </a:solidFill>
                          <a:latin typeface="Times New Roman"/>
                          <a:cs typeface="Times New Roman"/>
                        </a:rPr>
                        <a:t>merkezleri</a:t>
                      </a:r>
                      <a:r>
                        <a:rPr sz="2000" b="1" spc="-114" dirty="0">
                          <a:solidFill>
                            <a:srgbClr val="006FC0"/>
                          </a:solidFill>
                          <a:latin typeface="Times New Roman"/>
                          <a:cs typeface="Times New Roman"/>
                        </a:rPr>
                        <a:t> </a:t>
                      </a:r>
                      <a:r>
                        <a:rPr sz="2000" b="1" spc="-5" dirty="0" err="1" smtClean="0">
                          <a:solidFill>
                            <a:srgbClr val="006FC0"/>
                          </a:solidFill>
                          <a:latin typeface="Times New Roman"/>
                          <a:cs typeface="Times New Roman"/>
                        </a:rPr>
                        <a:t>için</a:t>
                      </a:r>
                      <a:endParaRPr lang="tr-TR" sz="2000" b="1" spc="-5" dirty="0" smtClean="0">
                        <a:solidFill>
                          <a:srgbClr val="006FC0"/>
                        </a:solidFill>
                        <a:latin typeface="Times New Roman"/>
                        <a:cs typeface="Times New Roman"/>
                      </a:endParaRPr>
                    </a:p>
                    <a:p>
                      <a:pPr marL="28575">
                        <a:lnSpc>
                          <a:spcPct val="100000"/>
                        </a:lnSpc>
                      </a:pPr>
                      <a:r>
                        <a:rPr lang="tr-TR" sz="2000" b="1" spc="-5" dirty="0" smtClean="0">
                          <a:solidFill>
                            <a:srgbClr val="006FC0"/>
                          </a:solidFill>
                          <a:latin typeface="Times New Roman"/>
                          <a:cs typeface="Times New Roman"/>
                        </a:rPr>
                        <a:t>Diğer İller ve ilçelerde </a:t>
                      </a:r>
                      <a:endParaRPr sz="20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28625">
                        <a:lnSpc>
                          <a:spcPts val="2755"/>
                        </a:lnSpc>
                      </a:pPr>
                      <a:r>
                        <a:rPr lang="tr-TR" sz="2000" b="1" spc="-5" dirty="0" smtClean="0">
                          <a:latin typeface="Times New Roman"/>
                          <a:cs typeface="Times New Roman"/>
                        </a:rPr>
                        <a:t>200.000150.000</a:t>
                      </a:r>
                      <a:endParaRPr lang="tr-TR" sz="2400" b="1" dirty="0" smtClean="0">
                        <a:latin typeface="Times New Roman"/>
                        <a:cs typeface="Times New Roman"/>
                      </a:endParaRPr>
                    </a:p>
                    <a:p>
                      <a:pPr marL="428625">
                        <a:lnSpc>
                          <a:spcPct val="100000"/>
                        </a:lnSpc>
                      </a:pPr>
                      <a:r>
                        <a:rPr lang="tr-TR" sz="2400" b="1" dirty="0" smtClean="0">
                          <a:latin typeface="Times New Roman"/>
                          <a:cs typeface="Times New Roman"/>
                        </a:rPr>
                        <a:t>50.000</a:t>
                      </a:r>
                      <a:endParaRPr sz="2400" b="1" dirty="0">
                        <a:latin typeface="Times New Roman"/>
                        <a:cs typeface="Times New Roman"/>
                      </a:endParaRPr>
                    </a:p>
                  </a:txBody>
                  <a:tcPr marL="0" marR="0" marT="0" marB="0">
                    <a:lnL w="12700">
                      <a:solidFill>
                        <a:srgbClr val="000000"/>
                      </a:solidFill>
                      <a:prstDash val="solid"/>
                    </a:lnL>
                    <a:lnR w="5715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391416">
                <a:tc vMerge="1">
                  <a:txBody>
                    <a:bodyPr/>
                    <a:lstStyle/>
                    <a:p>
                      <a:endParaRPr/>
                    </a:p>
                  </a:txBody>
                  <a:tcPr marL="0" marR="0" marT="0" marB="0">
                    <a:lnL w="57150">
                      <a:solidFill>
                        <a:srgbClr val="000000"/>
                      </a:solidFill>
                      <a:prstDash val="solid"/>
                    </a:lnL>
                    <a:lnR w="12700">
                      <a:solidFill>
                        <a:srgbClr val="000000"/>
                      </a:solidFill>
                      <a:prstDash val="solid"/>
                    </a:lnR>
                    <a:lnT w="57150">
                      <a:solidFill>
                        <a:srgbClr val="000000"/>
                      </a:solidFill>
                      <a:prstDash val="solid"/>
                    </a:lnT>
                    <a:lnB w="12700">
                      <a:solidFill>
                        <a:srgbClr val="000000"/>
                      </a:solidFill>
                      <a:prstDash val="solid"/>
                    </a:lnB>
                  </a:tcPr>
                </a:tc>
                <a:tc>
                  <a:txBody>
                    <a:bodyPr/>
                    <a:lstStyle/>
                    <a:p>
                      <a:pPr marL="28575">
                        <a:lnSpc>
                          <a:spcPts val="2295"/>
                        </a:lnSpc>
                      </a:pPr>
                      <a:r>
                        <a:rPr sz="2000" b="1" dirty="0">
                          <a:solidFill>
                            <a:srgbClr val="FF0000"/>
                          </a:solidFill>
                          <a:latin typeface="Times New Roman"/>
                          <a:cs typeface="Times New Roman"/>
                        </a:rPr>
                        <a:t>e)  </a:t>
                      </a:r>
                      <a:r>
                        <a:rPr sz="2000" b="1" spc="5" dirty="0">
                          <a:solidFill>
                            <a:srgbClr val="FF0000"/>
                          </a:solidFill>
                          <a:latin typeface="Times New Roman"/>
                          <a:cs typeface="Times New Roman"/>
                        </a:rPr>
                        <a:t>Doğal </a:t>
                      </a:r>
                      <a:r>
                        <a:rPr sz="2000" b="1" dirty="0">
                          <a:solidFill>
                            <a:srgbClr val="FF0000"/>
                          </a:solidFill>
                          <a:latin typeface="Times New Roman"/>
                          <a:cs typeface="Times New Roman"/>
                        </a:rPr>
                        <a:t>afetler nedeniyle oluşacak ihtiyaçlar</a:t>
                      </a:r>
                      <a:r>
                        <a:rPr sz="2000" b="1" spc="-280" dirty="0">
                          <a:solidFill>
                            <a:srgbClr val="FF0000"/>
                          </a:solidFill>
                          <a:latin typeface="Times New Roman"/>
                          <a:cs typeface="Times New Roman"/>
                        </a:rPr>
                        <a:t> </a:t>
                      </a:r>
                      <a:r>
                        <a:rPr sz="2000" b="1" spc="-5" dirty="0">
                          <a:solidFill>
                            <a:srgbClr val="FF0000"/>
                          </a:solidFill>
                          <a:latin typeface="Times New Roman"/>
                          <a:cs typeface="Times New Roman"/>
                        </a:rPr>
                        <a:t>için</a:t>
                      </a:r>
                      <a:endParaRPr sz="2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a:lnSpc>
                          <a:spcPts val="2755"/>
                        </a:lnSpc>
                      </a:pPr>
                      <a:r>
                        <a:rPr lang="tr-TR" sz="2400" b="1" dirty="0" smtClean="0">
                          <a:latin typeface="Times New Roman"/>
                          <a:cs typeface="Times New Roman"/>
                        </a:rPr>
                        <a:t>125.505</a:t>
                      </a:r>
                      <a:endParaRPr sz="2400" dirty="0">
                        <a:latin typeface="Times New Roman"/>
                        <a:cs typeface="Times New Roman"/>
                      </a:endParaRPr>
                    </a:p>
                  </a:txBody>
                  <a:tcPr marL="0" marR="0" marT="0" marB="0">
                    <a:lnL w="12700">
                      <a:solidFill>
                        <a:srgbClr val="000000"/>
                      </a:solidFill>
                      <a:prstDash val="solid"/>
                    </a:lnL>
                    <a:lnR w="5715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594459">
                <a:tc vMerge="1">
                  <a:txBody>
                    <a:bodyPr/>
                    <a:lstStyle/>
                    <a:p>
                      <a:endParaRPr/>
                    </a:p>
                  </a:txBody>
                  <a:tcPr marL="0" marR="0" marT="0" marB="0">
                    <a:lnL w="57150">
                      <a:solidFill>
                        <a:srgbClr val="000000"/>
                      </a:solidFill>
                      <a:prstDash val="solid"/>
                    </a:lnL>
                    <a:lnR w="12700">
                      <a:solidFill>
                        <a:srgbClr val="000000"/>
                      </a:solidFill>
                      <a:prstDash val="solid"/>
                    </a:lnR>
                    <a:lnT w="57150">
                      <a:solidFill>
                        <a:srgbClr val="000000"/>
                      </a:solidFill>
                      <a:prstDash val="solid"/>
                    </a:lnT>
                    <a:lnB w="12700">
                      <a:solidFill>
                        <a:srgbClr val="000000"/>
                      </a:solidFill>
                      <a:prstDash val="solid"/>
                    </a:lnB>
                  </a:tcPr>
                </a:tc>
                <a:tc>
                  <a:txBody>
                    <a:bodyPr/>
                    <a:lstStyle/>
                    <a:p>
                      <a:pPr marL="28575">
                        <a:lnSpc>
                          <a:spcPts val="2295"/>
                        </a:lnSpc>
                      </a:pPr>
                      <a:r>
                        <a:rPr sz="2000" b="1" dirty="0">
                          <a:solidFill>
                            <a:srgbClr val="006FC0"/>
                          </a:solidFill>
                          <a:latin typeface="Times New Roman"/>
                          <a:cs typeface="Times New Roman"/>
                        </a:rPr>
                        <a:t>f)  İl dışına yapılacak </a:t>
                      </a:r>
                      <a:r>
                        <a:rPr sz="2000" b="1" spc="-5" dirty="0">
                          <a:solidFill>
                            <a:srgbClr val="006FC0"/>
                          </a:solidFill>
                          <a:latin typeface="Times New Roman"/>
                          <a:cs typeface="Times New Roman"/>
                        </a:rPr>
                        <a:t>seyahatlerde</a:t>
                      </a:r>
                      <a:r>
                        <a:rPr sz="2000" b="1" spc="-120" dirty="0">
                          <a:solidFill>
                            <a:srgbClr val="006FC0"/>
                          </a:solidFill>
                          <a:latin typeface="Times New Roman"/>
                          <a:cs typeface="Times New Roman"/>
                        </a:rPr>
                        <a:t> </a:t>
                      </a:r>
                      <a:r>
                        <a:rPr sz="2000" b="1" dirty="0">
                          <a:solidFill>
                            <a:srgbClr val="006FC0"/>
                          </a:solidFill>
                          <a:latin typeface="Times New Roman"/>
                          <a:cs typeface="Times New Roman"/>
                        </a:rPr>
                        <a:t>kullanılacak</a:t>
                      </a:r>
                      <a:endParaRPr sz="2000">
                        <a:latin typeface="Times New Roman"/>
                        <a:cs typeface="Times New Roman"/>
                      </a:endParaRPr>
                    </a:p>
                    <a:p>
                      <a:pPr marL="28575">
                        <a:lnSpc>
                          <a:spcPct val="100000"/>
                        </a:lnSpc>
                      </a:pPr>
                      <a:r>
                        <a:rPr sz="2000" b="1" dirty="0">
                          <a:solidFill>
                            <a:srgbClr val="006FC0"/>
                          </a:solidFill>
                          <a:latin typeface="Times New Roman"/>
                          <a:cs typeface="Times New Roman"/>
                        </a:rPr>
                        <a:t>akaryakıt giderleri</a:t>
                      </a:r>
                      <a:r>
                        <a:rPr sz="2000" b="1" spc="-130" dirty="0">
                          <a:solidFill>
                            <a:srgbClr val="006FC0"/>
                          </a:solidFill>
                          <a:latin typeface="Times New Roman"/>
                          <a:cs typeface="Times New Roman"/>
                        </a:rPr>
                        <a:t> </a:t>
                      </a:r>
                      <a:r>
                        <a:rPr sz="2000" b="1" spc="-5" dirty="0">
                          <a:solidFill>
                            <a:srgbClr val="006FC0"/>
                          </a:solidFill>
                          <a:latin typeface="Times New Roman"/>
                          <a:cs typeface="Times New Roman"/>
                        </a:rPr>
                        <a:t>için</a:t>
                      </a:r>
                      <a:endParaRPr sz="2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r">
                        <a:lnSpc>
                          <a:spcPct val="100000"/>
                        </a:lnSpc>
                        <a:spcBef>
                          <a:spcPts val="1075"/>
                        </a:spcBef>
                      </a:pPr>
                      <a:r>
                        <a:rPr lang="tr-TR" sz="2400" b="1" dirty="0" smtClean="0">
                          <a:latin typeface="Times New Roman"/>
                          <a:cs typeface="Times New Roman"/>
                        </a:rPr>
                        <a:t>12.350</a:t>
                      </a:r>
                      <a:endParaRPr sz="2400" dirty="0">
                        <a:latin typeface="Times New Roman"/>
                        <a:cs typeface="Times New Roman"/>
                      </a:endParaRPr>
                    </a:p>
                  </a:txBody>
                  <a:tcPr marL="0" marR="0" marT="136525" marB="0">
                    <a:lnL w="12700">
                      <a:solidFill>
                        <a:srgbClr val="000000"/>
                      </a:solidFill>
                      <a:prstDash val="solid"/>
                    </a:lnL>
                    <a:lnR w="5715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077467" y="284988"/>
            <a:ext cx="7086600" cy="99212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366519" y="406146"/>
            <a:ext cx="6431280" cy="552450"/>
          </a:xfrm>
          <a:prstGeom prst="rect">
            <a:avLst/>
          </a:prstGeom>
        </p:spPr>
        <p:txBody>
          <a:bodyPr vert="horz" wrap="square" lIns="0" tIns="0" rIns="0" bIns="0" rtlCol="0">
            <a:spAutoFit/>
          </a:bodyPr>
          <a:lstStyle/>
          <a:p>
            <a:pPr marL="12700">
              <a:lnSpc>
                <a:spcPct val="100000"/>
              </a:lnSpc>
            </a:pPr>
            <a:r>
              <a:rPr sz="3400" spc="-50" dirty="0"/>
              <a:t>Teklif </a:t>
            </a:r>
            <a:r>
              <a:rPr sz="3400" spc="-5" dirty="0"/>
              <a:t>Zarfı </a:t>
            </a:r>
            <a:r>
              <a:rPr spc="-10" dirty="0"/>
              <a:t>Üzerine </a:t>
            </a:r>
            <a:r>
              <a:rPr spc="-25" dirty="0"/>
              <a:t>Yazılacak</a:t>
            </a:r>
            <a:r>
              <a:rPr spc="-35" dirty="0"/>
              <a:t> </a:t>
            </a:r>
            <a:r>
              <a:rPr dirty="0"/>
              <a:t>Hususlar</a:t>
            </a:r>
            <a:endParaRPr sz="3400"/>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68729"/>
            <a:ext cx="6897370" cy="1998345"/>
          </a:xfrm>
          <a:prstGeom prst="rect">
            <a:avLst/>
          </a:prstGeom>
        </p:spPr>
        <p:txBody>
          <a:bodyPr vert="horz" wrap="square" lIns="0" tIns="0" rIns="0" bIns="0" rtlCol="0">
            <a:spAutoFit/>
          </a:bodyPr>
          <a:lstStyle/>
          <a:p>
            <a:pPr marL="260985" indent="-248285">
              <a:lnSpc>
                <a:spcPct val="100000"/>
              </a:lnSpc>
              <a:buClr>
                <a:srgbClr val="FF0000"/>
              </a:buClr>
              <a:buFont typeface="Arial"/>
              <a:buChar char="•"/>
              <a:tabLst>
                <a:tab pos="261620" algn="l"/>
              </a:tabLst>
            </a:pPr>
            <a:r>
              <a:rPr sz="3200" spc="-10" dirty="0">
                <a:latin typeface="Calibri"/>
                <a:cs typeface="Calibri"/>
              </a:rPr>
              <a:t>İsteklinin </a:t>
            </a:r>
            <a:r>
              <a:rPr sz="3200" dirty="0">
                <a:latin typeface="Calibri"/>
                <a:cs typeface="Calibri"/>
              </a:rPr>
              <a:t>adı, </a:t>
            </a:r>
            <a:r>
              <a:rPr sz="3200" spc="-10" dirty="0">
                <a:latin typeface="Calibri"/>
                <a:cs typeface="Calibri"/>
              </a:rPr>
              <a:t>soyadı </a:t>
            </a:r>
            <a:r>
              <a:rPr sz="3200" spc="-30" dirty="0">
                <a:latin typeface="Calibri"/>
                <a:cs typeface="Calibri"/>
              </a:rPr>
              <a:t>veya </a:t>
            </a:r>
            <a:r>
              <a:rPr sz="3200" spc="-15" dirty="0">
                <a:latin typeface="Calibri"/>
                <a:cs typeface="Calibri"/>
              </a:rPr>
              <a:t>ticaret</a:t>
            </a:r>
            <a:r>
              <a:rPr sz="3200" spc="50" dirty="0">
                <a:latin typeface="Calibri"/>
                <a:cs typeface="Calibri"/>
              </a:rPr>
              <a:t> </a:t>
            </a:r>
            <a:r>
              <a:rPr sz="3200" spc="-15" dirty="0">
                <a:latin typeface="Calibri"/>
                <a:cs typeface="Calibri"/>
              </a:rPr>
              <a:t>unvanı,</a:t>
            </a:r>
            <a:endParaRPr sz="3200">
              <a:latin typeface="Calibri"/>
              <a:cs typeface="Calibri"/>
            </a:endParaRPr>
          </a:p>
          <a:p>
            <a:pPr marL="231775" indent="-219075">
              <a:lnSpc>
                <a:spcPct val="100000"/>
              </a:lnSpc>
              <a:spcBef>
                <a:spcPts val="105"/>
              </a:spcBef>
              <a:buClr>
                <a:srgbClr val="FF0000"/>
              </a:buClr>
              <a:buSzPct val="89062"/>
              <a:buFont typeface="Arial"/>
              <a:buChar char="•"/>
              <a:tabLst>
                <a:tab pos="232410" algn="l"/>
              </a:tabLst>
            </a:pPr>
            <a:r>
              <a:rPr sz="3200" spc="-50" dirty="0">
                <a:latin typeface="Calibri"/>
                <a:cs typeface="Calibri"/>
              </a:rPr>
              <a:t>Tebligata </a:t>
            </a:r>
            <a:r>
              <a:rPr sz="3200" dirty="0">
                <a:latin typeface="Calibri"/>
                <a:cs typeface="Calibri"/>
              </a:rPr>
              <a:t>esas açık</a:t>
            </a:r>
            <a:r>
              <a:rPr sz="3200" spc="10" dirty="0">
                <a:latin typeface="Calibri"/>
                <a:cs typeface="Calibri"/>
              </a:rPr>
              <a:t> </a:t>
            </a:r>
            <a:r>
              <a:rPr sz="3200" spc="-5" dirty="0">
                <a:latin typeface="Calibri"/>
                <a:cs typeface="Calibri"/>
              </a:rPr>
              <a:t>adresi,</a:t>
            </a:r>
            <a:endParaRPr sz="3200">
              <a:latin typeface="Calibri"/>
              <a:cs typeface="Calibri"/>
            </a:endParaRPr>
          </a:p>
          <a:p>
            <a:pPr marL="231775" indent="-219075">
              <a:lnSpc>
                <a:spcPct val="100000"/>
              </a:lnSpc>
              <a:buClr>
                <a:srgbClr val="FF0000"/>
              </a:buClr>
              <a:buSzPct val="89062"/>
              <a:buFont typeface="Arial"/>
              <a:buChar char="•"/>
              <a:tabLst>
                <a:tab pos="232410" algn="l"/>
              </a:tabLst>
            </a:pPr>
            <a:r>
              <a:rPr sz="3200" spc="-40" dirty="0">
                <a:latin typeface="Calibri"/>
                <a:cs typeface="Calibri"/>
              </a:rPr>
              <a:t>Teklifin </a:t>
            </a:r>
            <a:r>
              <a:rPr sz="3200" spc="-5" dirty="0">
                <a:latin typeface="Calibri"/>
                <a:cs typeface="Calibri"/>
              </a:rPr>
              <a:t>hangi işe </a:t>
            </a:r>
            <a:r>
              <a:rPr sz="3200" dirty="0">
                <a:latin typeface="Calibri"/>
                <a:cs typeface="Calibri"/>
              </a:rPr>
              <a:t>ait</a:t>
            </a:r>
            <a:r>
              <a:rPr sz="3200" spc="45" dirty="0">
                <a:latin typeface="Calibri"/>
                <a:cs typeface="Calibri"/>
              </a:rPr>
              <a:t> </a:t>
            </a:r>
            <a:r>
              <a:rPr sz="3200" dirty="0">
                <a:latin typeface="Calibri"/>
                <a:cs typeface="Calibri"/>
              </a:rPr>
              <a:t>olduğu,</a:t>
            </a:r>
            <a:endParaRPr sz="3200">
              <a:latin typeface="Calibri"/>
              <a:cs typeface="Calibri"/>
            </a:endParaRPr>
          </a:p>
          <a:p>
            <a:pPr marL="231775" indent="-219075">
              <a:lnSpc>
                <a:spcPct val="100000"/>
              </a:lnSpc>
              <a:buClr>
                <a:srgbClr val="FF0000"/>
              </a:buClr>
              <a:buSzPct val="89062"/>
              <a:buFont typeface="Arial"/>
              <a:buChar char="•"/>
              <a:tabLst>
                <a:tab pos="232410" algn="l"/>
              </a:tabLst>
            </a:pPr>
            <a:r>
              <a:rPr sz="3200" spc="-5" dirty="0">
                <a:latin typeface="Calibri"/>
                <a:cs typeface="Calibri"/>
              </a:rPr>
              <a:t>İhaleyi </a:t>
            </a:r>
            <a:r>
              <a:rPr sz="3200" spc="-10" dirty="0">
                <a:latin typeface="Calibri"/>
                <a:cs typeface="Calibri"/>
              </a:rPr>
              <a:t>yapan </a:t>
            </a:r>
            <a:r>
              <a:rPr sz="3200" spc="-5" dirty="0">
                <a:latin typeface="Calibri"/>
                <a:cs typeface="Calibri"/>
              </a:rPr>
              <a:t>idarenin </a:t>
            </a:r>
            <a:r>
              <a:rPr sz="3200" dirty="0">
                <a:latin typeface="Calibri"/>
                <a:cs typeface="Calibri"/>
              </a:rPr>
              <a:t>açık</a:t>
            </a:r>
            <a:r>
              <a:rPr sz="3200" spc="-5" dirty="0">
                <a:latin typeface="Calibri"/>
                <a:cs typeface="Calibri"/>
              </a:rPr>
              <a:t> adresi,</a:t>
            </a:r>
            <a:endParaRPr sz="3200">
              <a:latin typeface="Calibri"/>
              <a:cs typeface="Calibri"/>
            </a:endParaRPr>
          </a:p>
        </p:txBody>
      </p:sp>
      <p:sp>
        <p:nvSpPr>
          <p:cNvPr id="10" name="object 10"/>
          <p:cNvSpPr txBox="1"/>
          <p:nvPr/>
        </p:nvSpPr>
        <p:spPr>
          <a:xfrm>
            <a:off x="547217" y="3233801"/>
            <a:ext cx="1201420" cy="521334"/>
          </a:xfrm>
          <a:prstGeom prst="rect">
            <a:avLst/>
          </a:prstGeom>
        </p:spPr>
        <p:txBody>
          <a:bodyPr vert="horz" wrap="square" lIns="0" tIns="0" rIns="0" bIns="0" rtlCol="0">
            <a:spAutoFit/>
          </a:bodyPr>
          <a:lstStyle/>
          <a:p>
            <a:pPr marL="231775" indent="-219075">
              <a:lnSpc>
                <a:spcPct val="100000"/>
              </a:lnSpc>
              <a:buClr>
                <a:srgbClr val="FF0000"/>
              </a:buClr>
              <a:buSzPct val="89062"/>
              <a:buFont typeface="Arial"/>
              <a:buChar char="•"/>
              <a:tabLst>
                <a:tab pos="232410" algn="l"/>
              </a:tabLst>
            </a:pPr>
            <a:r>
              <a:rPr sz="3200" spc="-15" dirty="0">
                <a:latin typeface="Calibri"/>
                <a:cs typeface="Calibri"/>
              </a:rPr>
              <a:t>Z</a:t>
            </a:r>
            <a:r>
              <a:rPr sz="3200" dirty="0">
                <a:latin typeface="Calibri"/>
                <a:cs typeface="Calibri"/>
              </a:rPr>
              <a:t>arf</a:t>
            </a:r>
            <a:r>
              <a:rPr sz="3200" spc="-15" dirty="0">
                <a:latin typeface="Calibri"/>
                <a:cs typeface="Calibri"/>
              </a:rPr>
              <a:t>ı</a:t>
            </a:r>
            <a:r>
              <a:rPr sz="3200" dirty="0">
                <a:latin typeface="Calibri"/>
                <a:cs typeface="Calibri"/>
              </a:rPr>
              <a:t>n</a:t>
            </a:r>
            <a:endParaRPr sz="3200">
              <a:latin typeface="Calibri"/>
              <a:cs typeface="Calibri"/>
            </a:endParaRPr>
          </a:p>
        </p:txBody>
      </p:sp>
      <p:sp>
        <p:nvSpPr>
          <p:cNvPr id="11" name="object 11"/>
          <p:cNvSpPr txBox="1"/>
          <p:nvPr/>
        </p:nvSpPr>
        <p:spPr>
          <a:xfrm>
            <a:off x="2170557" y="3233801"/>
            <a:ext cx="6445250" cy="521334"/>
          </a:xfrm>
          <a:prstGeom prst="rect">
            <a:avLst/>
          </a:prstGeom>
        </p:spPr>
        <p:txBody>
          <a:bodyPr vert="horz" wrap="square" lIns="0" tIns="0" rIns="0" bIns="0" rtlCol="0">
            <a:spAutoFit/>
          </a:bodyPr>
          <a:lstStyle/>
          <a:p>
            <a:pPr marL="12700">
              <a:lnSpc>
                <a:spcPct val="100000"/>
              </a:lnSpc>
              <a:tabLst>
                <a:tab pos="2261870" algn="l"/>
                <a:tab pos="3326129" algn="l"/>
                <a:tab pos="4725035" algn="l"/>
              </a:tabLst>
            </a:pPr>
            <a:r>
              <a:rPr sz="3200" spc="-10" dirty="0">
                <a:latin typeface="Calibri"/>
                <a:cs typeface="Calibri"/>
              </a:rPr>
              <a:t>yapıştırılan	yeri	</a:t>
            </a:r>
            <a:r>
              <a:rPr sz="3200" spc="-15" dirty="0">
                <a:latin typeface="Calibri"/>
                <a:cs typeface="Calibri"/>
              </a:rPr>
              <a:t>istekli	tarafından</a:t>
            </a:r>
            <a:endParaRPr sz="3200">
              <a:latin typeface="Calibri"/>
              <a:cs typeface="Calibri"/>
            </a:endParaRPr>
          </a:p>
        </p:txBody>
      </p:sp>
      <p:sp>
        <p:nvSpPr>
          <p:cNvPr id="12" name="object 12"/>
          <p:cNvSpPr txBox="1"/>
          <p:nvPr/>
        </p:nvSpPr>
        <p:spPr>
          <a:xfrm>
            <a:off x="547217" y="3721480"/>
            <a:ext cx="5126990" cy="521334"/>
          </a:xfrm>
          <a:prstGeom prst="rect">
            <a:avLst/>
          </a:prstGeom>
        </p:spPr>
        <p:txBody>
          <a:bodyPr vert="horz" wrap="square" lIns="0" tIns="0" rIns="0" bIns="0" rtlCol="0">
            <a:spAutoFit/>
          </a:bodyPr>
          <a:lstStyle/>
          <a:p>
            <a:pPr marL="12700">
              <a:lnSpc>
                <a:spcPct val="100000"/>
              </a:lnSpc>
            </a:pPr>
            <a:r>
              <a:rPr sz="3200" spc="-5" dirty="0">
                <a:latin typeface="Calibri"/>
                <a:cs typeface="Calibri"/>
              </a:rPr>
              <a:t>imzalanır </a:t>
            </a:r>
            <a:r>
              <a:rPr sz="3200" spc="-20" dirty="0">
                <a:latin typeface="Calibri"/>
                <a:cs typeface="Calibri"/>
              </a:rPr>
              <a:t>ve </a:t>
            </a:r>
            <a:r>
              <a:rPr sz="3200" spc="-5" dirty="0">
                <a:latin typeface="Calibri"/>
                <a:cs typeface="Calibri"/>
              </a:rPr>
              <a:t>mühürlenir</a:t>
            </a:r>
            <a:r>
              <a:rPr sz="3200" spc="40" dirty="0">
                <a:latin typeface="Calibri"/>
                <a:cs typeface="Calibri"/>
              </a:rPr>
              <a:t> </a:t>
            </a:r>
            <a:r>
              <a:rPr sz="3200" spc="-10" dirty="0">
                <a:latin typeface="Calibri"/>
                <a:cs typeface="Calibri"/>
              </a:rPr>
              <a:t>(kaşe),</a:t>
            </a:r>
            <a:endParaRPr sz="3200">
              <a:latin typeface="Calibri"/>
              <a:cs typeface="Calibri"/>
            </a:endParaRPr>
          </a:p>
        </p:txBody>
      </p:sp>
      <p:sp>
        <p:nvSpPr>
          <p:cNvPr id="13" name="object 13"/>
          <p:cNvSpPr txBox="1"/>
          <p:nvPr/>
        </p:nvSpPr>
        <p:spPr>
          <a:xfrm>
            <a:off x="547217" y="4209160"/>
            <a:ext cx="6420485" cy="1009015"/>
          </a:xfrm>
          <a:prstGeom prst="rect">
            <a:avLst/>
          </a:prstGeom>
        </p:spPr>
        <p:txBody>
          <a:bodyPr vert="horz" wrap="square" lIns="0" tIns="0" rIns="0" bIns="0" rtlCol="0">
            <a:spAutoFit/>
          </a:bodyPr>
          <a:lstStyle/>
          <a:p>
            <a:pPr marL="391795" indent="-379095">
              <a:lnSpc>
                <a:spcPct val="100000"/>
              </a:lnSpc>
              <a:buClr>
                <a:srgbClr val="FF0000"/>
              </a:buClr>
              <a:buSzPct val="89062"/>
              <a:buFont typeface="Wingdings"/>
              <a:buChar char=""/>
              <a:tabLst>
                <a:tab pos="392430" algn="l"/>
                <a:tab pos="2138680" algn="l"/>
                <a:tab pos="3538220" algn="l"/>
                <a:tab pos="5405120" algn="l"/>
              </a:tabLst>
            </a:pPr>
            <a:r>
              <a:rPr sz="3200" spc="-5" dirty="0">
                <a:latin typeface="Calibri"/>
                <a:cs typeface="Calibri"/>
              </a:rPr>
              <a:t>İdarenin	</a:t>
            </a:r>
            <a:r>
              <a:rPr sz="3200" dirty="0">
                <a:latin typeface="Calibri"/>
                <a:cs typeface="Calibri"/>
              </a:rPr>
              <a:t>adının	</a:t>
            </a:r>
            <a:r>
              <a:rPr sz="3200" spc="-5" dirty="0">
                <a:latin typeface="Calibri"/>
                <a:cs typeface="Calibri"/>
              </a:rPr>
              <a:t>yazılması	</a:t>
            </a:r>
            <a:r>
              <a:rPr sz="3200" spc="-10" dirty="0">
                <a:latin typeface="Calibri"/>
                <a:cs typeface="Calibri"/>
              </a:rPr>
              <a:t>adresi</a:t>
            </a:r>
            <a:endParaRPr sz="3200">
              <a:latin typeface="Calibri"/>
              <a:cs typeface="Calibri"/>
            </a:endParaRPr>
          </a:p>
          <a:p>
            <a:pPr marL="12700">
              <a:lnSpc>
                <a:spcPct val="100000"/>
              </a:lnSpc>
              <a:tabLst>
                <a:tab pos="1771014" algn="l"/>
                <a:tab pos="2929255" algn="l"/>
                <a:tab pos="4643120" algn="l"/>
              </a:tabLst>
            </a:pPr>
            <a:r>
              <a:rPr sz="3200" spc="-45" dirty="0">
                <a:latin typeface="Calibri"/>
                <a:cs typeface="Calibri"/>
              </a:rPr>
              <a:t>yapıyor,	</a:t>
            </a:r>
            <a:r>
              <a:rPr sz="3200" spc="-10" dirty="0">
                <a:latin typeface="Calibri"/>
                <a:cs typeface="Calibri"/>
              </a:rPr>
              <a:t>yani	</a:t>
            </a:r>
            <a:r>
              <a:rPr sz="3200" spc="-20" dirty="0">
                <a:latin typeface="Calibri"/>
                <a:cs typeface="Calibri"/>
              </a:rPr>
              <a:t>adreste	</a:t>
            </a:r>
            <a:r>
              <a:rPr sz="3200" spc="-15" dirty="0">
                <a:latin typeface="Calibri"/>
                <a:cs typeface="Calibri"/>
              </a:rPr>
              <a:t>karışıklığa</a:t>
            </a:r>
            <a:endParaRPr sz="3200">
              <a:latin typeface="Calibri"/>
              <a:cs typeface="Calibri"/>
            </a:endParaRPr>
          </a:p>
        </p:txBody>
      </p:sp>
      <p:sp>
        <p:nvSpPr>
          <p:cNvPr id="14" name="object 14"/>
          <p:cNvSpPr txBox="1"/>
          <p:nvPr/>
        </p:nvSpPr>
        <p:spPr>
          <a:xfrm>
            <a:off x="7264400" y="4209160"/>
            <a:ext cx="1355090" cy="1009015"/>
          </a:xfrm>
          <a:prstGeom prst="rect">
            <a:avLst/>
          </a:prstGeom>
        </p:spPr>
        <p:txBody>
          <a:bodyPr vert="horz" wrap="square" lIns="0" tIns="0" rIns="0" bIns="0" rtlCol="0">
            <a:spAutoFit/>
          </a:bodyPr>
          <a:lstStyle/>
          <a:p>
            <a:pPr marL="62865">
              <a:lnSpc>
                <a:spcPct val="100000"/>
              </a:lnSpc>
            </a:pPr>
            <a:r>
              <a:rPr sz="3200" dirty="0">
                <a:latin typeface="Calibri"/>
                <a:cs typeface="Calibri"/>
              </a:rPr>
              <a:t>anlaşılır</a:t>
            </a:r>
            <a:endParaRPr sz="3200">
              <a:latin typeface="Calibri"/>
              <a:cs typeface="Calibri"/>
            </a:endParaRPr>
          </a:p>
          <a:p>
            <a:pPr marL="12700">
              <a:lnSpc>
                <a:spcPct val="100000"/>
              </a:lnSpc>
            </a:pPr>
            <a:r>
              <a:rPr sz="3200" spc="5" dirty="0">
                <a:latin typeface="Calibri"/>
                <a:cs typeface="Calibri"/>
              </a:rPr>
              <a:t>m</a:t>
            </a:r>
            <a:r>
              <a:rPr sz="3200" spc="-20" dirty="0">
                <a:latin typeface="Calibri"/>
                <a:cs typeface="Calibri"/>
              </a:rPr>
              <a:t>e</a:t>
            </a:r>
            <a:r>
              <a:rPr sz="3200" spc="-35" dirty="0">
                <a:latin typeface="Calibri"/>
                <a:cs typeface="Calibri"/>
              </a:rPr>
              <a:t>y</a:t>
            </a:r>
            <a:r>
              <a:rPr sz="3200" spc="-5" dirty="0">
                <a:latin typeface="Calibri"/>
                <a:cs typeface="Calibri"/>
              </a:rPr>
              <a:t>dan</a:t>
            </a:r>
            <a:endParaRPr sz="3200">
              <a:latin typeface="Calibri"/>
              <a:cs typeface="Calibri"/>
            </a:endParaRPr>
          </a:p>
        </p:txBody>
      </p:sp>
      <p:sp>
        <p:nvSpPr>
          <p:cNvPr id="15" name="object 15"/>
          <p:cNvSpPr txBox="1"/>
          <p:nvPr/>
        </p:nvSpPr>
        <p:spPr>
          <a:xfrm>
            <a:off x="547217" y="5184850"/>
            <a:ext cx="8073390" cy="521334"/>
          </a:xfrm>
          <a:prstGeom prst="rect">
            <a:avLst/>
          </a:prstGeom>
        </p:spPr>
        <p:txBody>
          <a:bodyPr vert="horz" wrap="square" lIns="0" tIns="0" rIns="0" bIns="0" rtlCol="0">
            <a:spAutoFit/>
          </a:bodyPr>
          <a:lstStyle/>
          <a:p>
            <a:pPr marL="12700">
              <a:lnSpc>
                <a:spcPct val="100000"/>
              </a:lnSpc>
              <a:tabLst>
                <a:tab pos="2009139" algn="l"/>
                <a:tab pos="3176270" algn="l"/>
                <a:tab pos="4278630" algn="l"/>
                <a:tab pos="5123180" algn="l"/>
                <a:tab pos="7487284" algn="l"/>
              </a:tabLst>
            </a:pPr>
            <a:r>
              <a:rPr sz="3200" spc="-35" dirty="0">
                <a:latin typeface="Calibri"/>
                <a:cs typeface="Calibri"/>
              </a:rPr>
              <a:t>v</a:t>
            </a:r>
            <a:r>
              <a:rPr sz="3200" dirty="0">
                <a:latin typeface="Calibri"/>
                <a:cs typeface="Calibri"/>
              </a:rPr>
              <a:t>erm</a:t>
            </a:r>
            <a:r>
              <a:rPr sz="3200" spc="-10" dirty="0">
                <a:latin typeface="Calibri"/>
                <a:cs typeface="Calibri"/>
              </a:rPr>
              <a:t>i</a:t>
            </a:r>
            <a:r>
              <a:rPr sz="3200" spc="-35" dirty="0">
                <a:latin typeface="Calibri"/>
                <a:cs typeface="Calibri"/>
              </a:rPr>
              <a:t>y</a:t>
            </a:r>
            <a:r>
              <a:rPr sz="3200" spc="-5" dirty="0">
                <a:latin typeface="Calibri"/>
                <a:cs typeface="Calibri"/>
              </a:rPr>
              <a:t>o</a:t>
            </a:r>
            <a:r>
              <a:rPr sz="3200" spc="-60" dirty="0">
                <a:latin typeface="Calibri"/>
                <a:cs typeface="Calibri"/>
              </a:rPr>
              <a:t>r</a:t>
            </a:r>
            <a:r>
              <a:rPr sz="3200" spc="-5" dirty="0">
                <a:latin typeface="Calibri"/>
                <a:cs typeface="Calibri"/>
              </a:rPr>
              <a:t>s</a:t>
            </a:r>
            <a:r>
              <a:rPr sz="3200" dirty="0">
                <a:latin typeface="Calibri"/>
                <a:cs typeface="Calibri"/>
              </a:rPr>
              <a:t>a	</a:t>
            </a:r>
            <a:r>
              <a:rPr sz="3200" spc="-25" dirty="0">
                <a:latin typeface="Calibri"/>
                <a:cs typeface="Calibri"/>
              </a:rPr>
              <a:t>c</a:t>
            </a:r>
            <a:r>
              <a:rPr sz="3200" dirty="0">
                <a:latin typeface="Calibri"/>
                <a:cs typeface="Calibri"/>
              </a:rPr>
              <a:t>adde	</a:t>
            </a:r>
            <a:r>
              <a:rPr sz="3200" spc="-5" dirty="0">
                <a:latin typeface="Calibri"/>
                <a:cs typeface="Calibri"/>
              </a:rPr>
              <a:t>so</a:t>
            </a:r>
            <a:r>
              <a:rPr sz="3200" spc="-70" dirty="0">
                <a:latin typeface="Calibri"/>
                <a:cs typeface="Calibri"/>
              </a:rPr>
              <a:t>k</a:t>
            </a:r>
            <a:r>
              <a:rPr sz="3200" dirty="0">
                <a:latin typeface="Calibri"/>
                <a:cs typeface="Calibri"/>
              </a:rPr>
              <a:t>ak	ismi	bel</a:t>
            </a:r>
            <a:r>
              <a:rPr sz="3200" spc="-15" dirty="0">
                <a:latin typeface="Calibri"/>
                <a:cs typeface="Calibri"/>
              </a:rPr>
              <a:t>i</a:t>
            </a:r>
            <a:r>
              <a:rPr sz="3200" spc="5" dirty="0">
                <a:latin typeface="Calibri"/>
                <a:cs typeface="Calibri"/>
              </a:rPr>
              <a:t>r</a:t>
            </a:r>
            <a:r>
              <a:rPr sz="3200" dirty="0">
                <a:latin typeface="Calibri"/>
                <a:cs typeface="Calibri"/>
              </a:rPr>
              <a:t>tilmediği	için</a:t>
            </a:r>
            <a:endParaRPr sz="3200">
              <a:latin typeface="Calibri"/>
              <a:cs typeface="Calibri"/>
            </a:endParaRPr>
          </a:p>
        </p:txBody>
      </p:sp>
      <p:sp>
        <p:nvSpPr>
          <p:cNvPr id="16" name="object 16"/>
          <p:cNvSpPr txBox="1"/>
          <p:nvPr/>
        </p:nvSpPr>
        <p:spPr>
          <a:xfrm>
            <a:off x="547217" y="5672835"/>
            <a:ext cx="5628005" cy="1009015"/>
          </a:xfrm>
          <a:prstGeom prst="rect">
            <a:avLst/>
          </a:prstGeom>
        </p:spPr>
        <p:txBody>
          <a:bodyPr vert="horz" wrap="square" lIns="0" tIns="0" rIns="0" bIns="0" rtlCol="0">
            <a:spAutoFit/>
          </a:bodyPr>
          <a:lstStyle/>
          <a:p>
            <a:pPr marL="12700">
              <a:lnSpc>
                <a:spcPct val="100000"/>
              </a:lnSpc>
              <a:tabLst>
                <a:tab pos="2755900" algn="l"/>
                <a:tab pos="3627754" algn="l"/>
              </a:tabLst>
            </a:pPr>
            <a:r>
              <a:rPr sz="3200" dirty="0">
                <a:latin typeface="Calibri"/>
                <a:cs typeface="Calibri"/>
              </a:rPr>
              <a:t>de</a:t>
            </a:r>
            <a:r>
              <a:rPr sz="3200" spc="-30" dirty="0">
                <a:latin typeface="Calibri"/>
                <a:cs typeface="Calibri"/>
              </a:rPr>
              <a:t>ğ</a:t>
            </a:r>
            <a:r>
              <a:rPr sz="3200" dirty="0">
                <a:latin typeface="Calibri"/>
                <a:cs typeface="Calibri"/>
              </a:rPr>
              <a:t>er</a:t>
            </a:r>
            <a:r>
              <a:rPr sz="3200" spc="-25" dirty="0">
                <a:latin typeface="Calibri"/>
                <a:cs typeface="Calibri"/>
              </a:rPr>
              <a:t>l</a:t>
            </a:r>
            <a:r>
              <a:rPr sz="3200" dirty="0">
                <a:latin typeface="Calibri"/>
                <a:cs typeface="Calibri"/>
              </a:rPr>
              <a:t>end</a:t>
            </a:r>
            <a:r>
              <a:rPr sz="3200" spc="-15" dirty="0">
                <a:latin typeface="Calibri"/>
                <a:cs typeface="Calibri"/>
              </a:rPr>
              <a:t>i</a:t>
            </a:r>
            <a:r>
              <a:rPr sz="3200" dirty="0">
                <a:latin typeface="Calibri"/>
                <a:cs typeface="Calibri"/>
              </a:rPr>
              <a:t>rme	dışı	bı</a:t>
            </a:r>
            <a:r>
              <a:rPr sz="3200" spc="-75" dirty="0">
                <a:latin typeface="Calibri"/>
                <a:cs typeface="Calibri"/>
              </a:rPr>
              <a:t>r</a:t>
            </a:r>
            <a:r>
              <a:rPr sz="3200" dirty="0">
                <a:latin typeface="Calibri"/>
                <a:cs typeface="Calibri"/>
              </a:rPr>
              <a:t>ak</a:t>
            </a:r>
            <a:r>
              <a:rPr sz="3200" spc="-15" dirty="0">
                <a:latin typeface="Calibri"/>
                <a:cs typeface="Calibri"/>
              </a:rPr>
              <a:t>ı</a:t>
            </a:r>
            <a:r>
              <a:rPr sz="3200" dirty="0">
                <a:latin typeface="Calibri"/>
                <a:cs typeface="Calibri"/>
              </a:rPr>
              <a:t>lama</a:t>
            </a:r>
            <a:r>
              <a:rPr sz="3200" spc="5" dirty="0">
                <a:latin typeface="Calibri"/>
                <a:cs typeface="Calibri"/>
              </a:rPr>
              <a:t>z</a:t>
            </a:r>
            <a:r>
              <a:rPr sz="3200" dirty="0">
                <a:latin typeface="Calibri"/>
                <a:cs typeface="Calibri"/>
              </a:rPr>
              <a:t>.</a:t>
            </a:r>
            <a:endParaRPr sz="3200">
              <a:latin typeface="Calibri"/>
              <a:cs typeface="Calibri"/>
            </a:endParaRPr>
          </a:p>
          <a:p>
            <a:pPr marL="12700">
              <a:lnSpc>
                <a:spcPct val="100000"/>
              </a:lnSpc>
            </a:pPr>
            <a:r>
              <a:rPr sz="3200" spc="-5" dirty="0">
                <a:latin typeface="Calibri"/>
                <a:cs typeface="Calibri"/>
              </a:rPr>
              <a:t>1371)</a:t>
            </a:r>
            <a:endParaRPr sz="3200">
              <a:latin typeface="Calibri"/>
              <a:cs typeface="Calibri"/>
            </a:endParaRPr>
          </a:p>
        </p:txBody>
      </p:sp>
      <p:sp>
        <p:nvSpPr>
          <p:cNvPr id="17" name="object 17"/>
          <p:cNvSpPr txBox="1"/>
          <p:nvPr/>
        </p:nvSpPr>
        <p:spPr>
          <a:xfrm>
            <a:off x="6461252" y="5672835"/>
            <a:ext cx="2157730" cy="971550"/>
          </a:xfrm>
          <a:prstGeom prst="rect">
            <a:avLst/>
          </a:prstGeom>
        </p:spPr>
        <p:txBody>
          <a:bodyPr vert="horz" wrap="square" lIns="0" tIns="0" rIns="0" bIns="0" rtlCol="0">
            <a:spAutoFit/>
          </a:bodyPr>
          <a:lstStyle/>
          <a:p>
            <a:pPr marR="5080" algn="r">
              <a:lnSpc>
                <a:spcPct val="100000"/>
              </a:lnSpc>
            </a:pPr>
            <a:r>
              <a:rPr sz="3200" spc="-5" dirty="0">
                <a:latin typeface="Calibri"/>
                <a:cs typeface="Calibri"/>
              </a:rPr>
              <a:t>(</a:t>
            </a:r>
            <a:r>
              <a:rPr sz="3200" dirty="0">
                <a:latin typeface="Calibri"/>
                <a:cs typeface="Calibri"/>
              </a:rPr>
              <a:t>2</a:t>
            </a:r>
            <a:r>
              <a:rPr sz="3200" spc="-15" dirty="0">
                <a:latin typeface="Calibri"/>
                <a:cs typeface="Calibri"/>
              </a:rPr>
              <a:t>0</a:t>
            </a:r>
            <a:r>
              <a:rPr sz="3200" dirty="0">
                <a:latin typeface="Calibri"/>
                <a:cs typeface="Calibri"/>
              </a:rPr>
              <a:t>08</a:t>
            </a:r>
            <a:r>
              <a:rPr sz="3200" spc="-5" dirty="0">
                <a:latin typeface="Calibri"/>
                <a:cs typeface="Calibri"/>
              </a:rPr>
              <a:t>/U</a:t>
            </a:r>
            <a:r>
              <a:rPr sz="3200" spc="5" dirty="0">
                <a:latin typeface="Calibri"/>
                <a:cs typeface="Calibri"/>
              </a:rPr>
              <a:t>M</a:t>
            </a:r>
            <a:r>
              <a:rPr sz="3200" spc="-10" dirty="0">
                <a:latin typeface="Calibri"/>
                <a:cs typeface="Calibri"/>
              </a:rPr>
              <a:t>.</a:t>
            </a:r>
            <a:r>
              <a:rPr sz="3200" spc="-5" dirty="0">
                <a:latin typeface="Calibri"/>
                <a:cs typeface="Calibri"/>
              </a:rPr>
              <a:t>Z</a:t>
            </a:r>
            <a:r>
              <a:rPr sz="3200" dirty="0">
                <a:latin typeface="Calibri"/>
                <a:cs typeface="Calibri"/>
              </a:rPr>
              <a:t>-</a:t>
            </a:r>
            <a:endParaRPr sz="3200">
              <a:latin typeface="Calibri"/>
              <a:cs typeface="Calibri"/>
            </a:endParaRPr>
          </a:p>
          <a:p>
            <a:pPr marR="15240" algn="r">
              <a:lnSpc>
                <a:spcPct val="100000"/>
              </a:lnSpc>
              <a:spcBef>
                <a:spcPts val="2260"/>
              </a:spcBef>
            </a:pPr>
            <a:r>
              <a:rPr sz="1200" spc="5" dirty="0">
                <a:solidFill>
                  <a:srgbClr val="888888"/>
                </a:solidFill>
                <a:latin typeface="Tahoma"/>
                <a:cs typeface="Tahoma"/>
              </a:rPr>
              <a:t>64</a:t>
            </a:r>
            <a:endParaRPr sz="1200">
              <a:latin typeface="Tahoma"/>
              <a:cs typeface="Tahom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86740" y="284988"/>
            <a:ext cx="8197596" cy="99212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860552" y="431546"/>
            <a:ext cx="7448550" cy="487680"/>
          </a:xfrm>
          <a:prstGeom prst="rect">
            <a:avLst/>
          </a:prstGeom>
        </p:spPr>
        <p:txBody>
          <a:bodyPr vert="horz" wrap="square" lIns="0" tIns="0" rIns="0" bIns="0" rtlCol="0">
            <a:spAutoFit/>
          </a:bodyPr>
          <a:lstStyle/>
          <a:p>
            <a:pPr marL="12700">
              <a:lnSpc>
                <a:spcPct val="100000"/>
              </a:lnSpc>
            </a:pPr>
            <a:r>
              <a:rPr spc="-5" dirty="0"/>
              <a:t>Ortak </a:t>
            </a:r>
            <a:r>
              <a:rPr dirty="0"/>
              <a:t>Girişim </a:t>
            </a:r>
            <a:r>
              <a:rPr spc="-35" dirty="0"/>
              <a:t>Tarafından </a:t>
            </a:r>
            <a:r>
              <a:rPr dirty="0"/>
              <a:t>Sunulan </a:t>
            </a:r>
            <a:r>
              <a:rPr spc="-50" dirty="0"/>
              <a:t>Teklif</a:t>
            </a:r>
            <a:r>
              <a:rPr spc="-45" dirty="0"/>
              <a:t> </a:t>
            </a:r>
            <a:r>
              <a:rPr dirty="0"/>
              <a:t>Zarfı</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36496"/>
            <a:ext cx="8072755" cy="4939030"/>
          </a:xfrm>
          <a:prstGeom prst="rect">
            <a:avLst/>
          </a:prstGeom>
        </p:spPr>
        <p:txBody>
          <a:bodyPr vert="horz" wrap="square" lIns="0" tIns="0" rIns="0" bIns="0" rtlCol="0">
            <a:spAutoFit/>
          </a:bodyPr>
          <a:lstStyle/>
          <a:p>
            <a:pPr marL="12700" algn="just">
              <a:lnSpc>
                <a:spcPct val="100000"/>
              </a:lnSpc>
              <a:buClr>
                <a:srgbClr val="FF0000"/>
              </a:buClr>
              <a:buSzPct val="83333"/>
              <a:buFont typeface="Arial"/>
              <a:buChar char="•"/>
              <a:tabLst>
                <a:tab pos="206375" algn="l"/>
              </a:tabLst>
            </a:pPr>
            <a:r>
              <a:rPr sz="3000" spc="-15" dirty="0">
                <a:latin typeface="Calibri"/>
                <a:cs typeface="Calibri"/>
              </a:rPr>
              <a:t>Kamu </a:t>
            </a:r>
            <a:r>
              <a:rPr sz="3000" spc="645" dirty="0">
                <a:latin typeface="Calibri"/>
                <a:cs typeface="Calibri"/>
              </a:rPr>
              <a:t> </a:t>
            </a:r>
            <a:r>
              <a:rPr sz="3000" spc="-5" dirty="0">
                <a:latin typeface="Calibri"/>
                <a:cs typeface="Calibri"/>
              </a:rPr>
              <a:t>İhale   Genel   </a:t>
            </a:r>
            <a:r>
              <a:rPr sz="3000" spc="-40" dirty="0">
                <a:latin typeface="Calibri"/>
                <a:cs typeface="Calibri"/>
              </a:rPr>
              <a:t>Tebliğin    </a:t>
            </a:r>
            <a:r>
              <a:rPr sz="3000" spc="-5" dirty="0">
                <a:latin typeface="Calibri"/>
                <a:cs typeface="Calibri"/>
              </a:rPr>
              <a:t>16.1.   </a:t>
            </a:r>
            <a:r>
              <a:rPr sz="3000" spc="190" dirty="0">
                <a:latin typeface="Calibri"/>
                <a:cs typeface="Calibri"/>
              </a:rPr>
              <a:t> </a:t>
            </a:r>
            <a:r>
              <a:rPr sz="3000" spc="-5" dirty="0">
                <a:latin typeface="Calibri"/>
                <a:cs typeface="Calibri"/>
              </a:rPr>
              <a:t>maddesinde</a:t>
            </a:r>
            <a:endParaRPr sz="3000">
              <a:latin typeface="Calibri"/>
              <a:cs typeface="Calibri"/>
            </a:endParaRPr>
          </a:p>
          <a:p>
            <a:pPr marL="12700" marR="6350" algn="just">
              <a:lnSpc>
                <a:spcPct val="140000"/>
              </a:lnSpc>
            </a:pPr>
            <a:r>
              <a:rPr sz="3000" spc="-10" dirty="0">
                <a:latin typeface="Calibri"/>
                <a:cs typeface="Calibri"/>
              </a:rPr>
              <a:t>...Aday </a:t>
            </a:r>
            <a:r>
              <a:rPr sz="3000" spc="-30" dirty="0">
                <a:latin typeface="Calibri"/>
                <a:cs typeface="Calibri"/>
              </a:rPr>
              <a:t>veya </a:t>
            </a:r>
            <a:r>
              <a:rPr sz="3000" spc="-15" dirty="0">
                <a:latin typeface="Calibri"/>
                <a:cs typeface="Calibri"/>
              </a:rPr>
              <a:t>isteklinin </a:t>
            </a:r>
            <a:r>
              <a:rPr sz="3000" spc="-10" dirty="0">
                <a:solidFill>
                  <a:srgbClr val="FF0000"/>
                </a:solidFill>
                <a:latin typeface="Calibri"/>
                <a:cs typeface="Calibri"/>
              </a:rPr>
              <a:t>ortak </a:t>
            </a:r>
            <a:r>
              <a:rPr sz="3000" spc="-5" dirty="0">
                <a:solidFill>
                  <a:srgbClr val="FF0000"/>
                </a:solidFill>
                <a:latin typeface="Calibri"/>
                <a:cs typeface="Calibri"/>
              </a:rPr>
              <a:t>girişim </a:t>
            </a:r>
            <a:r>
              <a:rPr sz="3000" dirty="0">
                <a:solidFill>
                  <a:srgbClr val="FF0000"/>
                </a:solidFill>
                <a:latin typeface="Calibri"/>
                <a:cs typeface="Calibri"/>
              </a:rPr>
              <a:t>olması </a:t>
            </a:r>
            <a:r>
              <a:rPr sz="3000" spc="-10" dirty="0">
                <a:solidFill>
                  <a:srgbClr val="FF0000"/>
                </a:solidFill>
                <a:latin typeface="Calibri"/>
                <a:cs typeface="Calibri"/>
              </a:rPr>
              <a:t>halinde  zarfın yapıştırılan yerinin ortaklardan </a:t>
            </a:r>
            <a:r>
              <a:rPr sz="3000" spc="-5" dirty="0">
                <a:solidFill>
                  <a:srgbClr val="FF0000"/>
                </a:solidFill>
                <a:latin typeface="Calibri"/>
                <a:cs typeface="Calibri"/>
              </a:rPr>
              <a:t>herhangi biri  </a:t>
            </a:r>
            <a:r>
              <a:rPr sz="3000" spc="-15" dirty="0">
                <a:solidFill>
                  <a:srgbClr val="FF0000"/>
                </a:solidFill>
                <a:latin typeface="Calibri"/>
                <a:cs typeface="Calibri"/>
              </a:rPr>
              <a:t>tarafından imzalanarak </a:t>
            </a:r>
            <a:r>
              <a:rPr sz="3000" spc="-10" dirty="0">
                <a:solidFill>
                  <a:srgbClr val="FF0000"/>
                </a:solidFill>
                <a:latin typeface="Calibri"/>
                <a:cs typeface="Calibri"/>
              </a:rPr>
              <a:t>kaşelenmesi </a:t>
            </a:r>
            <a:r>
              <a:rPr sz="3000" spc="-30" dirty="0">
                <a:solidFill>
                  <a:srgbClr val="FF0000"/>
                </a:solidFill>
                <a:latin typeface="Calibri"/>
                <a:cs typeface="Calibri"/>
              </a:rPr>
              <a:t>veya  </a:t>
            </a:r>
            <a:r>
              <a:rPr sz="3000" spc="-5" dirty="0">
                <a:solidFill>
                  <a:srgbClr val="FF0000"/>
                </a:solidFill>
                <a:latin typeface="Calibri"/>
                <a:cs typeface="Calibri"/>
              </a:rPr>
              <a:t>mühürlenmesi</a:t>
            </a:r>
            <a:r>
              <a:rPr sz="3000" spc="-50" dirty="0">
                <a:solidFill>
                  <a:srgbClr val="FF0000"/>
                </a:solidFill>
                <a:latin typeface="Calibri"/>
                <a:cs typeface="Calibri"/>
              </a:rPr>
              <a:t> </a:t>
            </a:r>
            <a:r>
              <a:rPr sz="3000" spc="-40" dirty="0">
                <a:solidFill>
                  <a:srgbClr val="FF0000"/>
                </a:solidFill>
                <a:latin typeface="Calibri"/>
                <a:cs typeface="Calibri"/>
              </a:rPr>
              <a:t>yeterlidir.</a:t>
            </a:r>
            <a:endParaRPr sz="3000">
              <a:latin typeface="Calibri"/>
              <a:cs typeface="Calibri"/>
            </a:endParaRPr>
          </a:p>
          <a:p>
            <a:pPr marL="12700" marR="5080" algn="just">
              <a:lnSpc>
                <a:spcPct val="140000"/>
              </a:lnSpc>
              <a:buClr>
                <a:srgbClr val="FF0000"/>
              </a:buClr>
              <a:buSzPct val="90000"/>
              <a:buFont typeface="Arial"/>
              <a:buChar char="•"/>
              <a:tabLst>
                <a:tab pos="220345" algn="l"/>
              </a:tabLst>
            </a:pPr>
            <a:r>
              <a:rPr sz="3000" spc="-15" dirty="0">
                <a:latin typeface="Calibri"/>
                <a:cs typeface="Calibri"/>
              </a:rPr>
              <a:t>Ortak </a:t>
            </a:r>
            <a:r>
              <a:rPr sz="3000" spc="-5" dirty="0">
                <a:latin typeface="Calibri"/>
                <a:cs typeface="Calibri"/>
              </a:rPr>
              <a:t>girişimlerde </a:t>
            </a:r>
            <a:r>
              <a:rPr sz="3000" spc="-10" dirty="0">
                <a:latin typeface="Calibri"/>
                <a:cs typeface="Calibri"/>
              </a:rPr>
              <a:t>zarfın </a:t>
            </a:r>
            <a:r>
              <a:rPr sz="3000" spc="-15" dirty="0">
                <a:latin typeface="Calibri"/>
                <a:cs typeface="Calibri"/>
              </a:rPr>
              <a:t>üzerinin </a:t>
            </a:r>
            <a:r>
              <a:rPr sz="3000" spc="-10" dirty="0">
                <a:latin typeface="Calibri"/>
                <a:cs typeface="Calibri"/>
              </a:rPr>
              <a:t>ortaklardan </a:t>
            </a:r>
            <a:r>
              <a:rPr sz="3000" spc="-5" dirty="0">
                <a:latin typeface="Calibri"/>
                <a:cs typeface="Calibri"/>
              </a:rPr>
              <a:t>biri  </a:t>
            </a:r>
            <a:r>
              <a:rPr sz="3000" spc="-15" dirty="0">
                <a:latin typeface="Calibri"/>
                <a:cs typeface="Calibri"/>
              </a:rPr>
              <a:t>tarafından </a:t>
            </a:r>
            <a:r>
              <a:rPr sz="3000" dirty="0">
                <a:latin typeface="Calibri"/>
                <a:cs typeface="Calibri"/>
              </a:rPr>
              <a:t>doldurulması </a:t>
            </a:r>
            <a:r>
              <a:rPr sz="3000" spc="-15" dirty="0">
                <a:latin typeface="Calibri"/>
                <a:cs typeface="Calibri"/>
              </a:rPr>
              <a:t>ve </a:t>
            </a:r>
            <a:r>
              <a:rPr sz="3000" spc="-5" dirty="0">
                <a:latin typeface="Calibri"/>
                <a:cs typeface="Calibri"/>
              </a:rPr>
              <a:t>imzalanmasında sakınca  </a:t>
            </a:r>
            <a:r>
              <a:rPr sz="3000" spc="-10" dirty="0">
                <a:latin typeface="Calibri"/>
                <a:cs typeface="Calibri"/>
              </a:rPr>
              <a:t>yok.</a:t>
            </a:r>
            <a:r>
              <a:rPr sz="3000" spc="-35" dirty="0">
                <a:latin typeface="Calibri"/>
                <a:cs typeface="Calibri"/>
              </a:rPr>
              <a:t> </a:t>
            </a:r>
            <a:r>
              <a:rPr sz="3000" spc="-5" dirty="0">
                <a:latin typeface="Calibri"/>
                <a:cs typeface="Calibri"/>
              </a:rPr>
              <a:t>(2006/UH.Z-270)</a:t>
            </a:r>
            <a:endParaRPr sz="30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59</a:t>
            </a:fld>
            <a:endParaRP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028188" y="309371"/>
            <a:ext cx="320040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302253" y="423926"/>
            <a:ext cx="2562860" cy="521334"/>
          </a:xfrm>
          <a:prstGeom prst="rect">
            <a:avLst/>
          </a:prstGeom>
        </p:spPr>
        <p:txBody>
          <a:bodyPr vert="horz" wrap="square" lIns="0" tIns="0" rIns="0" bIns="0" rtlCol="0">
            <a:spAutoFit/>
          </a:bodyPr>
          <a:lstStyle/>
          <a:p>
            <a:pPr marL="12700">
              <a:lnSpc>
                <a:spcPct val="100000"/>
              </a:lnSpc>
            </a:pPr>
            <a:r>
              <a:rPr spc="-50" dirty="0"/>
              <a:t>Teklif</a:t>
            </a:r>
            <a:r>
              <a:rPr spc="-55" dirty="0"/>
              <a:t> </a:t>
            </a:r>
            <a:r>
              <a:rPr spc="-5" dirty="0"/>
              <a:t>Mektubu</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974469"/>
            <a:ext cx="8072755" cy="1861185"/>
          </a:xfrm>
          <a:prstGeom prst="rect">
            <a:avLst/>
          </a:prstGeom>
        </p:spPr>
        <p:txBody>
          <a:bodyPr vert="horz" wrap="square" lIns="0" tIns="0" rIns="0" bIns="0" rtlCol="0">
            <a:spAutoFit/>
          </a:bodyPr>
          <a:lstStyle/>
          <a:p>
            <a:pPr marL="12700">
              <a:lnSpc>
                <a:spcPct val="100000"/>
              </a:lnSpc>
              <a:buClr>
                <a:srgbClr val="FF0000"/>
              </a:buClr>
              <a:buSzPct val="90000"/>
              <a:buFont typeface="Arial"/>
              <a:buChar char="•"/>
              <a:tabLst>
                <a:tab pos="218440" algn="l"/>
              </a:tabLst>
            </a:pPr>
            <a:r>
              <a:rPr sz="3000" spc="-35" dirty="0">
                <a:latin typeface="Calibri"/>
                <a:cs typeface="Calibri"/>
              </a:rPr>
              <a:t>Yazılı</a:t>
            </a:r>
            <a:r>
              <a:rPr sz="3000" spc="-60" dirty="0">
                <a:latin typeface="Calibri"/>
                <a:cs typeface="Calibri"/>
              </a:rPr>
              <a:t> </a:t>
            </a:r>
            <a:r>
              <a:rPr sz="3000" spc="-5" dirty="0">
                <a:latin typeface="Calibri"/>
                <a:cs typeface="Calibri"/>
              </a:rPr>
              <a:t>olmalı,</a:t>
            </a:r>
            <a:endParaRPr sz="3000">
              <a:latin typeface="Calibri"/>
              <a:cs typeface="Calibri"/>
            </a:endParaRPr>
          </a:p>
          <a:p>
            <a:pPr marL="12700" marR="5080">
              <a:lnSpc>
                <a:spcPct val="150100"/>
              </a:lnSpc>
              <a:buClr>
                <a:srgbClr val="FF0000"/>
              </a:buClr>
              <a:buSzPct val="90000"/>
              <a:buFont typeface="Arial"/>
              <a:buChar char="•"/>
              <a:tabLst>
                <a:tab pos="220345" algn="l"/>
              </a:tabLst>
            </a:pPr>
            <a:r>
              <a:rPr sz="3000" dirty="0">
                <a:latin typeface="Calibri"/>
                <a:cs typeface="Calibri"/>
              </a:rPr>
              <a:t>İhale </a:t>
            </a:r>
            <a:r>
              <a:rPr sz="3000" spc="-5" dirty="0">
                <a:latin typeface="Calibri"/>
                <a:cs typeface="Calibri"/>
              </a:rPr>
              <a:t>dokümanının tamamen </a:t>
            </a:r>
            <a:r>
              <a:rPr sz="3000" spc="-10" dirty="0">
                <a:latin typeface="Calibri"/>
                <a:cs typeface="Calibri"/>
              </a:rPr>
              <a:t>okunup </a:t>
            </a:r>
            <a:r>
              <a:rPr sz="3000" spc="-15" dirty="0">
                <a:latin typeface="Calibri"/>
                <a:cs typeface="Calibri"/>
              </a:rPr>
              <a:t>kabul </a:t>
            </a:r>
            <a:r>
              <a:rPr sz="3000" spc="-5" dirty="0">
                <a:latin typeface="Calibri"/>
                <a:cs typeface="Calibri"/>
              </a:rPr>
              <a:t>edildiği  belirtilmeli,</a:t>
            </a:r>
            <a:endParaRPr sz="30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60</a:t>
            </a:fld>
            <a:endParaRPr dirty="0"/>
          </a:p>
        </p:txBody>
      </p:sp>
      <p:sp>
        <p:nvSpPr>
          <p:cNvPr id="10" name="object 10"/>
          <p:cNvSpPr txBox="1"/>
          <p:nvPr/>
        </p:nvSpPr>
        <p:spPr>
          <a:xfrm>
            <a:off x="547217" y="4032504"/>
            <a:ext cx="1036319"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265" dirty="0">
                <a:latin typeface="Calibri"/>
                <a:cs typeface="Calibri"/>
              </a:rPr>
              <a:t>T</a:t>
            </a:r>
            <a:r>
              <a:rPr sz="3000" spc="-20" dirty="0">
                <a:latin typeface="Calibri"/>
                <a:cs typeface="Calibri"/>
              </a:rPr>
              <a:t>e</a:t>
            </a:r>
            <a:r>
              <a:rPr sz="3000" dirty="0">
                <a:latin typeface="Calibri"/>
                <a:cs typeface="Calibri"/>
              </a:rPr>
              <a:t>kl</a:t>
            </a:r>
            <a:r>
              <a:rPr sz="3000" spc="-10" dirty="0">
                <a:latin typeface="Calibri"/>
                <a:cs typeface="Calibri"/>
              </a:rPr>
              <a:t>i</a:t>
            </a:r>
            <a:r>
              <a:rPr sz="3000" dirty="0">
                <a:latin typeface="Calibri"/>
                <a:cs typeface="Calibri"/>
              </a:rPr>
              <a:t>f</a:t>
            </a:r>
            <a:endParaRPr sz="3000">
              <a:latin typeface="Calibri"/>
              <a:cs typeface="Calibri"/>
            </a:endParaRPr>
          </a:p>
        </p:txBody>
      </p:sp>
      <p:sp>
        <p:nvSpPr>
          <p:cNvPr id="11" name="object 11"/>
          <p:cNvSpPr txBox="1"/>
          <p:nvPr/>
        </p:nvSpPr>
        <p:spPr>
          <a:xfrm>
            <a:off x="1790826" y="4032504"/>
            <a:ext cx="6826884" cy="488950"/>
          </a:xfrm>
          <a:prstGeom prst="rect">
            <a:avLst/>
          </a:prstGeom>
        </p:spPr>
        <p:txBody>
          <a:bodyPr vert="horz" wrap="square" lIns="0" tIns="0" rIns="0" bIns="0" rtlCol="0">
            <a:spAutoFit/>
          </a:bodyPr>
          <a:lstStyle/>
          <a:p>
            <a:pPr marL="12700">
              <a:lnSpc>
                <a:spcPct val="100000"/>
              </a:lnSpc>
              <a:tabLst>
                <a:tab pos="1196975" algn="l"/>
                <a:tab pos="2296160" algn="l"/>
                <a:tab pos="3490595" algn="l"/>
                <a:tab pos="4080510" algn="l"/>
                <a:tab pos="4900930" algn="l"/>
                <a:tab pos="5496560" algn="l"/>
              </a:tabLst>
            </a:pPr>
            <a:r>
              <a:rPr sz="3000" dirty="0">
                <a:latin typeface="Calibri"/>
                <a:cs typeface="Calibri"/>
              </a:rPr>
              <a:t>e</a:t>
            </a:r>
            <a:r>
              <a:rPr sz="3000" spc="-15" dirty="0">
                <a:latin typeface="Calibri"/>
                <a:cs typeface="Calibri"/>
              </a:rPr>
              <a:t>d</a:t>
            </a:r>
            <a:r>
              <a:rPr sz="3000" dirty="0">
                <a:latin typeface="Calibri"/>
                <a:cs typeface="Calibri"/>
              </a:rPr>
              <a:t>i</a:t>
            </a:r>
            <a:r>
              <a:rPr sz="3000" spc="-15" dirty="0">
                <a:latin typeface="Calibri"/>
                <a:cs typeface="Calibri"/>
              </a:rPr>
              <a:t>l</a:t>
            </a:r>
            <a:r>
              <a:rPr sz="3000" dirty="0">
                <a:latin typeface="Calibri"/>
                <a:cs typeface="Calibri"/>
              </a:rPr>
              <a:t>en	</a:t>
            </a:r>
            <a:r>
              <a:rPr sz="3000" spc="-5" dirty="0">
                <a:latin typeface="Calibri"/>
                <a:cs typeface="Calibri"/>
              </a:rPr>
              <a:t>b</a:t>
            </a:r>
            <a:r>
              <a:rPr sz="3000" spc="-10" dirty="0">
                <a:latin typeface="Calibri"/>
                <a:cs typeface="Calibri"/>
              </a:rPr>
              <a:t>e</a:t>
            </a:r>
            <a:r>
              <a:rPr sz="3000" dirty="0">
                <a:latin typeface="Calibri"/>
                <a:cs typeface="Calibri"/>
              </a:rPr>
              <a:t>del	</a:t>
            </a:r>
            <a:r>
              <a:rPr sz="3000" spc="-65" dirty="0">
                <a:latin typeface="Calibri"/>
                <a:cs typeface="Calibri"/>
              </a:rPr>
              <a:t>r</a:t>
            </a:r>
            <a:r>
              <a:rPr sz="3000" dirty="0">
                <a:latin typeface="Calibri"/>
                <a:cs typeface="Calibri"/>
              </a:rPr>
              <a:t>a</a:t>
            </a:r>
            <a:r>
              <a:rPr sz="3000" spc="-45" dirty="0">
                <a:latin typeface="Calibri"/>
                <a:cs typeface="Calibri"/>
              </a:rPr>
              <a:t>k</a:t>
            </a:r>
            <a:r>
              <a:rPr sz="3000" dirty="0">
                <a:latin typeface="Calibri"/>
                <a:cs typeface="Calibri"/>
              </a:rPr>
              <a:t>am	</a:t>
            </a:r>
            <a:r>
              <a:rPr sz="3000" spc="-25" dirty="0">
                <a:latin typeface="Calibri"/>
                <a:cs typeface="Calibri"/>
              </a:rPr>
              <a:t>v</a:t>
            </a:r>
            <a:r>
              <a:rPr sz="3000" dirty="0">
                <a:latin typeface="Calibri"/>
                <a:cs typeface="Calibri"/>
              </a:rPr>
              <a:t>e	</a:t>
            </a:r>
            <a:r>
              <a:rPr sz="3000" spc="-55" dirty="0">
                <a:latin typeface="Calibri"/>
                <a:cs typeface="Calibri"/>
              </a:rPr>
              <a:t>y</a:t>
            </a:r>
            <a:r>
              <a:rPr sz="3000" dirty="0">
                <a:latin typeface="Calibri"/>
                <a:cs typeface="Calibri"/>
              </a:rPr>
              <a:t>azı	</a:t>
            </a:r>
            <a:r>
              <a:rPr sz="3000" spc="-5" dirty="0">
                <a:latin typeface="Calibri"/>
                <a:cs typeface="Calibri"/>
              </a:rPr>
              <a:t>il</a:t>
            </a:r>
            <a:r>
              <a:rPr sz="3000" dirty="0">
                <a:latin typeface="Calibri"/>
                <a:cs typeface="Calibri"/>
              </a:rPr>
              <a:t>e	</a:t>
            </a:r>
            <a:r>
              <a:rPr sz="3000" spc="-5" dirty="0">
                <a:latin typeface="Calibri"/>
                <a:cs typeface="Calibri"/>
              </a:rPr>
              <a:t>b</a:t>
            </a:r>
            <a:r>
              <a:rPr sz="3000" spc="-10" dirty="0">
                <a:latin typeface="Calibri"/>
                <a:cs typeface="Calibri"/>
              </a:rPr>
              <a:t>i</a:t>
            </a:r>
            <a:r>
              <a:rPr sz="3000" dirty="0">
                <a:latin typeface="Calibri"/>
                <a:cs typeface="Calibri"/>
              </a:rPr>
              <a:t>rb</a:t>
            </a:r>
            <a:r>
              <a:rPr sz="3000" spc="5" dirty="0">
                <a:latin typeface="Calibri"/>
                <a:cs typeface="Calibri"/>
              </a:rPr>
              <a:t>i</a:t>
            </a:r>
            <a:r>
              <a:rPr sz="3000" dirty="0">
                <a:latin typeface="Calibri"/>
                <a:cs typeface="Calibri"/>
              </a:rPr>
              <a:t>r</a:t>
            </a:r>
            <a:r>
              <a:rPr sz="3000" spc="-10" dirty="0">
                <a:latin typeface="Calibri"/>
                <a:cs typeface="Calibri"/>
              </a:rPr>
              <a:t>i</a:t>
            </a:r>
            <a:r>
              <a:rPr sz="3000" spc="-5" dirty="0">
                <a:latin typeface="Calibri"/>
                <a:cs typeface="Calibri"/>
              </a:rPr>
              <a:t>ne</a:t>
            </a:r>
            <a:endParaRPr sz="3000">
              <a:latin typeface="Calibri"/>
              <a:cs typeface="Calibri"/>
            </a:endParaRPr>
          </a:p>
        </p:txBody>
      </p:sp>
      <p:sp>
        <p:nvSpPr>
          <p:cNvPr id="12" name="object 12"/>
          <p:cNvSpPr txBox="1"/>
          <p:nvPr/>
        </p:nvSpPr>
        <p:spPr>
          <a:xfrm>
            <a:off x="547217" y="4718557"/>
            <a:ext cx="7541259" cy="1175385"/>
          </a:xfrm>
          <a:prstGeom prst="rect">
            <a:avLst/>
          </a:prstGeom>
        </p:spPr>
        <p:txBody>
          <a:bodyPr vert="horz" wrap="square" lIns="0" tIns="0" rIns="0" bIns="0" rtlCol="0">
            <a:spAutoFit/>
          </a:bodyPr>
          <a:lstStyle/>
          <a:p>
            <a:pPr marL="12700">
              <a:lnSpc>
                <a:spcPct val="100000"/>
              </a:lnSpc>
            </a:pPr>
            <a:r>
              <a:rPr sz="3000" spc="-10" dirty="0">
                <a:latin typeface="Calibri"/>
                <a:cs typeface="Calibri"/>
              </a:rPr>
              <a:t>uygun </a:t>
            </a:r>
            <a:r>
              <a:rPr sz="3000" spc="-15" dirty="0">
                <a:latin typeface="Calibri"/>
                <a:cs typeface="Calibri"/>
              </a:rPr>
              <a:t>olarak </a:t>
            </a:r>
            <a:r>
              <a:rPr sz="3000" spc="-20" dirty="0">
                <a:latin typeface="Calibri"/>
                <a:cs typeface="Calibri"/>
              </a:rPr>
              <a:t>açıkça </a:t>
            </a:r>
            <a:r>
              <a:rPr sz="3000" spc="-10" dirty="0">
                <a:latin typeface="Calibri"/>
                <a:cs typeface="Calibri"/>
              </a:rPr>
              <a:t>yazılmalı,</a:t>
            </a:r>
            <a:endParaRPr sz="3000">
              <a:latin typeface="Calibri"/>
              <a:cs typeface="Calibri"/>
            </a:endParaRPr>
          </a:p>
          <a:p>
            <a:pPr marL="218440" indent="-205740">
              <a:lnSpc>
                <a:spcPct val="100000"/>
              </a:lnSpc>
              <a:spcBef>
                <a:spcPts val="1800"/>
              </a:spcBef>
              <a:buClr>
                <a:srgbClr val="FF0000"/>
              </a:buClr>
              <a:buSzPct val="90000"/>
              <a:buFont typeface="Arial"/>
              <a:buChar char="•"/>
              <a:tabLst>
                <a:tab pos="218440" algn="l"/>
              </a:tabLst>
            </a:pPr>
            <a:r>
              <a:rPr sz="3000" spc="-15" dirty="0">
                <a:latin typeface="Calibri"/>
                <a:cs typeface="Calibri"/>
              </a:rPr>
              <a:t>Üzerinde </a:t>
            </a:r>
            <a:r>
              <a:rPr sz="3000" spc="-10" dirty="0">
                <a:latin typeface="Calibri"/>
                <a:cs typeface="Calibri"/>
              </a:rPr>
              <a:t>kazıntı, silinti, </a:t>
            </a:r>
            <a:r>
              <a:rPr sz="3000" spc="-15" dirty="0">
                <a:latin typeface="Calibri"/>
                <a:cs typeface="Calibri"/>
              </a:rPr>
              <a:t>düzeltme</a:t>
            </a:r>
            <a:r>
              <a:rPr sz="3000" spc="70" dirty="0">
                <a:latin typeface="Calibri"/>
                <a:cs typeface="Calibri"/>
              </a:rPr>
              <a:t> </a:t>
            </a:r>
            <a:r>
              <a:rPr sz="3000" spc="-5" dirty="0">
                <a:latin typeface="Calibri"/>
                <a:cs typeface="Calibri"/>
              </a:rPr>
              <a:t>bulunmamalı,</a:t>
            </a:r>
            <a:endParaRPr sz="3000">
              <a:latin typeface="Calibri"/>
              <a:cs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028188" y="309371"/>
            <a:ext cx="320040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302253" y="423926"/>
            <a:ext cx="2562860" cy="521334"/>
          </a:xfrm>
          <a:prstGeom prst="rect">
            <a:avLst/>
          </a:prstGeom>
        </p:spPr>
        <p:txBody>
          <a:bodyPr vert="horz" wrap="square" lIns="0" tIns="0" rIns="0" bIns="0" rtlCol="0">
            <a:spAutoFit/>
          </a:bodyPr>
          <a:lstStyle/>
          <a:p>
            <a:pPr marL="12700">
              <a:lnSpc>
                <a:spcPct val="100000"/>
              </a:lnSpc>
            </a:pPr>
            <a:r>
              <a:rPr spc="-50" dirty="0"/>
              <a:t>Teklif</a:t>
            </a:r>
            <a:r>
              <a:rPr spc="-55" dirty="0"/>
              <a:t> </a:t>
            </a:r>
            <a:r>
              <a:rPr spc="-5" dirty="0"/>
              <a:t>Mektubu</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53616"/>
            <a:ext cx="8073390" cy="3873500"/>
          </a:xfrm>
          <a:prstGeom prst="rect">
            <a:avLst/>
          </a:prstGeom>
        </p:spPr>
        <p:txBody>
          <a:bodyPr vert="horz" wrap="square" lIns="0" tIns="0" rIns="0" bIns="0" rtlCol="0">
            <a:spAutoFit/>
          </a:bodyPr>
          <a:lstStyle/>
          <a:p>
            <a:pPr marL="12700" marR="5080" algn="just">
              <a:lnSpc>
                <a:spcPct val="140000"/>
              </a:lnSpc>
              <a:buClr>
                <a:srgbClr val="FF0000"/>
              </a:buClr>
              <a:buSzPct val="83333"/>
              <a:buFont typeface="Arial"/>
              <a:buChar char="•"/>
              <a:tabLst>
                <a:tab pos="206375" algn="l"/>
              </a:tabLst>
            </a:pPr>
            <a:r>
              <a:rPr sz="3000" spc="-45" dirty="0">
                <a:latin typeface="Calibri"/>
                <a:cs typeface="Calibri"/>
              </a:rPr>
              <a:t>Türk </a:t>
            </a:r>
            <a:r>
              <a:rPr sz="3000" spc="-15" dirty="0">
                <a:latin typeface="Calibri"/>
                <a:cs typeface="Calibri"/>
              </a:rPr>
              <a:t>vatandaşı gerçek </a:t>
            </a:r>
            <a:r>
              <a:rPr sz="3000" spc="-5" dirty="0">
                <a:latin typeface="Calibri"/>
                <a:cs typeface="Calibri"/>
              </a:rPr>
              <a:t>kişilerin </a:t>
            </a:r>
            <a:r>
              <a:rPr sz="3000" spc="-35" dirty="0">
                <a:latin typeface="Calibri"/>
                <a:cs typeface="Calibri"/>
              </a:rPr>
              <a:t>Türkiye </a:t>
            </a:r>
            <a:r>
              <a:rPr sz="3000" spc="-10" dirty="0">
                <a:latin typeface="Calibri"/>
                <a:cs typeface="Calibri"/>
              </a:rPr>
              <a:t>Cumhuriyeti  </a:t>
            </a:r>
            <a:r>
              <a:rPr sz="3000" spc="-5" dirty="0">
                <a:latin typeface="Calibri"/>
                <a:cs typeface="Calibri"/>
              </a:rPr>
              <a:t>kimlik </a:t>
            </a:r>
            <a:r>
              <a:rPr sz="3000" spc="-10" dirty="0">
                <a:latin typeface="Calibri"/>
                <a:cs typeface="Calibri"/>
              </a:rPr>
              <a:t>numarası, </a:t>
            </a:r>
            <a:r>
              <a:rPr sz="3000" spc="-50" dirty="0">
                <a:latin typeface="Calibri"/>
                <a:cs typeface="Calibri"/>
              </a:rPr>
              <a:t>Türkiye’de </a:t>
            </a:r>
            <a:r>
              <a:rPr sz="3000" spc="-20" dirty="0">
                <a:latin typeface="Calibri"/>
                <a:cs typeface="Calibri"/>
              </a:rPr>
              <a:t>faaliyet gösteren </a:t>
            </a:r>
            <a:r>
              <a:rPr sz="3000" spc="-15" dirty="0">
                <a:latin typeface="Calibri"/>
                <a:cs typeface="Calibri"/>
              </a:rPr>
              <a:t>tüzel  </a:t>
            </a:r>
            <a:r>
              <a:rPr sz="3000" spc="-5" dirty="0">
                <a:latin typeface="Calibri"/>
                <a:cs typeface="Calibri"/>
              </a:rPr>
              <a:t>kişilerin </a:t>
            </a:r>
            <a:r>
              <a:rPr sz="3000" spc="-15" dirty="0">
                <a:latin typeface="Calibri"/>
                <a:cs typeface="Calibri"/>
              </a:rPr>
              <a:t>vergi </a:t>
            </a:r>
            <a:r>
              <a:rPr sz="3000" spc="-5" dirty="0">
                <a:latin typeface="Calibri"/>
                <a:cs typeface="Calibri"/>
              </a:rPr>
              <a:t>kimlik </a:t>
            </a:r>
            <a:r>
              <a:rPr sz="3000" spc="-10" dirty="0">
                <a:latin typeface="Calibri"/>
                <a:cs typeface="Calibri"/>
              </a:rPr>
              <a:t>numarasının</a:t>
            </a:r>
            <a:r>
              <a:rPr sz="3000" spc="25" dirty="0">
                <a:latin typeface="Calibri"/>
                <a:cs typeface="Calibri"/>
              </a:rPr>
              <a:t> </a:t>
            </a:r>
            <a:r>
              <a:rPr sz="3000" spc="-5" dirty="0">
                <a:latin typeface="Calibri"/>
                <a:cs typeface="Calibri"/>
              </a:rPr>
              <a:t>belirtilmesi,</a:t>
            </a:r>
            <a:endParaRPr sz="3000">
              <a:latin typeface="Calibri"/>
              <a:cs typeface="Calibri"/>
            </a:endParaRPr>
          </a:p>
          <a:p>
            <a:pPr marL="12700" marR="6985" algn="just">
              <a:lnSpc>
                <a:spcPts val="5040"/>
              </a:lnSpc>
              <a:spcBef>
                <a:spcPts val="405"/>
              </a:spcBef>
              <a:buClr>
                <a:srgbClr val="FF0000"/>
              </a:buClr>
              <a:buSzPct val="90000"/>
              <a:buFont typeface="Arial"/>
              <a:buChar char="•"/>
              <a:tabLst>
                <a:tab pos="220345" algn="l"/>
              </a:tabLst>
            </a:pPr>
            <a:r>
              <a:rPr sz="3000" dirty="0">
                <a:latin typeface="Calibri"/>
                <a:cs typeface="Calibri"/>
              </a:rPr>
              <a:t>Ad, </a:t>
            </a:r>
            <a:r>
              <a:rPr sz="3000" spc="-15" dirty="0">
                <a:latin typeface="Calibri"/>
                <a:cs typeface="Calibri"/>
              </a:rPr>
              <a:t>soyad </a:t>
            </a:r>
            <a:r>
              <a:rPr sz="3000" spc="-30" dirty="0">
                <a:latin typeface="Calibri"/>
                <a:cs typeface="Calibri"/>
              </a:rPr>
              <a:t>veya </a:t>
            </a:r>
            <a:r>
              <a:rPr sz="3000" spc="-15" dirty="0">
                <a:latin typeface="Calibri"/>
                <a:cs typeface="Calibri"/>
              </a:rPr>
              <a:t>ticaret </a:t>
            </a:r>
            <a:r>
              <a:rPr sz="3000" spc="-20" dirty="0">
                <a:latin typeface="Calibri"/>
                <a:cs typeface="Calibri"/>
              </a:rPr>
              <a:t>unvanı </a:t>
            </a:r>
            <a:r>
              <a:rPr sz="3000" spc="-10" dirty="0">
                <a:latin typeface="Calibri"/>
                <a:cs typeface="Calibri"/>
              </a:rPr>
              <a:t>yazılmak suretiyle  yetkili kişilerce imzalanmış </a:t>
            </a:r>
            <a:r>
              <a:rPr sz="3000" dirty="0">
                <a:latin typeface="Calibri"/>
                <a:cs typeface="Calibri"/>
              </a:rPr>
              <a:t>olması, </a:t>
            </a:r>
            <a:r>
              <a:rPr sz="3000" spc="-10" dirty="0">
                <a:latin typeface="Calibri"/>
                <a:cs typeface="Calibri"/>
              </a:rPr>
              <a:t>(ortak  </a:t>
            </a:r>
            <a:r>
              <a:rPr sz="3000" spc="-5" dirty="0">
                <a:latin typeface="Calibri"/>
                <a:cs typeface="Calibri"/>
              </a:rPr>
              <a:t>girişimlerde ortakların</a:t>
            </a:r>
            <a:r>
              <a:rPr sz="3000" spc="-65" dirty="0">
                <a:latin typeface="Calibri"/>
                <a:cs typeface="Calibri"/>
              </a:rPr>
              <a:t> </a:t>
            </a:r>
            <a:r>
              <a:rPr sz="3000" spc="-5" dirty="0">
                <a:latin typeface="Calibri"/>
                <a:cs typeface="Calibri"/>
              </a:rPr>
              <a:t>tamamı)</a:t>
            </a:r>
            <a:endParaRPr sz="30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61</a:t>
            </a:fld>
            <a:endParaRPr dirty="0"/>
          </a:p>
        </p:txBody>
      </p:sp>
      <p:sp>
        <p:nvSpPr>
          <p:cNvPr id="10" name="object 10"/>
          <p:cNvSpPr txBox="1"/>
          <p:nvPr/>
        </p:nvSpPr>
        <p:spPr>
          <a:xfrm>
            <a:off x="547217" y="5277916"/>
            <a:ext cx="1036319"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265" dirty="0">
                <a:latin typeface="Calibri"/>
                <a:cs typeface="Calibri"/>
              </a:rPr>
              <a:t>T</a:t>
            </a:r>
            <a:r>
              <a:rPr sz="3000" spc="-20" dirty="0">
                <a:latin typeface="Calibri"/>
                <a:cs typeface="Calibri"/>
              </a:rPr>
              <a:t>e</a:t>
            </a:r>
            <a:r>
              <a:rPr sz="3000" dirty="0">
                <a:latin typeface="Calibri"/>
                <a:cs typeface="Calibri"/>
              </a:rPr>
              <a:t>kl</a:t>
            </a:r>
            <a:r>
              <a:rPr sz="3000" spc="-10" dirty="0">
                <a:latin typeface="Calibri"/>
                <a:cs typeface="Calibri"/>
              </a:rPr>
              <a:t>i</a:t>
            </a:r>
            <a:r>
              <a:rPr sz="3000" dirty="0">
                <a:latin typeface="Calibri"/>
                <a:cs typeface="Calibri"/>
              </a:rPr>
              <a:t>f</a:t>
            </a:r>
            <a:endParaRPr sz="3000">
              <a:latin typeface="Calibri"/>
              <a:cs typeface="Calibri"/>
            </a:endParaRPr>
          </a:p>
        </p:txBody>
      </p:sp>
      <p:sp>
        <p:nvSpPr>
          <p:cNvPr id="11" name="object 11"/>
          <p:cNvSpPr txBox="1"/>
          <p:nvPr/>
        </p:nvSpPr>
        <p:spPr>
          <a:xfrm>
            <a:off x="1863979" y="5277916"/>
            <a:ext cx="6753859" cy="488950"/>
          </a:xfrm>
          <a:prstGeom prst="rect">
            <a:avLst/>
          </a:prstGeom>
        </p:spPr>
        <p:txBody>
          <a:bodyPr vert="horz" wrap="square" lIns="0" tIns="0" rIns="0" bIns="0" rtlCol="0">
            <a:spAutoFit/>
          </a:bodyPr>
          <a:lstStyle/>
          <a:p>
            <a:pPr marL="12700">
              <a:lnSpc>
                <a:spcPct val="100000"/>
              </a:lnSpc>
              <a:tabLst>
                <a:tab pos="1708785" algn="l"/>
                <a:tab pos="3304540" algn="l"/>
                <a:tab pos="4540885" algn="l"/>
                <a:tab pos="5792470" algn="l"/>
              </a:tabLst>
            </a:pPr>
            <a:r>
              <a:rPr sz="3000" dirty="0">
                <a:latin typeface="Calibri"/>
                <a:cs typeface="Calibri"/>
              </a:rPr>
              <a:t>m</a:t>
            </a:r>
            <a:r>
              <a:rPr sz="3000" spc="-15" dirty="0">
                <a:latin typeface="Calibri"/>
                <a:cs typeface="Calibri"/>
              </a:rPr>
              <a:t>e</a:t>
            </a:r>
            <a:r>
              <a:rPr sz="3000" spc="-10" dirty="0">
                <a:latin typeface="Calibri"/>
                <a:cs typeface="Calibri"/>
              </a:rPr>
              <a:t>k</a:t>
            </a:r>
            <a:r>
              <a:rPr sz="3000" dirty="0">
                <a:latin typeface="Calibri"/>
                <a:cs typeface="Calibri"/>
              </a:rPr>
              <a:t>tubu	</a:t>
            </a:r>
            <a:r>
              <a:rPr sz="3000" spc="-50" dirty="0">
                <a:latin typeface="Calibri"/>
                <a:cs typeface="Calibri"/>
              </a:rPr>
              <a:t>s</a:t>
            </a:r>
            <a:r>
              <a:rPr sz="3000" spc="-35" dirty="0">
                <a:latin typeface="Calibri"/>
                <a:cs typeface="Calibri"/>
              </a:rPr>
              <a:t>t</a:t>
            </a:r>
            <a:r>
              <a:rPr sz="3000" dirty="0">
                <a:latin typeface="Calibri"/>
                <a:cs typeface="Calibri"/>
              </a:rPr>
              <a:t>andart	</a:t>
            </a:r>
            <a:r>
              <a:rPr sz="3000" spc="-65" dirty="0">
                <a:latin typeface="Calibri"/>
                <a:cs typeface="Calibri"/>
              </a:rPr>
              <a:t>f</a:t>
            </a:r>
            <a:r>
              <a:rPr sz="3000" spc="-5" dirty="0">
                <a:latin typeface="Calibri"/>
                <a:cs typeface="Calibri"/>
              </a:rPr>
              <a:t>orm</a:t>
            </a:r>
            <a:r>
              <a:rPr sz="3000" dirty="0">
                <a:latin typeface="Calibri"/>
                <a:cs typeface="Calibri"/>
              </a:rPr>
              <a:t>a	</a:t>
            </a:r>
            <a:r>
              <a:rPr sz="3000" spc="-20" dirty="0">
                <a:latin typeface="Calibri"/>
                <a:cs typeface="Calibri"/>
              </a:rPr>
              <a:t>u</a:t>
            </a:r>
            <a:r>
              <a:rPr sz="3000" spc="-40" dirty="0">
                <a:latin typeface="Calibri"/>
                <a:cs typeface="Calibri"/>
              </a:rPr>
              <a:t>y</a:t>
            </a:r>
            <a:r>
              <a:rPr sz="3000" dirty="0">
                <a:latin typeface="Calibri"/>
                <a:cs typeface="Calibri"/>
              </a:rPr>
              <a:t>gun	</a:t>
            </a:r>
            <a:r>
              <a:rPr sz="3000" spc="-5" dirty="0">
                <a:latin typeface="Calibri"/>
                <a:cs typeface="Calibri"/>
              </a:rPr>
              <a:t>olmak</a:t>
            </a:r>
            <a:endParaRPr sz="3000">
              <a:latin typeface="Calibri"/>
              <a:cs typeface="Calibri"/>
            </a:endParaRPr>
          </a:p>
        </p:txBody>
      </p:sp>
      <p:sp>
        <p:nvSpPr>
          <p:cNvPr id="12" name="object 12"/>
          <p:cNvSpPr txBox="1"/>
          <p:nvPr/>
        </p:nvSpPr>
        <p:spPr>
          <a:xfrm>
            <a:off x="547217" y="5918301"/>
            <a:ext cx="1762125" cy="488950"/>
          </a:xfrm>
          <a:prstGeom prst="rect">
            <a:avLst/>
          </a:prstGeom>
        </p:spPr>
        <p:txBody>
          <a:bodyPr vert="horz" wrap="square" lIns="0" tIns="0" rIns="0" bIns="0" rtlCol="0">
            <a:spAutoFit/>
          </a:bodyPr>
          <a:lstStyle/>
          <a:p>
            <a:pPr marL="12700">
              <a:lnSpc>
                <a:spcPct val="100000"/>
              </a:lnSpc>
            </a:pPr>
            <a:r>
              <a:rPr sz="3000" spc="-60" dirty="0">
                <a:latin typeface="Calibri"/>
                <a:cs typeface="Calibri"/>
              </a:rPr>
              <a:t>z</a:t>
            </a:r>
            <a:r>
              <a:rPr sz="3000" spc="-5" dirty="0">
                <a:latin typeface="Calibri"/>
                <a:cs typeface="Calibri"/>
              </a:rPr>
              <a:t>orun</a:t>
            </a:r>
            <a:r>
              <a:rPr sz="3000" spc="-15" dirty="0">
                <a:latin typeface="Calibri"/>
                <a:cs typeface="Calibri"/>
              </a:rPr>
              <a:t>d</a:t>
            </a:r>
            <a:r>
              <a:rPr sz="3000" dirty="0">
                <a:latin typeface="Calibri"/>
                <a:cs typeface="Calibri"/>
              </a:rPr>
              <a:t>adı</a:t>
            </a:r>
            <a:r>
              <a:rPr sz="3000" spc="-310" dirty="0">
                <a:latin typeface="Calibri"/>
                <a:cs typeface="Calibri"/>
              </a:rPr>
              <a:t>r</a:t>
            </a:r>
            <a:r>
              <a:rPr sz="3000" dirty="0">
                <a:latin typeface="Calibri"/>
                <a:cs typeface="Calibri"/>
              </a:rPr>
              <a:t>.</a:t>
            </a:r>
            <a:endParaRPr sz="3000">
              <a:latin typeface="Calibri"/>
              <a:cs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799715" cy="521334"/>
          </a:xfrm>
          <a:prstGeom prst="rect">
            <a:avLst/>
          </a:prstGeom>
        </p:spPr>
        <p:txBody>
          <a:bodyPr vert="horz" wrap="square" lIns="0" tIns="0" rIns="0" bIns="0" rtlCol="0">
            <a:spAutoFit/>
          </a:bodyPr>
          <a:lstStyle/>
          <a:p>
            <a:pPr marL="12700">
              <a:lnSpc>
                <a:spcPct val="100000"/>
              </a:lnSpc>
            </a:pPr>
            <a:r>
              <a:rPr dirty="0"/>
              <a:t>Örnek KİK</a:t>
            </a:r>
            <a:r>
              <a:rPr spc="-80" dirty="0"/>
              <a:t> </a:t>
            </a:r>
            <a:r>
              <a:rPr spc="-20" dirty="0"/>
              <a:t>Kararı</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43268"/>
            <a:ext cx="8073390" cy="4479925"/>
          </a:xfrm>
          <a:prstGeom prst="rect">
            <a:avLst/>
          </a:prstGeom>
        </p:spPr>
        <p:txBody>
          <a:bodyPr vert="horz" wrap="square" lIns="0" tIns="128905" rIns="0" bIns="0" rtlCol="0">
            <a:spAutoFit/>
          </a:bodyPr>
          <a:lstStyle/>
          <a:p>
            <a:pPr marL="219710" indent="-207010" algn="just">
              <a:lnSpc>
                <a:spcPct val="100000"/>
              </a:lnSpc>
              <a:spcBef>
                <a:spcPts val="1015"/>
              </a:spcBef>
              <a:buClr>
                <a:srgbClr val="FF0000"/>
              </a:buClr>
              <a:buSzPct val="96428"/>
              <a:buFont typeface="Arial"/>
              <a:buChar char="•"/>
              <a:tabLst>
                <a:tab pos="220345" algn="l"/>
              </a:tabLst>
            </a:pPr>
            <a:r>
              <a:rPr sz="2800" spc="-10" dirty="0">
                <a:latin typeface="Calibri"/>
                <a:cs typeface="Calibri"/>
              </a:rPr>
              <a:t>Başvuru </a:t>
            </a:r>
            <a:r>
              <a:rPr sz="2800" spc="-5" dirty="0">
                <a:latin typeface="Calibri"/>
                <a:cs typeface="Calibri"/>
              </a:rPr>
              <a:t>sahibi </a:t>
            </a:r>
            <a:r>
              <a:rPr sz="2800" spc="-15" dirty="0">
                <a:latin typeface="Calibri"/>
                <a:cs typeface="Calibri"/>
              </a:rPr>
              <a:t>tarafından </a:t>
            </a:r>
            <a:r>
              <a:rPr sz="2800" spc="-10" dirty="0">
                <a:latin typeface="Calibri"/>
                <a:cs typeface="Calibri"/>
              </a:rPr>
              <a:t>teklif </a:t>
            </a:r>
            <a:r>
              <a:rPr sz="2800" spc="-5" dirty="0">
                <a:latin typeface="Calibri"/>
                <a:cs typeface="Calibri"/>
              </a:rPr>
              <a:t>edilen </a:t>
            </a:r>
            <a:r>
              <a:rPr sz="2800" spc="-10" dirty="0">
                <a:latin typeface="Calibri"/>
                <a:cs typeface="Calibri"/>
              </a:rPr>
              <a:t>bedel </a:t>
            </a:r>
            <a:r>
              <a:rPr sz="2800" spc="-25" dirty="0">
                <a:latin typeface="Calibri"/>
                <a:cs typeface="Calibri"/>
              </a:rPr>
              <a:t>rakam </a:t>
            </a:r>
            <a:r>
              <a:rPr sz="2800" spc="475" dirty="0">
                <a:latin typeface="Calibri"/>
                <a:cs typeface="Calibri"/>
              </a:rPr>
              <a:t> </a:t>
            </a:r>
            <a:r>
              <a:rPr sz="2800" spc="-15" dirty="0">
                <a:latin typeface="Calibri"/>
                <a:cs typeface="Calibri"/>
              </a:rPr>
              <a:t>ile</a:t>
            </a:r>
            <a:endParaRPr sz="2800">
              <a:latin typeface="Calibri"/>
              <a:cs typeface="Calibri"/>
            </a:endParaRPr>
          </a:p>
          <a:p>
            <a:pPr marL="12700" marR="5080" algn="just">
              <a:lnSpc>
                <a:spcPct val="130000"/>
              </a:lnSpc>
              <a:spcBef>
                <a:spcPts val="65"/>
              </a:spcBef>
            </a:pPr>
            <a:r>
              <a:rPr sz="2800" dirty="0">
                <a:solidFill>
                  <a:srgbClr val="FF0000"/>
                </a:solidFill>
                <a:latin typeface="Calibri"/>
                <a:cs typeface="Calibri"/>
              </a:rPr>
              <a:t>“1.853.000,00 </a:t>
            </a:r>
            <a:r>
              <a:rPr sz="2800" spc="-70" dirty="0">
                <a:solidFill>
                  <a:srgbClr val="FF0000"/>
                </a:solidFill>
                <a:latin typeface="Calibri"/>
                <a:cs typeface="Calibri"/>
              </a:rPr>
              <a:t>TL” </a:t>
            </a:r>
            <a:r>
              <a:rPr sz="2800" spc="-15" dirty="0">
                <a:latin typeface="Calibri"/>
                <a:cs typeface="Calibri"/>
              </a:rPr>
              <a:t>olarak yazılmış </a:t>
            </a:r>
            <a:r>
              <a:rPr sz="2800" spc="-20" dirty="0">
                <a:latin typeface="Calibri"/>
                <a:cs typeface="Calibri"/>
              </a:rPr>
              <a:t>ve </a:t>
            </a:r>
            <a:r>
              <a:rPr sz="2800" dirty="0">
                <a:latin typeface="Calibri"/>
                <a:cs typeface="Calibri"/>
              </a:rPr>
              <a:t>bu </a:t>
            </a:r>
            <a:r>
              <a:rPr sz="2800" spc="-10" dirty="0">
                <a:latin typeface="Calibri"/>
                <a:cs typeface="Calibri"/>
              </a:rPr>
              <a:t>bedel </a:t>
            </a:r>
            <a:r>
              <a:rPr sz="2800" spc="-20" dirty="0">
                <a:latin typeface="Calibri"/>
                <a:cs typeface="Calibri"/>
              </a:rPr>
              <a:t>yazı </a:t>
            </a:r>
            <a:r>
              <a:rPr sz="2800" spc="-15" dirty="0">
                <a:latin typeface="Calibri"/>
                <a:cs typeface="Calibri"/>
              </a:rPr>
              <a:t>ile  </a:t>
            </a:r>
            <a:r>
              <a:rPr sz="2800" spc="-20" dirty="0">
                <a:latin typeface="Calibri"/>
                <a:cs typeface="Calibri"/>
              </a:rPr>
              <a:t>yazılırken sehven </a:t>
            </a:r>
            <a:r>
              <a:rPr sz="2800" spc="-10" dirty="0">
                <a:solidFill>
                  <a:srgbClr val="FF0000"/>
                </a:solidFill>
                <a:latin typeface="Calibri"/>
                <a:cs typeface="Calibri"/>
              </a:rPr>
              <a:t>“birmilyonsekizyüzel</a:t>
            </a:r>
            <a:r>
              <a:rPr sz="2800" u="heavy" spc="-10" dirty="0">
                <a:solidFill>
                  <a:srgbClr val="006FC0"/>
                </a:solidFill>
                <a:latin typeface="Calibri"/>
                <a:cs typeface="Calibri"/>
              </a:rPr>
              <a:t>lüç</a:t>
            </a:r>
            <a:r>
              <a:rPr sz="2800" spc="-10" dirty="0">
                <a:solidFill>
                  <a:srgbClr val="FF0000"/>
                </a:solidFill>
                <a:latin typeface="Calibri"/>
                <a:cs typeface="Calibri"/>
              </a:rPr>
              <a:t>bin </a:t>
            </a:r>
            <a:r>
              <a:rPr sz="2800" spc="-70" dirty="0">
                <a:solidFill>
                  <a:srgbClr val="FF0000"/>
                </a:solidFill>
                <a:latin typeface="Calibri"/>
                <a:cs typeface="Calibri"/>
              </a:rPr>
              <a:t>TL” </a:t>
            </a:r>
            <a:r>
              <a:rPr sz="2800" spc="-15" dirty="0">
                <a:latin typeface="Calibri"/>
                <a:cs typeface="Calibri"/>
              </a:rPr>
              <a:t>olarak  </a:t>
            </a:r>
            <a:r>
              <a:rPr sz="2800" spc="-35" dirty="0">
                <a:latin typeface="Calibri"/>
                <a:cs typeface="Calibri"/>
              </a:rPr>
              <a:t>yazılmıştır. </a:t>
            </a:r>
            <a:r>
              <a:rPr sz="2800" spc="-5" dirty="0">
                <a:latin typeface="Calibri"/>
                <a:cs typeface="Calibri"/>
              </a:rPr>
              <a:t>Bedele ilişkin </a:t>
            </a:r>
            <a:r>
              <a:rPr sz="2800" spc="-15" dirty="0">
                <a:latin typeface="Calibri"/>
                <a:cs typeface="Calibri"/>
              </a:rPr>
              <a:t>yazılan</a:t>
            </a:r>
            <a:r>
              <a:rPr sz="2800" spc="600" dirty="0">
                <a:latin typeface="Calibri"/>
                <a:cs typeface="Calibri"/>
              </a:rPr>
              <a:t> </a:t>
            </a:r>
            <a:r>
              <a:rPr sz="2800" spc="-15" dirty="0">
                <a:latin typeface="Calibri"/>
                <a:cs typeface="Calibri"/>
              </a:rPr>
              <a:t>ifade,</a:t>
            </a:r>
            <a:r>
              <a:rPr sz="2800" spc="600" dirty="0">
                <a:latin typeface="Calibri"/>
                <a:cs typeface="Calibri"/>
              </a:rPr>
              <a:t> </a:t>
            </a:r>
            <a:r>
              <a:rPr sz="2800" spc="-10" dirty="0">
                <a:latin typeface="Calibri"/>
                <a:cs typeface="Calibri"/>
              </a:rPr>
              <a:t>teklif </a:t>
            </a:r>
            <a:r>
              <a:rPr sz="2800" spc="-5" dirty="0">
                <a:latin typeface="Calibri"/>
                <a:cs typeface="Calibri"/>
              </a:rPr>
              <a:t>edilen  </a:t>
            </a:r>
            <a:r>
              <a:rPr sz="2800" spc="-10" dirty="0">
                <a:latin typeface="Calibri"/>
                <a:cs typeface="Calibri"/>
              </a:rPr>
              <a:t>bedeli </a:t>
            </a:r>
            <a:r>
              <a:rPr sz="2800" spc="-5" dirty="0">
                <a:latin typeface="Calibri"/>
                <a:cs typeface="Calibri"/>
              </a:rPr>
              <a:t>anlaşılmaz </a:t>
            </a:r>
            <a:r>
              <a:rPr sz="2800" spc="-10" dirty="0">
                <a:latin typeface="Calibri"/>
                <a:cs typeface="Calibri"/>
              </a:rPr>
              <a:t>kılmamakta </a:t>
            </a:r>
            <a:r>
              <a:rPr sz="2800" spc="-20" dirty="0">
                <a:latin typeface="Calibri"/>
                <a:cs typeface="Calibri"/>
              </a:rPr>
              <a:t>ve </a:t>
            </a:r>
            <a:r>
              <a:rPr sz="2800" spc="-15" dirty="0">
                <a:latin typeface="Calibri"/>
                <a:cs typeface="Calibri"/>
              </a:rPr>
              <a:t>yazılan </a:t>
            </a:r>
            <a:r>
              <a:rPr sz="2800" spc="-10" dirty="0">
                <a:latin typeface="Calibri"/>
                <a:cs typeface="Calibri"/>
              </a:rPr>
              <a:t>ifadeden </a:t>
            </a:r>
            <a:r>
              <a:rPr sz="2800" spc="-25" dirty="0">
                <a:latin typeface="Calibri"/>
                <a:cs typeface="Calibri"/>
              </a:rPr>
              <a:t>rakam  </a:t>
            </a:r>
            <a:r>
              <a:rPr sz="2800" spc="-10" dirty="0">
                <a:latin typeface="Calibri"/>
                <a:cs typeface="Calibri"/>
              </a:rPr>
              <a:t>ile </a:t>
            </a:r>
            <a:r>
              <a:rPr sz="2800" spc="-15" dirty="0">
                <a:latin typeface="Calibri"/>
                <a:cs typeface="Calibri"/>
              </a:rPr>
              <a:t>yazılan</a:t>
            </a:r>
            <a:r>
              <a:rPr sz="2800" spc="600" dirty="0">
                <a:latin typeface="Calibri"/>
                <a:cs typeface="Calibri"/>
              </a:rPr>
              <a:t> </a:t>
            </a:r>
            <a:r>
              <a:rPr sz="2800" spc="-5" dirty="0">
                <a:latin typeface="Calibri"/>
                <a:cs typeface="Calibri"/>
              </a:rPr>
              <a:t>bedel dışında </a:t>
            </a:r>
            <a:r>
              <a:rPr sz="2800" spc="-10" dirty="0">
                <a:latin typeface="Calibri"/>
                <a:cs typeface="Calibri"/>
              </a:rPr>
              <a:t>başka bir bedel  </a:t>
            </a:r>
            <a:r>
              <a:rPr sz="2800" spc="-5" dirty="0">
                <a:latin typeface="Calibri"/>
                <a:cs typeface="Calibri"/>
              </a:rPr>
              <a:t>anlaşılmamaktadır; </a:t>
            </a:r>
            <a:r>
              <a:rPr sz="2800" spc="-10" dirty="0">
                <a:latin typeface="Calibri"/>
                <a:cs typeface="Calibri"/>
              </a:rPr>
              <a:t>diğer bir </a:t>
            </a:r>
            <a:r>
              <a:rPr sz="2800" spc="-15" dirty="0">
                <a:latin typeface="Calibri"/>
                <a:cs typeface="Calibri"/>
              </a:rPr>
              <a:t>ifadeyle, </a:t>
            </a:r>
            <a:r>
              <a:rPr sz="2800" spc="-5" dirty="0">
                <a:latin typeface="Calibri"/>
                <a:cs typeface="Calibri"/>
              </a:rPr>
              <a:t>anılan </a:t>
            </a:r>
            <a:r>
              <a:rPr sz="2800" spc="-20" dirty="0">
                <a:latin typeface="Calibri"/>
                <a:cs typeface="Calibri"/>
              </a:rPr>
              <a:t>ifade </a:t>
            </a:r>
            <a:r>
              <a:rPr sz="2800" spc="-10" dirty="0">
                <a:latin typeface="Calibri"/>
                <a:cs typeface="Calibri"/>
              </a:rPr>
              <a:t>teklif  </a:t>
            </a:r>
            <a:r>
              <a:rPr sz="2800" spc="-15" dirty="0">
                <a:latin typeface="Calibri"/>
                <a:cs typeface="Calibri"/>
              </a:rPr>
              <a:t>fiyatına </a:t>
            </a:r>
            <a:r>
              <a:rPr sz="2800" spc="600" dirty="0">
                <a:latin typeface="Calibri"/>
                <a:cs typeface="Calibri"/>
              </a:rPr>
              <a:t> </a:t>
            </a:r>
            <a:r>
              <a:rPr sz="2800" spc="-5" dirty="0">
                <a:latin typeface="Calibri"/>
                <a:cs typeface="Calibri"/>
              </a:rPr>
              <a:t>ilişkin   </a:t>
            </a:r>
            <a:r>
              <a:rPr sz="2800" spc="-10" dirty="0">
                <a:latin typeface="Calibri"/>
                <a:cs typeface="Calibri"/>
              </a:rPr>
              <a:t>tereddüt   </a:t>
            </a:r>
            <a:r>
              <a:rPr sz="2800" spc="-15" dirty="0">
                <a:latin typeface="Calibri"/>
                <a:cs typeface="Calibri"/>
              </a:rPr>
              <a:t>doğuran </a:t>
            </a:r>
            <a:r>
              <a:rPr sz="2800" spc="600" dirty="0">
                <a:latin typeface="Calibri"/>
                <a:cs typeface="Calibri"/>
              </a:rPr>
              <a:t> </a:t>
            </a:r>
            <a:r>
              <a:rPr sz="2800" spc="-10" dirty="0">
                <a:latin typeface="Calibri"/>
                <a:cs typeface="Calibri"/>
              </a:rPr>
              <a:t>bir   </a:t>
            </a:r>
            <a:r>
              <a:rPr sz="2800" spc="-5" dirty="0">
                <a:latin typeface="Calibri"/>
                <a:cs typeface="Calibri"/>
              </a:rPr>
              <a:t>sonuç   </a:t>
            </a:r>
            <a:r>
              <a:rPr sz="2800" spc="285" dirty="0">
                <a:latin typeface="Calibri"/>
                <a:cs typeface="Calibri"/>
              </a:rPr>
              <a:t> </a:t>
            </a:r>
            <a:r>
              <a:rPr sz="2800" spc="-25" dirty="0">
                <a:latin typeface="Calibri"/>
                <a:cs typeface="Calibri"/>
              </a:rPr>
              <a:t>ortaya</a:t>
            </a:r>
            <a:endParaRPr sz="2800">
              <a:latin typeface="Calibri"/>
              <a:cs typeface="Calibri"/>
            </a:endParaRPr>
          </a:p>
        </p:txBody>
      </p:sp>
      <p:sp>
        <p:nvSpPr>
          <p:cNvPr id="10" name="object 10"/>
          <p:cNvSpPr txBox="1"/>
          <p:nvPr/>
        </p:nvSpPr>
        <p:spPr>
          <a:xfrm>
            <a:off x="547217" y="5997194"/>
            <a:ext cx="2505075" cy="381000"/>
          </a:xfrm>
          <a:prstGeom prst="rect">
            <a:avLst/>
          </a:prstGeom>
        </p:spPr>
        <p:txBody>
          <a:bodyPr vert="horz" wrap="square" lIns="0" tIns="0" rIns="0" bIns="0" rtlCol="0">
            <a:spAutoFit/>
          </a:bodyPr>
          <a:lstStyle/>
          <a:p>
            <a:pPr marL="12700">
              <a:lnSpc>
                <a:spcPts val="2760"/>
              </a:lnSpc>
            </a:pPr>
            <a:r>
              <a:rPr sz="2800" spc="-30" dirty="0">
                <a:latin typeface="Calibri"/>
                <a:cs typeface="Calibri"/>
              </a:rPr>
              <a:t>çıkarmamaktadır.</a:t>
            </a:r>
            <a:endParaRPr sz="28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62</a:t>
            </a:fld>
            <a:endParaRP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686811" y="309371"/>
            <a:ext cx="3884676"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960877" y="423926"/>
            <a:ext cx="3245485" cy="521334"/>
          </a:xfrm>
          <a:prstGeom prst="rect">
            <a:avLst/>
          </a:prstGeom>
        </p:spPr>
        <p:txBody>
          <a:bodyPr vert="horz" wrap="square" lIns="0" tIns="0" rIns="0" bIns="0" rtlCol="0">
            <a:spAutoFit/>
          </a:bodyPr>
          <a:lstStyle/>
          <a:p>
            <a:pPr marL="12700">
              <a:lnSpc>
                <a:spcPct val="100000"/>
              </a:lnSpc>
            </a:pPr>
            <a:r>
              <a:rPr dirty="0"/>
              <a:t>Örnek KİK</a:t>
            </a:r>
            <a:r>
              <a:rPr spc="-60" dirty="0"/>
              <a:t> </a:t>
            </a:r>
            <a:r>
              <a:rPr spc="-15" dirty="0"/>
              <a:t>Kararları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p:nvPr/>
        </p:nvSpPr>
        <p:spPr>
          <a:xfrm>
            <a:off x="373379" y="4341876"/>
            <a:ext cx="513588" cy="667512"/>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51104" y="4280915"/>
            <a:ext cx="550164" cy="789432"/>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531876" y="4280915"/>
            <a:ext cx="1173480" cy="789432"/>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1235963" y="4280915"/>
            <a:ext cx="696468" cy="789432"/>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1463039" y="4280915"/>
            <a:ext cx="1438656" cy="789432"/>
          </a:xfrm>
          <a:prstGeom prst="rect">
            <a:avLst/>
          </a:prstGeom>
          <a:blipFill>
            <a:blip r:embed="rId9" cstate="print"/>
            <a:stretch>
              <a:fillRect/>
            </a:stretch>
          </a:blipFill>
        </p:spPr>
        <p:txBody>
          <a:bodyPr wrap="square" lIns="0" tIns="0" rIns="0" bIns="0" rtlCol="0"/>
          <a:lstStyle/>
          <a:p>
            <a:endParaRPr/>
          </a:p>
        </p:txBody>
      </p:sp>
      <p:sp>
        <p:nvSpPr>
          <p:cNvPr id="14" name="object 14"/>
          <p:cNvSpPr/>
          <p:nvPr/>
        </p:nvSpPr>
        <p:spPr>
          <a:xfrm>
            <a:off x="2432304" y="4280915"/>
            <a:ext cx="697992" cy="789432"/>
          </a:xfrm>
          <a:prstGeom prst="rect">
            <a:avLst/>
          </a:prstGeom>
          <a:blipFill>
            <a:blip r:embed="rId10" cstate="print"/>
            <a:stretch>
              <a:fillRect/>
            </a:stretch>
          </a:blipFill>
        </p:spPr>
        <p:txBody>
          <a:bodyPr wrap="square" lIns="0" tIns="0" rIns="0" bIns="0" rtlCol="0"/>
          <a:lstStyle/>
          <a:p>
            <a:endParaRPr/>
          </a:p>
        </p:txBody>
      </p:sp>
      <p:sp>
        <p:nvSpPr>
          <p:cNvPr id="15" name="object 15"/>
          <p:cNvSpPr/>
          <p:nvPr/>
        </p:nvSpPr>
        <p:spPr>
          <a:xfrm>
            <a:off x="2660904" y="4280915"/>
            <a:ext cx="1277112" cy="789432"/>
          </a:xfrm>
          <a:prstGeom prst="rect">
            <a:avLst/>
          </a:prstGeom>
          <a:blipFill>
            <a:blip r:embed="rId11" cstate="print"/>
            <a:stretch>
              <a:fillRect/>
            </a:stretch>
          </a:blipFill>
        </p:spPr>
        <p:txBody>
          <a:bodyPr wrap="square" lIns="0" tIns="0" rIns="0" bIns="0" rtlCol="0"/>
          <a:lstStyle/>
          <a:p>
            <a:endParaRPr/>
          </a:p>
        </p:txBody>
      </p:sp>
      <p:sp>
        <p:nvSpPr>
          <p:cNvPr id="16" name="object 16"/>
          <p:cNvSpPr/>
          <p:nvPr/>
        </p:nvSpPr>
        <p:spPr>
          <a:xfrm>
            <a:off x="3468623" y="4280915"/>
            <a:ext cx="696468" cy="789432"/>
          </a:xfrm>
          <a:prstGeom prst="rect">
            <a:avLst/>
          </a:prstGeom>
          <a:blipFill>
            <a:blip r:embed="rId8" cstate="print"/>
            <a:stretch>
              <a:fillRect/>
            </a:stretch>
          </a:blipFill>
        </p:spPr>
        <p:txBody>
          <a:bodyPr wrap="square" lIns="0" tIns="0" rIns="0" bIns="0" rtlCol="0"/>
          <a:lstStyle/>
          <a:p>
            <a:endParaRPr/>
          </a:p>
        </p:txBody>
      </p:sp>
      <p:sp>
        <p:nvSpPr>
          <p:cNvPr id="17" name="object 17"/>
          <p:cNvSpPr/>
          <p:nvPr/>
        </p:nvSpPr>
        <p:spPr>
          <a:xfrm>
            <a:off x="3695700" y="4280915"/>
            <a:ext cx="1466088" cy="789432"/>
          </a:xfrm>
          <a:prstGeom prst="rect">
            <a:avLst/>
          </a:prstGeom>
          <a:blipFill>
            <a:blip r:embed="rId12" cstate="print"/>
            <a:stretch>
              <a:fillRect/>
            </a:stretch>
          </a:blipFill>
        </p:spPr>
        <p:txBody>
          <a:bodyPr wrap="square" lIns="0" tIns="0" rIns="0" bIns="0" rtlCol="0"/>
          <a:lstStyle/>
          <a:p>
            <a:endParaRPr/>
          </a:p>
        </p:txBody>
      </p:sp>
      <p:sp>
        <p:nvSpPr>
          <p:cNvPr id="18" name="object 18"/>
          <p:cNvSpPr/>
          <p:nvPr/>
        </p:nvSpPr>
        <p:spPr>
          <a:xfrm>
            <a:off x="4692396" y="4280915"/>
            <a:ext cx="697991" cy="789432"/>
          </a:xfrm>
          <a:prstGeom prst="rect">
            <a:avLst/>
          </a:prstGeom>
          <a:blipFill>
            <a:blip r:embed="rId10" cstate="print"/>
            <a:stretch>
              <a:fillRect/>
            </a:stretch>
          </a:blipFill>
        </p:spPr>
        <p:txBody>
          <a:bodyPr wrap="square" lIns="0" tIns="0" rIns="0" bIns="0" rtlCol="0"/>
          <a:lstStyle/>
          <a:p>
            <a:endParaRPr/>
          </a:p>
        </p:txBody>
      </p:sp>
      <p:sp>
        <p:nvSpPr>
          <p:cNvPr id="19" name="object 19"/>
          <p:cNvSpPr/>
          <p:nvPr/>
        </p:nvSpPr>
        <p:spPr>
          <a:xfrm>
            <a:off x="4920996" y="4280915"/>
            <a:ext cx="1271015" cy="789432"/>
          </a:xfrm>
          <a:prstGeom prst="rect">
            <a:avLst/>
          </a:prstGeom>
          <a:blipFill>
            <a:blip r:embed="rId13" cstate="print"/>
            <a:stretch>
              <a:fillRect/>
            </a:stretch>
          </a:blipFill>
        </p:spPr>
        <p:txBody>
          <a:bodyPr wrap="square" lIns="0" tIns="0" rIns="0" bIns="0" rtlCol="0"/>
          <a:lstStyle/>
          <a:p>
            <a:endParaRPr/>
          </a:p>
        </p:txBody>
      </p:sp>
      <p:sp>
        <p:nvSpPr>
          <p:cNvPr id="20" name="object 20"/>
          <p:cNvSpPr/>
          <p:nvPr/>
        </p:nvSpPr>
        <p:spPr>
          <a:xfrm>
            <a:off x="5722620" y="4280915"/>
            <a:ext cx="696468" cy="789432"/>
          </a:xfrm>
          <a:prstGeom prst="rect">
            <a:avLst/>
          </a:prstGeom>
          <a:blipFill>
            <a:blip r:embed="rId8" cstate="print"/>
            <a:stretch>
              <a:fillRect/>
            </a:stretch>
          </a:blipFill>
        </p:spPr>
        <p:txBody>
          <a:bodyPr wrap="square" lIns="0" tIns="0" rIns="0" bIns="0" rtlCol="0"/>
          <a:lstStyle/>
          <a:p>
            <a:endParaRPr/>
          </a:p>
        </p:txBody>
      </p:sp>
      <p:sp>
        <p:nvSpPr>
          <p:cNvPr id="21" name="object 21"/>
          <p:cNvSpPr/>
          <p:nvPr/>
        </p:nvSpPr>
        <p:spPr>
          <a:xfrm>
            <a:off x="5949696" y="4280915"/>
            <a:ext cx="1950720" cy="789432"/>
          </a:xfrm>
          <a:prstGeom prst="rect">
            <a:avLst/>
          </a:prstGeom>
          <a:blipFill>
            <a:blip r:embed="rId14" cstate="print"/>
            <a:stretch>
              <a:fillRect/>
            </a:stretch>
          </a:blipFill>
        </p:spPr>
        <p:txBody>
          <a:bodyPr wrap="square" lIns="0" tIns="0" rIns="0" bIns="0" rtlCol="0"/>
          <a:lstStyle/>
          <a:p>
            <a:endParaRPr/>
          </a:p>
        </p:txBody>
      </p:sp>
      <p:sp>
        <p:nvSpPr>
          <p:cNvPr id="22" name="object 22"/>
          <p:cNvSpPr/>
          <p:nvPr/>
        </p:nvSpPr>
        <p:spPr>
          <a:xfrm>
            <a:off x="7431023" y="4280915"/>
            <a:ext cx="696468" cy="789432"/>
          </a:xfrm>
          <a:prstGeom prst="rect">
            <a:avLst/>
          </a:prstGeom>
          <a:blipFill>
            <a:blip r:embed="rId8" cstate="print"/>
            <a:stretch>
              <a:fillRect/>
            </a:stretch>
          </a:blipFill>
        </p:spPr>
        <p:txBody>
          <a:bodyPr wrap="square" lIns="0" tIns="0" rIns="0" bIns="0" rtlCol="0"/>
          <a:lstStyle/>
          <a:p>
            <a:endParaRPr/>
          </a:p>
        </p:txBody>
      </p:sp>
      <p:sp>
        <p:nvSpPr>
          <p:cNvPr id="23" name="object 23"/>
          <p:cNvSpPr/>
          <p:nvPr/>
        </p:nvSpPr>
        <p:spPr>
          <a:xfrm>
            <a:off x="7658100" y="4280915"/>
            <a:ext cx="1194816" cy="789432"/>
          </a:xfrm>
          <a:prstGeom prst="rect">
            <a:avLst/>
          </a:prstGeom>
          <a:blipFill>
            <a:blip r:embed="rId15" cstate="print"/>
            <a:stretch>
              <a:fillRect/>
            </a:stretch>
          </a:blipFill>
        </p:spPr>
        <p:txBody>
          <a:bodyPr wrap="square" lIns="0" tIns="0" rIns="0" bIns="0" rtlCol="0"/>
          <a:lstStyle/>
          <a:p>
            <a:endParaRPr/>
          </a:p>
        </p:txBody>
      </p:sp>
      <p:sp>
        <p:nvSpPr>
          <p:cNvPr id="24" name="object 24"/>
          <p:cNvSpPr/>
          <p:nvPr/>
        </p:nvSpPr>
        <p:spPr>
          <a:xfrm>
            <a:off x="8383523" y="4280915"/>
            <a:ext cx="550164" cy="789432"/>
          </a:xfrm>
          <a:prstGeom prst="rect">
            <a:avLst/>
          </a:prstGeom>
          <a:blipFill>
            <a:blip r:embed="rId6" cstate="print"/>
            <a:stretch>
              <a:fillRect/>
            </a:stretch>
          </a:blipFill>
        </p:spPr>
        <p:txBody>
          <a:bodyPr wrap="square" lIns="0" tIns="0" rIns="0" bIns="0" rtlCol="0"/>
          <a:lstStyle/>
          <a:p>
            <a:endParaRPr/>
          </a:p>
        </p:txBody>
      </p:sp>
      <p:sp>
        <p:nvSpPr>
          <p:cNvPr id="25" name="object 25"/>
          <p:cNvSpPr/>
          <p:nvPr/>
        </p:nvSpPr>
        <p:spPr>
          <a:xfrm>
            <a:off x="338327" y="4878323"/>
            <a:ext cx="1770888" cy="789432"/>
          </a:xfrm>
          <a:prstGeom prst="rect">
            <a:avLst/>
          </a:prstGeom>
          <a:blipFill>
            <a:blip r:embed="rId16" cstate="print"/>
            <a:stretch>
              <a:fillRect/>
            </a:stretch>
          </a:blipFill>
        </p:spPr>
        <p:txBody>
          <a:bodyPr wrap="square" lIns="0" tIns="0" rIns="0" bIns="0" rtlCol="0"/>
          <a:lstStyle/>
          <a:p>
            <a:endParaRPr/>
          </a:p>
        </p:txBody>
      </p:sp>
      <p:sp>
        <p:nvSpPr>
          <p:cNvPr id="26" name="object 26"/>
          <p:cNvSpPr/>
          <p:nvPr/>
        </p:nvSpPr>
        <p:spPr>
          <a:xfrm>
            <a:off x="1639823" y="4878323"/>
            <a:ext cx="731519" cy="789432"/>
          </a:xfrm>
          <a:prstGeom prst="rect">
            <a:avLst/>
          </a:prstGeom>
          <a:blipFill>
            <a:blip r:embed="rId17" cstate="print"/>
            <a:stretch>
              <a:fillRect/>
            </a:stretch>
          </a:blipFill>
        </p:spPr>
        <p:txBody>
          <a:bodyPr wrap="square" lIns="0" tIns="0" rIns="0" bIns="0" rtlCol="0"/>
          <a:lstStyle/>
          <a:p>
            <a:endParaRPr/>
          </a:p>
        </p:txBody>
      </p:sp>
      <p:sp>
        <p:nvSpPr>
          <p:cNvPr id="27" name="object 27"/>
          <p:cNvSpPr/>
          <p:nvPr/>
        </p:nvSpPr>
        <p:spPr>
          <a:xfrm>
            <a:off x="1901951" y="4878323"/>
            <a:ext cx="1440179" cy="789432"/>
          </a:xfrm>
          <a:prstGeom prst="rect">
            <a:avLst/>
          </a:prstGeom>
          <a:blipFill>
            <a:blip r:embed="rId18" cstate="print"/>
            <a:stretch>
              <a:fillRect/>
            </a:stretch>
          </a:blipFill>
        </p:spPr>
        <p:txBody>
          <a:bodyPr wrap="square" lIns="0" tIns="0" rIns="0" bIns="0" rtlCol="0"/>
          <a:lstStyle/>
          <a:p>
            <a:endParaRPr/>
          </a:p>
        </p:txBody>
      </p:sp>
      <p:sp>
        <p:nvSpPr>
          <p:cNvPr id="28" name="object 28"/>
          <p:cNvSpPr/>
          <p:nvPr/>
        </p:nvSpPr>
        <p:spPr>
          <a:xfrm>
            <a:off x="2872739" y="4878323"/>
            <a:ext cx="733043" cy="789432"/>
          </a:xfrm>
          <a:prstGeom prst="rect">
            <a:avLst/>
          </a:prstGeom>
          <a:blipFill>
            <a:blip r:embed="rId17" cstate="print"/>
            <a:stretch>
              <a:fillRect/>
            </a:stretch>
          </a:blipFill>
        </p:spPr>
        <p:txBody>
          <a:bodyPr wrap="square" lIns="0" tIns="0" rIns="0" bIns="0" rtlCol="0"/>
          <a:lstStyle/>
          <a:p>
            <a:endParaRPr/>
          </a:p>
        </p:txBody>
      </p:sp>
      <p:sp>
        <p:nvSpPr>
          <p:cNvPr id="29" name="object 29"/>
          <p:cNvSpPr/>
          <p:nvPr/>
        </p:nvSpPr>
        <p:spPr>
          <a:xfrm>
            <a:off x="3136392" y="4878323"/>
            <a:ext cx="1738883" cy="789432"/>
          </a:xfrm>
          <a:prstGeom prst="rect">
            <a:avLst/>
          </a:prstGeom>
          <a:blipFill>
            <a:blip r:embed="rId19" cstate="print"/>
            <a:stretch>
              <a:fillRect/>
            </a:stretch>
          </a:blipFill>
        </p:spPr>
        <p:txBody>
          <a:bodyPr wrap="square" lIns="0" tIns="0" rIns="0" bIns="0" rtlCol="0"/>
          <a:lstStyle/>
          <a:p>
            <a:endParaRPr/>
          </a:p>
        </p:txBody>
      </p:sp>
      <p:sp>
        <p:nvSpPr>
          <p:cNvPr id="30" name="object 30"/>
          <p:cNvSpPr/>
          <p:nvPr/>
        </p:nvSpPr>
        <p:spPr>
          <a:xfrm>
            <a:off x="4405884" y="4878323"/>
            <a:ext cx="731520" cy="789432"/>
          </a:xfrm>
          <a:prstGeom prst="rect">
            <a:avLst/>
          </a:prstGeom>
          <a:blipFill>
            <a:blip r:embed="rId17" cstate="print"/>
            <a:stretch>
              <a:fillRect/>
            </a:stretch>
          </a:blipFill>
        </p:spPr>
        <p:txBody>
          <a:bodyPr wrap="square" lIns="0" tIns="0" rIns="0" bIns="0" rtlCol="0"/>
          <a:lstStyle/>
          <a:p>
            <a:endParaRPr/>
          </a:p>
        </p:txBody>
      </p:sp>
      <p:sp>
        <p:nvSpPr>
          <p:cNvPr id="31" name="object 31"/>
          <p:cNvSpPr/>
          <p:nvPr/>
        </p:nvSpPr>
        <p:spPr>
          <a:xfrm>
            <a:off x="4668011" y="4878323"/>
            <a:ext cx="2272284" cy="789432"/>
          </a:xfrm>
          <a:prstGeom prst="rect">
            <a:avLst/>
          </a:prstGeom>
          <a:blipFill>
            <a:blip r:embed="rId20" cstate="print"/>
            <a:stretch>
              <a:fillRect/>
            </a:stretch>
          </a:blipFill>
        </p:spPr>
        <p:txBody>
          <a:bodyPr wrap="square" lIns="0" tIns="0" rIns="0" bIns="0" rtlCol="0"/>
          <a:lstStyle/>
          <a:p>
            <a:endParaRPr/>
          </a:p>
        </p:txBody>
      </p:sp>
      <p:sp>
        <p:nvSpPr>
          <p:cNvPr id="32" name="object 32"/>
          <p:cNvSpPr/>
          <p:nvPr/>
        </p:nvSpPr>
        <p:spPr>
          <a:xfrm>
            <a:off x="6470903" y="4878323"/>
            <a:ext cx="733044" cy="789432"/>
          </a:xfrm>
          <a:prstGeom prst="rect">
            <a:avLst/>
          </a:prstGeom>
          <a:blipFill>
            <a:blip r:embed="rId17" cstate="print"/>
            <a:stretch>
              <a:fillRect/>
            </a:stretch>
          </a:blipFill>
        </p:spPr>
        <p:txBody>
          <a:bodyPr wrap="square" lIns="0" tIns="0" rIns="0" bIns="0" rtlCol="0"/>
          <a:lstStyle/>
          <a:p>
            <a:endParaRPr/>
          </a:p>
        </p:txBody>
      </p:sp>
      <p:sp>
        <p:nvSpPr>
          <p:cNvPr id="33" name="object 33"/>
          <p:cNvSpPr/>
          <p:nvPr/>
        </p:nvSpPr>
        <p:spPr>
          <a:xfrm>
            <a:off x="6734556" y="4878323"/>
            <a:ext cx="1226820" cy="789432"/>
          </a:xfrm>
          <a:prstGeom prst="rect">
            <a:avLst/>
          </a:prstGeom>
          <a:blipFill>
            <a:blip r:embed="rId21" cstate="print"/>
            <a:stretch>
              <a:fillRect/>
            </a:stretch>
          </a:blipFill>
        </p:spPr>
        <p:txBody>
          <a:bodyPr wrap="square" lIns="0" tIns="0" rIns="0" bIns="0" rtlCol="0"/>
          <a:lstStyle/>
          <a:p>
            <a:endParaRPr/>
          </a:p>
        </p:txBody>
      </p:sp>
      <p:sp>
        <p:nvSpPr>
          <p:cNvPr id="34" name="object 34"/>
          <p:cNvSpPr/>
          <p:nvPr/>
        </p:nvSpPr>
        <p:spPr>
          <a:xfrm>
            <a:off x="7491983" y="4878323"/>
            <a:ext cx="731520" cy="789432"/>
          </a:xfrm>
          <a:prstGeom prst="rect">
            <a:avLst/>
          </a:prstGeom>
          <a:blipFill>
            <a:blip r:embed="rId17" cstate="print"/>
            <a:stretch>
              <a:fillRect/>
            </a:stretch>
          </a:blipFill>
        </p:spPr>
        <p:txBody>
          <a:bodyPr wrap="square" lIns="0" tIns="0" rIns="0" bIns="0" rtlCol="0"/>
          <a:lstStyle/>
          <a:p>
            <a:endParaRPr/>
          </a:p>
        </p:txBody>
      </p:sp>
      <p:sp>
        <p:nvSpPr>
          <p:cNvPr id="35" name="object 35"/>
          <p:cNvSpPr/>
          <p:nvPr/>
        </p:nvSpPr>
        <p:spPr>
          <a:xfrm>
            <a:off x="7754111" y="4878323"/>
            <a:ext cx="1098803" cy="789432"/>
          </a:xfrm>
          <a:prstGeom prst="rect">
            <a:avLst/>
          </a:prstGeom>
          <a:blipFill>
            <a:blip r:embed="rId22" cstate="print"/>
            <a:stretch>
              <a:fillRect/>
            </a:stretch>
          </a:blipFill>
        </p:spPr>
        <p:txBody>
          <a:bodyPr wrap="square" lIns="0" tIns="0" rIns="0" bIns="0" rtlCol="0"/>
          <a:lstStyle/>
          <a:p>
            <a:endParaRPr/>
          </a:p>
        </p:txBody>
      </p:sp>
      <p:sp>
        <p:nvSpPr>
          <p:cNvPr id="36" name="object 36"/>
          <p:cNvSpPr/>
          <p:nvPr/>
        </p:nvSpPr>
        <p:spPr>
          <a:xfrm>
            <a:off x="8383523" y="4878323"/>
            <a:ext cx="551687" cy="789432"/>
          </a:xfrm>
          <a:prstGeom prst="rect">
            <a:avLst/>
          </a:prstGeom>
          <a:blipFill>
            <a:blip r:embed="rId23" cstate="print"/>
            <a:stretch>
              <a:fillRect/>
            </a:stretch>
          </a:blipFill>
        </p:spPr>
        <p:txBody>
          <a:bodyPr wrap="square" lIns="0" tIns="0" rIns="0" bIns="0" rtlCol="0"/>
          <a:lstStyle/>
          <a:p>
            <a:endParaRPr/>
          </a:p>
        </p:txBody>
      </p:sp>
      <p:sp>
        <p:nvSpPr>
          <p:cNvPr id="37" name="object 37"/>
          <p:cNvSpPr/>
          <p:nvPr/>
        </p:nvSpPr>
        <p:spPr>
          <a:xfrm>
            <a:off x="338327" y="5475732"/>
            <a:ext cx="1789176" cy="789432"/>
          </a:xfrm>
          <a:prstGeom prst="rect">
            <a:avLst/>
          </a:prstGeom>
          <a:blipFill>
            <a:blip r:embed="rId24" cstate="print"/>
            <a:stretch>
              <a:fillRect/>
            </a:stretch>
          </a:blipFill>
        </p:spPr>
        <p:txBody>
          <a:bodyPr wrap="square" lIns="0" tIns="0" rIns="0" bIns="0" rtlCol="0"/>
          <a:lstStyle/>
          <a:p>
            <a:endParaRPr/>
          </a:p>
        </p:txBody>
      </p:sp>
      <p:sp>
        <p:nvSpPr>
          <p:cNvPr id="38" name="object 38"/>
          <p:cNvSpPr/>
          <p:nvPr/>
        </p:nvSpPr>
        <p:spPr>
          <a:xfrm>
            <a:off x="1658111" y="5475732"/>
            <a:ext cx="832103" cy="789432"/>
          </a:xfrm>
          <a:prstGeom prst="rect">
            <a:avLst/>
          </a:prstGeom>
          <a:blipFill>
            <a:blip r:embed="rId25" cstate="print"/>
            <a:stretch>
              <a:fillRect/>
            </a:stretch>
          </a:blipFill>
        </p:spPr>
        <p:txBody>
          <a:bodyPr wrap="square" lIns="0" tIns="0" rIns="0" bIns="0" rtlCol="0"/>
          <a:lstStyle/>
          <a:p>
            <a:endParaRPr/>
          </a:p>
        </p:txBody>
      </p:sp>
      <p:sp>
        <p:nvSpPr>
          <p:cNvPr id="39" name="object 39"/>
          <p:cNvSpPr/>
          <p:nvPr/>
        </p:nvSpPr>
        <p:spPr>
          <a:xfrm>
            <a:off x="2020823" y="5475732"/>
            <a:ext cx="1874520" cy="789432"/>
          </a:xfrm>
          <a:prstGeom prst="rect">
            <a:avLst/>
          </a:prstGeom>
          <a:blipFill>
            <a:blip r:embed="rId26" cstate="print"/>
            <a:stretch>
              <a:fillRect/>
            </a:stretch>
          </a:blipFill>
        </p:spPr>
        <p:txBody>
          <a:bodyPr wrap="square" lIns="0" tIns="0" rIns="0" bIns="0" rtlCol="0"/>
          <a:lstStyle/>
          <a:p>
            <a:endParaRPr/>
          </a:p>
        </p:txBody>
      </p:sp>
      <p:sp>
        <p:nvSpPr>
          <p:cNvPr id="40" name="object 40"/>
          <p:cNvSpPr/>
          <p:nvPr/>
        </p:nvSpPr>
        <p:spPr>
          <a:xfrm>
            <a:off x="3425952" y="5475732"/>
            <a:ext cx="832103" cy="789432"/>
          </a:xfrm>
          <a:prstGeom prst="rect">
            <a:avLst/>
          </a:prstGeom>
          <a:blipFill>
            <a:blip r:embed="rId25" cstate="print"/>
            <a:stretch>
              <a:fillRect/>
            </a:stretch>
          </a:blipFill>
        </p:spPr>
        <p:txBody>
          <a:bodyPr wrap="square" lIns="0" tIns="0" rIns="0" bIns="0" rtlCol="0"/>
          <a:lstStyle/>
          <a:p>
            <a:endParaRPr/>
          </a:p>
        </p:txBody>
      </p:sp>
      <p:sp>
        <p:nvSpPr>
          <p:cNvPr id="41" name="object 41"/>
          <p:cNvSpPr/>
          <p:nvPr/>
        </p:nvSpPr>
        <p:spPr>
          <a:xfrm>
            <a:off x="3788664" y="5475732"/>
            <a:ext cx="1618488" cy="789432"/>
          </a:xfrm>
          <a:prstGeom prst="rect">
            <a:avLst/>
          </a:prstGeom>
          <a:blipFill>
            <a:blip r:embed="rId27" cstate="print"/>
            <a:stretch>
              <a:fillRect/>
            </a:stretch>
          </a:blipFill>
        </p:spPr>
        <p:txBody>
          <a:bodyPr wrap="square" lIns="0" tIns="0" rIns="0" bIns="0" rtlCol="0"/>
          <a:lstStyle/>
          <a:p>
            <a:endParaRPr/>
          </a:p>
        </p:txBody>
      </p:sp>
      <p:sp>
        <p:nvSpPr>
          <p:cNvPr id="42" name="object 42"/>
          <p:cNvSpPr/>
          <p:nvPr/>
        </p:nvSpPr>
        <p:spPr>
          <a:xfrm>
            <a:off x="4937759" y="5475732"/>
            <a:ext cx="832103" cy="789432"/>
          </a:xfrm>
          <a:prstGeom prst="rect">
            <a:avLst/>
          </a:prstGeom>
          <a:blipFill>
            <a:blip r:embed="rId25" cstate="print"/>
            <a:stretch>
              <a:fillRect/>
            </a:stretch>
          </a:blipFill>
        </p:spPr>
        <p:txBody>
          <a:bodyPr wrap="square" lIns="0" tIns="0" rIns="0" bIns="0" rtlCol="0"/>
          <a:lstStyle/>
          <a:p>
            <a:endParaRPr/>
          </a:p>
        </p:txBody>
      </p:sp>
      <p:sp>
        <p:nvSpPr>
          <p:cNvPr id="43" name="object 43"/>
          <p:cNvSpPr/>
          <p:nvPr/>
        </p:nvSpPr>
        <p:spPr>
          <a:xfrm>
            <a:off x="5300471" y="5475732"/>
            <a:ext cx="1431035" cy="789432"/>
          </a:xfrm>
          <a:prstGeom prst="rect">
            <a:avLst/>
          </a:prstGeom>
          <a:blipFill>
            <a:blip r:embed="rId28" cstate="print"/>
            <a:stretch>
              <a:fillRect/>
            </a:stretch>
          </a:blipFill>
        </p:spPr>
        <p:txBody>
          <a:bodyPr wrap="square" lIns="0" tIns="0" rIns="0" bIns="0" rtlCol="0"/>
          <a:lstStyle/>
          <a:p>
            <a:endParaRPr/>
          </a:p>
        </p:txBody>
      </p:sp>
      <p:sp>
        <p:nvSpPr>
          <p:cNvPr id="44" name="object 44"/>
          <p:cNvSpPr/>
          <p:nvPr/>
        </p:nvSpPr>
        <p:spPr>
          <a:xfrm>
            <a:off x="6262115" y="5475732"/>
            <a:ext cx="832104" cy="789432"/>
          </a:xfrm>
          <a:prstGeom prst="rect">
            <a:avLst/>
          </a:prstGeom>
          <a:blipFill>
            <a:blip r:embed="rId25" cstate="print"/>
            <a:stretch>
              <a:fillRect/>
            </a:stretch>
          </a:blipFill>
        </p:spPr>
        <p:txBody>
          <a:bodyPr wrap="square" lIns="0" tIns="0" rIns="0" bIns="0" rtlCol="0"/>
          <a:lstStyle/>
          <a:p>
            <a:endParaRPr/>
          </a:p>
        </p:txBody>
      </p:sp>
      <p:sp>
        <p:nvSpPr>
          <p:cNvPr id="45" name="object 45"/>
          <p:cNvSpPr/>
          <p:nvPr/>
        </p:nvSpPr>
        <p:spPr>
          <a:xfrm>
            <a:off x="6624828" y="5475732"/>
            <a:ext cx="861059" cy="789432"/>
          </a:xfrm>
          <a:prstGeom prst="rect">
            <a:avLst/>
          </a:prstGeom>
          <a:blipFill>
            <a:blip r:embed="rId29" cstate="print"/>
            <a:stretch>
              <a:fillRect/>
            </a:stretch>
          </a:blipFill>
        </p:spPr>
        <p:txBody>
          <a:bodyPr wrap="square" lIns="0" tIns="0" rIns="0" bIns="0" rtlCol="0"/>
          <a:lstStyle/>
          <a:p>
            <a:endParaRPr/>
          </a:p>
        </p:txBody>
      </p:sp>
      <p:sp>
        <p:nvSpPr>
          <p:cNvPr id="46" name="object 46"/>
          <p:cNvSpPr/>
          <p:nvPr/>
        </p:nvSpPr>
        <p:spPr>
          <a:xfrm>
            <a:off x="7016495" y="5475732"/>
            <a:ext cx="832103" cy="789432"/>
          </a:xfrm>
          <a:prstGeom prst="rect">
            <a:avLst/>
          </a:prstGeom>
          <a:blipFill>
            <a:blip r:embed="rId25" cstate="print"/>
            <a:stretch>
              <a:fillRect/>
            </a:stretch>
          </a:blipFill>
        </p:spPr>
        <p:txBody>
          <a:bodyPr wrap="square" lIns="0" tIns="0" rIns="0" bIns="0" rtlCol="0"/>
          <a:lstStyle/>
          <a:p>
            <a:endParaRPr/>
          </a:p>
        </p:txBody>
      </p:sp>
      <p:sp>
        <p:nvSpPr>
          <p:cNvPr id="47" name="object 47"/>
          <p:cNvSpPr/>
          <p:nvPr/>
        </p:nvSpPr>
        <p:spPr>
          <a:xfrm>
            <a:off x="7379207" y="5475732"/>
            <a:ext cx="1473707" cy="789432"/>
          </a:xfrm>
          <a:prstGeom prst="rect">
            <a:avLst/>
          </a:prstGeom>
          <a:blipFill>
            <a:blip r:embed="rId30" cstate="print"/>
            <a:stretch>
              <a:fillRect/>
            </a:stretch>
          </a:blipFill>
        </p:spPr>
        <p:txBody>
          <a:bodyPr wrap="square" lIns="0" tIns="0" rIns="0" bIns="0" rtlCol="0"/>
          <a:lstStyle/>
          <a:p>
            <a:endParaRPr/>
          </a:p>
        </p:txBody>
      </p:sp>
      <p:sp>
        <p:nvSpPr>
          <p:cNvPr id="48" name="object 48"/>
          <p:cNvSpPr/>
          <p:nvPr/>
        </p:nvSpPr>
        <p:spPr>
          <a:xfrm>
            <a:off x="8383523" y="5475732"/>
            <a:ext cx="550164" cy="789432"/>
          </a:xfrm>
          <a:prstGeom prst="rect">
            <a:avLst/>
          </a:prstGeom>
          <a:blipFill>
            <a:blip r:embed="rId6" cstate="print"/>
            <a:stretch>
              <a:fillRect/>
            </a:stretch>
          </a:blipFill>
        </p:spPr>
        <p:txBody>
          <a:bodyPr wrap="square" lIns="0" tIns="0" rIns="0" bIns="0" rtlCol="0"/>
          <a:lstStyle/>
          <a:p>
            <a:endParaRPr/>
          </a:p>
        </p:txBody>
      </p:sp>
      <p:sp>
        <p:nvSpPr>
          <p:cNvPr id="49" name="object 49"/>
          <p:cNvSpPr/>
          <p:nvPr/>
        </p:nvSpPr>
        <p:spPr>
          <a:xfrm>
            <a:off x="551687" y="5954267"/>
            <a:ext cx="1725168" cy="65531"/>
          </a:xfrm>
          <a:prstGeom prst="rect">
            <a:avLst/>
          </a:prstGeom>
          <a:blipFill>
            <a:blip r:embed="rId31" cstate="print"/>
            <a:stretch>
              <a:fillRect/>
            </a:stretch>
          </a:blipFill>
        </p:spPr>
        <p:txBody>
          <a:bodyPr wrap="square" lIns="0" tIns="0" rIns="0" bIns="0" rtlCol="0"/>
          <a:lstStyle/>
          <a:p>
            <a:endParaRPr/>
          </a:p>
        </p:txBody>
      </p:sp>
      <p:sp>
        <p:nvSpPr>
          <p:cNvPr id="50" name="object 50"/>
          <p:cNvSpPr/>
          <p:nvPr/>
        </p:nvSpPr>
        <p:spPr>
          <a:xfrm>
            <a:off x="338327" y="6073138"/>
            <a:ext cx="3339084" cy="784860"/>
          </a:xfrm>
          <a:prstGeom prst="rect">
            <a:avLst/>
          </a:prstGeom>
          <a:blipFill>
            <a:blip r:embed="rId32" cstate="print"/>
            <a:stretch>
              <a:fillRect/>
            </a:stretch>
          </a:blipFill>
        </p:spPr>
        <p:txBody>
          <a:bodyPr wrap="square" lIns="0" tIns="0" rIns="0" bIns="0" rtlCol="0"/>
          <a:lstStyle/>
          <a:p>
            <a:endParaRPr/>
          </a:p>
        </p:txBody>
      </p:sp>
      <p:sp>
        <p:nvSpPr>
          <p:cNvPr id="51" name="object 51"/>
          <p:cNvSpPr/>
          <p:nvPr/>
        </p:nvSpPr>
        <p:spPr>
          <a:xfrm>
            <a:off x="3208020" y="6073138"/>
            <a:ext cx="557783" cy="784860"/>
          </a:xfrm>
          <a:prstGeom prst="rect">
            <a:avLst/>
          </a:prstGeom>
          <a:blipFill>
            <a:blip r:embed="rId33" cstate="print"/>
            <a:stretch>
              <a:fillRect/>
            </a:stretch>
          </a:blipFill>
        </p:spPr>
        <p:txBody>
          <a:bodyPr wrap="square" lIns="0" tIns="0" rIns="0" bIns="0" rtlCol="0"/>
          <a:lstStyle/>
          <a:p>
            <a:endParaRPr/>
          </a:p>
        </p:txBody>
      </p:sp>
      <p:sp>
        <p:nvSpPr>
          <p:cNvPr id="52" name="object 52"/>
          <p:cNvSpPr/>
          <p:nvPr/>
        </p:nvSpPr>
        <p:spPr>
          <a:xfrm>
            <a:off x="3296411" y="6073138"/>
            <a:ext cx="1254252" cy="784860"/>
          </a:xfrm>
          <a:prstGeom prst="rect">
            <a:avLst/>
          </a:prstGeom>
          <a:blipFill>
            <a:blip r:embed="rId34" cstate="print"/>
            <a:stretch>
              <a:fillRect/>
            </a:stretch>
          </a:blipFill>
        </p:spPr>
        <p:txBody>
          <a:bodyPr wrap="square" lIns="0" tIns="0" rIns="0" bIns="0" rtlCol="0"/>
          <a:lstStyle/>
          <a:p>
            <a:endParaRPr/>
          </a:p>
        </p:txBody>
      </p:sp>
      <p:sp>
        <p:nvSpPr>
          <p:cNvPr id="53" name="object 53"/>
          <p:cNvSpPr/>
          <p:nvPr/>
        </p:nvSpPr>
        <p:spPr>
          <a:xfrm>
            <a:off x="4081271" y="6073138"/>
            <a:ext cx="550163" cy="784860"/>
          </a:xfrm>
          <a:prstGeom prst="rect">
            <a:avLst/>
          </a:prstGeom>
          <a:blipFill>
            <a:blip r:embed="rId35" cstate="print"/>
            <a:stretch>
              <a:fillRect/>
            </a:stretch>
          </a:blipFill>
        </p:spPr>
        <p:txBody>
          <a:bodyPr wrap="square" lIns="0" tIns="0" rIns="0" bIns="0" rtlCol="0"/>
          <a:lstStyle/>
          <a:p>
            <a:endParaRPr/>
          </a:p>
        </p:txBody>
      </p:sp>
      <p:sp>
        <p:nvSpPr>
          <p:cNvPr id="54" name="object 54"/>
          <p:cNvSpPr/>
          <p:nvPr/>
        </p:nvSpPr>
        <p:spPr>
          <a:xfrm>
            <a:off x="4162044" y="6073138"/>
            <a:ext cx="1161288" cy="784860"/>
          </a:xfrm>
          <a:prstGeom prst="rect">
            <a:avLst/>
          </a:prstGeom>
          <a:blipFill>
            <a:blip r:embed="rId36" cstate="print"/>
            <a:stretch>
              <a:fillRect/>
            </a:stretch>
          </a:blipFill>
        </p:spPr>
        <p:txBody>
          <a:bodyPr wrap="square" lIns="0" tIns="0" rIns="0" bIns="0" rtlCol="0"/>
          <a:lstStyle/>
          <a:p>
            <a:endParaRPr/>
          </a:p>
        </p:txBody>
      </p:sp>
      <p:sp>
        <p:nvSpPr>
          <p:cNvPr id="55" name="object 55"/>
          <p:cNvSpPr/>
          <p:nvPr/>
        </p:nvSpPr>
        <p:spPr>
          <a:xfrm>
            <a:off x="4853940" y="6073138"/>
            <a:ext cx="550163" cy="784860"/>
          </a:xfrm>
          <a:prstGeom prst="rect">
            <a:avLst/>
          </a:prstGeom>
          <a:blipFill>
            <a:blip r:embed="rId35" cstate="print"/>
            <a:stretch>
              <a:fillRect/>
            </a:stretch>
          </a:blipFill>
        </p:spPr>
        <p:txBody>
          <a:bodyPr wrap="square" lIns="0" tIns="0" rIns="0" bIns="0" rtlCol="0"/>
          <a:lstStyle/>
          <a:p>
            <a:endParaRPr/>
          </a:p>
        </p:txBody>
      </p:sp>
      <p:sp>
        <p:nvSpPr>
          <p:cNvPr id="56" name="object 56"/>
          <p:cNvSpPr/>
          <p:nvPr/>
        </p:nvSpPr>
        <p:spPr>
          <a:xfrm>
            <a:off x="4934711" y="6073138"/>
            <a:ext cx="577596" cy="784860"/>
          </a:xfrm>
          <a:prstGeom prst="rect">
            <a:avLst/>
          </a:prstGeom>
          <a:blipFill>
            <a:blip r:embed="rId37" cstate="print"/>
            <a:stretch>
              <a:fillRect/>
            </a:stretch>
          </a:blipFill>
        </p:spPr>
        <p:txBody>
          <a:bodyPr wrap="square" lIns="0" tIns="0" rIns="0" bIns="0" rtlCol="0"/>
          <a:lstStyle/>
          <a:p>
            <a:endParaRPr/>
          </a:p>
        </p:txBody>
      </p:sp>
      <p:sp>
        <p:nvSpPr>
          <p:cNvPr id="57" name="object 57"/>
          <p:cNvSpPr/>
          <p:nvPr/>
        </p:nvSpPr>
        <p:spPr>
          <a:xfrm>
            <a:off x="5042915" y="6073138"/>
            <a:ext cx="1188719" cy="784860"/>
          </a:xfrm>
          <a:prstGeom prst="rect">
            <a:avLst/>
          </a:prstGeom>
          <a:blipFill>
            <a:blip r:embed="rId38" cstate="print"/>
            <a:stretch>
              <a:fillRect/>
            </a:stretch>
          </a:blipFill>
        </p:spPr>
        <p:txBody>
          <a:bodyPr wrap="square" lIns="0" tIns="0" rIns="0" bIns="0" rtlCol="0"/>
          <a:lstStyle/>
          <a:p>
            <a:endParaRPr/>
          </a:p>
        </p:txBody>
      </p:sp>
      <p:sp>
        <p:nvSpPr>
          <p:cNvPr id="58" name="object 58"/>
          <p:cNvSpPr/>
          <p:nvPr/>
        </p:nvSpPr>
        <p:spPr>
          <a:xfrm>
            <a:off x="5762244" y="6073138"/>
            <a:ext cx="1056131" cy="784860"/>
          </a:xfrm>
          <a:prstGeom prst="rect">
            <a:avLst/>
          </a:prstGeom>
          <a:blipFill>
            <a:blip r:embed="rId39" cstate="print"/>
            <a:stretch>
              <a:fillRect/>
            </a:stretch>
          </a:blipFill>
        </p:spPr>
        <p:txBody>
          <a:bodyPr wrap="square" lIns="0" tIns="0" rIns="0" bIns="0" rtlCol="0"/>
          <a:lstStyle/>
          <a:p>
            <a:endParaRPr/>
          </a:p>
        </p:txBody>
      </p:sp>
      <p:sp>
        <p:nvSpPr>
          <p:cNvPr id="59" name="object 59"/>
          <p:cNvSpPr/>
          <p:nvPr/>
        </p:nvSpPr>
        <p:spPr>
          <a:xfrm>
            <a:off x="6348984" y="6073138"/>
            <a:ext cx="559308" cy="784860"/>
          </a:xfrm>
          <a:prstGeom prst="rect">
            <a:avLst/>
          </a:prstGeom>
          <a:blipFill>
            <a:blip r:embed="rId40" cstate="print"/>
            <a:stretch>
              <a:fillRect/>
            </a:stretch>
          </a:blipFill>
        </p:spPr>
        <p:txBody>
          <a:bodyPr wrap="square" lIns="0" tIns="0" rIns="0" bIns="0" rtlCol="0"/>
          <a:lstStyle/>
          <a:p>
            <a:endParaRPr/>
          </a:p>
        </p:txBody>
      </p:sp>
      <p:sp>
        <p:nvSpPr>
          <p:cNvPr id="60" name="object 60"/>
          <p:cNvSpPr/>
          <p:nvPr/>
        </p:nvSpPr>
        <p:spPr>
          <a:xfrm>
            <a:off x="6438900" y="6073138"/>
            <a:ext cx="637031" cy="784860"/>
          </a:xfrm>
          <a:prstGeom prst="rect">
            <a:avLst/>
          </a:prstGeom>
          <a:blipFill>
            <a:blip r:embed="rId41" cstate="print"/>
            <a:stretch>
              <a:fillRect/>
            </a:stretch>
          </a:blipFill>
        </p:spPr>
        <p:txBody>
          <a:bodyPr wrap="square" lIns="0" tIns="0" rIns="0" bIns="0" rtlCol="0"/>
          <a:lstStyle/>
          <a:p>
            <a:endParaRPr/>
          </a:p>
        </p:txBody>
      </p:sp>
      <p:sp>
        <p:nvSpPr>
          <p:cNvPr id="61" name="object 61"/>
          <p:cNvSpPr/>
          <p:nvPr/>
        </p:nvSpPr>
        <p:spPr>
          <a:xfrm>
            <a:off x="6606540" y="6073138"/>
            <a:ext cx="577596" cy="784860"/>
          </a:xfrm>
          <a:prstGeom prst="rect">
            <a:avLst/>
          </a:prstGeom>
          <a:blipFill>
            <a:blip r:embed="rId42" cstate="print"/>
            <a:stretch>
              <a:fillRect/>
            </a:stretch>
          </a:blipFill>
        </p:spPr>
        <p:txBody>
          <a:bodyPr wrap="square" lIns="0" tIns="0" rIns="0" bIns="0" rtlCol="0"/>
          <a:lstStyle/>
          <a:p>
            <a:endParaRPr/>
          </a:p>
        </p:txBody>
      </p:sp>
      <p:sp>
        <p:nvSpPr>
          <p:cNvPr id="62" name="object 62"/>
          <p:cNvSpPr/>
          <p:nvPr/>
        </p:nvSpPr>
        <p:spPr>
          <a:xfrm>
            <a:off x="6714743" y="6073138"/>
            <a:ext cx="1193292" cy="784860"/>
          </a:xfrm>
          <a:prstGeom prst="rect">
            <a:avLst/>
          </a:prstGeom>
          <a:blipFill>
            <a:blip r:embed="rId43" cstate="print"/>
            <a:stretch>
              <a:fillRect/>
            </a:stretch>
          </a:blipFill>
        </p:spPr>
        <p:txBody>
          <a:bodyPr wrap="square" lIns="0" tIns="0" rIns="0" bIns="0" rtlCol="0"/>
          <a:lstStyle/>
          <a:p>
            <a:endParaRPr/>
          </a:p>
        </p:txBody>
      </p:sp>
      <p:sp>
        <p:nvSpPr>
          <p:cNvPr id="63" name="object 63"/>
          <p:cNvSpPr/>
          <p:nvPr/>
        </p:nvSpPr>
        <p:spPr>
          <a:xfrm>
            <a:off x="7438643" y="6073138"/>
            <a:ext cx="577596" cy="784860"/>
          </a:xfrm>
          <a:prstGeom prst="rect">
            <a:avLst/>
          </a:prstGeom>
          <a:blipFill>
            <a:blip r:embed="rId44" cstate="print"/>
            <a:stretch>
              <a:fillRect/>
            </a:stretch>
          </a:blipFill>
        </p:spPr>
        <p:txBody>
          <a:bodyPr wrap="square" lIns="0" tIns="0" rIns="0" bIns="0" rtlCol="0"/>
          <a:lstStyle/>
          <a:p>
            <a:endParaRPr/>
          </a:p>
        </p:txBody>
      </p:sp>
      <p:sp>
        <p:nvSpPr>
          <p:cNvPr id="64" name="object 64"/>
          <p:cNvSpPr/>
          <p:nvPr/>
        </p:nvSpPr>
        <p:spPr>
          <a:xfrm>
            <a:off x="7546847" y="6073138"/>
            <a:ext cx="557783" cy="784860"/>
          </a:xfrm>
          <a:prstGeom prst="rect">
            <a:avLst/>
          </a:prstGeom>
          <a:blipFill>
            <a:blip r:embed="rId33" cstate="print"/>
            <a:stretch>
              <a:fillRect/>
            </a:stretch>
          </a:blipFill>
        </p:spPr>
        <p:txBody>
          <a:bodyPr wrap="square" lIns="0" tIns="0" rIns="0" bIns="0" rtlCol="0"/>
          <a:lstStyle/>
          <a:p>
            <a:endParaRPr/>
          </a:p>
        </p:txBody>
      </p:sp>
      <p:sp>
        <p:nvSpPr>
          <p:cNvPr id="65" name="object 65"/>
          <p:cNvSpPr txBox="1">
            <a:spLocks noGrp="1"/>
          </p:cNvSpPr>
          <p:nvPr>
            <p:ph type="body" idx="1"/>
          </p:nvPr>
        </p:nvSpPr>
        <p:spPr>
          <a:prstGeom prst="rect">
            <a:avLst/>
          </a:prstGeom>
        </p:spPr>
        <p:txBody>
          <a:bodyPr vert="horz" wrap="square" lIns="0" tIns="0" rIns="0" bIns="0" rtlCol="0">
            <a:spAutoFit/>
          </a:bodyPr>
          <a:lstStyle/>
          <a:p>
            <a:pPr marL="12700" marR="6350" algn="just">
              <a:lnSpc>
                <a:spcPct val="142600"/>
              </a:lnSpc>
              <a:buClr>
                <a:srgbClr val="FF0000"/>
              </a:buClr>
              <a:buSzPct val="96428"/>
              <a:buFont typeface="Arial"/>
              <a:buChar char="•"/>
              <a:tabLst>
                <a:tab pos="220345" algn="l"/>
              </a:tabLst>
            </a:pPr>
            <a:r>
              <a:rPr sz="2800" spc="-50" dirty="0">
                <a:solidFill>
                  <a:srgbClr val="000000"/>
                </a:solidFill>
              </a:rPr>
              <a:t>Teklif </a:t>
            </a:r>
            <a:r>
              <a:rPr sz="2800" spc="-5" dirty="0">
                <a:solidFill>
                  <a:srgbClr val="000000"/>
                </a:solidFill>
              </a:rPr>
              <a:t>mektubunun </a:t>
            </a:r>
            <a:r>
              <a:rPr sz="2800" spc="-15" dirty="0">
                <a:solidFill>
                  <a:srgbClr val="000000"/>
                </a:solidFill>
              </a:rPr>
              <a:t>standart </a:t>
            </a:r>
            <a:r>
              <a:rPr sz="2800" spc="-20" dirty="0">
                <a:solidFill>
                  <a:srgbClr val="000000"/>
                </a:solidFill>
              </a:rPr>
              <a:t>forma </a:t>
            </a:r>
            <a:r>
              <a:rPr sz="2800" spc="-15" dirty="0">
                <a:solidFill>
                  <a:srgbClr val="000000"/>
                </a:solidFill>
              </a:rPr>
              <a:t>uygun </a:t>
            </a:r>
            <a:r>
              <a:rPr sz="2800" spc="-5" dirty="0">
                <a:solidFill>
                  <a:srgbClr val="000000"/>
                </a:solidFill>
              </a:rPr>
              <a:t>olmaması  </a:t>
            </a:r>
            <a:r>
              <a:rPr sz="2800" spc="-10" dirty="0">
                <a:solidFill>
                  <a:srgbClr val="000000"/>
                </a:solidFill>
              </a:rPr>
              <a:t>teklifin </a:t>
            </a:r>
            <a:r>
              <a:rPr sz="2800" spc="-5" dirty="0">
                <a:solidFill>
                  <a:srgbClr val="000000"/>
                </a:solidFill>
              </a:rPr>
              <a:t>esasını </a:t>
            </a:r>
            <a:r>
              <a:rPr sz="2800" spc="-10" dirty="0">
                <a:solidFill>
                  <a:srgbClr val="000000"/>
                </a:solidFill>
              </a:rPr>
              <a:t>değiştirecek </a:t>
            </a:r>
            <a:r>
              <a:rPr sz="2800" spc="-15" dirty="0">
                <a:solidFill>
                  <a:srgbClr val="000000"/>
                </a:solidFill>
              </a:rPr>
              <a:t>nitelikte </a:t>
            </a:r>
            <a:r>
              <a:rPr sz="2800" spc="-10" dirty="0">
                <a:solidFill>
                  <a:srgbClr val="000000"/>
                </a:solidFill>
              </a:rPr>
              <a:t>bir</a:t>
            </a:r>
            <a:r>
              <a:rPr sz="2800" spc="105" dirty="0">
                <a:solidFill>
                  <a:srgbClr val="000000"/>
                </a:solidFill>
              </a:rPr>
              <a:t> </a:t>
            </a:r>
            <a:r>
              <a:rPr sz="2800" spc="-10" dirty="0">
                <a:solidFill>
                  <a:srgbClr val="000000"/>
                </a:solidFill>
              </a:rPr>
              <a:t>eksikliktir</a:t>
            </a:r>
            <a:endParaRPr sz="2800" dirty="0"/>
          </a:p>
          <a:p>
            <a:pPr marL="12700" marR="5080" algn="just">
              <a:lnSpc>
                <a:spcPct val="140000"/>
              </a:lnSpc>
              <a:buClr>
                <a:srgbClr val="FF0000"/>
              </a:buClr>
              <a:buSzPct val="89285"/>
              <a:buFont typeface="Arial"/>
              <a:buChar char="•"/>
              <a:tabLst>
                <a:tab pos="206375" algn="l"/>
              </a:tabLst>
            </a:pPr>
            <a:r>
              <a:rPr sz="2800" spc="-5" dirty="0">
                <a:solidFill>
                  <a:srgbClr val="000000"/>
                </a:solidFill>
              </a:rPr>
              <a:t>İhale </a:t>
            </a:r>
            <a:r>
              <a:rPr sz="2800" u="heavy" spc="-10" dirty="0">
                <a:solidFill>
                  <a:srgbClr val="006FC0"/>
                </a:solidFill>
              </a:rPr>
              <a:t>götürü bedel </a:t>
            </a:r>
            <a:r>
              <a:rPr sz="2800" spc="-5" dirty="0">
                <a:solidFill>
                  <a:srgbClr val="000000"/>
                </a:solidFill>
              </a:rPr>
              <a:t>olduğu halde, </a:t>
            </a:r>
            <a:r>
              <a:rPr sz="2800" spc="-10" dirty="0">
                <a:solidFill>
                  <a:srgbClr val="000000"/>
                </a:solidFill>
              </a:rPr>
              <a:t>istekli </a:t>
            </a:r>
            <a:r>
              <a:rPr sz="2800" u="heavy" spc="-5" dirty="0">
                <a:solidFill>
                  <a:srgbClr val="CC3300"/>
                </a:solidFill>
              </a:rPr>
              <a:t>birim </a:t>
            </a:r>
            <a:r>
              <a:rPr sz="2800" u="heavy" spc="-20" dirty="0">
                <a:solidFill>
                  <a:srgbClr val="CC3300"/>
                </a:solidFill>
              </a:rPr>
              <a:t>fiyat  </a:t>
            </a:r>
            <a:r>
              <a:rPr sz="2800" u="heavy" spc="-10" dirty="0">
                <a:solidFill>
                  <a:srgbClr val="CC3300"/>
                </a:solidFill>
              </a:rPr>
              <a:t>teklif </a:t>
            </a:r>
            <a:r>
              <a:rPr sz="2800" u="heavy" spc="-5" dirty="0">
                <a:solidFill>
                  <a:srgbClr val="CC3300"/>
                </a:solidFill>
              </a:rPr>
              <a:t>mektubu </a:t>
            </a:r>
            <a:r>
              <a:rPr sz="2800" dirty="0">
                <a:solidFill>
                  <a:srgbClr val="000000"/>
                </a:solidFill>
              </a:rPr>
              <a:t>sunması </a:t>
            </a:r>
            <a:r>
              <a:rPr sz="2800" spc="-10" dirty="0">
                <a:solidFill>
                  <a:srgbClr val="000000"/>
                </a:solidFill>
              </a:rPr>
              <a:t>halinde </a:t>
            </a:r>
            <a:r>
              <a:rPr sz="2800" spc="-5" dirty="0">
                <a:solidFill>
                  <a:srgbClr val="000000"/>
                </a:solidFill>
              </a:rPr>
              <a:t>ihale dışı </a:t>
            </a:r>
            <a:r>
              <a:rPr sz="2800" spc="-10" dirty="0">
                <a:solidFill>
                  <a:srgbClr val="000000"/>
                </a:solidFill>
              </a:rPr>
              <a:t>bırakılmalı  </a:t>
            </a:r>
            <a:r>
              <a:rPr sz="2800" spc="-25" dirty="0">
                <a:solidFill>
                  <a:srgbClr val="000000"/>
                </a:solidFill>
              </a:rPr>
              <a:t>(2009/UY.I-1234)</a:t>
            </a:r>
            <a:endParaRPr sz="2800" dirty="0"/>
          </a:p>
        </p:txBody>
      </p:sp>
      <p:sp>
        <p:nvSpPr>
          <p:cNvPr id="66" name="object 66"/>
          <p:cNvSpPr txBox="1"/>
          <p:nvPr/>
        </p:nvSpPr>
        <p:spPr>
          <a:xfrm>
            <a:off x="547217" y="4372736"/>
            <a:ext cx="923925"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5" dirty="0">
                <a:latin typeface="Calibri"/>
                <a:cs typeface="Calibri"/>
              </a:rPr>
              <a:t>İhale</a:t>
            </a:r>
            <a:endParaRPr sz="2800" dirty="0">
              <a:latin typeface="Calibri"/>
              <a:cs typeface="Calibri"/>
            </a:endParaRPr>
          </a:p>
        </p:txBody>
      </p:sp>
      <p:sp>
        <p:nvSpPr>
          <p:cNvPr id="67" name="object 67"/>
          <p:cNvSpPr txBox="1"/>
          <p:nvPr/>
        </p:nvSpPr>
        <p:spPr>
          <a:xfrm>
            <a:off x="1671954" y="4372736"/>
            <a:ext cx="5994400" cy="457200"/>
          </a:xfrm>
          <a:prstGeom prst="rect">
            <a:avLst/>
          </a:prstGeom>
        </p:spPr>
        <p:txBody>
          <a:bodyPr vert="horz" wrap="square" lIns="0" tIns="0" rIns="0" bIns="0" rtlCol="0">
            <a:spAutoFit/>
          </a:bodyPr>
          <a:lstStyle/>
          <a:p>
            <a:pPr marL="12700">
              <a:lnSpc>
                <a:spcPct val="100000"/>
              </a:lnSpc>
              <a:tabLst>
                <a:tab pos="1210310" algn="l"/>
                <a:tab pos="2245360" algn="l"/>
                <a:tab pos="3470910" algn="l"/>
                <a:tab pos="4499610" algn="l"/>
              </a:tabLst>
            </a:pPr>
            <a:r>
              <a:rPr sz="2800" spc="-25" dirty="0">
                <a:solidFill>
                  <a:srgbClr val="CC3300"/>
                </a:solidFill>
                <a:latin typeface="Calibri"/>
                <a:cs typeface="Calibri"/>
              </a:rPr>
              <a:t>g</a:t>
            </a:r>
            <a:r>
              <a:rPr sz="2800" spc="-5" dirty="0">
                <a:solidFill>
                  <a:srgbClr val="CC3300"/>
                </a:solidFill>
                <a:latin typeface="Calibri"/>
                <a:cs typeface="Calibri"/>
              </a:rPr>
              <a:t>ötürü</a:t>
            </a:r>
            <a:r>
              <a:rPr sz="2800" dirty="0">
                <a:solidFill>
                  <a:srgbClr val="CC3300"/>
                </a:solidFill>
                <a:latin typeface="Calibri"/>
                <a:cs typeface="Calibri"/>
              </a:rPr>
              <a:t>	</a:t>
            </a:r>
            <a:r>
              <a:rPr sz="2800" spc="-10" dirty="0">
                <a:solidFill>
                  <a:srgbClr val="CC3300"/>
                </a:solidFill>
                <a:latin typeface="Calibri"/>
                <a:cs typeface="Calibri"/>
              </a:rPr>
              <a:t>bede</a:t>
            </a:r>
            <a:r>
              <a:rPr sz="2800" spc="-5" dirty="0">
                <a:solidFill>
                  <a:srgbClr val="CC3300"/>
                </a:solidFill>
                <a:latin typeface="Calibri"/>
                <a:cs typeface="Calibri"/>
              </a:rPr>
              <a:t>l</a:t>
            </a:r>
            <a:r>
              <a:rPr sz="2800" dirty="0">
                <a:solidFill>
                  <a:srgbClr val="CC3300"/>
                </a:solidFill>
                <a:latin typeface="Calibri"/>
                <a:cs typeface="Calibri"/>
              </a:rPr>
              <a:t>	</a:t>
            </a:r>
            <a:r>
              <a:rPr sz="2800" spc="-5" dirty="0">
                <a:latin typeface="Calibri"/>
                <a:cs typeface="Calibri"/>
              </a:rPr>
              <a:t>oldu</a:t>
            </a:r>
            <a:r>
              <a:rPr sz="2800" spc="0" dirty="0">
                <a:latin typeface="Calibri"/>
                <a:cs typeface="Calibri"/>
              </a:rPr>
              <a:t>ğ</a:t>
            </a:r>
            <a:r>
              <a:rPr sz="2800" spc="-5" dirty="0">
                <a:latin typeface="Calibri"/>
                <a:cs typeface="Calibri"/>
              </a:rPr>
              <a:t>u</a:t>
            </a:r>
            <a:r>
              <a:rPr sz="2800" dirty="0">
                <a:latin typeface="Calibri"/>
                <a:cs typeface="Calibri"/>
              </a:rPr>
              <a:t>	</a:t>
            </a:r>
            <a:r>
              <a:rPr sz="2800" spc="-10" dirty="0">
                <a:latin typeface="Calibri"/>
                <a:cs typeface="Calibri"/>
              </a:rPr>
              <a:t>hal</a:t>
            </a:r>
            <a:r>
              <a:rPr sz="2800" spc="-15" dirty="0">
                <a:latin typeface="Calibri"/>
                <a:cs typeface="Calibri"/>
              </a:rPr>
              <a:t>d</a:t>
            </a:r>
            <a:r>
              <a:rPr sz="2800" spc="-5" dirty="0">
                <a:latin typeface="Calibri"/>
                <a:cs typeface="Calibri"/>
              </a:rPr>
              <a:t>e</a:t>
            </a:r>
            <a:r>
              <a:rPr sz="2800" dirty="0">
                <a:latin typeface="Calibri"/>
                <a:cs typeface="Calibri"/>
              </a:rPr>
              <a:t>	</a:t>
            </a:r>
            <a:r>
              <a:rPr sz="2800" spc="-5" dirty="0">
                <a:latin typeface="Calibri"/>
                <a:cs typeface="Calibri"/>
              </a:rPr>
              <a:t>i</a:t>
            </a:r>
            <a:r>
              <a:rPr sz="2800" spc="-40" dirty="0">
                <a:latin typeface="Calibri"/>
                <a:cs typeface="Calibri"/>
              </a:rPr>
              <a:t>s</a:t>
            </a:r>
            <a:r>
              <a:rPr sz="2800" spc="-30" dirty="0">
                <a:latin typeface="Calibri"/>
                <a:cs typeface="Calibri"/>
              </a:rPr>
              <a:t>t</a:t>
            </a:r>
            <a:r>
              <a:rPr sz="2800" spc="-5" dirty="0">
                <a:latin typeface="Calibri"/>
                <a:cs typeface="Calibri"/>
              </a:rPr>
              <a:t>ekl</a:t>
            </a:r>
            <a:r>
              <a:rPr sz="2800" spc="-20" dirty="0">
                <a:latin typeface="Calibri"/>
                <a:cs typeface="Calibri"/>
              </a:rPr>
              <a:t>i</a:t>
            </a:r>
            <a:r>
              <a:rPr sz="2800" spc="-5" dirty="0">
                <a:latin typeface="Calibri"/>
                <a:cs typeface="Calibri"/>
              </a:rPr>
              <a:t>le</a:t>
            </a:r>
            <a:r>
              <a:rPr sz="2800" spc="-20" dirty="0">
                <a:latin typeface="Calibri"/>
                <a:cs typeface="Calibri"/>
              </a:rPr>
              <a:t>r</a:t>
            </a:r>
            <a:r>
              <a:rPr sz="2800" spc="-5" dirty="0">
                <a:latin typeface="Calibri"/>
                <a:cs typeface="Calibri"/>
              </a:rPr>
              <a:t>in</a:t>
            </a:r>
            <a:endParaRPr sz="2800">
              <a:latin typeface="Calibri"/>
              <a:cs typeface="Calibri"/>
            </a:endParaRPr>
          </a:p>
        </p:txBody>
      </p:sp>
      <p:sp>
        <p:nvSpPr>
          <p:cNvPr id="68" name="object 68"/>
          <p:cNvSpPr txBox="1"/>
          <p:nvPr/>
        </p:nvSpPr>
        <p:spPr>
          <a:xfrm>
            <a:off x="6944359" y="4970526"/>
            <a:ext cx="781685" cy="457200"/>
          </a:xfrm>
          <a:prstGeom prst="rect">
            <a:avLst/>
          </a:prstGeom>
        </p:spPr>
        <p:txBody>
          <a:bodyPr vert="horz" wrap="square" lIns="0" tIns="0" rIns="0" bIns="0" rtlCol="0">
            <a:spAutoFit/>
          </a:bodyPr>
          <a:lstStyle/>
          <a:p>
            <a:pPr marL="12700">
              <a:lnSpc>
                <a:spcPct val="100000"/>
              </a:lnSpc>
            </a:pPr>
            <a:r>
              <a:rPr sz="2800" spc="-10" dirty="0">
                <a:solidFill>
                  <a:srgbClr val="CC3300"/>
                </a:solidFill>
                <a:latin typeface="Calibri"/>
                <a:cs typeface="Calibri"/>
              </a:rPr>
              <a:t>b</a:t>
            </a:r>
            <a:r>
              <a:rPr sz="2800" spc="-15" dirty="0">
                <a:solidFill>
                  <a:srgbClr val="CC3300"/>
                </a:solidFill>
                <a:latin typeface="Calibri"/>
                <a:cs typeface="Calibri"/>
              </a:rPr>
              <a:t>i</a:t>
            </a:r>
            <a:r>
              <a:rPr sz="2800" spc="-5" dirty="0">
                <a:solidFill>
                  <a:srgbClr val="CC3300"/>
                </a:solidFill>
                <a:latin typeface="Calibri"/>
                <a:cs typeface="Calibri"/>
              </a:rPr>
              <a:t>rim</a:t>
            </a:r>
            <a:endParaRPr sz="2800">
              <a:latin typeface="Calibri"/>
              <a:cs typeface="Calibri"/>
            </a:endParaRPr>
          </a:p>
        </p:txBody>
      </p:sp>
      <p:sp>
        <p:nvSpPr>
          <p:cNvPr id="69" name="object 69"/>
          <p:cNvSpPr txBox="1"/>
          <p:nvPr/>
        </p:nvSpPr>
        <p:spPr>
          <a:xfrm>
            <a:off x="7868157" y="4201622"/>
            <a:ext cx="751205" cy="1226185"/>
          </a:xfrm>
          <a:prstGeom prst="rect">
            <a:avLst/>
          </a:prstGeom>
        </p:spPr>
        <p:txBody>
          <a:bodyPr vert="horz" wrap="square" lIns="0" tIns="0" rIns="0" bIns="0" rtlCol="0">
            <a:spAutoFit/>
          </a:bodyPr>
          <a:lstStyle/>
          <a:p>
            <a:pPr marL="108585" marR="5080" indent="-96520">
              <a:lnSpc>
                <a:spcPct val="140100"/>
              </a:lnSpc>
            </a:pPr>
            <a:r>
              <a:rPr sz="2800" spc="-30" dirty="0">
                <a:latin typeface="Calibri"/>
                <a:cs typeface="Calibri"/>
              </a:rPr>
              <a:t>t</a:t>
            </a:r>
            <a:r>
              <a:rPr sz="2800" spc="-5" dirty="0">
                <a:latin typeface="Calibri"/>
                <a:cs typeface="Calibri"/>
              </a:rPr>
              <a:t>ekl</a:t>
            </a:r>
            <a:r>
              <a:rPr sz="2800" spc="-20" dirty="0">
                <a:latin typeface="Calibri"/>
                <a:cs typeface="Calibri"/>
              </a:rPr>
              <a:t>i</a:t>
            </a:r>
            <a:r>
              <a:rPr sz="2800" spc="-5" dirty="0">
                <a:latin typeface="Calibri"/>
                <a:cs typeface="Calibri"/>
              </a:rPr>
              <a:t>f  </a:t>
            </a:r>
            <a:r>
              <a:rPr sz="2800" spc="-10" dirty="0">
                <a:solidFill>
                  <a:srgbClr val="CC3300"/>
                </a:solidFill>
                <a:latin typeface="Calibri"/>
                <a:cs typeface="Calibri"/>
              </a:rPr>
              <a:t>fi</a:t>
            </a:r>
            <a:r>
              <a:rPr sz="2800" spc="-65" dirty="0">
                <a:solidFill>
                  <a:srgbClr val="CC3300"/>
                </a:solidFill>
                <a:latin typeface="Calibri"/>
                <a:cs typeface="Calibri"/>
              </a:rPr>
              <a:t>y</a:t>
            </a:r>
            <a:r>
              <a:rPr sz="2800" spc="-25" dirty="0">
                <a:solidFill>
                  <a:srgbClr val="CC3300"/>
                </a:solidFill>
                <a:latin typeface="Calibri"/>
                <a:cs typeface="Calibri"/>
              </a:rPr>
              <a:t>a</a:t>
            </a:r>
            <a:r>
              <a:rPr sz="2800" spc="-5" dirty="0">
                <a:solidFill>
                  <a:srgbClr val="CC3300"/>
                </a:solidFill>
                <a:latin typeface="Calibri"/>
                <a:cs typeface="Calibri"/>
              </a:rPr>
              <a:t>t</a:t>
            </a:r>
            <a:endParaRPr sz="2800">
              <a:latin typeface="Calibri"/>
              <a:cs typeface="Calibri"/>
            </a:endParaRPr>
          </a:p>
        </p:txBody>
      </p:sp>
      <p:sp>
        <p:nvSpPr>
          <p:cNvPr id="70" name="object 70"/>
          <p:cNvSpPr txBox="1"/>
          <p:nvPr/>
        </p:nvSpPr>
        <p:spPr>
          <a:xfrm>
            <a:off x="607059" y="4799838"/>
            <a:ext cx="6704330" cy="1150443"/>
          </a:xfrm>
          <a:prstGeom prst="rect">
            <a:avLst/>
          </a:prstGeom>
        </p:spPr>
        <p:txBody>
          <a:bodyPr vert="horz" wrap="square" lIns="0" tIns="0" rIns="0" bIns="0" rtlCol="0">
            <a:spAutoFit/>
          </a:bodyPr>
          <a:lstStyle/>
          <a:p>
            <a:pPr marL="12700" marR="5080">
              <a:lnSpc>
                <a:spcPct val="140000"/>
              </a:lnSpc>
              <a:tabLst>
                <a:tab pos="1576070" algn="l"/>
                <a:tab pos="1694814" algn="l"/>
                <a:tab pos="2810510" algn="l"/>
                <a:tab pos="3463290" algn="l"/>
                <a:tab pos="4342765" algn="l"/>
                <a:tab pos="4975225" algn="l"/>
                <a:tab pos="6299835" algn="l"/>
              </a:tabLst>
            </a:pPr>
            <a:r>
              <a:rPr sz="2800" b="1" i="1" spc="-5" dirty="0">
                <a:latin typeface="Calibri"/>
                <a:cs typeface="Calibri"/>
              </a:rPr>
              <a:t>mektubu	ekinde	</a:t>
            </a:r>
            <a:r>
              <a:rPr sz="2800" b="1" i="1" spc="-5" dirty="0">
                <a:solidFill>
                  <a:srgbClr val="CC3300"/>
                </a:solidFill>
                <a:latin typeface="Calibri"/>
                <a:cs typeface="Calibri"/>
              </a:rPr>
              <a:t>açıklama	</a:t>
            </a:r>
            <a:r>
              <a:rPr sz="2800" b="1" i="1" spc="-10" dirty="0">
                <a:solidFill>
                  <a:srgbClr val="CC3300"/>
                </a:solidFill>
                <a:latin typeface="Calibri"/>
                <a:cs typeface="Calibri"/>
              </a:rPr>
              <a:t>mahiyetinde  </a:t>
            </a:r>
            <a:r>
              <a:rPr sz="2800" b="1" i="1" spc="-5" dirty="0">
                <a:solidFill>
                  <a:srgbClr val="CC3300"/>
                </a:solidFill>
                <a:latin typeface="Calibri"/>
                <a:cs typeface="Calibri"/>
              </a:rPr>
              <a:t>cet</a:t>
            </a:r>
            <a:r>
              <a:rPr sz="2800" b="1" i="1" spc="-40" dirty="0">
                <a:solidFill>
                  <a:srgbClr val="CC3300"/>
                </a:solidFill>
                <a:latin typeface="Calibri"/>
                <a:cs typeface="Calibri"/>
              </a:rPr>
              <a:t>v</a:t>
            </a:r>
            <a:r>
              <a:rPr sz="2800" b="1" i="1" spc="-5" dirty="0">
                <a:solidFill>
                  <a:srgbClr val="CC3300"/>
                </a:solidFill>
                <a:latin typeface="Calibri"/>
                <a:cs typeface="Calibri"/>
              </a:rPr>
              <a:t>el</a:t>
            </a:r>
            <a:r>
              <a:rPr sz="2800" b="1" i="1" spc="-20" dirty="0">
                <a:solidFill>
                  <a:srgbClr val="CC3300"/>
                </a:solidFill>
                <a:latin typeface="Calibri"/>
                <a:cs typeface="Calibri"/>
              </a:rPr>
              <a:t>l</a:t>
            </a:r>
            <a:r>
              <a:rPr sz="2800" b="1" i="1" spc="-5" dirty="0">
                <a:solidFill>
                  <a:srgbClr val="CC3300"/>
                </a:solidFill>
                <a:latin typeface="Calibri"/>
                <a:cs typeface="Calibri"/>
              </a:rPr>
              <a:t>eri</a:t>
            </a:r>
            <a:r>
              <a:rPr sz="2800" b="1" i="1" dirty="0">
                <a:solidFill>
                  <a:srgbClr val="CC3300"/>
                </a:solidFill>
                <a:latin typeface="Calibri"/>
                <a:cs typeface="Calibri"/>
              </a:rPr>
              <a:t>		</a:t>
            </a:r>
            <a:r>
              <a:rPr sz="2800" b="1" i="1" spc="-100" dirty="0">
                <a:solidFill>
                  <a:srgbClr val="CC3300"/>
                </a:solidFill>
                <a:latin typeface="Calibri"/>
                <a:cs typeface="Calibri"/>
              </a:rPr>
              <a:t>k</a:t>
            </a:r>
            <a:r>
              <a:rPr sz="2800" b="1" i="1" spc="-15" dirty="0">
                <a:solidFill>
                  <a:srgbClr val="CC3300"/>
                </a:solidFill>
                <a:latin typeface="Calibri"/>
                <a:cs typeface="Calibri"/>
              </a:rPr>
              <a:t>o</a:t>
            </a:r>
            <a:r>
              <a:rPr sz="2800" b="1" i="1" spc="-5" dirty="0">
                <a:solidFill>
                  <a:srgbClr val="CC3300"/>
                </a:solidFill>
                <a:latin typeface="Calibri"/>
                <a:cs typeface="Calibri"/>
              </a:rPr>
              <a:t>y</a:t>
            </a:r>
            <a:r>
              <a:rPr sz="2800" b="1" i="1" spc="-15" dirty="0">
                <a:solidFill>
                  <a:srgbClr val="CC3300"/>
                </a:solidFill>
                <a:latin typeface="Calibri"/>
                <a:cs typeface="Calibri"/>
              </a:rPr>
              <a:t>m</a:t>
            </a:r>
            <a:r>
              <a:rPr sz="2800" b="1" i="1" spc="-5" dirty="0">
                <a:solidFill>
                  <a:srgbClr val="CC3300"/>
                </a:solidFill>
                <a:latin typeface="Calibri"/>
                <a:cs typeface="Calibri"/>
              </a:rPr>
              <a:t>aları</a:t>
            </a:r>
            <a:r>
              <a:rPr sz="2800" b="1" i="1" dirty="0">
                <a:solidFill>
                  <a:srgbClr val="CC3300"/>
                </a:solidFill>
                <a:latin typeface="Calibri"/>
                <a:cs typeface="Calibri"/>
              </a:rPr>
              <a:t>	</a:t>
            </a:r>
            <a:r>
              <a:rPr sz="2800" b="1" i="1" spc="-5" dirty="0">
                <a:latin typeface="Calibri"/>
                <a:cs typeface="Calibri"/>
              </a:rPr>
              <a:t>i</a:t>
            </a:r>
            <a:r>
              <a:rPr sz="2800" b="1" i="1" spc="-20" dirty="0">
                <a:latin typeface="Calibri"/>
                <a:cs typeface="Calibri"/>
              </a:rPr>
              <a:t>h</a:t>
            </a:r>
            <a:r>
              <a:rPr sz="2800" b="1" i="1" spc="-5" dirty="0">
                <a:latin typeface="Calibri"/>
                <a:cs typeface="Calibri"/>
              </a:rPr>
              <a:t>alenin</a:t>
            </a:r>
            <a:r>
              <a:rPr sz="2800" b="1" i="1" dirty="0">
                <a:latin typeface="Calibri"/>
                <a:cs typeface="Calibri"/>
              </a:rPr>
              <a:t>	</a:t>
            </a:r>
            <a:r>
              <a:rPr sz="2800" b="1" i="1" spc="-5" dirty="0">
                <a:latin typeface="Calibri"/>
                <a:cs typeface="Calibri"/>
              </a:rPr>
              <a:t>sağlık</a:t>
            </a:r>
            <a:r>
              <a:rPr sz="2800" b="1" i="1" spc="-20" dirty="0">
                <a:latin typeface="Calibri"/>
                <a:cs typeface="Calibri"/>
              </a:rPr>
              <a:t>l</a:t>
            </a:r>
            <a:r>
              <a:rPr sz="2800" b="1" i="1" dirty="0">
                <a:latin typeface="Calibri"/>
                <a:cs typeface="Calibri"/>
              </a:rPr>
              <a:t>ı	</a:t>
            </a:r>
            <a:r>
              <a:rPr sz="2800" b="1" i="1" spc="-10" dirty="0">
                <a:latin typeface="Calibri"/>
                <a:cs typeface="Calibri"/>
              </a:rPr>
              <a:t>bir</a:t>
            </a:r>
            <a:endParaRPr sz="2800" b="1" i="1" dirty="0">
              <a:latin typeface="Calibri"/>
              <a:cs typeface="Calibri"/>
            </a:endParaRPr>
          </a:p>
        </p:txBody>
      </p:sp>
      <p:sp>
        <p:nvSpPr>
          <p:cNvPr id="71" name="object 71"/>
          <p:cNvSpPr txBox="1"/>
          <p:nvPr/>
        </p:nvSpPr>
        <p:spPr>
          <a:xfrm>
            <a:off x="7589266" y="5567883"/>
            <a:ext cx="1028700" cy="457200"/>
          </a:xfrm>
          <a:prstGeom prst="rect">
            <a:avLst/>
          </a:prstGeom>
        </p:spPr>
        <p:txBody>
          <a:bodyPr vert="horz" wrap="square" lIns="0" tIns="0" rIns="0" bIns="0" rtlCol="0">
            <a:spAutoFit/>
          </a:bodyPr>
          <a:lstStyle/>
          <a:p>
            <a:pPr marL="12700">
              <a:lnSpc>
                <a:spcPct val="100000"/>
              </a:lnSpc>
            </a:pPr>
            <a:r>
              <a:rPr sz="2800" spc="-5" dirty="0">
                <a:latin typeface="Calibri"/>
                <a:cs typeface="Calibri"/>
              </a:rPr>
              <a:t>şek</a:t>
            </a:r>
            <a:r>
              <a:rPr sz="2800" spc="-15" dirty="0">
                <a:latin typeface="Calibri"/>
                <a:cs typeface="Calibri"/>
              </a:rPr>
              <a:t>i</a:t>
            </a:r>
            <a:r>
              <a:rPr sz="2800" spc="-5" dirty="0">
                <a:latin typeface="Calibri"/>
                <a:cs typeface="Calibri"/>
              </a:rPr>
              <a:t>lde</a:t>
            </a:r>
            <a:endParaRPr sz="2800">
              <a:latin typeface="Calibri"/>
              <a:cs typeface="Calibri"/>
            </a:endParaRPr>
          </a:p>
        </p:txBody>
      </p:sp>
      <p:sp>
        <p:nvSpPr>
          <p:cNvPr id="72" name="object 72"/>
          <p:cNvSpPr txBox="1"/>
          <p:nvPr/>
        </p:nvSpPr>
        <p:spPr>
          <a:xfrm>
            <a:off x="547217" y="6165596"/>
            <a:ext cx="7234555" cy="457200"/>
          </a:xfrm>
          <a:prstGeom prst="rect">
            <a:avLst/>
          </a:prstGeom>
        </p:spPr>
        <p:txBody>
          <a:bodyPr vert="horz" wrap="square" lIns="0" tIns="0" rIns="0" bIns="0" rtlCol="0">
            <a:spAutoFit/>
          </a:bodyPr>
          <a:lstStyle/>
          <a:p>
            <a:pPr marL="12700">
              <a:lnSpc>
                <a:spcPct val="100000"/>
              </a:lnSpc>
            </a:pPr>
            <a:r>
              <a:rPr sz="2800" spc="-5" dirty="0">
                <a:latin typeface="Calibri"/>
                <a:cs typeface="Calibri"/>
              </a:rPr>
              <a:t>sonuçlandırılmasına </a:t>
            </a:r>
            <a:r>
              <a:rPr sz="2800" spc="-10" dirty="0">
                <a:solidFill>
                  <a:srgbClr val="CC3300"/>
                </a:solidFill>
                <a:latin typeface="Calibri"/>
                <a:cs typeface="Calibri"/>
              </a:rPr>
              <a:t>engel </a:t>
            </a:r>
            <a:r>
              <a:rPr sz="2800" spc="-5" dirty="0">
                <a:solidFill>
                  <a:srgbClr val="CC3300"/>
                </a:solidFill>
                <a:latin typeface="Calibri"/>
                <a:cs typeface="Calibri"/>
              </a:rPr>
              <a:t>değil</a:t>
            </a:r>
            <a:r>
              <a:rPr sz="2800" spc="80" dirty="0">
                <a:solidFill>
                  <a:srgbClr val="CC3300"/>
                </a:solidFill>
                <a:latin typeface="Calibri"/>
                <a:cs typeface="Calibri"/>
              </a:rPr>
              <a:t> </a:t>
            </a:r>
            <a:r>
              <a:rPr sz="2800" spc="-5" dirty="0">
                <a:latin typeface="Calibri"/>
                <a:cs typeface="Calibri"/>
              </a:rPr>
              <a:t>(2008/UH.Z-1337)</a:t>
            </a:r>
            <a:endParaRPr sz="2800">
              <a:latin typeface="Calibri"/>
              <a:cs typeface="Calibri"/>
            </a:endParaRPr>
          </a:p>
        </p:txBody>
      </p:sp>
      <p:sp>
        <p:nvSpPr>
          <p:cNvPr id="73" name="object 73"/>
          <p:cNvSpPr txBox="1"/>
          <p:nvPr/>
        </p:nvSpPr>
        <p:spPr>
          <a:xfrm>
            <a:off x="8415019" y="6447434"/>
            <a:ext cx="19304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69</a:t>
            </a:r>
            <a:endParaRPr sz="1200">
              <a:latin typeface="Tahoma"/>
              <a:cs typeface="Tahom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799715" cy="521334"/>
          </a:xfrm>
          <a:prstGeom prst="rect">
            <a:avLst/>
          </a:prstGeom>
        </p:spPr>
        <p:txBody>
          <a:bodyPr vert="horz" wrap="square" lIns="0" tIns="0" rIns="0" bIns="0" rtlCol="0">
            <a:spAutoFit/>
          </a:bodyPr>
          <a:lstStyle/>
          <a:p>
            <a:pPr marL="12700">
              <a:lnSpc>
                <a:spcPct val="100000"/>
              </a:lnSpc>
            </a:pPr>
            <a:r>
              <a:rPr dirty="0"/>
              <a:t>Örnek KİK</a:t>
            </a:r>
            <a:r>
              <a:rPr spc="-80" dirty="0"/>
              <a:t> </a:t>
            </a:r>
            <a:r>
              <a:rPr spc="-20" dirty="0"/>
              <a:t>Kararı</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p:nvPr/>
        </p:nvSpPr>
        <p:spPr>
          <a:xfrm>
            <a:off x="530351" y="4459223"/>
            <a:ext cx="1321308" cy="845819"/>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1348739" y="4459223"/>
            <a:ext cx="713232" cy="845819"/>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1559052" y="4459223"/>
            <a:ext cx="1179575" cy="845819"/>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2235707" y="4459223"/>
            <a:ext cx="713232" cy="845819"/>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2446020" y="4459223"/>
            <a:ext cx="1277111" cy="845819"/>
          </a:xfrm>
          <a:prstGeom prst="rect">
            <a:avLst/>
          </a:prstGeom>
          <a:blipFill>
            <a:blip r:embed="rId8" cstate="print"/>
            <a:stretch>
              <a:fillRect/>
            </a:stretch>
          </a:blipFill>
        </p:spPr>
        <p:txBody>
          <a:bodyPr wrap="square" lIns="0" tIns="0" rIns="0" bIns="0" rtlCol="0"/>
          <a:lstStyle/>
          <a:p>
            <a:endParaRPr/>
          </a:p>
        </p:txBody>
      </p:sp>
      <p:sp>
        <p:nvSpPr>
          <p:cNvPr id="14" name="object 14"/>
          <p:cNvSpPr/>
          <p:nvPr/>
        </p:nvSpPr>
        <p:spPr>
          <a:xfrm>
            <a:off x="3220211" y="4459223"/>
            <a:ext cx="711708" cy="845819"/>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3429000" y="4459223"/>
            <a:ext cx="1897379" cy="845819"/>
          </a:xfrm>
          <a:prstGeom prst="rect">
            <a:avLst/>
          </a:prstGeom>
          <a:blipFill>
            <a:blip r:embed="rId9" cstate="print"/>
            <a:stretch>
              <a:fillRect/>
            </a:stretch>
          </a:blipFill>
        </p:spPr>
        <p:txBody>
          <a:bodyPr wrap="square" lIns="0" tIns="0" rIns="0" bIns="0" rtlCol="0"/>
          <a:lstStyle/>
          <a:p>
            <a:endParaRPr/>
          </a:p>
        </p:txBody>
      </p:sp>
      <p:sp>
        <p:nvSpPr>
          <p:cNvPr id="16" name="object 16"/>
          <p:cNvSpPr/>
          <p:nvPr/>
        </p:nvSpPr>
        <p:spPr>
          <a:xfrm>
            <a:off x="4823459" y="4459223"/>
            <a:ext cx="713232" cy="845819"/>
          </a:xfrm>
          <a:prstGeom prst="rect">
            <a:avLst/>
          </a:prstGeom>
          <a:blipFill>
            <a:blip r:embed="rId6" cstate="print"/>
            <a:stretch>
              <a:fillRect/>
            </a:stretch>
          </a:blipFill>
        </p:spPr>
        <p:txBody>
          <a:bodyPr wrap="square" lIns="0" tIns="0" rIns="0" bIns="0" rtlCol="0"/>
          <a:lstStyle/>
          <a:p>
            <a:endParaRPr/>
          </a:p>
        </p:txBody>
      </p:sp>
      <p:sp>
        <p:nvSpPr>
          <p:cNvPr id="17" name="object 17"/>
          <p:cNvSpPr/>
          <p:nvPr/>
        </p:nvSpPr>
        <p:spPr>
          <a:xfrm>
            <a:off x="5033771" y="4459223"/>
            <a:ext cx="1581912" cy="845819"/>
          </a:xfrm>
          <a:prstGeom prst="rect">
            <a:avLst/>
          </a:prstGeom>
          <a:blipFill>
            <a:blip r:embed="rId10" cstate="print"/>
            <a:stretch>
              <a:fillRect/>
            </a:stretch>
          </a:blipFill>
        </p:spPr>
        <p:txBody>
          <a:bodyPr wrap="square" lIns="0" tIns="0" rIns="0" bIns="0" rtlCol="0"/>
          <a:lstStyle/>
          <a:p>
            <a:endParaRPr/>
          </a:p>
        </p:txBody>
      </p:sp>
      <p:sp>
        <p:nvSpPr>
          <p:cNvPr id="18" name="object 18"/>
          <p:cNvSpPr/>
          <p:nvPr/>
        </p:nvSpPr>
        <p:spPr>
          <a:xfrm>
            <a:off x="6112764" y="4459223"/>
            <a:ext cx="711708" cy="845819"/>
          </a:xfrm>
          <a:prstGeom prst="rect">
            <a:avLst/>
          </a:prstGeom>
          <a:blipFill>
            <a:blip r:embed="rId6" cstate="print"/>
            <a:stretch>
              <a:fillRect/>
            </a:stretch>
          </a:blipFill>
        </p:spPr>
        <p:txBody>
          <a:bodyPr wrap="square" lIns="0" tIns="0" rIns="0" bIns="0" rtlCol="0"/>
          <a:lstStyle/>
          <a:p>
            <a:endParaRPr/>
          </a:p>
        </p:txBody>
      </p:sp>
      <p:sp>
        <p:nvSpPr>
          <p:cNvPr id="19" name="object 19"/>
          <p:cNvSpPr/>
          <p:nvPr/>
        </p:nvSpPr>
        <p:spPr>
          <a:xfrm>
            <a:off x="6321552" y="4459223"/>
            <a:ext cx="1717548" cy="845819"/>
          </a:xfrm>
          <a:prstGeom prst="rect">
            <a:avLst/>
          </a:prstGeom>
          <a:blipFill>
            <a:blip r:embed="rId11" cstate="print"/>
            <a:stretch>
              <a:fillRect/>
            </a:stretch>
          </a:blipFill>
        </p:spPr>
        <p:txBody>
          <a:bodyPr wrap="square" lIns="0" tIns="0" rIns="0" bIns="0" rtlCol="0"/>
          <a:lstStyle/>
          <a:p>
            <a:endParaRPr/>
          </a:p>
        </p:txBody>
      </p:sp>
      <p:sp>
        <p:nvSpPr>
          <p:cNvPr id="20" name="object 20"/>
          <p:cNvSpPr/>
          <p:nvPr/>
        </p:nvSpPr>
        <p:spPr>
          <a:xfrm>
            <a:off x="7536180" y="4459223"/>
            <a:ext cx="714755" cy="845819"/>
          </a:xfrm>
          <a:prstGeom prst="rect">
            <a:avLst/>
          </a:prstGeom>
          <a:blipFill>
            <a:blip r:embed="rId6" cstate="print"/>
            <a:stretch>
              <a:fillRect/>
            </a:stretch>
          </a:blipFill>
        </p:spPr>
        <p:txBody>
          <a:bodyPr wrap="square" lIns="0" tIns="0" rIns="0" bIns="0" rtlCol="0"/>
          <a:lstStyle/>
          <a:p>
            <a:endParaRPr/>
          </a:p>
        </p:txBody>
      </p:sp>
      <p:sp>
        <p:nvSpPr>
          <p:cNvPr id="21" name="object 21"/>
          <p:cNvSpPr/>
          <p:nvPr/>
        </p:nvSpPr>
        <p:spPr>
          <a:xfrm>
            <a:off x="7748016" y="4459223"/>
            <a:ext cx="1123187" cy="845819"/>
          </a:xfrm>
          <a:prstGeom prst="rect">
            <a:avLst/>
          </a:prstGeom>
          <a:blipFill>
            <a:blip r:embed="rId12" cstate="print"/>
            <a:stretch>
              <a:fillRect/>
            </a:stretch>
          </a:blipFill>
        </p:spPr>
        <p:txBody>
          <a:bodyPr wrap="square" lIns="0" tIns="0" rIns="0" bIns="0" rtlCol="0"/>
          <a:lstStyle/>
          <a:p>
            <a:endParaRPr/>
          </a:p>
        </p:txBody>
      </p:sp>
      <p:sp>
        <p:nvSpPr>
          <p:cNvPr id="22" name="object 22"/>
          <p:cNvSpPr/>
          <p:nvPr/>
        </p:nvSpPr>
        <p:spPr>
          <a:xfrm>
            <a:off x="8368283" y="4459223"/>
            <a:ext cx="589787" cy="845819"/>
          </a:xfrm>
          <a:prstGeom prst="rect">
            <a:avLst/>
          </a:prstGeom>
          <a:blipFill>
            <a:blip r:embed="rId13" cstate="print"/>
            <a:stretch>
              <a:fillRect/>
            </a:stretch>
          </a:blipFill>
        </p:spPr>
        <p:txBody>
          <a:bodyPr wrap="square" lIns="0" tIns="0" rIns="0" bIns="0" rtlCol="0"/>
          <a:lstStyle/>
          <a:p>
            <a:endParaRPr/>
          </a:p>
        </p:txBody>
      </p:sp>
      <p:sp>
        <p:nvSpPr>
          <p:cNvPr id="23" name="object 23"/>
          <p:cNvSpPr/>
          <p:nvPr/>
        </p:nvSpPr>
        <p:spPr>
          <a:xfrm>
            <a:off x="323088" y="5053584"/>
            <a:ext cx="1399032" cy="845819"/>
          </a:xfrm>
          <a:prstGeom prst="rect">
            <a:avLst/>
          </a:prstGeom>
          <a:blipFill>
            <a:blip r:embed="rId14" cstate="print"/>
            <a:stretch>
              <a:fillRect/>
            </a:stretch>
          </a:blipFill>
        </p:spPr>
        <p:txBody>
          <a:bodyPr wrap="square" lIns="0" tIns="0" rIns="0" bIns="0" rtlCol="0"/>
          <a:lstStyle/>
          <a:p>
            <a:endParaRPr/>
          </a:p>
        </p:txBody>
      </p:sp>
      <p:sp>
        <p:nvSpPr>
          <p:cNvPr id="24" name="object 24"/>
          <p:cNvSpPr/>
          <p:nvPr/>
        </p:nvSpPr>
        <p:spPr>
          <a:xfrm>
            <a:off x="1219200" y="5053584"/>
            <a:ext cx="717804" cy="845819"/>
          </a:xfrm>
          <a:prstGeom prst="rect">
            <a:avLst/>
          </a:prstGeom>
          <a:blipFill>
            <a:blip r:embed="rId15" cstate="print"/>
            <a:stretch>
              <a:fillRect/>
            </a:stretch>
          </a:blipFill>
        </p:spPr>
        <p:txBody>
          <a:bodyPr wrap="square" lIns="0" tIns="0" rIns="0" bIns="0" rtlCol="0"/>
          <a:lstStyle/>
          <a:p>
            <a:endParaRPr/>
          </a:p>
        </p:txBody>
      </p:sp>
      <p:sp>
        <p:nvSpPr>
          <p:cNvPr id="25" name="object 25"/>
          <p:cNvSpPr/>
          <p:nvPr/>
        </p:nvSpPr>
        <p:spPr>
          <a:xfrm>
            <a:off x="1434083" y="5053584"/>
            <a:ext cx="1277112" cy="845819"/>
          </a:xfrm>
          <a:prstGeom prst="rect">
            <a:avLst/>
          </a:prstGeom>
          <a:blipFill>
            <a:blip r:embed="rId8" cstate="print"/>
            <a:stretch>
              <a:fillRect/>
            </a:stretch>
          </a:blipFill>
        </p:spPr>
        <p:txBody>
          <a:bodyPr wrap="square" lIns="0" tIns="0" rIns="0" bIns="0" rtlCol="0"/>
          <a:lstStyle/>
          <a:p>
            <a:endParaRPr/>
          </a:p>
        </p:txBody>
      </p:sp>
      <p:sp>
        <p:nvSpPr>
          <p:cNvPr id="26" name="object 26"/>
          <p:cNvSpPr/>
          <p:nvPr/>
        </p:nvSpPr>
        <p:spPr>
          <a:xfrm>
            <a:off x="2208276" y="5053584"/>
            <a:ext cx="717804" cy="845819"/>
          </a:xfrm>
          <a:prstGeom prst="rect">
            <a:avLst/>
          </a:prstGeom>
          <a:blipFill>
            <a:blip r:embed="rId15" cstate="print"/>
            <a:stretch>
              <a:fillRect/>
            </a:stretch>
          </a:blipFill>
        </p:spPr>
        <p:txBody>
          <a:bodyPr wrap="square" lIns="0" tIns="0" rIns="0" bIns="0" rtlCol="0"/>
          <a:lstStyle/>
          <a:p>
            <a:endParaRPr/>
          </a:p>
        </p:txBody>
      </p:sp>
      <p:sp>
        <p:nvSpPr>
          <p:cNvPr id="27" name="object 27"/>
          <p:cNvSpPr/>
          <p:nvPr/>
        </p:nvSpPr>
        <p:spPr>
          <a:xfrm>
            <a:off x="2423160" y="5053584"/>
            <a:ext cx="2474976" cy="845819"/>
          </a:xfrm>
          <a:prstGeom prst="rect">
            <a:avLst/>
          </a:prstGeom>
          <a:blipFill>
            <a:blip r:embed="rId16" cstate="print"/>
            <a:stretch>
              <a:fillRect/>
            </a:stretch>
          </a:blipFill>
        </p:spPr>
        <p:txBody>
          <a:bodyPr wrap="square" lIns="0" tIns="0" rIns="0" bIns="0" rtlCol="0"/>
          <a:lstStyle/>
          <a:p>
            <a:endParaRPr/>
          </a:p>
        </p:txBody>
      </p:sp>
      <p:sp>
        <p:nvSpPr>
          <p:cNvPr id="28" name="object 28"/>
          <p:cNvSpPr/>
          <p:nvPr/>
        </p:nvSpPr>
        <p:spPr>
          <a:xfrm>
            <a:off x="4395215" y="5053584"/>
            <a:ext cx="719327" cy="845819"/>
          </a:xfrm>
          <a:prstGeom prst="rect">
            <a:avLst/>
          </a:prstGeom>
          <a:blipFill>
            <a:blip r:embed="rId15" cstate="print"/>
            <a:stretch>
              <a:fillRect/>
            </a:stretch>
          </a:blipFill>
        </p:spPr>
        <p:txBody>
          <a:bodyPr wrap="square" lIns="0" tIns="0" rIns="0" bIns="0" rtlCol="0"/>
          <a:lstStyle/>
          <a:p>
            <a:endParaRPr/>
          </a:p>
        </p:txBody>
      </p:sp>
      <p:sp>
        <p:nvSpPr>
          <p:cNvPr id="29" name="object 29"/>
          <p:cNvSpPr/>
          <p:nvPr/>
        </p:nvSpPr>
        <p:spPr>
          <a:xfrm>
            <a:off x="4611623" y="5053584"/>
            <a:ext cx="1263396" cy="845819"/>
          </a:xfrm>
          <a:prstGeom prst="rect">
            <a:avLst/>
          </a:prstGeom>
          <a:blipFill>
            <a:blip r:embed="rId17" cstate="print"/>
            <a:stretch>
              <a:fillRect/>
            </a:stretch>
          </a:blipFill>
        </p:spPr>
        <p:txBody>
          <a:bodyPr wrap="square" lIns="0" tIns="0" rIns="0" bIns="0" rtlCol="0"/>
          <a:lstStyle/>
          <a:p>
            <a:endParaRPr/>
          </a:p>
        </p:txBody>
      </p:sp>
      <p:sp>
        <p:nvSpPr>
          <p:cNvPr id="30" name="object 30"/>
          <p:cNvSpPr/>
          <p:nvPr/>
        </p:nvSpPr>
        <p:spPr>
          <a:xfrm>
            <a:off x="5372100" y="5053584"/>
            <a:ext cx="717803" cy="845819"/>
          </a:xfrm>
          <a:prstGeom prst="rect">
            <a:avLst/>
          </a:prstGeom>
          <a:blipFill>
            <a:blip r:embed="rId15" cstate="print"/>
            <a:stretch>
              <a:fillRect/>
            </a:stretch>
          </a:blipFill>
        </p:spPr>
        <p:txBody>
          <a:bodyPr wrap="square" lIns="0" tIns="0" rIns="0" bIns="0" rtlCol="0"/>
          <a:lstStyle/>
          <a:p>
            <a:endParaRPr/>
          </a:p>
        </p:txBody>
      </p:sp>
      <p:sp>
        <p:nvSpPr>
          <p:cNvPr id="31" name="object 31"/>
          <p:cNvSpPr/>
          <p:nvPr/>
        </p:nvSpPr>
        <p:spPr>
          <a:xfrm>
            <a:off x="5586984" y="5053584"/>
            <a:ext cx="1584960" cy="845819"/>
          </a:xfrm>
          <a:prstGeom prst="rect">
            <a:avLst/>
          </a:prstGeom>
          <a:blipFill>
            <a:blip r:embed="rId18" cstate="print"/>
            <a:stretch>
              <a:fillRect/>
            </a:stretch>
          </a:blipFill>
        </p:spPr>
        <p:txBody>
          <a:bodyPr wrap="square" lIns="0" tIns="0" rIns="0" bIns="0" rtlCol="0"/>
          <a:lstStyle/>
          <a:p>
            <a:endParaRPr/>
          </a:p>
        </p:txBody>
      </p:sp>
      <p:sp>
        <p:nvSpPr>
          <p:cNvPr id="32" name="object 32"/>
          <p:cNvSpPr/>
          <p:nvPr/>
        </p:nvSpPr>
        <p:spPr>
          <a:xfrm>
            <a:off x="6669023" y="5053584"/>
            <a:ext cx="717803" cy="845819"/>
          </a:xfrm>
          <a:prstGeom prst="rect">
            <a:avLst/>
          </a:prstGeom>
          <a:blipFill>
            <a:blip r:embed="rId15" cstate="print"/>
            <a:stretch>
              <a:fillRect/>
            </a:stretch>
          </a:blipFill>
        </p:spPr>
        <p:txBody>
          <a:bodyPr wrap="square" lIns="0" tIns="0" rIns="0" bIns="0" rtlCol="0"/>
          <a:lstStyle/>
          <a:p>
            <a:endParaRPr/>
          </a:p>
        </p:txBody>
      </p:sp>
      <p:sp>
        <p:nvSpPr>
          <p:cNvPr id="33" name="object 33"/>
          <p:cNvSpPr/>
          <p:nvPr/>
        </p:nvSpPr>
        <p:spPr>
          <a:xfrm>
            <a:off x="6883907" y="5053584"/>
            <a:ext cx="1249679" cy="845819"/>
          </a:xfrm>
          <a:prstGeom prst="rect">
            <a:avLst/>
          </a:prstGeom>
          <a:blipFill>
            <a:blip r:embed="rId19" cstate="print"/>
            <a:stretch>
              <a:fillRect/>
            </a:stretch>
          </a:blipFill>
        </p:spPr>
        <p:txBody>
          <a:bodyPr wrap="square" lIns="0" tIns="0" rIns="0" bIns="0" rtlCol="0"/>
          <a:lstStyle/>
          <a:p>
            <a:endParaRPr/>
          </a:p>
        </p:txBody>
      </p:sp>
      <p:sp>
        <p:nvSpPr>
          <p:cNvPr id="34" name="object 34"/>
          <p:cNvSpPr/>
          <p:nvPr/>
        </p:nvSpPr>
        <p:spPr>
          <a:xfrm>
            <a:off x="7630668" y="5053584"/>
            <a:ext cx="717803" cy="845819"/>
          </a:xfrm>
          <a:prstGeom prst="rect">
            <a:avLst/>
          </a:prstGeom>
          <a:blipFill>
            <a:blip r:embed="rId15" cstate="print"/>
            <a:stretch>
              <a:fillRect/>
            </a:stretch>
          </a:blipFill>
        </p:spPr>
        <p:txBody>
          <a:bodyPr wrap="square" lIns="0" tIns="0" rIns="0" bIns="0" rtlCol="0"/>
          <a:lstStyle/>
          <a:p>
            <a:endParaRPr/>
          </a:p>
        </p:txBody>
      </p:sp>
      <p:sp>
        <p:nvSpPr>
          <p:cNvPr id="35" name="object 35"/>
          <p:cNvSpPr/>
          <p:nvPr/>
        </p:nvSpPr>
        <p:spPr>
          <a:xfrm>
            <a:off x="7845552" y="5053584"/>
            <a:ext cx="1025651" cy="845819"/>
          </a:xfrm>
          <a:prstGeom prst="rect">
            <a:avLst/>
          </a:prstGeom>
          <a:blipFill>
            <a:blip r:embed="rId20" cstate="print"/>
            <a:stretch>
              <a:fillRect/>
            </a:stretch>
          </a:blipFill>
        </p:spPr>
        <p:txBody>
          <a:bodyPr wrap="square" lIns="0" tIns="0" rIns="0" bIns="0" rtlCol="0"/>
          <a:lstStyle/>
          <a:p>
            <a:endParaRPr/>
          </a:p>
        </p:txBody>
      </p:sp>
      <p:sp>
        <p:nvSpPr>
          <p:cNvPr id="36" name="object 36"/>
          <p:cNvSpPr/>
          <p:nvPr/>
        </p:nvSpPr>
        <p:spPr>
          <a:xfrm>
            <a:off x="8368283" y="5053584"/>
            <a:ext cx="589787" cy="845819"/>
          </a:xfrm>
          <a:prstGeom prst="rect">
            <a:avLst/>
          </a:prstGeom>
          <a:blipFill>
            <a:blip r:embed="rId13" cstate="print"/>
            <a:stretch>
              <a:fillRect/>
            </a:stretch>
          </a:blipFill>
        </p:spPr>
        <p:txBody>
          <a:bodyPr wrap="square" lIns="0" tIns="0" rIns="0" bIns="0" rtlCol="0"/>
          <a:lstStyle/>
          <a:p>
            <a:endParaRPr/>
          </a:p>
        </p:txBody>
      </p:sp>
      <p:sp>
        <p:nvSpPr>
          <p:cNvPr id="37" name="object 37"/>
          <p:cNvSpPr/>
          <p:nvPr/>
        </p:nvSpPr>
        <p:spPr>
          <a:xfrm>
            <a:off x="323088" y="5647944"/>
            <a:ext cx="2106168" cy="845819"/>
          </a:xfrm>
          <a:prstGeom prst="rect">
            <a:avLst/>
          </a:prstGeom>
          <a:blipFill>
            <a:blip r:embed="rId21" cstate="print"/>
            <a:stretch>
              <a:fillRect/>
            </a:stretch>
          </a:blipFill>
        </p:spPr>
        <p:txBody>
          <a:bodyPr wrap="square" lIns="0" tIns="0" rIns="0" bIns="0" rtlCol="0"/>
          <a:lstStyle/>
          <a:p>
            <a:endParaRPr/>
          </a:p>
        </p:txBody>
      </p:sp>
      <p:sp>
        <p:nvSpPr>
          <p:cNvPr id="38" name="object 38"/>
          <p:cNvSpPr/>
          <p:nvPr/>
        </p:nvSpPr>
        <p:spPr>
          <a:xfrm>
            <a:off x="1926335" y="5647944"/>
            <a:ext cx="598932" cy="845819"/>
          </a:xfrm>
          <a:prstGeom prst="rect">
            <a:avLst/>
          </a:prstGeom>
          <a:blipFill>
            <a:blip r:embed="rId22" cstate="print"/>
            <a:stretch>
              <a:fillRect/>
            </a:stretch>
          </a:blipFill>
        </p:spPr>
        <p:txBody>
          <a:bodyPr wrap="square" lIns="0" tIns="0" rIns="0" bIns="0" rtlCol="0"/>
          <a:lstStyle/>
          <a:p>
            <a:endParaRPr/>
          </a:p>
        </p:txBody>
      </p:sp>
      <p:sp>
        <p:nvSpPr>
          <p:cNvPr id="39" name="object 39"/>
          <p:cNvSpPr txBox="1"/>
          <p:nvPr/>
        </p:nvSpPr>
        <p:spPr>
          <a:xfrm>
            <a:off x="547217" y="1585848"/>
            <a:ext cx="6045835" cy="1083945"/>
          </a:xfrm>
          <a:prstGeom prst="rect">
            <a:avLst/>
          </a:prstGeom>
        </p:spPr>
        <p:txBody>
          <a:bodyPr vert="horz" wrap="square" lIns="0" tIns="0" rIns="0" bIns="0" rtlCol="0">
            <a:spAutoFit/>
          </a:bodyPr>
          <a:lstStyle/>
          <a:p>
            <a:pPr marL="116205" indent="-103505">
              <a:lnSpc>
                <a:spcPct val="100000"/>
              </a:lnSpc>
              <a:buClr>
                <a:srgbClr val="FF0000"/>
              </a:buClr>
              <a:buSzPct val="45000"/>
              <a:buFont typeface="Arial"/>
              <a:buChar char="•"/>
              <a:tabLst>
                <a:tab pos="116839" algn="l"/>
                <a:tab pos="1198245" algn="l"/>
                <a:tab pos="2136775" algn="l"/>
                <a:tab pos="3171825" algn="l"/>
                <a:tab pos="4926330" algn="l"/>
              </a:tabLst>
            </a:pPr>
            <a:r>
              <a:rPr sz="3000" dirty="0">
                <a:latin typeface="Calibri"/>
                <a:cs typeface="Calibri"/>
              </a:rPr>
              <a:t>Birim	</a:t>
            </a:r>
            <a:r>
              <a:rPr sz="3000" spc="-5" dirty="0">
                <a:latin typeface="Calibri"/>
                <a:cs typeface="Calibri"/>
              </a:rPr>
              <a:t>f</a:t>
            </a:r>
            <a:r>
              <a:rPr sz="3000" spc="-10" dirty="0">
                <a:latin typeface="Calibri"/>
                <a:cs typeface="Calibri"/>
              </a:rPr>
              <a:t>i</a:t>
            </a:r>
            <a:r>
              <a:rPr sz="3000" spc="-40" dirty="0">
                <a:latin typeface="Calibri"/>
                <a:cs typeface="Calibri"/>
              </a:rPr>
              <a:t>y</a:t>
            </a:r>
            <a:r>
              <a:rPr sz="3000" spc="-25" dirty="0">
                <a:latin typeface="Calibri"/>
                <a:cs typeface="Calibri"/>
              </a:rPr>
              <a:t>a</a:t>
            </a:r>
            <a:r>
              <a:rPr sz="3000" dirty="0">
                <a:latin typeface="Calibri"/>
                <a:cs typeface="Calibri"/>
              </a:rPr>
              <a:t>t	</a:t>
            </a:r>
            <a:r>
              <a:rPr sz="3000" spc="-35" dirty="0">
                <a:solidFill>
                  <a:srgbClr val="FF0000"/>
                </a:solidFill>
                <a:latin typeface="Calibri"/>
                <a:cs typeface="Calibri"/>
              </a:rPr>
              <a:t>t</a:t>
            </a:r>
            <a:r>
              <a:rPr sz="3000" spc="-20" dirty="0">
                <a:solidFill>
                  <a:srgbClr val="FF0000"/>
                </a:solidFill>
                <a:latin typeface="Calibri"/>
                <a:cs typeface="Calibri"/>
              </a:rPr>
              <a:t>e</a:t>
            </a:r>
            <a:r>
              <a:rPr sz="3000" dirty="0">
                <a:solidFill>
                  <a:srgbClr val="FF0000"/>
                </a:solidFill>
                <a:latin typeface="Calibri"/>
                <a:cs typeface="Calibri"/>
              </a:rPr>
              <a:t>kl</a:t>
            </a:r>
            <a:r>
              <a:rPr sz="3000" spc="-10" dirty="0">
                <a:solidFill>
                  <a:srgbClr val="FF0000"/>
                </a:solidFill>
                <a:latin typeface="Calibri"/>
                <a:cs typeface="Calibri"/>
              </a:rPr>
              <a:t>i</a:t>
            </a:r>
            <a:r>
              <a:rPr sz="3000" dirty="0">
                <a:solidFill>
                  <a:srgbClr val="FF0000"/>
                </a:solidFill>
                <a:latin typeface="Calibri"/>
                <a:cs typeface="Calibri"/>
              </a:rPr>
              <a:t>f	c</a:t>
            </a:r>
            <a:r>
              <a:rPr sz="3000" spc="-30" dirty="0">
                <a:solidFill>
                  <a:srgbClr val="FF0000"/>
                </a:solidFill>
                <a:latin typeface="Calibri"/>
                <a:cs typeface="Calibri"/>
              </a:rPr>
              <a:t>e</a:t>
            </a:r>
            <a:r>
              <a:rPr sz="3000" spc="-10" dirty="0">
                <a:solidFill>
                  <a:srgbClr val="FF0000"/>
                </a:solidFill>
                <a:latin typeface="Calibri"/>
                <a:cs typeface="Calibri"/>
              </a:rPr>
              <a:t>t</a:t>
            </a:r>
            <a:r>
              <a:rPr sz="3000" spc="-25" dirty="0">
                <a:solidFill>
                  <a:srgbClr val="FF0000"/>
                </a:solidFill>
                <a:latin typeface="Calibri"/>
                <a:cs typeface="Calibri"/>
              </a:rPr>
              <a:t>v</a:t>
            </a:r>
            <a:r>
              <a:rPr sz="3000" dirty="0">
                <a:solidFill>
                  <a:srgbClr val="FF0000"/>
                </a:solidFill>
                <a:latin typeface="Calibri"/>
                <a:cs typeface="Calibri"/>
              </a:rPr>
              <a:t>e</a:t>
            </a:r>
            <a:r>
              <a:rPr sz="3000" spc="-15" dirty="0">
                <a:solidFill>
                  <a:srgbClr val="FF0000"/>
                </a:solidFill>
                <a:latin typeface="Calibri"/>
                <a:cs typeface="Calibri"/>
              </a:rPr>
              <a:t>l</a:t>
            </a:r>
            <a:r>
              <a:rPr sz="3000" dirty="0">
                <a:solidFill>
                  <a:srgbClr val="FF0000"/>
                </a:solidFill>
                <a:latin typeface="Calibri"/>
                <a:cs typeface="Calibri"/>
              </a:rPr>
              <a:t>i</a:t>
            </a:r>
            <a:r>
              <a:rPr sz="3000" spc="-15" dirty="0">
                <a:solidFill>
                  <a:srgbClr val="FF0000"/>
                </a:solidFill>
                <a:latin typeface="Calibri"/>
                <a:cs typeface="Calibri"/>
              </a:rPr>
              <a:t>n</a:t>
            </a:r>
            <a:r>
              <a:rPr sz="3000" dirty="0">
                <a:solidFill>
                  <a:srgbClr val="FF0000"/>
                </a:solidFill>
                <a:latin typeface="Calibri"/>
                <a:cs typeface="Calibri"/>
              </a:rPr>
              <a:t>in	im</a:t>
            </a:r>
            <a:r>
              <a:rPr sz="3000" spc="-50" dirty="0">
                <a:solidFill>
                  <a:srgbClr val="FF0000"/>
                </a:solidFill>
                <a:latin typeface="Calibri"/>
                <a:cs typeface="Calibri"/>
              </a:rPr>
              <a:t>z</a:t>
            </a:r>
            <a:r>
              <a:rPr sz="3000" dirty="0">
                <a:solidFill>
                  <a:srgbClr val="FF0000"/>
                </a:solidFill>
                <a:latin typeface="Calibri"/>
                <a:cs typeface="Calibri"/>
              </a:rPr>
              <a:t>asız</a:t>
            </a:r>
            <a:endParaRPr sz="3000">
              <a:latin typeface="Calibri"/>
              <a:cs typeface="Calibri"/>
            </a:endParaRPr>
          </a:p>
          <a:p>
            <a:pPr marL="12700">
              <a:lnSpc>
                <a:spcPct val="100000"/>
              </a:lnSpc>
              <a:spcBef>
                <a:spcPts val="1080"/>
              </a:spcBef>
              <a:tabLst>
                <a:tab pos="1743710" algn="l"/>
                <a:tab pos="2624455" algn="l"/>
                <a:tab pos="3283585" algn="l"/>
                <a:tab pos="4850130" algn="l"/>
              </a:tabLst>
            </a:pPr>
            <a:r>
              <a:rPr sz="3000" spc="-15" dirty="0">
                <a:latin typeface="Calibri"/>
                <a:cs typeface="Calibri"/>
              </a:rPr>
              <a:t>tarafından	</a:t>
            </a:r>
            <a:r>
              <a:rPr sz="3000" spc="-5" dirty="0">
                <a:latin typeface="Calibri"/>
                <a:cs typeface="Calibri"/>
              </a:rPr>
              <a:t>ihale	dışı	</a:t>
            </a:r>
            <a:r>
              <a:rPr sz="3000" spc="-10" dirty="0">
                <a:latin typeface="Calibri"/>
                <a:cs typeface="Calibri"/>
              </a:rPr>
              <a:t>bırakılma	</a:t>
            </a:r>
            <a:r>
              <a:rPr sz="3000" spc="-5" dirty="0">
                <a:latin typeface="Calibri"/>
                <a:cs typeface="Calibri"/>
              </a:rPr>
              <a:t>sebebi</a:t>
            </a:r>
            <a:endParaRPr sz="3000">
              <a:latin typeface="Calibri"/>
              <a:cs typeface="Calibri"/>
            </a:endParaRPr>
          </a:p>
        </p:txBody>
      </p:sp>
      <p:sp>
        <p:nvSpPr>
          <p:cNvPr id="40" name="object 40"/>
          <p:cNvSpPr txBox="1"/>
          <p:nvPr/>
        </p:nvSpPr>
        <p:spPr>
          <a:xfrm>
            <a:off x="6670040" y="1585848"/>
            <a:ext cx="1951355" cy="1083945"/>
          </a:xfrm>
          <a:prstGeom prst="rect">
            <a:avLst/>
          </a:prstGeom>
        </p:spPr>
        <p:txBody>
          <a:bodyPr vert="horz" wrap="square" lIns="0" tIns="0" rIns="0" bIns="0" rtlCol="0">
            <a:spAutoFit/>
          </a:bodyPr>
          <a:lstStyle/>
          <a:p>
            <a:pPr algn="ctr">
              <a:lnSpc>
                <a:spcPct val="100000"/>
              </a:lnSpc>
              <a:tabLst>
                <a:tab pos="1273810" algn="l"/>
              </a:tabLst>
            </a:pPr>
            <a:r>
              <a:rPr sz="3000" dirty="0">
                <a:solidFill>
                  <a:srgbClr val="FF0000"/>
                </a:solidFill>
                <a:latin typeface="Calibri"/>
                <a:cs typeface="Calibri"/>
              </a:rPr>
              <a:t>olması	</a:t>
            </a:r>
            <a:r>
              <a:rPr sz="3000" spc="-5" dirty="0">
                <a:latin typeface="Calibri"/>
                <a:cs typeface="Calibri"/>
              </a:rPr>
              <a:t>KİK</a:t>
            </a:r>
            <a:endParaRPr sz="3000">
              <a:latin typeface="Calibri"/>
              <a:cs typeface="Calibri"/>
            </a:endParaRPr>
          </a:p>
          <a:p>
            <a:pPr algn="ctr">
              <a:lnSpc>
                <a:spcPct val="100000"/>
              </a:lnSpc>
              <a:spcBef>
                <a:spcPts val="1080"/>
              </a:spcBef>
              <a:tabLst>
                <a:tab pos="1086485" algn="l"/>
              </a:tabLst>
            </a:pPr>
            <a:r>
              <a:rPr sz="3000" spc="-5" dirty="0">
                <a:latin typeface="Calibri"/>
                <a:cs typeface="Calibri"/>
              </a:rPr>
              <a:t>ola</a:t>
            </a:r>
            <a:r>
              <a:rPr sz="3000" spc="-65" dirty="0">
                <a:latin typeface="Calibri"/>
                <a:cs typeface="Calibri"/>
              </a:rPr>
              <a:t>r</a:t>
            </a:r>
            <a:r>
              <a:rPr sz="3000" dirty="0">
                <a:latin typeface="Calibri"/>
                <a:cs typeface="Calibri"/>
              </a:rPr>
              <a:t>ak	</a:t>
            </a:r>
            <a:r>
              <a:rPr sz="3000" spc="-45" dirty="0">
                <a:latin typeface="Calibri"/>
                <a:cs typeface="Calibri"/>
              </a:rPr>
              <a:t>k</a:t>
            </a:r>
            <a:r>
              <a:rPr sz="3000" dirty="0">
                <a:latin typeface="Calibri"/>
                <a:cs typeface="Calibri"/>
              </a:rPr>
              <a:t>abul</a:t>
            </a:r>
            <a:endParaRPr sz="3000">
              <a:latin typeface="Calibri"/>
              <a:cs typeface="Calibri"/>
            </a:endParaRPr>
          </a:p>
        </p:txBody>
      </p:sp>
      <p:sp>
        <p:nvSpPr>
          <p:cNvPr id="41" name="object 41"/>
          <p:cNvSpPr txBox="1"/>
          <p:nvPr/>
        </p:nvSpPr>
        <p:spPr>
          <a:xfrm>
            <a:off x="547217" y="2637789"/>
            <a:ext cx="8072755" cy="4149341"/>
          </a:xfrm>
          <a:prstGeom prst="rect">
            <a:avLst/>
          </a:prstGeom>
        </p:spPr>
        <p:txBody>
          <a:bodyPr vert="horz" wrap="square" lIns="0" tIns="0" rIns="0" bIns="0" rtlCol="0">
            <a:spAutoFit/>
          </a:bodyPr>
          <a:lstStyle/>
          <a:p>
            <a:pPr marL="12700" marR="5080" algn="just">
              <a:lnSpc>
                <a:spcPct val="130000"/>
              </a:lnSpc>
            </a:pPr>
            <a:r>
              <a:rPr sz="3000" spc="-35" dirty="0">
                <a:latin typeface="Calibri"/>
                <a:cs typeface="Calibri"/>
              </a:rPr>
              <a:t>edilmektedir. </a:t>
            </a:r>
            <a:r>
              <a:rPr sz="3000" spc="-50" dirty="0">
                <a:latin typeface="Calibri"/>
                <a:cs typeface="Calibri"/>
              </a:rPr>
              <a:t>Teklif </a:t>
            </a:r>
            <a:r>
              <a:rPr sz="3000" spc="-10" dirty="0">
                <a:latin typeface="Calibri"/>
                <a:cs typeface="Calibri"/>
              </a:rPr>
              <a:t>cetvelinin </a:t>
            </a:r>
            <a:r>
              <a:rPr sz="3000" spc="-15" dirty="0">
                <a:latin typeface="Calibri"/>
                <a:cs typeface="Calibri"/>
              </a:rPr>
              <a:t>sayısı birden fazla </a:t>
            </a:r>
            <a:r>
              <a:rPr sz="3000" spc="-5" dirty="0">
                <a:latin typeface="Calibri"/>
                <a:cs typeface="Calibri"/>
              </a:rPr>
              <a:t>ise,  ilk </a:t>
            </a:r>
            <a:r>
              <a:rPr sz="3000" spc="-25" dirty="0">
                <a:latin typeface="Calibri"/>
                <a:cs typeface="Calibri"/>
              </a:rPr>
              <a:t>sayfa </a:t>
            </a:r>
            <a:r>
              <a:rPr sz="3000" spc="-10" dirty="0">
                <a:latin typeface="Calibri"/>
                <a:cs typeface="Calibri"/>
              </a:rPr>
              <a:t>imzalanmadan </a:t>
            </a:r>
            <a:r>
              <a:rPr sz="3000" spc="-5" dirty="0">
                <a:latin typeface="Calibri"/>
                <a:cs typeface="Calibri"/>
              </a:rPr>
              <a:t>son </a:t>
            </a:r>
            <a:r>
              <a:rPr sz="3000" spc="-15" dirty="0">
                <a:latin typeface="Calibri"/>
                <a:cs typeface="Calibri"/>
              </a:rPr>
              <a:t>sayfanın </a:t>
            </a:r>
            <a:r>
              <a:rPr sz="3000" spc="-5" dirty="0">
                <a:latin typeface="Calibri"/>
                <a:cs typeface="Calibri"/>
              </a:rPr>
              <a:t>imzalanmış  </a:t>
            </a:r>
            <a:r>
              <a:rPr sz="3000" dirty="0">
                <a:latin typeface="Calibri"/>
                <a:cs typeface="Calibri"/>
              </a:rPr>
              <a:t>olması </a:t>
            </a:r>
            <a:r>
              <a:rPr sz="3000" spc="-5" dirty="0">
                <a:latin typeface="Calibri"/>
                <a:cs typeface="Calibri"/>
              </a:rPr>
              <a:t>halinde de ihale dışı</a:t>
            </a:r>
            <a:r>
              <a:rPr sz="3000" spc="-25" dirty="0">
                <a:latin typeface="Calibri"/>
                <a:cs typeface="Calibri"/>
              </a:rPr>
              <a:t> </a:t>
            </a:r>
            <a:r>
              <a:rPr sz="3000" spc="-10" dirty="0">
                <a:latin typeface="Calibri"/>
                <a:cs typeface="Calibri"/>
              </a:rPr>
              <a:t>bırakılmalı.</a:t>
            </a:r>
            <a:endParaRPr sz="3000" dirty="0">
              <a:latin typeface="Calibri"/>
              <a:cs typeface="Calibri"/>
            </a:endParaRPr>
          </a:p>
          <a:p>
            <a:pPr marL="12700" marR="5080" algn="just">
              <a:lnSpc>
                <a:spcPct val="130000"/>
              </a:lnSpc>
              <a:buClr>
                <a:srgbClr val="FF0000"/>
              </a:buClr>
              <a:buSzPct val="90000"/>
              <a:buFont typeface="Arial"/>
              <a:buChar char="•"/>
              <a:tabLst>
                <a:tab pos="220345" algn="l"/>
              </a:tabLst>
            </a:pPr>
            <a:r>
              <a:rPr sz="3200" spc="-5" dirty="0">
                <a:solidFill>
                  <a:srgbClr val="0000FF"/>
                </a:solidFill>
                <a:latin typeface="Calibri"/>
                <a:cs typeface="Calibri"/>
              </a:rPr>
              <a:t>Birim </a:t>
            </a:r>
            <a:r>
              <a:rPr sz="3200" spc="-20" dirty="0">
                <a:solidFill>
                  <a:srgbClr val="0000FF"/>
                </a:solidFill>
                <a:latin typeface="Calibri"/>
                <a:cs typeface="Calibri"/>
              </a:rPr>
              <a:t>fiyat </a:t>
            </a:r>
            <a:r>
              <a:rPr sz="3200" spc="-15" dirty="0">
                <a:latin typeface="Calibri"/>
                <a:cs typeface="Calibri"/>
              </a:rPr>
              <a:t>teklif cetveline</a:t>
            </a:r>
            <a:r>
              <a:rPr sz="3200" spc="645" dirty="0">
                <a:latin typeface="Calibri"/>
                <a:cs typeface="Calibri"/>
              </a:rPr>
              <a:t> </a:t>
            </a:r>
            <a:r>
              <a:rPr sz="3200" spc="-15" dirty="0">
                <a:solidFill>
                  <a:srgbClr val="FF3300"/>
                </a:solidFill>
                <a:latin typeface="Calibri"/>
                <a:cs typeface="Calibri"/>
              </a:rPr>
              <a:t>fiyatlar </a:t>
            </a:r>
            <a:r>
              <a:rPr sz="3200" spc="-10" dirty="0">
                <a:latin typeface="Calibri"/>
                <a:cs typeface="Calibri"/>
              </a:rPr>
              <a:t>yazılmış </a:t>
            </a:r>
            <a:r>
              <a:rPr sz="3200" spc="-5" dirty="0">
                <a:latin typeface="Calibri"/>
                <a:cs typeface="Calibri"/>
              </a:rPr>
              <a:t>olsa  ancak </a:t>
            </a:r>
            <a:r>
              <a:rPr sz="3200" spc="-15" dirty="0">
                <a:solidFill>
                  <a:srgbClr val="0000FF"/>
                </a:solidFill>
                <a:latin typeface="Calibri"/>
                <a:cs typeface="Calibri"/>
              </a:rPr>
              <a:t>teklif </a:t>
            </a:r>
            <a:r>
              <a:rPr sz="3200" spc="-10" dirty="0">
                <a:solidFill>
                  <a:srgbClr val="0000FF"/>
                </a:solidFill>
                <a:latin typeface="Calibri"/>
                <a:cs typeface="Calibri"/>
              </a:rPr>
              <a:t>mektubunda yazılı </a:t>
            </a:r>
            <a:r>
              <a:rPr sz="3200" spc="-5" dirty="0">
                <a:solidFill>
                  <a:srgbClr val="0000FF"/>
                </a:solidFill>
                <a:latin typeface="Calibri"/>
                <a:cs typeface="Calibri"/>
              </a:rPr>
              <a:t>değilse </a:t>
            </a:r>
            <a:r>
              <a:rPr sz="3200" spc="-5" dirty="0">
                <a:solidFill>
                  <a:srgbClr val="CC3300"/>
                </a:solidFill>
                <a:latin typeface="Calibri"/>
                <a:cs typeface="Calibri"/>
              </a:rPr>
              <a:t>ihale dışı  </a:t>
            </a:r>
            <a:r>
              <a:rPr sz="3200" spc="-10" dirty="0">
                <a:solidFill>
                  <a:srgbClr val="CC3300"/>
                </a:solidFill>
                <a:latin typeface="Calibri"/>
                <a:cs typeface="Calibri"/>
              </a:rPr>
              <a:t>bırakılmalı.</a:t>
            </a:r>
            <a:endParaRPr sz="3200" dirty="0">
              <a:latin typeface="Calibri"/>
              <a:cs typeface="Calibri"/>
            </a:endParaRPr>
          </a:p>
          <a:p>
            <a:pPr marR="16510" algn="r">
              <a:lnSpc>
                <a:spcPct val="100000"/>
              </a:lnSpc>
              <a:spcBef>
                <a:spcPts val="1910"/>
              </a:spcBef>
            </a:pPr>
            <a:r>
              <a:rPr sz="1200" spc="5" dirty="0">
                <a:solidFill>
                  <a:srgbClr val="888888"/>
                </a:solidFill>
                <a:latin typeface="Tahoma"/>
                <a:cs typeface="Tahoma"/>
              </a:rPr>
              <a:t>70</a:t>
            </a:r>
            <a:endParaRPr sz="1200" dirty="0">
              <a:latin typeface="Tahoma"/>
              <a:cs typeface="Tahom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58211" y="309371"/>
            <a:ext cx="4340352"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732023" y="423926"/>
            <a:ext cx="3700779" cy="521334"/>
          </a:xfrm>
          <a:prstGeom prst="rect">
            <a:avLst/>
          </a:prstGeom>
        </p:spPr>
        <p:txBody>
          <a:bodyPr vert="horz" wrap="square" lIns="0" tIns="0" rIns="0" bIns="0" rtlCol="0">
            <a:spAutoFit/>
          </a:bodyPr>
          <a:lstStyle/>
          <a:p>
            <a:pPr marL="12700">
              <a:lnSpc>
                <a:spcPct val="100000"/>
              </a:lnSpc>
            </a:pPr>
            <a:r>
              <a:rPr spc="-50" dirty="0"/>
              <a:t>Teklif </a:t>
            </a:r>
            <a:r>
              <a:rPr dirty="0"/>
              <a:t>Geçerlilik</a:t>
            </a:r>
            <a:r>
              <a:rPr spc="10" dirty="0"/>
              <a:t> </a:t>
            </a:r>
            <a:r>
              <a:rPr spc="-10" dirty="0"/>
              <a:t>Süresi</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19453"/>
            <a:ext cx="8074025" cy="4845685"/>
          </a:xfrm>
          <a:prstGeom prst="rect">
            <a:avLst/>
          </a:prstGeom>
        </p:spPr>
        <p:txBody>
          <a:bodyPr vert="horz" wrap="square" lIns="0" tIns="0" rIns="0" bIns="0" rtlCol="0">
            <a:spAutoFit/>
          </a:bodyPr>
          <a:lstStyle/>
          <a:p>
            <a:pPr marL="12700" marR="5080" algn="just">
              <a:lnSpc>
                <a:spcPct val="130000"/>
              </a:lnSpc>
              <a:buClr>
                <a:srgbClr val="FF0000"/>
              </a:buClr>
              <a:buSzPct val="83333"/>
              <a:buFont typeface="Arial"/>
              <a:buChar char="•"/>
              <a:tabLst>
                <a:tab pos="185420" algn="l"/>
              </a:tabLst>
            </a:pPr>
            <a:r>
              <a:rPr sz="2700" spc="-25" dirty="0">
                <a:latin typeface="Calibri"/>
                <a:cs typeface="Calibri"/>
              </a:rPr>
              <a:t>Tekliflerin </a:t>
            </a:r>
            <a:r>
              <a:rPr sz="2700" spc="-5" dirty="0">
                <a:latin typeface="Calibri"/>
                <a:cs typeface="Calibri"/>
              </a:rPr>
              <a:t>geçerlilik </a:t>
            </a:r>
            <a:r>
              <a:rPr sz="2700" spc="-10" dirty="0">
                <a:latin typeface="Calibri"/>
                <a:cs typeface="Calibri"/>
              </a:rPr>
              <a:t>süresi; </a:t>
            </a:r>
            <a:r>
              <a:rPr sz="2700" u="heavy" spc="-10" dirty="0">
                <a:latin typeface="Calibri"/>
                <a:cs typeface="Calibri"/>
              </a:rPr>
              <a:t>isteklinin </a:t>
            </a:r>
            <a:r>
              <a:rPr sz="2700" u="heavy" spc="-15" dirty="0">
                <a:latin typeface="Calibri"/>
                <a:cs typeface="Calibri"/>
              </a:rPr>
              <a:t>kabulü </a:t>
            </a:r>
            <a:r>
              <a:rPr sz="2700" u="heavy" spc="-20" dirty="0">
                <a:latin typeface="Calibri"/>
                <a:cs typeface="Calibri"/>
              </a:rPr>
              <a:t>kaydıyla </a:t>
            </a:r>
            <a:r>
              <a:rPr sz="2700" dirty="0">
                <a:solidFill>
                  <a:srgbClr val="FF0000"/>
                </a:solidFill>
                <a:latin typeface="Calibri"/>
                <a:cs typeface="Calibri"/>
              </a:rPr>
              <a:t>en  </a:t>
            </a:r>
            <a:r>
              <a:rPr sz="2700" spc="-15" dirty="0">
                <a:solidFill>
                  <a:srgbClr val="FF0000"/>
                </a:solidFill>
                <a:latin typeface="Calibri"/>
                <a:cs typeface="Calibri"/>
              </a:rPr>
              <a:t>fazla </a:t>
            </a:r>
            <a:r>
              <a:rPr sz="2700" spc="-5" dirty="0">
                <a:latin typeface="Calibri"/>
                <a:cs typeface="Calibri"/>
              </a:rPr>
              <a:t>ihale dokümanında belirtilen teklif geçerlilik </a:t>
            </a:r>
            <a:r>
              <a:rPr sz="2700" spc="-10" dirty="0">
                <a:latin typeface="Calibri"/>
                <a:cs typeface="Calibri"/>
              </a:rPr>
              <a:t>süresi  </a:t>
            </a:r>
            <a:r>
              <a:rPr sz="2700" spc="-15" dirty="0">
                <a:latin typeface="Calibri"/>
                <a:cs typeface="Calibri"/>
              </a:rPr>
              <a:t>kadar</a:t>
            </a:r>
            <a:r>
              <a:rPr sz="2700" spc="-45" dirty="0">
                <a:latin typeface="Calibri"/>
                <a:cs typeface="Calibri"/>
              </a:rPr>
              <a:t> </a:t>
            </a:r>
            <a:r>
              <a:rPr sz="2700" spc="-30" dirty="0">
                <a:latin typeface="Calibri"/>
                <a:cs typeface="Calibri"/>
              </a:rPr>
              <a:t>uzatılabilir.</a:t>
            </a:r>
            <a:endParaRPr sz="2700">
              <a:latin typeface="Calibri"/>
              <a:cs typeface="Calibri"/>
            </a:endParaRPr>
          </a:p>
          <a:p>
            <a:pPr marL="198120" indent="-185420" algn="just">
              <a:lnSpc>
                <a:spcPct val="100000"/>
              </a:lnSpc>
              <a:spcBef>
                <a:spcPts val="969"/>
              </a:spcBef>
              <a:buClr>
                <a:srgbClr val="FF0000"/>
              </a:buClr>
              <a:buSzPct val="88888"/>
              <a:buFont typeface="Arial"/>
              <a:buChar char="•"/>
              <a:tabLst>
                <a:tab pos="198755" algn="l"/>
              </a:tabLst>
            </a:pPr>
            <a:r>
              <a:rPr sz="2700" spc="-5" dirty="0">
                <a:latin typeface="Calibri"/>
                <a:cs typeface="Calibri"/>
              </a:rPr>
              <a:t>Bu  </a:t>
            </a:r>
            <a:r>
              <a:rPr sz="2700" spc="-15" dirty="0">
                <a:latin typeface="Calibri"/>
                <a:cs typeface="Calibri"/>
              </a:rPr>
              <a:t>süre  </a:t>
            </a:r>
            <a:r>
              <a:rPr sz="2700" spc="-5" dirty="0">
                <a:latin typeface="Calibri"/>
                <a:cs typeface="Calibri"/>
              </a:rPr>
              <a:t>bir  </a:t>
            </a:r>
            <a:r>
              <a:rPr sz="2700" spc="-20" dirty="0">
                <a:latin typeface="Calibri"/>
                <a:cs typeface="Calibri"/>
              </a:rPr>
              <a:t>defada  </a:t>
            </a:r>
            <a:r>
              <a:rPr sz="2700" spc="-10" dirty="0">
                <a:latin typeface="Calibri"/>
                <a:cs typeface="Calibri"/>
              </a:rPr>
              <a:t>uzatılabileceği  </a:t>
            </a:r>
            <a:r>
              <a:rPr sz="2700" dirty="0">
                <a:latin typeface="Calibri"/>
                <a:cs typeface="Calibri"/>
              </a:rPr>
              <a:t>gibi  </a:t>
            </a:r>
            <a:r>
              <a:rPr sz="2700" spc="-10" dirty="0">
                <a:latin typeface="Calibri"/>
                <a:cs typeface="Calibri"/>
              </a:rPr>
              <a:t>teklif  </a:t>
            </a:r>
            <a:r>
              <a:rPr sz="2700" spc="135" dirty="0">
                <a:latin typeface="Calibri"/>
                <a:cs typeface="Calibri"/>
              </a:rPr>
              <a:t> </a:t>
            </a:r>
            <a:r>
              <a:rPr sz="2700" spc="-5" dirty="0">
                <a:latin typeface="Calibri"/>
                <a:cs typeface="Calibri"/>
              </a:rPr>
              <a:t>geçerlilik</a:t>
            </a:r>
            <a:endParaRPr sz="2700">
              <a:latin typeface="Calibri"/>
              <a:cs typeface="Calibri"/>
            </a:endParaRPr>
          </a:p>
          <a:p>
            <a:pPr marL="12700" algn="just">
              <a:lnSpc>
                <a:spcPct val="100000"/>
              </a:lnSpc>
              <a:spcBef>
                <a:spcPts val="969"/>
              </a:spcBef>
            </a:pPr>
            <a:r>
              <a:rPr sz="2700" spc="-5" dirty="0">
                <a:latin typeface="Calibri"/>
                <a:cs typeface="Calibri"/>
              </a:rPr>
              <a:t>süresini </a:t>
            </a:r>
            <a:r>
              <a:rPr sz="2700" spc="-15" dirty="0">
                <a:latin typeface="Calibri"/>
                <a:cs typeface="Calibri"/>
              </a:rPr>
              <a:t>aşmayacak </a:t>
            </a:r>
            <a:r>
              <a:rPr sz="2700" dirty="0">
                <a:latin typeface="Calibri"/>
                <a:cs typeface="Calibri"/>
              </a:rPr>
              <a:t>şekilde </a:t>
            </a:r>
            <a:r>
              <a:rPr sz="2700" spc="-10" dirty="0">
                <a:latin typeface="Calibri"/>
                <a:cs typeface="Calibri"/>
              </a:rPr>
              <a:t>birden fazla </a:t>
            </a:r>
            <a:r>
              <a:rPr sz="2700" spc="-5" dirty="0">
                <a:latin typeface="Calibri"/>
                <a:cs typeface="Calibri"/>
              </a:rPr>
              <a:t>da</a:t>
            </a:r>
            <a:r>
              <a:rPr sz="2700" spc="-80" dirty="0">
                <a:latin typeface="Calibri"/>
                <a:cs typeface="Calibri"/>
              </a:rPr>
              <a:t> </a:t>
            </a:r>
            <a:r>
              <a:rPr sz="2700" spc="-30" dirty="0">
                <a:latin typeface="Calibri"/>
                <a:cs typeface="Calibri"/>
              </a:rPr>
              <a:t>yapılabilir.</a:t>
            </a:r>
            <a:endParaRPr sz="2700">
              <a:latin typeface="Calibri"/>
              <a:cs typeface="Calibri"/>
            </a:endParaRPr>
          </a:p>
          <a:p>
            <a:pPr marL="12700" marR="5080" algn="just">
              <a:lnSpc>
                <a:spcPct val="130000"/>
              </a:lnSpc>
              <a:buClr>
                <a:srgbClr val="FF0000"/>
              </a:buClr>
              <a:buSzPct val="88888"/>
              <a:buFont typeface="Arial"/>
              <a:buChar char="•"/>
              <a:tabLst>
                <a:tab pos="198755" algn="l"/>
              </a:tabLst>
            </a:pPr>
            <a:r>
              <a:rPr sz="2700" spc="-15" dirty="0">
                <a:solidFill>
                  <a:srgbClr val="CC3300"/>
                </a:solidFill>
                <a:latin typeface="Calibri"/>
                <a:cs typeface="Calibri"/>
              </a:rPr>
              <a:t>İstekli </a:t>
            </a:r>
            <a:r>
              <a:rPr sz="2700" spc="-10" dirty="0">
                <a:solidFill>
                  <a:srgbClr val="CC3300"/>
                </a:solidFill>
                <a:latin typeface="Calibri"/>
                <a:cs typeface="Calibri"/>
              </a:rPr>
              <a:t>teklif </a:t>
            </a:r>
            <a:r>
              <a:rPr sz="2700" spc="-5" dirty="0">
                <a:solidFill>
                  <a:srgbClr val="CC3300"/>
                </a:solidFill>
                <a:latin typeface="Calibri"/>
                <a:cs typeface="Calibri"/>
              </a:rPr>
              <a:t>geçerlik </a:t>
            </a:r>
            <a:r>
              <a:rPr sz="2700" spc="-10" dirty="0">
                <a:solidFill>
                  <a:srgbClr val="CC3300"/>
                </a:solidFill>
                <a:latin typeface="Calibri"/>
                <a:cs typeface="Calibri"/>
              </a:rPr>
              <a:t>süresinin uzatılması talebini </a:t>
            </a:r>
            <a:r>
              <a:rPr sz="2700" spc="-20" dirty="0">
                <a:solidFill>
                  <a:srgbClr val="CC3300"/>
                </a:solidFill>
                <a:latin typeface="Calibri"/>
                <a:cs typeface="Calibri"/>
              </a:rPr>
              <a:t>kabul  </a:t>
            </a:r>
            <a:r>
              <a:rPr sz="2700" spc="-5" dirty="0">
                <a:solidFill>
                  <a:srgbClr val="CC3300"/>
                </a:solidFill>
                <a:latin typeface="Calibri"/>
                <a:cs typeface="Calibri"/>
              </a:rPr>
              <a:t>etmek </a:t>
            </a:r>
            <a:r>
              <a:rPr sz="2700" spc="-20" dirty="0">
                <a:solidFill>
                  <a:srgbClr val="CC3300"/>
                </a:solidFill>
                <a:latin typeface="Calibri"/>
                <a:cs typeface="Calibri"/>
              </a:rPr>
              <a:t>zorunda </a:t>
            </a:r>
            <a:r>
              <a:rPr sz="2700" spc="-30" dirty="0">
                <a:solidFill>
                  <a:srgbClr val="CC3300"/>
                </a:solidFill>
                <a:latin typeface="Calibri"/>
                <a:cs typeface="Calibri"/>
              </a:rPr>
              <a:t>değildir, </a:t>
            </a:r>
            <a:r>
              <a:rPr sz="2700" spc="-15" dirty="0">
                <a:solidFill>
                  <a:srgbClr val="CC3300"/>
                </a:solidFill>
                <a:latin typeface="Calibri"/>
                <a:cs typeface="Calibri"/>
              </a:rPr>
              <a:t>başka </a:t>
            </a:r>
            <a:r>
              <a:rPr sz="2700" spc="-5" dirty="0">
                <a:solidFill>
                  <a:srgbClr val="CC3300"/>
                </a:solidFill>
                <a:latin typeface="Calibri"/>
                <a:cs typeface="Calibri"/>
              </a:rPr>
              <a:t>bir anlatımla bu </a:t>
            </a:r>
            <a:r>
              <a:rPr sz="2700" spc="-10" dirty="0">
                <a:solidFill>
                  <a:srgbClr val="CC3300"/>
                </a:solidFill>
                <a:latin typeface="Calibri"/>
                <a:cs typeface="Calibri"/>
              </a:rPr>
              <a:t>talebi  </a:t>
            </a:r>
            <a:r>
              <a:rPr sz="2700" spc="-15" dirty="0">
                <a:solidFill>
                  <a:srgbClr val="CC3300"/>
                </a:solidFill>
                <a:latin typeface="Calibri"/>
                <a:cs typeface="Calibri"/>
              </a:rPr>
              <a:t>kabul</a:t>
            </a:r>
            <a:r>
              <a:rPr sz="2700" spc="580" dirty="0">
                <a:solidFill>
                  <a:srgbClr val="CC3300"/>
                </a:solidFill>
                <a:latin typeface="Calibri"/>
                <a:cs typeface="Calibri"/>
              </a:rPr>
              <a:t> </a:t>
            </a:r>
            <a:r>
              <a:rPr sz="2700" spc="-10" dirty="0">
                <a:solidFill>
                  <a:srgbClr val="CC3300"/>
                </a:solidFill>
                <a:latin typeface="Calibri"/>
                <a:cs typeface="Calibri"/>
              </a:rPr>
              <a:t>edip </a:t>
            </a:r>
            <a:r>
              <a:rPr sz="2700" spc="-5" dirty="0">
                <a:solidFill>
                  <a:srgbClr val="CC3300"/>
                </a:solidFill>
                <a:latin typeface="Calibri"/>
                <a:cs typeface="Calibri"/>
              </a:rPr>
              <a:t>etmemek </a:t>
            </a:r>
            <a:r>
              <a:rPr sz="2700" spc="-10" dirty="0">
                <a:solidFill>
                  <a:srgbClr val="CC3300"/>
                </a:solidFill>
                <a:latin typeface="Calibri"/>
                <a:cs typeface="Calibri"/>
              </a:rPr>
              <a:t>tamamen isteklinin </a:t>
            </a:r>
            <a:r>
              <a:rPr sz="2700" spc="-35" dirty="0">
                <a:solidFill>
                  <a:srgbClr val="CC3300"/>
                </a:solidFill>
                <a:latin typeface="Calibri"/>
                <a:cs typeface="Calibri"/>
              </a:rPr>
              <a:t>takdirindedir.  </a:t>
            </a:r>
            <a:r>
              <a:rPr sz="2700" u="heavy" spc="-10" dirty="0">
                <a:solidFill>
                  <a:srgbClr val="CC3300"/>
                </a:solidFill>
                <a:latin typeface="Calibri"/>
                <a:cs typeface="Calibri"/>
              </a:rPr>
              <a:t>İsteklinin bu </a:t>
            </a:r>
            <a:r>
              <a:rPr sz="2700" u="heavy" spc="-5" dirty="0">
                <a:solidFill>
                  <a:srgbClr val="CC3300"/>
                </a:solidFill>
                <a:latin typeface="Calibri"/>
                <a:cs typeface="Calibri"/>
              </a:rPr>
              <a:t>teklifi </a:t>
            </a:r>
            <a:r>
              <a:rPr sz="2700" u="heavy" spc="-15" dirty="0">
                <a:solidFill>
                  <a:srgbClr val="CC3300"/>
                </a:solidFill>
                <a:latin typeface="Calibri"/>
                <a:cs typeface="Calibri"/>
              </a:rPr>
              <a:t>kabul </a:t>
            </a:r>
            <a:r>
              <a:rPr sz="2700" u="heavy" spc="-5" dirty="0">
                <a:solidFill>
                  <a:srgbClr val="CC3300"/>
                </a:solidFill>
                <a:latin typeface="Calibri"/>
                <a:cs typeface="Calibri"/>
              </a:rPr>
              <a:t>etmemesi halinde geçici</a:t>
            </a:r>
            <a:r>
              <a:rPr sz="2700" u="heavy" spc="45" dirty="0">
                <a:solidFill>
                  <a:srgbClr val="CC3300"/>
                </a:solidFill>
                <a:latin typeface="Calibri"/>
                <a:cs typeface="Calibri"/>
              </a:rPr>
              <a:t> </a:t>
            </a:r>
            <a:r>
              <a:rPr sz="2700" u="heavy" spc="-10" dirty="0">
                <a:solidFill>
                  <a:srgbClr val="CC3300"/>
                </a:solidFill>
                <a:latin typeface="Calibri"/>
                <a:cs typeface="Calibri"/>
              </a:rPr>
              <a:t>teminatı</a:t>
            </a:r>
            <a:endParaRPr sz="2700">
              <a:latin typeface="Calibri"/>
              <a:cs typeface="Calibri"/>
            </a:endParaRPr>
          </a:p>
        </p:txBody>
      </p:sp>
      <p:sp>
        <p:nvSpPr>
          <p:cNvPr id="10" name="object 10"/>
          <p:cNvSpPr txBox="1"/>
          <p:nvPr/>
        </p:nvSpPr>
        <p:spPr>
          <a:xfrm>
            <a:off x="547217" y="6158484"/>
            <a:ext cx="1477645" cy="441325"/>
          </a:xfrm>
          <a:prstGeom prst="rect">
            <a:avLst/>
          </a:prstGeom>
        </p:spPr>
        <p:txBody>
          <a:bodyPr vert="horz" wrap="square" lIns="0" tIns="0" rIns="0" bIns="0" rtlCol="0">
            <a:spAutoFit/>
          </a:bodyPr>
          <a:lstStyle/>
          <a:p>
            <a:pPr marL="12700">
              <a:lnSpc>
                <a:spcPct val="100000"/>
              </a:lnSpc>
            </a:pPr>
            <a:r>
              <a:rPr sz="2700" u="heavy" dirty="0">
                <a:solidFill>
                  <a:srgbClr val="CC3300"/>
                </a:solidFill>
                <a:latin typeface="Calibri"/>
                <a:cs typeface="Calibri"/>
              </a:rPr>
              <a:t>iade</a:t>
            </a:r>
            <a:r>
              <a:rPr sz="2700" u="heavy" spc="-110" dirty="0">
                <a:solidFill>
                  <a:srgbClr val="CC3300"/>
                </a:solidFill>
                <a:latin typeface="Calibri"/>
                <a:cs typeface="Calibri"/>
              </a:rPr>
              <a:t> </a:t>
            </a:r>
            <a:r>
              <a:rPr sz="2700" u="heavy" dirty="0">
                <a:solidFill>
                  <a:srgbClr val="CC3300"/>
                </a:solidFill>
                <a:latin typeface="Calibri"/>
                <a:cs typeface="Calibri"/>
              </a:rPr>
              <a:t>edilir</a:t>
            </a:r>
            <a:r>
              <a:rPr sz="2300" u="heavy" dirty="0">
                <a:solidFill>
                  <a:srgbClr val="CC3300"/>
                </a:solidFill>
                <a:latin typeface="Calibri"/>
                <a:cs typeface="Calibri"/>
              </a:rPr>
              <a:t>.</a:t>
            </a:r>
            <a:endParaRPr sz="2300">
              <a:latin typeface="Calibri"/>
              <a:cs typeface="Calibri"/>
            </a:endParaRPr>
          </a:p>
        </p:txBody>
      </p:sp>
      <p:sp>
        <p:nvSpPr>
          <p:cNvPr id="11" name="object 11"/>
          <p:cNvSpPr txBox="1"/>
          <p:nvPr/>
        </p:nvSpPr>
        <p:spPr>
          <a:xfrm>
            <a:off x="8415019" y="6447434"/>
            <a:ext cx="19304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71</a:t>
            </a:r>
            <a:endParaRPr sz="1200">
              <a:latin typeface="Tahoma"/>
              <a:cs typeface="Tahom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1185672"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1351025"/>
            <a:ext cx="5215255" cy="765810"/>
          </a:xfrm>
          <a:prstGeom prst="rect">
            <a:avLst/>
          </a:prstGeom>
        </p:spPr>
        <p:txBody>
          <a:bodyPr vert="horz" wrap="square" lIns="0" tIns="0" rIns="0" bIns="0" rtlCol="0">
            <a:spAutoFit/>
          </a:bodyPr>
          <a:lstStyle/>
          <a:p>
            <a:pPr marL="12700" marR="5080">
              <a:lnSpc>
                <a:spcPts val="2920"/>
              </a:lnSpc>
              <a:buClr>
                <a:srgbClr val="FF0000"/>
              </a:buClr>
              <a:buSzPct val="83333"/>
              <a:buFont typeface="Arial"/>
              <a:buChar char="•"/>
              <a:tabLst>
                <a:tab pos="185420" algn="l"/>
                <a:tab pos="1276985" algn="l"/>
                <a:tab pos="1519555" algn="l"/>
                <a:tab pos="2741930" algn="l"/>
                <a:tab pos="3041015" algn="l"/>
                <a:tab pos="3517900" algn="l"/>
                <a:tab pos="4119879" algn="l"/>
              </a:tabLst>
            </a:pPr>
            <a:r>
              <a:rPr sz="2700" spc="-10" dirty="0">
                <a:latin typeface="Calibri"/>
                <a:cs typeface="Calibri"/>
              </a:rPr>
              <a:t>İdare,	</a:t>
            </a:r>
            <a:r>
              <a:rPr sz="2700" spc="-5" dirty="0">
                <a:latin typeface="Calibri"/>
                <a:cs typeface="Calibri"/>
              </a:rPr>
              <a:t>4734/35	inci	maddesini  </a:t>
            </a:r>
            <a:r>
              <a:rPr sz="2700" spc="-25" dirty="0">
                <a:latin typeface="Calibri"/>
                <a:cs typeface="Calibri"/>
              </a:rPr>
              <a:t>g</a:t>
            </a:r>
            <a:r>
              <a:rPr sz="2700" dirty="0">
                <a:latin typeface="Calibri"/>
                <a:cs typeface="Calibri"/>
              </a:rPr>
              <a:t>eçe</a:t>
            </a:r>
            <a:r>
              <a:rPr sz="2700" spc="-15" dirty="0">
                <a:latin typeface="Calibri"/>
                <a:cs typeface="Calibri"/>
              </a:rPr>
              <a:t>r</a:t>
            </a:r>
            <a:r>
              <a:rPr sz="2700" dirty="0">
                <a:latin typeface="Calibri"/>
                <a:cs typeface="Calibri"/>
              </a:rPr>
              <a:t>li</a:t>
            </a:r>
            <a:r>
              <a:rPr sz="2700" spc="5" dirty="0">
                <a:latin typeface="Calibri"/>
                <a:cs typeface="Calibri"/>
              </a:rPr>
              <a:t>l</a:t>
            </a:r>
            <a:r>
              <a:rPr sz="2700" dirty="0">
                <a:latin typeface="Calibri"/>
                <a:cs typeface="Calibri"/>
              </a:rPr>
              <a:t>ik		</a:t>
            </a:r>
            <a:r>
              <a:rPr sz="2700" spc="-5" dirty="0">
                <a:latin typeface="Calibri"/>
                <a:cs typeface="Calibri"/>
              </a:rPr>
              <a:t>sü</a:t>
            </a:r>
            <a:r>
              <a:rPr sz="2700" spc="-50" dirty="0">
                <a:latin typeface="Calibri"/>
                <a:cs typeface="Calibri"/>
              </a:rPr>
              <a:t>r</a:t>
            </a:r>
            <a:r>
              <a:rPr sz="2700" spc="-15" dirty="0">
                <a:latin typeface="Calibri"/>
                <a:cs typeface="Calibri"/>
              </a:rPr>
              <a:t>e</a:t>
            </a:r>
            <a:r>
              <a:rPr sz="2700" dirty="0">
                <a:latin typeface="Calibri"/>
                <a:cs typeface="Calibri"/>
              </a:rPr>
              <a:t>sinin	</a:t>
            </a:r>
            <a:r>
              <a:rPr sz="2700" spc="-5" dirty="0">
                <a:latin typeface="Calibri"/>
                <a:cs typeface="Calibri"/>
              </a:rPr>
              <a:t>bitim</a:t>
            </a:r>
            <a:r>
              <a:rPr sz="2700" dirty="0">
                <a:latin typeface="Calibri"/>
                <a:cs typeface="Calibri"/>
              </a:rPr>
              <a:t>i	</a:t>
            </a:r>
            <a:r>
              <a:rPr sz="2700" spc="-45" dirty="0">
                <a:latin typeface="Calibri"/>
                <a:cs typeface="Calibri"/>
              </a:rPr>
              <a:t>t</a:t>
            </a:r>
            <a:r>
              <a:rPr sz="2700" dirty="0">
                <a:latin typeface="Calibri"/>
                <a:cs typeface="Calibri"/>
              </a:rPr>
              <a:t>arihine</a:t>
            </a:r>
            <a:endParaRPr sz="2700">
              <a:latin typeface="Calibri"/>
              <a:cs typeface="Calibri"/>
            </a:endParaRPr>
          </a:p>
        </p:txBody>
      </p:sp>
      <p:sp>
        <p:nvSpPr>
          <p:cNvPr id="20" name="object 20"/>
          <p:cNvSpPr txBox="1"/>
          <p:nvPr/>
        </p:nvSpPr>
        <p:spPr>
          <a:xfrm>
            <a:off x="547217" y="6193409"/>
            <a:ext cx="2626360" cy="368300"/>
          </a:xfrm>
          <a:prstGeom prst="rect">
            <a:avLst/>
          </a:prstGeom>
        </p:spPr>
        <p:txBody>
          <a:bodyPr vert="horz" wrap="square" lIns="0" tIns="0" rIns="0" bIns="0" rtlCol="0">
            <a:spAutoFit/>
          </a:bodyPr>
          <a:lstStyle/>
          <a:p>
            <a:pPr marL="12700">
              <a:lnSpc>
                <a:spcPts val="2665"/>
              </a:lnSpc>
            </a:pPr>
            <a:r>
              <a:rPr sz="2700" u="heavy" dirty="0">
                <a:solidFill>
                  <a:srgbClr val="00AF50"/>
                </a:solidFill>
                <a:latin typeface="Calibri"/>
                <a:cs typeface="Calibri"/>
              </a:rPr>
              <a:t>30 </a:t>
            </a:r>
            <a:r>
              <a:rPr sz="2700" u="heavy" spc="-5" dirty="0">
                <a:solidFill>
                  <a:srgbClr val="00AF50"/>
                </a:solidFill>
                <a:latin typeface="Calibri"/>
                <a:cs typeface="Calibri"/>
              </a:rPr>
              <a:t>gün </a:t>
            </a:r>
            <a:r>
              <a:rPr sz="2700" u="heavy" spc="-10" dirty="0">
                <a:solidFill>
                  <a:srgbClr val="00AF50"/>
                </a:solidFill>
                <a:latin typeface="Calibri"/>
                <a:cs typeface="Calibri"/>
              </a:rPr>
              <a:t>fazla</a:t>
            </a:r>
            <a:r>
              <a:rPr sz="2700" u="heavy" spc="-90" dirty="0">
                <a:solidFill>
                  <a:srgbClr val="00AF50"/>
                </a:solidFill>
                <a:latin typeface="Calibri"/>
                <a:cs typeface="Calibri"/>
              </a:rPr>
              <a:t> </a:t>
            </a:r>
            <a:r>
              <a:rPr sz="2700" u="heavy" spc="-10" dirty="0">
                <a:solidFill>
                  <a:srgbClr val="00AF50"/>
                </a:solidFill>
                <a:latin typeface="Calibri"/>
                <a:cs typeface="Calibri"/>
              </a:rPr>
              <a:t>süreli</a:t>
            </a:r>
            <a:r>
              <a:rPr sz="2700" spc="-10" dirty="0">
                <a:solidFill>
                  <a:srgbClr val="00AF50"/>
                </a:solidFill>
                <a:latin typeface="Calibri"/>
                <a:cs typeface="Calibri"/>
              </a:rPr>
              <a:t>)</a:t>
            </a:r>
            <a:endParaRPr sz="2700">
              <a:latin typeface="Calibri"/>
              <a:cs typeface="Calibri"/>
            </a:endParaRPr>
          </a:p>
        </p:txBody>
      </p:sp>
      <p:sp>
        <p:nvSpPr>
          <p:cNvPr id="21" name="object 21"/>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66</a:t>
            </a:fld>
            <a:endParaRPr dirty="0"/>
          </a:p>
        </p:txBody>
      </p:sp>
      <p:sp>
        <p:nvSpPr>
          <p:cNvPr id="8" name="object 8"/>
          <p:cNvSpPr txBox="1"/>
          <p:nvPr/>
        </p:nvSpPr>
        <p:spPr>
          <a:xfrm>
            <a:off x="5786120" y="1304797"/>
            <a:ext cx="2834005" cy="812165"/>
          </a:xfrm>
          <a:prstGeom prst="rect">
            <a:avLst/>
          </a:prstGeom>
        </p:spPr>
        <p:txBody>
          <a:bodyPr vert="horz" wrap="square" lIns="0" tIns="0" rIns="0" bIns="0" rtlCol="0">
            <a:spAutoFit/>
          </a:bodyPr>
          <a:lstStyle/>
          <a:p>
            <a:pPr marL="12700">
              <a:lnSpc>
                <a:spcPts val="3080"/>
              </a:lnSpc>
              <a:tabLst>
                <a:tab pos="905510" algn="l"/>
                <a:tab pos="2123440" algn="l"/>
              </a:tabLst>
            </a:pPr>
            <a:r>
              <a:rPr sz="2700" spc="-15" dirty="0">
                <a:latin typeface="Calibri"/>
                <a:cs typeface="Calibri"/>
              </a:rPr>
              <a:t>e</a:t>
            </a:r>
            <a:r>
              <a:rPr sz="2700" spc="-5" dirty="0">
                <a:latin typeface="Calibri"/>
                <a:cs typeface="Calibri"/>
              </a:rPr>
              <a:t>s</a:t>
            </a:r>
            <a:r>
              <a:rPr sz="2700" spc="-10" dirty="0">
                <a:latin typeface="Calibri"/>
                <a:cs typeface="Calibri"/>
              </a:rPr>
              <a:t>a</a:t>
            </a:r>
            <a:r>
              <a:rPr sz="2700" dirty="0">
                <a:latin typeface="Calibri"/>
                <a:cs typeface="Calibri"/>
              </a:rPr>
              <a:t>s	al</a:t>
            </a:r>
            <a:r>
              <a:rPr sz="2700" spc="5" dirty="0">
                <a:latin typeface="Calibri"/>
                <a:cs typeface="Calibri"/>
              </a:rPr>
              <a:t>a</a:t>
            </a:r>
            <a:r>
              <a:rPr sz="2700" spc="-80" dirty="0">
                <a:latin typeface="Calibri"/>
                <a:cs typeface="Calibri"/>
              </a:rPr>
              <a:t>r</a:t>
            </a:r>
            <a:r>
              <a:rPr sz="2700" dirty="0">
                <a:latin typeface="Calibri"/>
                <a:cs typeface="Calibri"/>
              </a:rPr>
              <a:t>ak,	</a:t>
            </a:r>
            <a:r>
              <a:rPr sz="2700" spc="-45" dirty="0">
                <a:latin typeface="Calibri"/>
                <a:cs typeface="Calibri"/>
              </a:rPr>
              <a:t>t</a:t>
            </a:r>
            <a:r>
              <a:rPr sz="2700" spc="-15" dirty="0">
                <a:latin typeface="Calibri"/>
                <a:cs typeface="Calibri"/>
              </a:rPr>
              <a:t>e</a:t>
            </a:r>
            <a:r>
              <a:rPr sz="2700" dirty="0">
                <a:latin typeface="Calibri"/>
                <a:cs typeface="Calibri"/>
              </a:rPr>
              <a:t>klif</a:t>
            </a:r>
            <a:endParaRPr sz="2700">
              <a:latin typeface="Calibri"/>
              <a:cs typeface="Calibri"/>
            </a:endParaRPr>
          </a:p>
          <a:p>
            <a:pPr marL="234950">
              <a:lnSpc>
                <a:spcPts val="3080"/>
              </a:lnSpc>
              <a:tabLst>
                <a:tab pos="852169" algn="l"/>
                <a:tab pos="1645920" algn="l"/>
              </a:tabLst>
            </a:pPr>
            <a:r>
              <a:rPr sz="2700" spc="-5" dirty="0">
                <a:latin typeface="Calibri"/>
                <a:cs typeface="Calibri"/>
              </a:rPr>
              <a:t>3</a:t>
            </a:r>
            <a:r>
              <a:rPr sz="2700" dirty="0">
                <a:latin typeface="Calibri"/>
                <a:cs typeface="Calibri"/>
              </a:rPr>
              <a:t>0	</a:t>
            </a:r>
            <a:r>
              <a:rPr sz="2700" spc="-5" dirty="0">
                <a:latin typeface="Calibri"/>
                <a:cs typeface="Calibri"/>
              </a:rPr>
              <a:t>gün</a:t>
            </a:r>
            <a:r>
              <a:rPr sz="2700" dirty="0">
                <a:latin typeface="Calibri"/>
                <a:cs typeface="Calibri"/>
              </a:rPr>
              <a:t>	ek</a:t>
            </a:r>
            <a:r>
              <a:rPr sz="2700" spc="-15" dirty="0">
                <a:latin typeface="Calibri"/>
                <a:cs typeface="Calibri"/>
              </a:rPr>
              <a:t>le</a:t>
            </a:r>
            <a:r>
              <a:rPr sz="2700" dirty="0">
                <a:latin typeface="Calibri"/>
                <a:cs typeface="Calibri"/>
              </a:rPr>
              <a:t>mek</a:t>
            </a:r>
            <a:endParaRPr sz="2700">
              <a:latin typeface="Calibri"/>
              <a:cs typeface="Calibri"/>
            </a:endParaRPr>
          </a:p>
        </p:txBody>
      </p:sp>
      <p:sp>
        <p:nvSpPr>
          <p:cNvPr id="9" name="object 9"/>
          <p:cNvSpPr txBox="1"/>
          <p:nvPr/>
        </p:nvSpPr>
        <p:spPr>
          <a:xfrm>
            <a:off x="547217" y="2045842"/>
            <a:ext cx="8074025" cy="2293620"/>
          </a:xfrm>
          <a:prstGeom prst="rect">
            <a:avLst/>
          </a:prstGeom>
        </p:spPr>
        <p:txBody>
          <a:bodyPr vert="horz" wrap="square" lIns="0" tIns="0" rIns="0" bIns="0" rtlCol="0">
            <a:spAutoFit/>
          </a:bodyPr>
          <a:lstStyle/>
          <a:p>
            <a:pPr marL="12700" algn="just">
              <a:lnSpc>
                <a:spcPts val="3080"/>
              </a:lnSpc>
            </a:pPr>
            <a:r>
              <a:rPr sz="2700" spc="-10" dirty="0">
                <a:latin typeface="Calibri"/>
                <a:cs typeface="Calibri"/>
              </a:rPr>
              <a:t>suretiyle  </a:t>
            </a:r>
            <a:r>
              <a:rPr sz="2700" spc="-5" dirty="0">
                <a:latin typeface="Calibri"/>
                <a:cs typeface="Calibri"/>
              </a:rPr>
              <a:t>bulduğu </a:t>
            </a:r>
            <a:r>
              <a:rPr sz="2700" spc="-10" dirty="0">
                <a:latin typeface="Calibri"/>
                <a:cs typeface="Calibri"/>
              </a:rPr>
              <a:t>tarihi  </a:t>
            </a:r>
            <a:r>
              <a:rPr sz="2700" dirty="0">
                <a:latin typeface="Calibri"/>
                <a:cs typeface="Calibri"/>
              </a:rPr>
              <a:t>idari </a:t>
            </a:r>
            <a:r>
              <a:rPr sz="2700" spc="-5" dirty="0">
                <a:latin typeface="Calibri"/>
                <a:cs typeface="Calibri"/>
              </a:rPr>
              <a:t>şartnamenin </a:t>
            </a:r>
            <a:r>
              <a:rPr sz="2700" spc="-5" dirty="0">
                <a:solidFill>
                  <a:srgbClr val="CC3300"/>
                </a:solidFill>
                <a:latin typeface="Calibri"/>
                <a:cs typeface="Calibri"/>
              </a:rPr>
              <a:t>geçici </a:t>
            </a:r>
            <a:r>
              <a:rPr sz="2700" spc="330" dirty="0">
                <a:solidFill>
                  <a:srgbClr val="CC3300"/>
                </a:solidFill>
                <a:latin typeface="Calibri"/>
                <a:cs typeface="Calibri"/>
              </a:rPr>
              <a:t> </a:t>
            </a:r>
            <a:r>
              <a:rPr sz="2700" spc="-10" dirty="0">
                <a:solidFill>
                  <a:srgbClr val="CC3300"/>
                </a:solidFill>
                <a:latin typeface="Calibri"/>
                <a:cs typeface="Calibri"/>
              </a:rPr>
              <a:t>teminat</a:t>
            </a:r>
            <a:endParaRPr sz="2700">
              <a:latin typeface="Calibri"/>
              <a:cs typeface="Calibri"/>
            </a:endParaRPr>
          </a:p>
          <a:p>
            <a:pPr marL="12700" algn="just">
              <a:lnSpc>
                <a:spcPts val="2915"/>
              </a:lnSpc>
            </a:pPr>
            <a:r>
              <a:rPr sz="2700" dirty="0">
                <a:latin typeface="Calibri"/>
                <a:cs typeface="Calibri"/>
              </a:rPr>
              <a:t>başlıklı maddesine</a:t>
            </a:r>
            <a:r>
              <a:rPr sz="2700" spc="-95" dirty="0">
                <a:latin typeface="Calibri"/>
                <a:cs typeface="Calibri"/>
              </a:rPr>
              <a:t> </a:t>
            </a:r>
            <a:r>
              <a:rPr sz="2700" spc="-40" dirty="0">
                <a:latin typeface="Calibri"/>
                <a:cs typeface="Calibri"/>
              </a:rPr>
              <a:t>yazacaktır.</a:t>
            </a:r>
            <a:endParaRPr sz="2700">
              <a:latin typeface="Calibri"/>
              <a:cs typeface="Calibri"/>
            </a:endParaRPr>
          </a:p>
          <a:p>
            <a:pPr marL="12700" marR="5080" algn="just">
              <a:lnSpc>
                <a:spcPct val="90000"/>
              </a:lnSpc>
              <a:spcBef>
                <a:spcPts val="160"/>
              </a:spcBef>
              <a:buClr>
                <a:srgbClr val="FF0000"/>
              </a:buClr>
              <a:buSzPct val="88888"/>
              <a:buFont typeface="Arial"/>
              <a:buChar char="•"/>
              <a:tabLst>
                <a:tab pos="198755" algn="l"/>
              </a:tabLst>
            </a:pPr>
            <a:r>
              <a:rPr sz="2700" dirty="0">
                <a:latin typeface="Calibri"/>
                <a:cs typeface="Calibri"/>
              </a:rPr>
              <a:t>Tip idari </a:t>
            </a:r>
            <a:r>
              <a:rPr sz="2700" spc="-5" dirty="0">
                <a:latin typeface="Calibri"/>
                <a:cs typeface="Calibri"/>
              </a:rPr>
              <a:t>şartnamelerin geçici </a:t>
            </a:r>
            <a:r>
              <a:rPr sz="2700" spc="-15" dirty="0">
                <a:latin typeface="Calibri"/>
                <a:cs typeface="Calibri"/>
              </a:rPr>
              <a:t>teminata </a:t>
            </a:r>
            <a:r>
              <a:rPr sz="2700" spc="-5" dirty="0">
                <a:latin typeface="Calibri"/>
                <a:cs typeface="Calibri"/>
              </a:rPr>
              <a:t>ilişkin maddeleri  </a:t>
            </a:r>
            <a:r>
              <a:rPr sz="2700" spc="-10" dirty="0">
                <a:latin typeface="Calibri"/>
                <a:cs typeface="Calibri"/>
              </a:rPr>
              <a:t>gereğince </a:t>
            </a:r>
            <a:r>
              <a:rPr sz="2700" spc="-5" dirty="0">
                <a:latin typeface="Calibri"/>
                <a:cs typeface="Calibri"/>
              </a:rPr>
              <a:t>geçici </a:t>
            </a:r>
            <a:r>
              <a:rPr sz="2700" spc="-10" dirty="0">
                <a:latin typeface="Calibri"/>
                <a:cs typeface="Calibri"/>
              </a:rPr>
              <a:t>teminat </a:t>
            </a:r>
            <a:r>
              <a:rPr sz="2700" spc="-15" dirty="0">
                <a:latin typeface="Calibri"/>
                <a:cs typeface="Calibri"/>
              </a:rPr>
              <a:t>olarak </a:t>
            </a:r>
            <a:r>
              <a:rPr sz="2700" spc="-10" dirty="0">
                <a:latin typeface="Calibri"/>
                <a:cs typeface="Calibri"/>
              </a:rPr>
              <a:t>sunulan </a:t>
            </a:r>
            <a:r>
              <a:rPr sz="2700" spc="-15" dirty="0">
                <a:latin typeface="Calibri"/>
                <a:cs typeface="Calibri"/>
              </a:rPr>
              <a:t>teminat </a:t>
            </a:r>
            <a:r>
              <a:rPr sz="2700" spc="580" dirty="0">
                <a:latin typeface="Calibri"/>
                <a:cs typeface="Calibri"/>
              </a:rPr>
              <a:t> </a:t>
            </a:r>
            <a:r>
              <a:rPr sz="2700" spc="-10" dirty="0">
                <a:latin typeface="Calibri"/>
                <a:cs typeface="Calibri"/>
              </a:rPr>
              <a:t>mektubunda </a:t>
            </a:r>
            <a:r>
              <a:rPr sz="2700" spc="-5" dirty="0">
                <a:latin typeface="Calibri"/>
                <a:cs typeface="Calibri"/>
              </a:rPr>
              <a:t>geçerlilik </a:t>
            </a:r>
            <a:r>
              <a:rPr sz="2700" spc="-10" dirty="0">
                <a:latin typeface="Calibri"/>
                <a:cs typeface="Calibri"/>
              </a:rPr>
              <a:t>tarihi </a:t>
            </a:r>
            <a:r>
              <a:rPr sz="2700" spc="-5" dirty="0">
                <a:latin typeface="Calibri"/>
                <a:cs typeface="Calibri"/>
              </a:rPr>
              <a:t>belirtilmeli </a:t>
            </a:r>
            <a:r>
              <a:rPr sz="2700" spc="-10" dirty="0">
                <a:latin typeface="Calibri"/>
                <a:cs typeface="Calibri"/>
              </a:rPr>
              <a:t>ve </a:t>
            </a:r>
            <a:r>
              <a:rPr sz="2700" spc="-5" dirty="0">
                <a:latin typeface="Calibri"/>
                <a:cs typeface="Calibri"/>
              </a:rPr>
              <a:t>bu </a:t>
            </a:r>
            <a:r>
              <a:rPr sz="2700" spc="-10" dirty="0">
                <a:latin typeface="Calibri"/>
                <a:cs typeface="Calibri"/>
              </a:rPr>
              <a:t>tarih, idari  </a:t>
            </a:r>
            <a:r>
              <a:rPr sz="2700" spc="-5" dirty="0">
                <a:latin typeface="Calibri"/>
                <a:cs typeface="Calibri"/>
              </a:rPr>
              <a:t>şartnamede öngörülen </a:t>
            </a:r>
            <a:r>
              <a:rPr sz="2700" spc="-15" dirty="0">
                <a:latin typeface="Calibri"/>
                <a:cs typeface="Calibri"/>
              </a:rPr>
              <a:t>tarihten </a:t>
            </a:r>
            <a:r>
              <a:rPr sz="2700" spc="-5" dirty="0">
                <a:latin typeface="Calibri"/>
                <a:cs typeface="Calibri"/>
              </a:rPr>
              <a:t>önce</a:t>
            </a:r>
            <a:r>
              <a:rPr sz="2700" spc="-15" dirty="0">
                <a:latin typeface="Calibri"/>
                <a:cs typeface="Calibri"/>
              </a:rPr>
              <a:t> </a:t>
            </a:r>
            <a:r>
              <a:rPr sz="2700" spc="-25" dirty="0">
                <a:latin typeface="Calibri"/>
                <a:cs typeface="Calibri"/>
              </a:rPr>
              <a:t>olmamalıdır.</a:t>
            </a:r>
            <a:endParaRPr sz="2700">
              <a:latin typeface="Calibri"/>
              <a:cs typeface="Calibri"/>
            </a:endParaRPr>
          </a:p>
        </p:txBody>
      </p:sp>
      <p:sp>
        <p:nvSpPr>
          <p:cNvPr id="10" name="object 10"/>
          <p:cNvSpPr txBox="1"/>
          <p:nvPr/>
        </p:nvSpPr>
        <p:spPr>
          <a:xfrm>
            <a:off x="547217" y="4268089"/>
            <a:ext cx="3401695" cy="441325"/>
          </a:xfrm>
          <a:prstGeom prst="rect">
            <a:avLst/>
          </a:prstGeom>
        </p:spPr>
        <p:txBody>
          <a:bodyPr vert="horz" wrap="square" lIns="0" tIns="0" rIns="0" bIns="0" rtlCol="0">
            <a:spAutoFit/>
          </a:bodyPr>
          <a:lstStyle/>
          <a:p>
            <a:pPr marL="198120" indent="-185420">
              <a:lnSpc>
                <a:spcPct val="100000"/>
              </a:lnSpc>
              <a:buClr>
                <a:srgbClr val="FF0000"/>
              </a:buClr>
              <a:buSzPct val="88888"/>
              <a:buFont typeface="Arial"/>
              <a:buChar char="•"/>
              <a:tabLst>
                <a:tab pos="198755" algn="l"/>
                <a:tab pos="819785" algn="l"/>
                <a:tab pos="2574290" algn="l"/>
              </a:tabLst>
            </a:pPr>
            <a:r>
              <a:rPr sz="2700" spc="-5" dirty="0">
                <a:solidFill>
                  <a:srgbClr val="C0504D"/>
                </a:solidFill>
                <a:latin typeface="Calibri"/>
                <a:cs typeface="Calibri"/>
              </a:rPr>
              <a:t>B</a:t>
            </a:r>
            <a:r>
              <a:rPr sz="2700" dirty="0">
                <a:solidFill>
                  <a:srgbClr val="C0504D"/>
                </a:solidFill>
                <a:latin typeface="Calibri"/>
                <a:cs typeface="Calibri"/>
              </a:rPr>
              <a:t>u	çe</a:t>
            </a:r>
            <a:r>
              <a:rPr sz="2700" spc="-60" dirty="0">
                <a:solidFill>
                  <a:srgbClr val="C0504D"/>
                </a:solidFill>
                <a:latin typeface="Calibri"/>
                <a:cs typeface="Calibri"/>
              </a:rPr>
              <a:t>r</a:t>
            </a:r>
            <a:r>
              <a:rPr sz="2700" dirty="0">
                <a:solidFill>
                  <a:srgbClr val="C0504D"/>
                </a:solidFill>
                <a:latin typeface="Calibri"/>
                <a:cs typeface="Calibri"/>
              </a:rPr>
              <a:t>ç</a:t>
            </a:r>
            <a:r>
              <a:rPr sz="2700" spc="-30" dirty="0">
                <a:solidFill>
                  <a:srgbClr val="C0504D"/>
                </a:solidFill>
                <a:latin typeface="Calibri"/>
                <a:cs typeface="Calibri"/>
              </a:rPr>
              <a:t>e</a:t>
            </a:r>
            <a:r>
              <a:rPr sz="2700" spc="-25" dirty="0">
                <a:solidFill>
                  <a:srgbClr val="C0504D"/>
                </a:solidFill>
                <a:latin typeface="Calibri"/>
                <a:cs typeface="Calibri"/>
              </a:rPr>
              <a:t>v</a:t>
            </a:r>
            <a:r>
              <a:rPr sz="2700" dirty="0">
                <a:solidFill>
                  <a:srgbClr val="C0504D"/>
                </a:solidFill>
                <a:latin typeface="Calibri"/>
                <a:cs typeface="Calibri"/>
              </a:rPr>
              <a:t>e</a:t>
            </a:r>
            <a:r>
              <a:rPr sz="2700" spc="-15" dirty="0">
                <a:solidFill>
                  <a:srgbClr val="C0504D"/>
                </a:solidFill>
                <a:latin typeface="Calibri"/>
                <a:cs typeface="Calibri"/>
              </a:rPr>
              <a:t>d</a:t>
            </a:r>
            <a:r>
              <a:rPr sz="2700" dirty="0">
                <a:solidFill>
                  <a:srgbClr val="C0504D"/>
                </a:solidFill>
                <a:latin typeface="Calibri"/>
                <a:cs typeface="Calibri"/>
              </a:rPr>
              <a:t>e,	</a:t>
            </a:r>
            <a:r>
              <a:rPr sz="2700" spc="-10" dirty="0">
                <a:solidFill>
                  <a:srgbClr val="C0504D"/>
                </a:solidFill>
                <a:latin typeface="Calibri"/>
                <a:cs typeface="Calibri"/>
              </a:rPr>
              <a:t>a</a:t>
            </a:r>
            <a:r>
              <a:rPr sz="2700" spc="-5" dirty="0">
                <a:solidFill>
                  <a:srgbClr val="C0504D"/>
                </a:solidFill>
                <a:latin typeface="Calibri"/>
                <a:cs typeface="Calibri"/>
              </a:rPr>
              <a:t>s</a:t>
            </a:r>
            <a:r>
              <a:rPr sz="2700" spc="-60" dirty="0">
                <a:solidFill>
                  <a:srgbClr val="C0504D"/>
                </a:solidFill>
                <a:latin typeface="Calibri"/>
                <a:cs typeface="Calibri"/>
              </a:rPr>
              <a:t>g</a:t>
            </a:r>
            <a:r>
              <a:rPr sz="2700" dirty="0">
                <a:solidFill>
                  <a:srgbClr val="C0504D"/>
                </a:solidFill>
                <a:latin typeface="Calibri"/>
                <a:cs typeface="Calibri"/>
              </a:rPr>
              <a:t>ari</a:t>
            </a:r>
            <a:endParaRPr sz="2700">
              <a:latin typeface="Calibri"/>
              <a:cs typeface="Calibri"/>
            </a:endParaRPr>
          </a:p>
        </p:txBody>
      </p:sp>
      <p:sp>
        <p:nvSpPr>
          <p:cNvPr id="11" name="object 11"/>
          <p:cNvSpPr txBox="1"/>
          <p:nvPr/>
        </p:nvSpPr>
        <p:spPr>
          <a:xfrm>
            <a:off x="6889495" y="4268089"/>
            <a:ext cx="1731010" cy="441325"/>
          </a:xfrm>
          <a:prstGeom prst="rect">
            <a:avLst/>
          </a:prstGeom>
        </p:spPr>
        <p:txBody>
          <a:bodyPr vert="horz" wrap="square" lIns="0" tIns="0" rIns="0" bIns="0" rtlCol="0">
            <a:spAutoFit/>
          </a:bodyPr>
          <a:lstStyle/>
          <a:p>
            <a:pPr marL="12700">
              <a:lnSpc>
                <a:spcPct val="100000"/>
              </a:lnSpc>
              <a:tabLst>
                <a:tab pos="902335" algn="l"/>
              </a:tabLst>
            </a:pPr>
            <a:r>
              <a:rPr sz="2700" spc="-25" dirty="0">
                <a:solidFill>
                  <a:srgbClr val="C0504D"/>
                </a:solidFill>
                <a:latin typeface="Calibri"/>
                <a:cs typeface="Calibri"/>
              </a:rPr>
              <a:t>veya	</a:t>
            </a:r>
            <a:r>
              <a:rPr sz="2700" spc="-15" dirty="0">
                <a:solidFill>
                  <a:srgbClr val="C0504D"/>
                </a:solidFill>
                <a:latin typeface="Calibri"/>
                <a:cs typeface="Calibri"/>
              </a:rPr>
              <a:t>asgari</a:t>
            </a:r>
            <a:endParaRPr sz="2700">
              <a:latin typeface="Calibri"/>
              <a:cs typeface="Calibri"/>
            </a:endParaRPr>
          </a:p>
        </p:txBody>
      </p:sp>
      <p:sp>
        <p:nvSpPr>
          <p:cNvPr id="12" name="object 12"/>
          <p:cNvSpPr txBox="1"/>
          <p:nvPr/>
        </p:nvSpPr>
        <p:spPr>
          <a:xfrm>
            <a:off x="547217" y="4638802"/>
            <a:ext cx="1516380" cy="441959"/>
          </a:xfrm>
          <a:prstGeom prst="rect">
            <a:avLst/>
          </a:prstGeom>
        </p:spPr>
        <p:txBody>
          <a:bodyPr vert="horz" wrap="square" lIns="0" tIns="0" rIns="0" bIns="0" rtlCol="0">
            <a:spAutoFit/>
          </a:bodyPr>
          <a:lstStyle/>
          <a:p>
            <a:pPr marL="12700">
              <a:lnSpc>
                <a:spcPct val="100000"/>
              </a:lnSpc>
            </a:pPr>
            <a:r>
              <a:rPr sz="2700" spc="-15" dirty="0">
                <a:solidFill>
                  <a:srgbClr val="C0504D"/>
                </a:solidFill>
                <a:latin typeface="Calibri"/>
                <a:cs typeface="Calibri"/>
              </a:rPr>
              <a:t>sürelerden</a:t>
            </a:r>
            <a:endParaRPr sz="2700">
              <a:latin typeface="Calibri"/>
              <a:cs typeface="Calibri"/>
            </a:endParaRPr>
          </a:p>
        </p:txBody>
      </p:sp>
      <p:sp>
        <p:nvSpPr>
          <p:cNvPr id="13" name="object 13"/>
          <p:cNvSpPr txBox="1"/>
          <p:nvPr/>
        </p:nvSpPr>
        <p:spPr>
          <a:xfrm>
            <a:off x="2298573" y="4638802"/>
            <a:ext cx="1647825" cy="441959"/>
          </a:xfrm>
          <a:prstGeom prst="rect">
            <a:avLst/>
          </a:prstGeom>
        </p:spPr>
        <p:txBody>
          <a:bodyPr vert="horz" wrap="square" lIns="0" tIns="0" rIns="0" bIns="0" rtlCol="0">
            <a:spAutoFit/>
          </a:bodyPr>
          <a:lstStyle/>
          <a:p>
            <a:pPr marL="12700">
              <a:lnSpc>
                <a:spcPct val="100000"/>
              </a:lnSpc>
              <a:tabLst>
                <a:tab pos="963294" algn="l"/>
              </a:tabLst>
            </a:pPr>
            <a:r>
              <a:rPr sz="2700" spc="-5" dirty="0">
                <a:solidFill>
                  <a:srgbClr val="C0504D"/>
                </a:solidFill>
                <a:latin typeface="Calibri"/>
                <a:cs typeface="Calibri"/>
              </a:rPr>
              <a:t>dah</a:t>
            </a:r>
            <a:r>
              <a:rPr sz="2700" dirty="0">
                <a:solidFill>
                  <a:srgbClr val="C0504D"/>
                </a:solidFill>
                <a:latin typeface="Calibri"/>
                <a:cs typeface="Calibri"/>
              </a:rPr>
              <a:t>a	</a:t>
            </a:r>
            <a:r>
              <a:rPr sz="2700" spc="-15" dirty="0">
                <a:solidFill>
                  <a:srgbClr val="C0504D"/>
                </a:solidFill>
                <a:latin typeface="Calibri"/>
                <a:cs typeface="Calibri"/>
              </a:rPr>
              <a:t>u</a:t>
            </a:r>
            <a:r>
              <a:rPr sz="2700" spc="-25" dirty="0">
                <a:solidFill>
                  <a:srgbClr val="C0504D"/>
                </a:solidFill>
                <a:latin typeface="Calibri"/>
                <a:cs typeface="Calibri"/>
              </a:rPr>
              <a:t>z</a:t>
            </a:r>
            <a:r>
              <a:rPr sz="2700" spc="-5" dirty="0">
                <a:solidFill>
                  <a:srgbClr val="C0504D"/>
                </a:solidFill>
                <a:latin typeface="Calibri"/>
                <a:cs typeface="Calibri"/>
              </a:rPr>
              <a:t>un</a:t>
            </a:r>
            <a:endParaRPr sz="2700">
              <a:latin typeface="Calibri"/>
              <a:cs typeface="Calibri"/>
            </a:endParaRPr>
          </a:p>
        </p:txBody>
      </p:sp>
      <p:sp>
        <p:nvSpPr>
          <p:cNvPr id="14" name="object 14"/>
          <p:cNvSpPr txBox="1"/>
          <p:nvPr/>
        </p:nvSpPr>
        <p:spPr>
          <a:xfrm>
            <a:off x="4179570" y="4268089"/>
            <a:ext cx="2480310" cy="812165"/>
          </a:xfrm>
          <a:prstGeom prst="rect">
            <a:avLst/>
          </a:prstGeom>
        </p:spPr>
        <p:txBody>
          <a:bodyPr vert="horz" wrap="square" lIns="0" tIns="0" rIns="0" bIns="0" rtlCol="0">
            <a:spAutoFit/>
          </a:bodyPr>
          <a:lstStyle/>
          <a:p>
            <a:pPr marL="12700">
              <a:lnSpc>
                <a:spcPts val="3080"/>
              </a:lnSpc>
              <a:tabLst>
                <a:tab pos="1097280" algn="l"/>
              </a:tabLst>
            </a:pPr>
            <a:r>
              <a:rPr sz="2700" spc="-15" dirty="0">
                <a:solidFill>
                  <a:srgbClr val="C0504D"/>
                </a:solidFill>
                <a:latin typeface="Calibri"/>
                <a:cs typeface="Calibri"/>
              </a:rPr>
              <a:t>süreyi	</a:t>
            </a:r>
            <a:r>
              <a:rPr sz="2700" spc="-25" dirty="0">
                <a:solidFill>
                  <a:srgbClr val="C0504D"/>
                </a:solidFill>
                <a:latin typeface="Calibri"/>
                <a:cs typeface="Calibri"/>
              </a:rPr>
              <a:t>karşılayan</a:t>
            </a:r>
            <a:endParaRPr sz="2700">
              <a:latin typeface="Calibri"/>
              <a:cs typeface="Calibri"/>
            </a:endParaRPr>
          </a:p>
          <a:p>
            <a:pPr marL="15240">
              <a:lnSpc>
                <a:spcPts val="3080"/>
              </a:lnSpc>
              <a:tabLst>
                <a:tab pos="1321435" algn="l"/>
              </a:tabLst>
            </a:pPr>
            <a:r>
              <a:rPr sz="2700" spc="-10" dirty="0">
                <a:solidFill>
                  <a:srgbClr val="C0504D"/>
                </a:solidFill>
                <a:latin typeface="Calibri"/>
                <a:cs typeface="Calibri"/>
              </a:rPr>
              <a:t>süreleri	</a:t>
            </a:r>
            <a:r>
              <a:rPr sz="2700" spc="-5" dirty="0">
                <a:solidFill>
                  <a:srgbClr val="C0504D"/>
                </a:solidFill>
                <a:latin typeface="Calibri"/>
                <a:cs typeface="Calibri"/>
              </a:rPr>
              <a:t>içerir</a:t>
            </a:r>
            <a:endParaRPr sz="2700">
              <a:latin typeface="Calibri"/>
              <a:cs typeface="Calibri"/>
            </a:endParaRPr>
          </a:p>
        </p:txBody>
      </p:sp>
      <p:sp>
        <p:nvSpPr>
          <p:cNvPr id="15" name="object 15"/>
          <p:cNvSpPr txBox="1"/>
          <p:nvPr/>
        </p:nvSpPr>
        <p:spPr>
          <a:xfrm>
            <a:off x="6464300" y="4638802"/>
            <a:ext cx="2155825" cy="441959"/>
          </a:xfrm>
          <a:prstGeom prst="rect">
            <a:avLst/>
          </a:prstGeom>
        </p:spPr>
        <p:txBody>
          <a:bodyPr vert="horz" wrap="square" lIns="0" tIns="0" rIns="0" bIns="0" rtlCol="0">
            <a:spAutoFit/>
          </a:bodyPr>
          <a:lstStyle/>
          <a:p>
            <a:pPr marL="12700">
              <a:lnSpc>
                <a:spcPct val="100000"/>
              </a:lnSpc>
              <a:tabLst>
                <a:tab pos="1052195" algn="l"/>
              </a:tabLst>
            </a:pPr>
            <a:r>
              <a:rPr sz="2700" spc="-25" dirty="0">
                <a:solidFill>
                  <a:srgbClr val="C0504D"/>
                </a:solidFill>
                <a:latin typeface="Calibri"/>
                <a:cs typeface="Calibri"/>
              </a:rPr>
              <a:t>g</a:t>
            </a:r>
            <a:r>
              <a:rPr sz="2700" dirty="0">
                <a:solidFill>
                  <a:srgbClr val="C0504D"/>
                </a:solidFill>
                <a:latin typeface="Calibri"/>
                <a:cs typeface="Calibri"/>
              </a:rPr>
              <a:t>eçici	</a:t>
            </a:r>
            <a:r>
              <a:rPr sz="2700" spc="-30" dirty="0">
                <a:solidFill>
                  <a:srgbClr val="C0504D"/>
                </a:solidFill>
                <a:latin typeface="Calibri"/>
                <a:cs typeface="Calibri"/>
              </a:rPr>
              <a:t>t</a:t>
            </a:r>
            <a:r>
              <a:rPr sz="2700" spc="-15" dirty="0">
                <a:solidFill>
                  <a:srgbClr val="C0504D"/>
                </a:solidFill>
                <a:latin typeface="Calibri"/>
                <a:cs typeface="Calibri"/>
              </a:rPr>
              <a:t>e</a:t>
            </a:r>
            <a:r>
              <a:rPr sz="2700" dirty="0">
                <a:solidFill>
                  <a:srgbClr val="C0504D"/>
                </a:solidFill>
                <a:latin typeface="Calibri"/>
                <a:cs typeface="Calibri"/>
              </a:rPr>
              <a:t>min</a:t>
            </a:r>
            <a:r>
              <a:rPr sz="2700" spc="-25" dirty="0">
                <a:solidFill>
                  <a:srgbClr val="C0504D"/>
                </a:solidFill>
                <a:latin typeface="Calibri"/>
                <a:cs typeface="Calibri"/>
              </a:rPr>
              <a:t>a</a:t>
            </a:r>
            <a:r>
              <a:rPr sz="2700" dirty="0">
                <a:solidFill>
                  <a:srgbClr val="C0504D"/>
                </a:solidFill>
                <a:latin typeface="Calibri"/>
                <a:cs typeface="Calibri"/>
              </a:rPr>
              <a:t>t</a:t>
            </a:r>
            <a:endParaRPr sz="2700">
              <a:latin typeface="Calibri"/>
              <a:cs typeface="Calibri"/>
            </a:endParaRPr>
          </a:p>
        </p:txBody>
      </p:sp>
      <p:sp>
        <p:nvSpPr>
          <p:cNvPr id="16" name="object 16"/>
          <p:cNvSpPr txBox="1"/>
          <p:nvPr/>
        </p:nvSpPr>
        <p:spPr>
          <a:xfrm>
            <a:off x="547217" y="5009133"/>
            <a:ext cx="7205980" cy="441325"/>
          </a:xfrm>
          <a:prstGeom prst="rect">
            <a:avLst/>
          </a:prstGeom>
        </p:spPr>
        <p:txBody>
          <a:bodyPr vert="horz" wrap="square" lIns="0" tIns="0" rIns="0" bIns="0" rtlCol="0">
            <a:spAutoFit/>
          </a:bodyPr>
          <a:lstStyle/>
          <a:p>
            <a:pPr marL="12700">
              <a:lnSpc>
                <a:spcPct val="100000"/>
              </a:lnSpc>
            </a:pPr>
            <a:r>
              <a:rPr sz="2700" spc="-5" dirty="0">
                <a:solidFill>
                  <a:srgbClr val="C0504D"/>
                </a:solidFill>
                <a:latin typeface="Calibri"/>
                <a:cs typeface="Calibri"/>
              </a:rPr>
              <a:t>mektuplarının geçerli </a:t>
            </a:r>
            <a:r>
              <a:rPr sz="2700" spc="-15" dirty="0">
                <a:solidFill>
                  <a:srgbClr val="C0504D"/>
                </a:solidFill>
                <a:latin typeface="Calibri"/>
                <a:cs typeface="Calibri"/>
              </a:rPr>
              <a:t>kabul </a:t>
            </a:r>
            <a:r>
              <a:rPr sz="2700" dirty="0">
                <a:solidFill>
                  <a:srgbClr val="C0504D"/>
                </a:solidFill>
                <a:latin typeface="Calibri"/>
                <a:cs typeface="Calibri"/>
              </a:rPr>
              <a:t>edilmesi</a:t>
            </a:r>
            <a:r>
              <a:rPr sz="2700" spc="-35" dirty="0">
                <a:solidFill>
                  <a:srgbClr val="C0504D"/>
                </a:solidFill>
                <a:latin typeface="Calibri"/>
                <a:cs typeface="Calibri"/>
              </a:rPr>
              <a:t> </a:t>
            </a:r>
            <a:r>
              <a:rPr sz="2700" spc="-30" dirty="0">
                <a:solidFill>
                  <a:srgbClr val="C0504D"/>
                </a:solidFill>
                <a:latin typeface="Calibri"/>
                <a:cs typeface="Calibri"/>
              </a:rPr>
              <a:t>gerekmektedir.</a:t>
            </a:r>
            <a:endParaRPr sz="2700">
              <a:latin typeface="Calibri"/>
              <a:cs typeface="Calibri"/>
            </a:endParaRPr>
          </a:p>
        </p:txBody>
      </p:sp>
      <p:sp>
        <p:nvSpPr>
          <p:cNvPr id="17" name="object 17"/>
          <p:cNvSpPr txBox="1"/>
          <p:nvPr/>
        </p:nvSpPr>
        <p:spPr>
          <a:xfrm>
            <a:off x="547217" y="5379415"/>
            <a:ext cx="1148715" cy="441325"/>
          </a:xfrm>
          <a:prstGeom prst="rect">
            <a:avLst/>
          </a:prstGeom>
        </p:spPr>
        <p:txBody>
          <a:bodyPr vert="horz" wrap="square" lIns="0" tIns="0" rIns="0" bIns="0" rtlCol="0">
            <a:spAutoFit/>
          </a:bodyPr>
          <a:lstStyle/>
          <a:p>
            <a:pPr marL="198120" indent="-185420">
              <a:lnSpc>
                <a:spcPct val="100000"/>
              </a:lnSpc>
              <a:buClr>
                <a:srgbClr val="FF0000"/>
              </a:buClr>
              <a:buSzPct val="88888"/>
              <a:buFont typeface="Arial"/>
              <a:buChar char="•"/>
              <a:tabLst>
                <a:tab pos="198755" algn="l"/>
              </a:tabLst>
            </a:pPr>
            <a:r>
              <a:rPr sz="2700" spc="-55" dirty="0">
                <a:solidFill>
                  <a:srgbClr val="C0504D"/>
                </a:solidFill>
                <a:latin typeface="Calibri"/>
                <a:cs typeface="Calibri"/>
              </a:rPr>
              <a:t>A</a:t>
            </a:r>
            <a:r>
              <a:rPr sz="2700" dirty="0">
                <a:solidFill>
                  <a:srgbClr val="C0504D"/>
                </a:solidFill>
                <a:latin typeface="Calibri"/>
                <a:cs typeface="Calibri"/>
              </a:rPr>
              <a:t>yrı</a:t>
            </a:r>
            <a:r>
              <a:rPr sz="2700" spc="-30" dirty="0">
                <a:solidFill>
                  <a:srgbClr val="C0504D"/>
                </a:solidFill>
                <a:latin typeface="Calibri"/>
                <a:cs typeface="Calibri"/>
              </a:rPr>
              <a:t>c</a:t>
            </a:r>
            <a:r>
              <a:rPr sz="2700" dirty="0">
                <a:solidFill>
                  <a:srgbClr val="C0504D"/>
                </a:solidFill>
                <a:latin typeface="Calibri"/>
                <a:cs typeface="Calibri"/>
              </a:rPr>
              <a:t>a,</a:t>
            </a:r>
            <a:endParaRPr sz="2700">
              <a:latin typeface="Calibri"/>
              <a:cs typeface="Calibri"/>
            </a:endParaRPr>
          </a:p>
        </p:txBody>
      </p:sp>
      <p:sp>
        <p:nvSpPr>
          <p:cNvPr id="18" name="object 18"/>
          <p:cNvSpPr txBox="1"/>
          <p:nvPr/>
        </p:nvSpPr>
        <p:spPr>
          <a:xfrm>
            <a:off x="1922145" y="5379415"/>
            <a:ext cx="6698615" cy="441325"/>
          </a:xfrm>
          <a:prstGeom prst="rect">
            <a:avLst/>
          </a:prstGeom>
        </p:spPr>
        <p:txBody>
          <a:bodyPr vert="horz" wrap="square" lIns="0" tIns="0" rIns="0" bIns="0" rtlCol="0">
            <a:spAutoFit/>
          </a:bodyPr>
          <a:lstStyle/>
          <a:p>
            <a:pPr marL="12700">
              <a:lnSpc>
                <a:spcPct val="100000"/>
              </a:lnSpc>
              <a:tabLst>
                <a:tab pos="1208405" algn="l"/>
                <a:tab pos="2236470" algn="l"/>
                <a:tab pos="3575685" algn="l"/>
                <a:tab pos="5340985" algn="l"/>
                <a:tab pos="5935345" algn="l"/>
              </a:tabLst>
            </a:pPr>
            <a:r>
              <a:rPr sz="2700" spc="-20" dirty="0">
                <a:solidFill>
                  <a:srgbClr val="CC3300"/>
                </a:solidFill>
                <a:latin typeface="Calibri"/>
                <a:cs typeface="Calibri"/>
              </a:rPr>
              <a:t>s</a:t>
            </a:r>
            <a:r>
              <a:rPr sz="2700" dirty="0">
                <a:solidFill>
                  <a:srgbClr val="CC3300"/>
                </a:solidFill>
                <a:latin typeface="Calibri"/>
                <a:cs typeface="Calibri"/>
              </a:rPr>
              <a:t>ü</a:t>
            </a:r>
            <a:r>
              <a:rPr sz="2700" spc="-45" dirty="0">
                <a:solidFill>
                  <a:srgbClr val="CC3300"/>
                </a:solidFill>
                <a:latin typeface="Calibri"/>
                <a:cs typeface="Calibri"/>
              </a:rPr>
              <a:t>r</a:t>
            </a:r>
            <a:r>
              <a:rPr sz="2700" dirty="0">
                <a:solidFill>
                  <a:srgbClr val="CC3300"/>
                </a:solidFill>
                <a:latin typeface="Calibri"/>
                <a:cs typeface="Calibri"/>
              </a:rPr>
              <a:t>es</a:t>
            </a:r>
            <a:r>
              <a:rPr sz="2700" spc="-10" dirty="0">
                <a:solidFill>
                  <a:srgbClr val="CC3300"/>
                </a:solidFill>
                <a:latin typeface="Calibri"/>
                <a:cs typeface="Calibri"/>
              </a:rPr>
              <a:t>i</a:t>
            </a:r>
            <a:r>
              <a:rPr sz="2700" spc="-5" dirty="0">
                <a:solidFill>
                  <a:srgbClr val="CC3300"/>
                </a:solidFill>
                <a:latin typeface="Calibri"/>
                <a:cs typeface="Calibri"/>
              </a:rPr>
              <a:t>z	</a:t>
            </a:r>
            <a:r>
              <a:rPr sz="2700" spc="-25" dirty="0">
                <a:solidFill>
                  <a:srgbClr val="CC3300"/>
                </a:solidFill>
                <a:latin typeface="Calibri"/>
                <a:cs typeface="Calibri"/>
              </a:rPr>
              <a:t>g</a:t>
            </a:r>
            <a:r>
              <a:rPr sz="2700" dirty="0">
                <a:solidFill>
                  <a:srgbClr val="CC3300"/>
                </a:solidFill>
                <a:latin typeface="Calibri"/>
                <a:cs typeface="Calibri"/>
              </a:rPr>
              <a:t>e</a:t>
            </a:r>
            <a:r>
              <a:rPr sz="2700" spc="-15" dirty="0">
                <a:solidFill>
                  <a:srgbClr val="CC3300"/>
                </a:solidFill>
                <a:latin typeface="Calibri"/>
                <a:cs typeface="Calibri"/>
              </a:rPr>
              <a:t>ç</a:t>
            </a:r>
            <a:r>
              <a:rPr sz="2700" dirty="0">
                <a:solidFill>
                  <a:srgbClr val="CC3300"/>
                </a:solidFill>
                <a:latin typeface="Calibri"/>
                <a:cs typeface="Calibri"/>
              </a:rPr>
              <a:t>ici	</a:t>
            </a:r>
            <a:r>
              <a:rPr sz="2700" spc="-30" dirty="0">
                <a:solidFill>
                  <a:srgbClr val="CC3300"/>
                </a:solidFill>
                <a:latin typeface="Calibri"/>
                <a:cs typeface="Calibri"/>
              </a:rPr>
              <a:t>t</a:t>
            </a:r>
            <a:r>
              <a:rPr sz="2700" dirty="0">
                <a:solidFill>
                  <a:srgbClr val="CC3300"/>
                </a:solidFill>
                <a:latin typeface="Calibri"/>
                <a:cs typeface="Calibri"/>
              </a:rPr>
              <a:t>emi</a:t>
            </a:r>
            <a:r>
              <a:rPr sz="2700" spc="-10" dirty="0">
                <a:solidFill>
                  <a:srgbClr val="CC3300"/>
                </a:solidFill>
                <a:latin typeface="Calibri"/>
                <a:cs typeface="Calibri"/>
              </a:rPr>
              <a:t>n</a:t>
            </a:r>
            <a:r>
              <a:rPr sz="2700" spc="-35" dirty="0">
                <a:solidFill>
                  <a:srgbClr val="CC3300"/>
                </a:solidFill>
                <a:latin typeface="Calibri"/>
                <a:cs typeface="Calibri"/>
              </a:rPr>
              <a:t>a</a:t>
            </a:r>
            <a:r>
              <a:rPr sz="2700" dirty="0">
                <a:solidFill>
                  <a:srgbClr val="CC3300"/>
                </a:solidFill>
                <a:latin typeface="Calibri"/>
                <a:cs typeface="Calibri"/>
              </a:rPr>
              <a:t>t	</a:t>
            </a:r>
            <a:r>
              <a:rPr sz="2700" dirty="0">
                <a:solidFill>
                  <a:srgbClr val="C0504D"/>
                </a:solidFill>
                <a:latin typeface="Calibri"/>
                <a:cs typeface="Calibri"/>
              </a:rPr>
              <a:t>me</a:t>
            </a:r>
            <a:r>
              <a:rPr sz="2700" spc="-15" dirty="0">
                <a:solidFill>
                  <a:srgbClr val="C0504D"/>
                </a:solidFill>
                <a:latin typeface="Calibri"/>
                <a:cs typeface="Calibri"/>
              </a:rPr>
              <a:t>k</a:t>
            </a:r>
            <a:r>
              <a:rPr sz="2700" spc="-5" dirty="0">
                <a:solidFill>
                  <a:srgbClr val="C0504D"/>
                </a:solidFill>
                <a:latin typeface="Calibri"/>
                <a:cs typeface="Calibri"/>
              </a:rPr>
              <a:t>tup</a:t>
            </a:r>
            <a:r>
              <a:rPr sz="2700" spc="-20" dirty="0">
                <a:solidFill>
                  <a:srgbClr val="C0504D"/>
                </a:solidFill>
                <a:latin typeface="Calibri"/>
                <a:cs typeface="Calibri"/>
              </a:rPr>
              <a:t>l</a:t>
            </a:r>
            <a:r>
              <a:rPr sz="2700" dirty="0">
                <a:solidFill>
                  <a:srgbClr val="C0504D"/>
                </a:solidFill>
                <a:latin typeface="Calibri"/>
                <a:cs typeface="Calibri"/>
              </a:rPr>
              <a:t>arı	</a:t>
            </a:r>
            <a:r>
              <a:rPr sz="2700" spc="-15" dirty="0">
                <a:solidFill>
                  <a:srgbClr val="C0504D"/>
                </a:solidFill>
                <a:latin typeface="Calibri"/>
                <a:cs typeface="Calibri"/>
              </a:rPr>
              <a:t>d</a:t>
            </a:r>
            <a:r>
              <a:rPr sz="2700" dirty="0">
                <a:solidFill>
                  <a:srgbClr val="C0504D"/>
                </a:solidFill>
                <a:latin typeface="Calibri"/>
                <a:cs typeface="Calibri"/>
              </a:rPr>
              <a:t>a	</a:t>
            </a:r>
            <a:r>
              <a:rPr sz="2700" spc="-65" dirty="0">
                <a:solidFill>
                  <a:srgbClr val="C0504D"/>
                </a:solidFill>
                <a:latin typeface="Calibri"/>
                <a:cs typeface="Calibri"/>
              </a:rPr>
              <a:t>k</a:t>
            </a:r>
            <a:r>
              <a:rPr sz="2700" spc="-10" dirty="0">
                <a:solidFill>
                  <a:srgbClr val="C0504D"/>
                </a:solidFill>
                <a:latin typeface="Calibri"/>
                <a:cs typeface="Calibri"/>
              </a:rPr>
              <a:t>a</a:t>
            </a:r>
            <a:r>
              <a:rPr sz="2700" spc="-5" dirty="0">
                <a:solidFill>
                  <a:srgbClr val="C0504D"/>
                </a:solidFill>
                <a:latin typeface="Calibri"/>
                <a:cs typeface="Calibri"/>
              </a:rPr>
              <a:t>bul</a:t>
            </a:r>
            <a:endParaRPr sz="2700">
              <a:latin typeface="Calibri"/>
              <a:cs typeface="Calibri"/>
            </a:endParaRPr>
          </a:p>
        </p:txBody>
      </p:sp>
      <p:sp>
        <p:nvSpPr>
          <p:cNvPr id="19" name="object 19"/>
          <p:cNvSpPr txBox="1"/>
          <p:nvPr/>
        </p:nvSpPr>
        <p:spPr>
          <a:xfrm>
            <a:off x="547217" y="5750052"/>
            <a:ext cx="8072120" cy="441959"/>
          </a:xfrm>
          <a:prstGeom prst="rect">
            <a:avLst/>
          </a:prstGeom>
        </p:spPr>
        <p:txBody>
          <a:bodyPr vert="horz" wrap="square" lIns="0" tIns="0" rIns="0" bIns="0" rtlCol="0">
            <a:spAutoFit/>
          </a:bodyPr>
          <a:lstStyle/>
          <a:p>
            <a:pPr marL="12700">
              <a:lnSpc>
                <a:spcPct val="100000"/>
              </a:lnSpc>
            </a:pPr>
            <a:r>
              <a:rPr sz="2700" spc="-30" dirty="0">
                <a:solidFill>
                  <a:srgbClr val="C0504D"/>
                </a:solidFill>
                <a:latin typeface="Calibri"/>
                <a:cs typeface="Calibri"/>
              </a:rPr>
              <a:t>edilecektir.  </a:t>
            </a:r>
            <a:r>
              <a:rPr sz="2700" spc="-10" dirty="0">
                <a:solidFill>
                  <a:srgbClr val="92D050"/>
                </a:solidFill>
                <a:latin typeface="Calibri"/>
                <a:cs typeface="Calibri"/>
              </a:rPr>
              <a:t>(</a:t>
            </a:r>
            <a:r>
              <a:rPr sz="2700" u="heavy" spc="-10" dirty="0">
                <a:solidFill>
                  <a:srgbClr val="00AF50"/>
                </a:solidFill>
                <a:latin typeface="Calibri"/>
                <a:cs typeface="Calibri"/>
              </a:rPr>
              <a:t>Asgari </a:t>
            </a:r>
            <a:r>
              <a:rPr sz="2700" u="heavy" spc="-15" dirty="0">
                <a:solidFill>
                  <a:srgbClr val="00AF50"/>
                </a:solidFill>
                <a:latin typeface="Calibri"/>
                <a:cs typeface="Calibri"/>
              </a:rPr>
              <a:t>süre </a:t>
            </a:r>
            <a:r>
              <a:rPr sz="2700" u="heavy" spc="-10" dirty="0">
                <a:solidFill>
                  <a:srgbClr val="00AF50"/>
                </a:solidFill>
                <a:latin typeface="Calibri"/>
                <a:cs typeface="Calibri"/>
              </a:rPr>
              <a:t>teklif </a:t>
            </a:r>
            <a:r>
              <a:rPr sz="2700" u="heavy" spc="-5" dirty="0">
                <a:solidFill>
                  <a:srgbClr val="00AF50"/>
                </a:solidFill>
                <a:latin typeface="Calibri"/>
                <a:cs typeface="Calibri"/>
              </a:rPr>
              <a:t>geçerlilik </a:t>
            </a:r>
            <a:r>
              <a:rPr sz="2700" u="heavy" spc="-10" dirty="0">
                <a:solidFill>
                  <a:srgbClr val="00AF50"/>
                </a:solidFill>
                <a:latin typeface="Calibri"/>
                <a:cs typeface="Calibri"/>
              </a:rPr>
              <a:t>süresinden en   </a:t>
            </a:r>
            <a:r>
              <a:rPr sz="2700" u="heavy" spc="395" dirty="0">
                <a:solidFill>
                  <a:srgbClr val="00AF50"/>
                </a:solidFill>
                <a:latin typeface="Calibri"/>
                <a:cs typeface="Calibri"/>
              </a:rPr>
              <a:t> </a:t>
            </a:r>
            <a:r>
              <a:rPr sz="2700" u="heavy" spc="-15" dirty="0">
                <a:solidFill>
                  <a:srgbClr val="00AF50"/>
                </a:solidFill>
                <a:latin typeface="Calibri"/>
                <a:cs typeface="Calibri"/>
              </a:rPr>
              <a:t>az</a:t>
            </a:r>
            <a:endParaRPr sz="2700">
              <a:latin typeface="Calibri"/>
              <a:cs typeface="Calibri"/>
            </a:endParaRPr>
          </a:p>
        </p:txBody>
      </p:sp>
    </p:spTree>
    <p:extLst>
      <p:ext uri="{BB962C8B-B14F-4D97-AF65-F5344CB8AC3E}">
        <p14:creationId xmlns:p14="http://schemas.microsoft.com/office/powerpoint/2010/main" val="20041641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89075" y="309371"/>
            <a:ext cx="728014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262888" y="423926"/>
            <a:ext cx="6646545" cy="521334"/>
          </a:xfrm>
          <a:prstGeom prst="rect">
            <a:avLst/>
          </a:prstGeom>
        </p:spPr>
        <p:txBody>
          <a:bodyPr vert="horz" wrap="square" lIns="0" tIns="0" rIns="0" bIns="0" rtlCol="0">
            <a:spAutoFit/>
          </a:bodyPr>
          <a:lstStyle/>
          <a:p>
            <a:pPr marL="12700">
              <a:lnSpc>
                <a:spcPct val="100000"/>
              </a:lnSpc>
            </a:pPr>
            <a:r>
              <a:rPr spc="-45" dirty="0"/>
              <a:t>Teminat </a:t>
            </a:r>
            <a:r>
              <a:rPr spc="-10" dirty="0"/>
              <a:t>Olarak </a:t>
            </a:r>
            <a:r>
              <a:rPr spc="-5" dirty="0"/>
              <a:t>Kabul Edilecek</a:t>
            </a:r>
            <a:r>
              <a:rPr spc="-50" dirty="0"/>
              <a:t> </a:t>
            </a:r>
            <a:r>
              <a:rPr spc="-5" dirty="0"/>
              <a:t>Değerler</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07033"/>
            <a:ext cx="8072120" cy="5043170"/>
          </a:xfrm>
          <a:prstGeom prst="rect">
            <a:avLst/>
          </a:prstGeom>
        </p:spPr>
        <p:txBody>
          <a:bodyPr vert="horz" wrap="square" lIns="0" tIns="0" rIns="0" bIns="0" rtlCol="0">
            <a:spAutoFit/>
          </a:bodyPr>
          <a:lstStyle/>
          <a:p>
            <a:pPr marL="12700" algn="just">
              <a:lnSpc>
                <a:spcPct val="100000"/>
              </a:lnSpc>
              <a:buSzPct val="106666"/>
              <a:buFont typeface="Calibri"/>
              <a:buAutoNum type="alphaLcParenR"/>
              <a:tabLst>
                <a:tab pos="541655" algn="l"/>
              </a:tabLst>
            </a:pPr>
            <a:r>
              <a:rPr sz="3000" spc="-35" dirty="0">
                <a:latin typeface="Calibri"/>
                <a:cs typeface="Calibri"/>
              </a:rPr>
              <a:t>Tedavüldeki </a:t>
            </a:r>
            <a:r>
              <a:rPr sz="3000" spc="-45" dirty="0">
                <a:latin typeface="Calibri"/>
                <a:cs typeface="Calibri"/>
              </a:rPr>
              <a:t>Türk</a:t>
            </a:r>
            <a:r>
              <a:rPr sz="3000" spc="-20" dirty="0">
                <a:latin typeface="Calibri"/>
                <a:cs typeface="Calibri"/>
              </a:rPr>
              <a:t> Parası.</a:t>
            </a:r>
            <a:endParaRPr sz="3000">
              <a:latin typeface="Calibri"/>
              <a:cs typeface="Calibri"/>
            </a:endParaRPr>
          </a:p>
          <a:p>
            <a:pPr marL="12700" marR="5080" algn="just">
              <a:lnSpc>
                <a:spcPct val="140100"/>
              </a:lnSpc>
              <a:spcBef>
                <a:spcPts val="85"/>
              </a:spcBef>
              <a:buFont typeface="Calibri"/>
              <a:buAutoNum type="alphaLcParenR"/>
              <a:tabLst>
                <a:tab pos="566420" algn="l"/>
              </a:tabLst>
            </a:pPr>
            <a:r>
              <a:rPr sz="3000" spc="-10" dirty="0">
                <a:latin typeface="Calibri"/>
                <a:cs typeface="Calibri"/>
              </a:rPr>
              <a:t>Bankalar </a:t>
            </a:r>
            <a:r>
              <a:rPr sz="3000" spc="-15" dirty="0">
                <a:latin typeface="Calibri"/>
                <a:cs typeface="Calibri"/>
              </a:rPr>
              <a:t>ve</a:t>
            </a:r>
            <a:r>
              <a:rPr sz="3000" spc="645" dirty="0">
                <a:latin typeface="Calibri"/>
                <a:cs typeface="Calibri"/>
              </a:rPr>
              <a:t> </a:t>
            </a:r>
            <a:r>
              <a:rPr sz="3000" spc="-30" dirty="0">
                <a:latin typeface="Calibri"/>
                <a:cs typeface="Calibri"/>
              </a:rPr>
              <a:t>özel </a:t>
            </a:r>
            <a:r>
              <a:rPr sz="3000" spc="-5" dirty="0">
                <a:latin typeface="Calibri"/>
                <a:cs typeface="Calibri"/>
              </a:rPr>
              <a:t>finans kurumları </a:t>
            </a:r>
            <a:r>
              <a:rPr sz="3000" spc="-15" dirty="0">
                <a:latin typeface="Calibri"/>
                <a:cs typeface="Calibri"/>
              </a:rPr>
              <a:t>tarafından  </a:t>
            </a:r>
            <a:r>
              <a:rPr sz="3000" spc="-10" dirty="0">
                <a:latin typeface="Calibri"/>
                <a:cs typeface="Calibri"/>
              </a:rPr>
              <a:t>verilen </a:t>
            </a:r>
            <a:r>
              <a:rPr sz="3000" spc="-15" dirty="0">
                <a:latin typeface="Calibri"/>
                <a:cs typeface="Calibri"/>
              </a:rPr>
              <a:t>teminat</a:t>
            </a:r>
            <a:r>
              <a:rPr sz="3000" spc="-30" dirty="0">
                <a:latin typeface="Calibri"/>
                <a:cs typeface="Calibri"/>
              </a:rPr>
              <a:t> </a:t>
            </a:r>
            <a:r>
              <a:rPr sz="3000" spc="-5" dirty="0">
                <a:latin typeface="Calibri"/>
                <a:cs typeface="Calibri"/>
              </a:rPr>
              <a:t>mektupları.</a:t>
            </a:r>
            <a:endParaRPr sz="3000">
              <a:latin typeface="Calibri"/>
              <a:cs typeface="Calibri"/>
            </a:endParaRPr>
          </a:p>
          <a:p>
            <a:pPr marL="12700" marR="5080" algn="just">
              <a:lnSpc>
                <a:spcPct val="140000"/>
              </a:lnSpc>
              <a:buFont typeface="Calibri"/>
              <a:buAutoNum type="alphaLcParenR"/>
              <a:tabLst>
                <a:tab pos="514350" algn="l"/>
              </a:tabLst>
            </a:pPr>
            <a:r>
              <a:rPr sz="3000" spc="-5" dirty="0">
                <a:latin typeface="Calibri"/>
                <a:cs typeface="Calibri"/>
              </a:rPr>
              <a:t>Hazine </a:t>
            </a:r>
            <a:r>
              <a:rPr sz="3000" spc="-10" dirty="0">
                <a:latin typeface="Calibri"/>
                <a:cs typeface="Calibri"/>
              </a:rPr>
              <a:t>Müsteşarlığınca </a:t>
            </a:r>
            <a:r>
              <a:rPr sz="3000" spc="-15" dirty="0">
                <a:latin typeface="Calibri"/>
                <a:cs typeface="Calibri"/>
              </a:rPr>
              <a:t>ihraç</a:t>
            </a:r>
            <a:r>
              <a:rPr sz="3000" spc="645" dirty="0">
                <a:latin typeface="Calibri"/>
                <a:cs typeface="Calibri"/>
              </a:rPr>
              <a:t> </a:t>
            </a:r>
            <a:r>
              <a:rPr sz="3000" spc="-5" dirty="0">
                <a:latin typeface="Calibri"/>
                <a:cs typeface="Calibri"/>
              </a:rPr>
              <a:t>edilen </a:t>
            </a:r>
            <a:r>
              <a:rPr sz="3000" spc="-10" dirty="0">
                <a:latin typeface="Calibri"/>
                <a:cs typeface="Calibri"/>
              </a:rPr>
              <a:t>Devlet </a:t>
            </a:r>
            <a:r>
              <a:rPr sz="3000" spc="-15" dirty="0">
                <a:latin typeface="Calibri"/>
                <a:cs typeface="Calibri"/>
              </a:rPr>
              <a:t>İç  </a:t>
            </a:r>
            <a:r>
              <a:rPr sz="3000" spc="-5" dirty="0">
                <a:latin typeface="Calibri"/>
                <a:cs typeface="Calibri"/>
              </a:rPr>
              <a:t>Borçlanma </a:t>
            </a:r>
            <a:r>
              <a:rPr sz="3000" spc="-10" dirty="0">
                <a:latin typeface="Calibri"/>
                <a:cs typeface="Calibri"/>
              </a:rPr>
              <a:t>Senetleri </a:t>
            </a:r>
            <a:r>
              <a:rPr sz="3000" spc="-15" dirty="0">
                <a:latin typeface="Calibri"/>
                <a:cs typeface="Calibri"/>
              </a:rPr>
              <a:t>ve </a:t>
            </a:r>
            <a:r>
              <a:rPr sz="3000" spc="-5" dirty="0">
                <a:latin typeface="Calibri"/>
                <a:cs typeface="Calibri"/>
              </a:rPr>
              <a:t>bu </a:t>
            </a:r>
            <a:r>
              <a:rPr sz="3000" spc="-10" dirty="0">
                <a:latin typeface="Calibri"/>
                <a:cs typeface="Calibri"/>
              </a:rPr>
              <a:t>senetler yerine  </a:t>
            </a:r>
            <a:r>
              <a:rPr sz="3000" spc="-15" dirty="0">
                <a:latin typeface="Calibri"/>
                <a:cs typeface="Calibri"/>
              </a:rPr>
              <a:t>düzenlenen </a:t>
            </a:r>
            <a:r>
              <a:rPr sz="3000" spc="-45" dirty="0">
                <a:latin typeface="Calibri"/>
                <a:cs typeface="Calibri"/>
              </a:rPr>
              <a:t>belgeler.</a:t>
            </a:r>
            <a:endParaRPr sz="3000">
              <a:latin typeface="Calibri"/>
              <a:cs typeface="Calibri"/>
            </a:endParaRPr>
          </a:p>
          <a:p>
            <a:pPr marL="548640" lvl="1" indent="-354965">
              <a:lnSpc>
                <a:spcPct val="100000"/>
              </a:lnSpc>
              <a:spcBef>
                <a:spcPts val="1435"/>
              </a:spcBef>
              <a:buClr>
                <a:srgbClr val="FF0000"/>
              </a:buClr>
              <a:buSzPct val="90000"/>
              <a:buFont typeface="Wingdings"/>
              <a:buChar char=""/>
              <a:tabLst>
                <a:tab pos="549275" algn="l"/>
              </a:tabLst>
            </a:pPr>
            <a:r>
              <a:rPr sz="3000" dirty="0">
                <a:solidFill>
                  <a:srgbClr val="006FC0"/>
                </a:solidFill>
                <a:latin typeface="Calibri"/>
                <a:cs typeface="Calibri"/>
              </a:rPr>
              <a:t>Geçici </a:t>
            </a:r>
            <a:r>
              <a:rPr sz="3000" spc="-45" dirty="0">
                <a:solidFill>
                  <a:srgbClr val="006FC0"/>
                </a:solidFill>
                <a:latin typeface="Calibri"/>
                <a:cs typeface="Calibri"/>
              </a:rPr>
              <a:t>Teminat </a:t>
            </a:r>
            <a:r>
              <a:rPr sz="3000" u="heavy" spc="-10" dirty="0">
                <a:solidFill>
                  <a:srgbClr val="006FC0"/>
                </a:solidFill>
                <a:latin typeface="Calibri"/>
                <a:cs typeface="Calibri"/>
              </a:rPr>
              <a:t>teklif </a:t>
            </a:r>
            <a:r>
              <a:rPr sz="3000" u="heavy" spc="-5" dirty="0">
                <a:solidFill>
                  <a:srgbClr val="006FC0"/>
                </a:solidFill>
                <a:latin typeface="Calibri"/>
                <a:cs typeface="Calibri"/>
              </a:rPr>
              <a:t>edilen </a:t>
            </a:r>
            <a:r>
              <a:rPr sz="3000" u="heavy" spc="-10" dirty="0">
                <a:solidFill>
                  <a:srgbClr val="006FC0"/>
                </a:solidFill>
                <a:latin typeface="Calibri"/>
                <a:cs typeface="Calibri"/>
              </a:rPr>
              <a:t>bedelin </a:t>
            </a:r>
            <a:r>
              <a:rPr sz="3000" dirty="0">
                <a:solidFill>
                  <a:srgbClr val="FF0000"/>
                </a:solidFill>
                <a:latin typeface="Calibri"/>
                <a:cs typeface="Calibri"/>
              </a:rPr>
              <a:t>%</a:t>
            </a:r>
            <a:r>
              <a:rPr sz="3000" spc="5" dirty="0">
                <a:solidFill>
                  <a:srgbClr val="FF0000"/>
                </a:solidFill>
                <a:latin typeface="Calibri"/>
                <a:cs typeface="Calibri"/>
              </a:rPr>
              <a:t> </a:t>
            </a:r>
            <a:r>
              <a:rPr sz="3000" spc="-15" dirty="0">
                <a:solidFill>
                  <a:srgbClr val="FF0000"/>
                </a:solidFill>
                <a:latin typeface="Calibri"/>
                <a:cs typeface="Calibri"/>
              </a:rPr>
              <a:t>3’ünden,</a:t>
            </a:r>
            <a:endParaRPr sz="3000">
              <a:latin typeface="Calibri"/>
              <a:cs typeface="Calibri"/>
            </a:endParaRPr>
          </a:p>
          <a:p>
            <a:pPr marL="548640" lvl="1" indent="-354965">
              <a:lnSpc>
                <a:spcPct val="100000"/>
              </a:lnSpc>
              <a:spcBef>
                <a:spcPts val="1440"/>
              </a:spcBef>
              <a:buClr>
                <a:srgbClr val="FF0000"/>
              </a:buClr>
              <a:buSzPct val="90000"/>
              <a:buFont typeface="Wingdings"/>
              <a:buChar char=""/>
              <a:tabLst>
                <a:tab pos="549275" algn="l"/>
              </a:tabLst>
            </a:pPr>
            <a:r>
              <a:rPr sz="3000" spc="-15" dirty="0">
                <a:solidFill>
                  <a:srgbClr val="00AF50"/>
                </a:solidFill>
                <a:latin typeface="Calibri"/>
                <a:cs typeface="Calibri"/>
              </a:rPr>
              <a:t>Kesin </a:t>
            </a:r>
            <a:r>
              <a:rPr sz="3000" spc="-45" dirty="0">
                <a:solidFill>
                  <a:srgbClr val="00AF50"/>
                </a:solidFill>
                <a:latin typeface="Calibri"/>
                <a:cs typeface="Calibri"/>
              </a:rPr>
              <a:t>Teminat </a:t>
            </a:r>
            <a:r>
              <a:rPr sz="3000" u="heavy" spc="-40" dirty="0">
                <a:solidFill>
                  <a:srgbClr val="00AF50"/>
                </a:solidFill>
                <a:latin typeface="Calibri"/>
                <a:cs typeface="Calibri"/>
              </a:rPr>
              <a:t>Teklifin </a:t>
            </a:r>
            <a:r>
              <a:rPr sz="3000" dirty="0">
                <a:solidFill>
                  <a:srgbClr val="00AF50"/>
                </a:solidFill>
                <a:latin typeface="Calibri"/>
                <a:cs typeface="Calibri"/>
              </a:rPr>
              <a:t>% 6 </a:t>
            </a:r>
            <a:r>
              <a:rPr sz="3000" spc="-5" dirty="0">
                <a:solidFill>
                  <a:srgbClr val="00AF50"/>
                </a:solidFill>
                <a:latin typeface="Calibri"/>
                <a:cs typeface="Calibri"/>
              </a:rPr>
              <a:t>sından </a:t>
            </a:r>
            <a:r>
              <a:rPr sz="3000" dirty="0">
                <a:latin typeface="Calibri"/>
                <a:cs typeface="Calibri"/>
              </a:rPr>
              <a:t>az</a:t>
            </a:r>
            <a:r>
              <a:rPr sz="3000" spc="65" dirty="0">
                <a:latin typeface="Calibri"/>
                <a:cs typeface="Calibri"/>
              </a:rPr>
              <a:t> </a:t>
            </a:r>
            <a:r>
              <a:rPr sz="3000" spc="-5" dirty="0">
                <a:latin typeface="Calibri"/>
                <a:cs typeface="Calibri"/>
              </a:rPr>
              <a:t>olmaz.</a:t>
            </a:r>
            <a:endParaRPr sz="30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67</a:t>
            </a:fld>
            <a:endParaRP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1185672"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7" name="object 7"/>
          <p:cNvSpPr/>
          <p:nvPr/>
        </p:nvSpPr>
        <p:spPr>
          <a:xfrm>
            <a:off x="359663" y="3686555"/>
            <a:ext cx="550164" cy="717804"/>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43483" y="3622547"/>
            <a:ext cx="589788" cy="845819"/>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530351" y="3622547"/>
            <a:ext cx="1888236" cy="845819"/>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1915667" y="3622547"/>
            <a:ext cx="774192" cy="845819"/>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2186939" y="3622547"/>
            <a:ext cx="1315212" cy="845819"/>
          </a:xfrm>
          <a:prstGeom prst="rect">
            <a:avLst/>
          </a:prstGeom>
          <a:blipFill>
            <a:blip r:embed="rId8" cstate="print"/>
            <a:stretch>
              <a:fillRect/>
            </a:stretch>
          </a:blipFill>
        </p:spPr>
        <p:txBody>
          <a:bodyPr wrap="square" lIns="0" tIns="0" rIns="0" bIns="0" rtlCol="0"/>
          <a:lstStyle/>
          <a:p>
            <a:endParaRPr/>
          </a:p>
        </p:txBody>
      </p:sp>
      <p:sp>
        <p:nvSpPr>
          <p:cNvPr id="12" name="object 12"/>
          <p:cNvSpPr/>
          <p:nvPr/>
        </p:nvSpPr>
        <p:spPr>
          <a:xfrm>
            <a:off x="2999232" y="3622547"/>
            <a:ext cx="774192" cy="845819"/>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3270503" y="3622547"/>
            <a:ext cx="1528572" cy="845819"/>
          </a:xfrm>
          <a:prstGeom prst="rect">
            <a:avLst/>
          </a:prstGeom>
          <a:blipFill>
            <a:blip r:embed="rId9" cstate="print"/>
            <a:stretch>
              <a:fillRect/>
            </a:stretch>
          </a:blipFill>
        </p:spPr>
        <p:txBody>
          <a:bodyPr wrap="square" lIns="0" tIns="0" rIns="0" bIns="0" rtlCol="0"/>
          <a:lstStyle/>
          <a:p>
            <a:endParaRPr/>
          </a:p>
        </p:txBody>
      </p:sp>
      <p:sp>
        <p:nvSpPr>
          <p:cNvPr id="14" name="object 14"/>
          <p:cNvSpPr/>
          <p:nvPr/>
        </p:nvSpPr>
        <p:spPr>
          <a:xfrm>
            <a:off x="4296155" y="3622547"/>
            <a:ext cx="774191" cy="845819"/>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4567428" y="3622547"/>
            <a:ext cx="1516379" cy="845819"/>
          </a:xfrm>
          <a:prstGeom prst="rect">
            <a:avLst/>
          </a:prstGeom>
          <a:blipFill>
            <a:blip r:embed="rId10" cstate="print"/>
            <a:stretch>
              <a:fillRect/>
            </a:stretch>
          </a:blipFill>
        </p:spPr>
        <p:txBody>
          <a:bodyPr wrap="square" lIns="0" tIns="0" rIns="0" bIns="0" rtlCol="0"/>
          <a:lstStyle/>
          <a:p>
            <a:endParaRPr/>
          </a:p>
        </p:txBody>
      </p:sp>
      <p:sp>
        <p:nvSpPr>
          <p:cNvPr id="16" name="object 16"/>
          <p:cNvSpPr/>
          <p:nvPr/>
        </p:nvSpPr>
        <p:spPr>
          <a:xfrm>
            <a:off x="5580888" y="3622547"/>
            <a:ext cx="774191" cy="845819"/>
          </a:xfrm>
          <a:prstGeom prst="rect">
            <a:avLst/>
          </a:prstGeom>
          <a:blipFill>
            <a:blip r:embed="rId7" cstate="print"/>
            <a:stretch>
              <a:fillRect/>
            </a:stretch>
          </a:blipFill>
        </p:spPr>
        <p:txBody>
          <a:bodyPr wrap="square" lIns="0" tIns="0" rIns="0" bIns="0" rtlCol="0"/>
          <a:lstStyle/>
          <a:p>
            <a:endParaRPr/>
          </a:p>
        </p:txBody>
      </p:sp>
      <p:sp>
        <p:nvSpPr>
          <p:cNvPr id="17" name="object 17"/>
          <p:cNvSpPr/>
          <p:nvPr/>
        </p:nvSpPr>
        <p:spPr>
          <a:xfrm>
            <a:off x="5852159" y="3622547"/>
            <a:ext cx="1647443" cy="845819"/>
          </a:xfrm>
          <a:prstGeom prst="rect">
            <a:avLst/>
          </a:prstGeom>
          <a:blipFill>
            <a:blip r:embed="rId11" cstate="print"/>
            <a:stretch>
              <a:fillRect/>
            </a:stretch>
          </a:blipFill>
        </p:spPr>
        <p:txBody>
          <a:bodyPr wrap="square" lIns="0" tIns="0" rIns="0" bIns="0" rtlCol="0"/>
          <a:lstStyle/>
          <a:p>
            <a:endParaRPr/>
          </a:p>
        </p:txBody>
      </p:sp>
      <p:sp>
        <p:nvSpPr>
          <p:cNvPr id="18" name="object 18"/>
          <p:cNvSpPr/>
          <p:nvPr/>
        </p:nvSpPr>
        <p:spPr>
          <a:xfrm>
            <a:off x="6996683" y="3622547"/>
            <a:ext cx="774192" cy="845819"/>
          </a:xfrm>
          <a:prstGeom prst="rect">
            <a:avLst/>
          </a:prstGeom>
          <a:blipFill>
            <a:blip r:embed="rId7" cstate="print"/>
            <a:stretch>
              <a:fillRect/>
            </a:stretch>
          </a:blipFill>
        </p:spPr>
        <p:txBody>
          <a:bodyPr wrap="square" lIns="0" tIns="0" rIns="0" bIns="0" rtlCol="0"/>
          <a:lstStyle/>
          <a:p>
            <a:endParaRPr/>
          </a:p>
        </p:txBody>
      </p:sp>
      <p:sp>
        <p:nvSpPr>
          <p:cNvPr id="19" name="object 19"/>
          <p:cNvSpPr/>
          <p:nvPr/>
        </p:nvSpPr>
        <p:spPr>
          <a:xfrm>
            <a:off x="7267956" y="3622547"/>
            <a:ext cx="1603248" cy="845819"/>
          </a:xfrm>
          <a:prstGeom prst="rect">
            <a:avLst/>
          </a:prstGeom>
          <a:blipFill>
            <a:blip r:embed="rId12" cstate="print"/>
            <a:stretch>
              <a:fillRect/>
            </a:stretch>
          </a:blipFill>
        </p:spPr>
        <p:txBody>
          <a:bodyPr wrap="square" lIns="0" tIns="0" rIns="0" bIns="0" rtlCol="0"/>
          <a:lstStyle/>
          <a:p>
            <a:endParaRPr/>
          </a:p>
        </p:txBody>
      </p:sp>
      <p:sp>
        <p:nvSpPr>
          <p:cNvPr id="20" name="object 20"/>
          <p:cNvSpPr/>
          <p:nvPr/>
        </p:nvSpPr>
        <p:spPr>
          <a:xfrm>
            <a:off x="8368283" y="3622547"/>
            <a:ext cx="588264" cy="845819"/>
          </a:xfrm>
          <a:prstGeom prst="rect">
            <a:avLst/>
          </a:prstGeom>
          <a:blipFill>
            <a:blip r:embed="rId5" cstate="print"/>
            <a:stretch>
              <a:fillRect/>
            </a:stretch>
          </a:blipFill>
        </p:spPr>
        <p:txBody>
          <a:bodyPr wrap="square" lIns="0" tIns="0" rIns="0" bIns="0" rtlCol="0"/>
          <a:lstStyle/>
          <a:p>
            <a:endParaRPr/>
          </a:p>
        </p:txBody>
      </p:sp>
      <p:sp>
        <p:nvSpPr>
          <p:cNvPr id="21" name="object 21"/>
          <p:cNvSpPr/>
          <p:nvPr/>
        </p:nvSpPr>
        <p:spPr>
          <a:xfrm>
            <a:off x="323088" y="4079747"/>
            <a:ext cx="1714500" cy="845819"/>
          </a:xfrm>
          <a:prstGeom prst="rect">
            <a:avLst/>
          </a:prstGeom>
          <a:blipFill>
            <a:blip r:embed="rId13" cstate="print"/>
            <a:stretch>
              <a:fillRect/>
            </a:stretch>
          </a:blipFill>
        </p:spPr>
        <p:txBody>
          <a:bodyPr wrap="square" lIns="0" tIns="0" rIns="0" bIns="0" rtlCol="0"/>
          <a:lstStyle/>
          <a:p>
            <a:endParaRPr/>
          </a:p>
        </p:txBody>
      </p:sp>
      <p:sp>
        <p:nvSpPr>
          <p:cNvPr id="22" name="object 22"/>
          <p:cNvSpPr/>
          <p:nvPr/>
        </p:nvSpPr>
        <p:spPr>
          <a:xfrm>
            <a:off x="1534667" y="4079747"/>
            <a:ext cx="838200" cy="845819"/>
          </a:xfrm>
          <a:prstGeom prst="rect">
            <a:avLst/>
          </a:prstGeom>
          <a:blipFill>
            <a:blip r:embed="rId14" cstate="print"/>
            <a:stretch>
              <a:fillRect/>
            </a:stretch>
          </a:blipFill>
        </p:spPr>
        <p:txBody>
          <a:bodyPr wrap="square" lIns="0" tIns="0" rIns="0" bIns="0" rtlCol="0"/>
          <a:lstStyle/>
          <a:p>
            <a:endParaRPr/>
          </a:p>
        </p:txBody>
      </p:sp>
      <p:sp>
        <p:nvSpPr>
          <p:cNvPr id="23" name="object 23"/>
          <p:cNvSpPr/>
          <p:nvPr/>
        </p:nvSpPr>
        <p:spPr>
          <a:xfrm>
            <a:off x="1869948" y="4079747"/>
            <a:ext cx="1592579" cy="845819"/>
          </a:xfrm>
          <a:prstGeom prst="rect">
            <a:avLst/>
          </a:prstGeom>
          <a:blipFill>
            <a:blip r:embed="rId15" cstate="print"/>
            <a:stretch>
              <a:fillRect/>
            </a:stretch>
          </a:blipFill>
        </p:spPr>
        <p:txBody>
          <a:bodyPr wrap="square" lIns="0" tIns="0" rIns="0" bIns="0" rtlCol="0"/>
          <a:lstStyle/>
          <a:p>
            <a:endParaRPr/>
          </a:p>
        </p:txBody>
      </p:sp>
      <p:sp>
        <p:nvSpPr>
          <p:cNvPr id="24" name="object 24"/>
          <p:cNvSpPr/>
          <p:nvPr/>
        </p:nvSpPr>
        <p:spPr>
          <a:xfrm>
            <a:off x="2959607" y="4079747"/>
            <a:ext cx="838199" cy="845819"/>
          </a:xfrm>
          <a:prstGeom prst="rect">
            <a:avLst/>
          </a:prstGeom>
          <a:blipFill>
            <a:blip r:embed="rId14" cstate="print"/>
            <a:stretch>
              <a:fillRect/>
            </a:stretch>
          </a:blipFill>
        </p:spPr>
        <p:txBody>
          <a:bodyPr wrap="square" lIns="0" tIns="0" rIns="0" bIns="0" rtlCol="0"/>
          <a:lstStyle/>
          <a:p>
            <a:endParaRPr/>
          </a:p>
        </p:txBody>
      </p:sp>
      <p:sp>
        <p:nvSpPr>
          <p:cNvPr id="25" name="object 25"/>
          <p:cNvSpPr/>
          <p:nvPr/>
        </p:nvSpPr>
        <p:spPr>
          <a:xfrm>
            <a:off x="3294888" y="4079747"/>
            <a:ext cx="1664208" cy="845819"/>
          </a:xfrm>
          <a:prstGeom prst="rect">
            <a:avLst/>
          </a:prstGeom>
          <a:blipFill>
            <a:blip r:embed="rId16" cstate="print"/>
            <a:stretch>
              <a:fillRect/>
            </a:stretch>
          </a:blipFill>
        </p:spPr>
        <p:txBody>
          <a:bodyPr wrap="square" lIns="0" tIns="0" rIns="0" bIns="0" rtlCol="0"/>
          <a:lstStyle/>
          <a:p>
            <a:endParaRPr/>
          </a:p>
        </p:txBody>
      </p:sp>
      <p:sp>
        <p:nvSpPr>
          <p:cNvPr id="26" name="object 26"/>
          <p:cNvSpPr/>
          <p:nvPr/>
        </p:nvSpPr>
        <p:spPr>
          <a:xfrm>
            <a:off x="4456176" y="4079747"/>
            <a:ext cx="838200" cy="845819"/>
          </a:xfrm>
          <a:prstGeom prst="rect">
            <a:avLst/>
          </a:prstGeom>
          <a:blipFill>
            <a:blip r:embed="rId14" cstate="print"/>
            <a:stretch>
              <a:fillRect/>
            </a:stretch>
          </a:blipFill>
        </p:spPr>
        <p:txBody>
          <a:bodyPr wrap="square" lIns="0" tIns="0" rIns="0" bIns="0" rtlCol="0"/>
          <a:lstStyle/>
          <a:p>
            <a:endParaRPr/>
          </a:p>
        </p:txBody>
      </p:sp>
      <p:sp>
        <p:nvSpPr>
          <p:cNvPr id="27" name="object 27"/>
          <p:cNvSpPr/>
          <p:nvPr/>
        </p:nvSpPr>
        <p:spPr>
          <a:xfrm>
            <a:off x="4791455" y="4079747"/>
            <a:ext cx="1680972" cy="845819"/>
          </a:xfrm>
          <a:prstGeom prst="rect">
            <a:avLst/>
          </a:prstGeom>
          <a:blipFill>
            <a:blip r:embed="rId17" cstate="print"/>
            <a:stretch>
              <a:fillRect/>
            </a:stretch>
          </a:blipFill>
        </p:spPr>
        <p:txBody>
          <a:bodyPr wrap="square" lIns="0" tIns="0" rIns="0" bIns="0" rtlCol="0"/>
          <a:lstStyle/>
          <a:p>
            <a:endParaRPr/>
          </a:p>
        </p:txBody>
      </p:sp>
      <p:sp>
        <p:nvSpPr>
          <p:cNvPr id="28" name="object 28"/>
          <p:cNvSpPr/>
          <p:nvPr/>
        </p:nvSpPr>
        <p:spPr>
          <a:xfrm>
            <a:off x="5969508" y="4079747"/>
            <a:ext cx="841247" cy="845819"/>
          </a:xfrm>
          <a:prstGeom prst="rect">
            <a:avLst/>
          </a:prstGeom>
          <a:blipFill>
            <a:blip r:embed="rId18" cstate="print"/>
            <a:stretch>
              <a:fillRect/>
            </a:stretch>
          </a:blipFill>
        </p:spPr>
        <p:txBody>
          <a:bodyPr wrap="square" lIns="0" tIns="0" rIns="0" bIns="0" rtlCol="0"/>
          <a:lstStyle/>
          <a:p>
            <a:endParaRPr/>
          </a:p>
        </p:txBody>
      </p:sp>
      <p:sp>
        <p:nvSpPr>
          <p:cNvPr id="29" name="object 29"/>
          <p:cNvSpPr/>
          <p:nvPr/>
        </p:nvSpPr>
        <p:spPr>
          <a:xfrm>
            <a:off x="6307835" y="4079747"/>
            <a:ext cx="2563367" cy="845819"/>
          </a:xfrm>
          <a:prstGeom prst="rect">
            <a:avLst/>
          </a:prstGeom>
          <a:blipFill>
            <a:blip r:embed="rId19" cstate="print"/>
            <a:stretch>
              <a:fillRect/>
            </a:stretch>
          </a:blipFill>
        </p:spPr>
        <p:txBody>
          <a:bodyPr wrap="square" lIns="0" tIns="0" rIns="0" bIns="0" rtlCol="0"/>
          <a:lstStyle/>
          <a:p>
            <a:endParaRPr/>
          </a:p>
        </p:txBody>
      </p:sp>
      <p:sp>
        <p:nvSpPr>
          <p:cNvPr id="30" name="object 30"/>
          <p:cNvSpPr/>
          <p:nvPr/>
        </p:nvSpPr>
        <p:spPr>
          <a:xfrm>
            <a:off x="8368283" y="4079747"/>
            <a:ext cx="589787" cy="845819"/>
          </a:xfrm>
          <a:prstGeom prst="rect">
            <a:avLst/>
          </a:prstGeom>
          <a:blipFill>
            <a:blip r:embed="rId5" cstate="print"/>
            <a:stretch>
              <a:fillRect/>
            </a:stretch>
          </a:blipFill>
        </p:spPr>
        <p:txBody>
          <a:bodyPr wrap="square" lIns="0" tIns="0" rIns="0" bIns="0" rtlCol="0"/>
          <a:lstStyle/>
          <a:p>
            <a:endParaRPr/>
          </a:p>
        </p:txBody>
      </p:sp>
      <p:sp>
        <p:nvSpPr>
          <p:cNvPr id="31" name="object 31"/>
          <p:cNvSpPr/>
          <p:nvPr/>
        </p:nvSpPr>
        <p:spPr>
          <a:xfrm>
            <a:off x="323088" y="4536947"/>
            <a:ext cx="2296668" cy="845819"/>
          </a:xfrm>
          <a:prstGeom prst="rect">
            <a:avLst/>
          </a:prstGeom>
          <a:blipFill>
            <a:blip r:embed="rId20" cstate="print"/>
            <a:stretch>
              <a:fillRect/>
            </a:stretch>
          </a:blipFill>
        </p:spPr>
        <p:txBody>
          <a:bodyPr wrap="square" lIns="0" tIns="0" rIns="0" bIns="0" rtlCol="0"/>
          <a:lstStyle/>
          <a:p>
            <a:endParaRPr/>
          </a:p>
        </p:txBody>
      </p:sp>
      <p:sp>
        <p:nvSpPr>
          <p:cNvPr id="32" name="object 32"/>
          <p:cNvSpPr/>
          <p:nvPr/>
        </p:nvSpPr>
        <p:spPr>
          <a:xfrm>
            <a:off x="2116835" y="4536947"/>
            <a:ext cx="1110996" cy="845819"/>
          </a:xfrm>
          <a:prstGeom prst="rect">
            <a:avLst/>
          </a:prstGeom>
          <a:blipFill>
            <a:blip r:embed="rId21" cstate="print"/>
            <a:stretch>
              <a:fillRect/>
            </a:stretch>
          </a:blipFill>
        </p:spPr>
        <p:txBody>
          <a:bodyPr wrap="square" lIns="0" tIns="0" rIns="0" bIns="0" rtlCol="0"/>
          <a:lstStyle/>
          <a:p>
            <a:endParaRPr/>
          </a:p>
        </p:txBody>
      </p:sp>
      <p:sp>
        <p:nvSpPr>
          <p:cNvPr id="33" name="object 33"/>
          <p:cNvSpPr/>
          <p:nvPr/>
        </p:nvSpPr>
        <p:spPr>
          <a:xfrm>
            <a:off x="2724911" y="4536947"/>
            <a:ext cx="1008888" cy="845819"/>
          </a:xfrm>
          <a:prstGeom prst="rect">
            <a:avLst/>
          </a:prstGeom>
          <a:blipFill>
            <a:blip r:embed="rId22" cstate="print"/>
            <a:stretch>
              <a:fillRect/>
            </a:stretch>
          </a:blipFill>
        </p:spPr>
        <p:txBody>
          <a:bodyPr wrap="square" lIns="0" tIns="0" rIns="0" bIns="0" rtlCol="0"/>
          <a:lstStyle/>
          <a:p>
            <a:endParaRPr/>
          </a:p>
        </p:txBody>
      </p:sp>
      <p:sp>
        <p:nvSpPr>
          <p:cNvPr id="34" name="object 34"/>
          <p:cNvSpPr/>
          <p:nvPr/>
        </p:nvSpPr>
        <p:spPr>
          <a:xfrm>
            <a:off x="3230879" y="4536947"/>
            <a:ext cx="1109471" cy="845819"/>
          </a:xfrm>
          <a:prstGeom prst="rect">
            <a:avLst/>
          </a:prstGeom>
          <a:blipFill>
            <a:blip r:embed="rId21" cstate="print"/>
            <a:stretch>
              <a:fillRect/>
            </a:stretch>
          </a:blipFill>
        </p:spPr>
        <p:txBody>
          <a:bodyPr wrap="square" lIns="0" tIns="0" rIns="0" bIns="0" rtlCol="0"/>
          <a:lstStyle/>
          <a:p>
            <a:endParaRPr/>
          </a:p>
        </p:txBody>
      </p:sp>
      <p:sp>
        <p:nvSpPr>
          <p:cNvPr id="35" name="object 35"/>
          <p:cNvSpPr/>
          <p:nvPr/>
        </p:nvSpPr>
        <p:spPr>
          <a:xfrm>
            <a:off x="3837432" y="4536947"/>
            <a:ext cx="1207008" cy="845819"/>
          </a:xfrm>
          <a:prstGeom prst="rect">
            <a:avLst/>
          </a:prstGeom>
          <a:blipFill>
            <a:blip r:embed="rId23" cstate="print"/>
            <a:stretch>
              <a:fillRect/>
            </a:stretch>
          </a:blipFill>
        </p:spPr>
        <p:txBody>
          <a:bodyPr wrap="square" lIns="0" tIns="0" rIns="0" bIns="0" rtlCol="0"/>
          <a:lstStyle/>
          <a:p>
            <a:endParaRPr/>
          </a:p>
        </p:txBody>
      </p:sp>
      <p:sp>
        <p:nvSpPr>
          <p:cNvPr id="36" name="object 36"/>
          <p:cNvSpPr/>
          <p:nvPr/>
        </p:nvSpPr>
        <p:spPr>
          <a:xfrm>
            <a:off x="4541520" y="4536947"/>
            <a:ext cx="1110996" cy="845819"/>
          </a:xfrm>
          <a:prstGeom prst="rect">
            <a:avLst/>
          </a:prstGeom>
          <a:blipFill>
            <a:blip r:embed="rId21" cstate="print"/>
            <a:stretch>
              <a:fillRect/>
            </a:stretch>
          </a:blipFill>
        </p:spPr>
        <p:txBody>
          <a:bodyPr wrap="square" lIns="0" tIns="0" rIns="0" bIns="0" rtlCol="0"/>
          <a:lstStyle/>
          <a:p>
            <a:endParaRPr/>
          </a:p>
        </p:txBody>
      </p:sp>
      <p:sp>
        <p:nvSpPr>
          <p:cNvPr id="37" name="object 37"/>
          <p:cNvSpPr/>
          <p:nvPr/>
        </p:nvSpPr>
        <p:spPr>
          <a:xfrm>
            <a:off x="5149596" y="4536947"/>
            <a:ext cx="1517903" cy="845819"/>
          </a:xfrm>
          <a:prstGeom prst="rect">
            <a:avLst/>
          </a:prstGeom>
          <a:blipFill>
            <a:blip r:embed="rId24" cstate="print"/>
            <a:stretch>
              <a:fillRect/>
            </a:stretch>
          </a:blipFill>
        </p:spPr>
        <p:txBody>
          <a:bodyPr wrap="square" lIns="0" tIns="0" rIns="0" bIns="0" rtlCol="0"/>
          <a:lstStyle/>
          <a:p>
            <a:endParaRPr/>
          </a:p>
        </p:txBody>
      </p:sp>
      <p:sp>
        <p:nvSpPr>
          <p:cNvPr id="38" name="object 38"/>
          <p:cNvSpPr/>
          <p:nvPr/>
        </p:nvSpPr>
        <p:spPr>
          <a:xfrm>
            <a:off x="6164579" y="4536947"/>
            <a:ext cx="1109472" cy="845819"/>
          </a:xfrm>
          <a:prstGeom prst="rect">
            <a:avLst/>
          </a:prstGeom>
          <a:blipFill>
            <a:blip r:embed="rId21" cstate="print"/>
            <a:stretch>
              <a:fillRect/>
            </a:stretch>
          </a:blipFill>
        </p:spPr>
        <p:txBody>
          <a:bodyPr wrap="square" lIns="0" tIns="0" rIns="0" bIns="0" rtlCol="0"/>
          <a:lstStyle/>
          <a:p>
            <a:endParaRPr/>
          </a:p>
        </p:txBody>
      </p:sp>
      <p:sp>
        <p:nvSpPr>
          <p:cNvPr id="39" name="object 39"/>
          <p:cNvSpPr/>
          <p:nvPr/>
        </p:nvSpPr>
        <p:spPr>
          <a:xfrm>
            <a:off x="6771131" y="4536947"/>
            <a:ext cx="2100072" cy="845819"/>
          </a:xfrm>
          <a:prstGeom prst="rect">
            <a:avLst/>
          </a:prstGeom>
          <a:blipFill>
            <a:blip r:embed="rId25" cstate="print"/>
            <a:stretch>
              <a:fillRect/>
            </a:stretch>
          </a:blipFill>
        </p:spPr>
        <p:txBody>
          <a:bodyPr wrap="square" lIns="0" tIns="0" rIns="0" bIns="0" rtlCol="0"/>
          <a:lstStyle/>
          <a:p>
            <a:endParaRPr/>
          </a:p>
        </p:txBody>
      </p:sp>
      <p:sp>
        <p:nvSpPr>
          <p:cNvPr id="40" name="object 40"/>
          <p:cNvSpPr/>
          <p:nvPr/>
        </p:nvSpPr>
        <p:spPr>
          <a:xfrm>
            <a:off x="8368283" y="4536947"/>
            <a:ext cx="589787" cy="845819"/>
          </a:xfrm>
          <a:prstGeom prst="rect">
            <a:avLst/>
          </a:prstGeom>
          <a:blipFill>
            <a:blip r:embed="rId5" cstate="print"/>
            <a:stretch>
              <a:fillRect/>
            </a:stretch>
          </a:blipFill>
        </p:spPr>
        <p:txBody>
          <a:bodyPr wrap="square" lIns="0" tIns="0" rIns="0" bIns="0" rtlCol="0"/>
          <a:lstStyle/>
          <a:p>
            <a:endParaRPr/>
          </a:p>
        </p:txBody>
      </p:sp>
      <p:sp>
        <p:nvSpPr>
          <p:cNvPr id="41" name="object 41"/>
          <p:cNvSpPr/>
          <p:nvPr/>
        </p:nvSpPr>
        <p:spPr>
          <a:xfrm>
            <a:off x="323088" y="4994147"/>
            <a:ext cx="2423160" cy="845819"/>
          </a:xfrm>
          <a:prstGeom prst="rect">
            <a:avLst/>
          </a:prstGeom>
          <a:blipFill>
            <a:blip r:embed="rId26" cstate="print"/>
            <a:stretch>
              <a:fillRect/>
            </a:stretch>
          </a:blipFill>
        </p:spPr>
        <p:txBody>
          <a:bodyPr wrap="square" lIns="0" tIns="0" rIns="0" bIns="0" rtlCol="0"/>
          <a:lstStyle/>
          <a:p>
            <a:endParaRPr/>
          </a:p>
        </p:txBody>
      </p:sp>
      <p:sp>
        <p:nvSpPr>
          <p:cNvPr id="42" name="object 42"/>
          <p:cNvSpPr/>
          <p:nvPr/>
        </p:nvSpPr>
        <p:spPr>
          <a:xfrm>
            <a:off x="2243327" y="4994147"/>
            <a:ext cx="598932" cy="845819"/>
          </a:xfrm>
          <a:prstGeom prst="rect">
            <a:avLst/>
          </a:prstGeom>
          <a:blipFill>
            <a:blip r:embed="rId27" cstate="print"/>
            <a:stretch>
              <a:fillRect/>
            </a:stretch>
          </a:blipFill>
        </p:spPr>
        <p:txBody>
          <a:bodyPr wrap="square" lIns="0" tIns="0" rIns="0" bIns="0" rtlCol="0"/>
          <a:lstStyle/>
          <a:p>
            <a:endParaRPr/>
          </a:p>
        </p:txBody>
      </p:sp>
      <p:sp>
        <p:nvSpPr>
          <p:cNvPr id="43" name="object 43"/>
          <p:cNvSpPr/>
          <p:nvPr/>
        </p:nvSpPr>
        <p:spPr>
          <a:xfrm>
            <a:off x="2339339" y="4994147"/>
            <a:ext cx="589788" cy="845819"/>
          </a:xfrm>
          <a:prstGeom prst="rect">
            <a:avLst/>
          </a:prstGeom>
          <a:blipFill>
            <a:blip r:embed="rId5" cstate="print"/>
            <a:stretch>
              <a:fillRect/>
            </a:stretch>
          </a:blipFill>
        </p:spPr>
        <p:txBody>
          <a:bodyPr wrap="square" lIns="0" tIns="0" rIns="0" bIns="0" rtlCol="0"/>
          <a:lstStyle/>
          <a:p>
            <a:endParaRPr/>
          </a:p>
        </p:txBody>
      </p:sp>
      <p:sp>
        <p:nvSpPr>
          <p:cNvPr id="44" name="object 44"/>
          <p:cNvSpPr/>
          <p:nvPr/>
        </p:nvSpPr>
        <p:spPr>
          <a:xfrm>
            <a:off x="359663" y="5515355"/>
            <a:ext cx="550164" cy="717804"/>
          </a:xfrm>
          <a:prstGeom prst="rect">
            <a:avLst/>
          </a:prstGeom>
          <a:blipFill>
            <a:blip r:embed="rId4" cstate="print"/>
            <a:stretch>
              <a:fillRect/>
            </a:stretch>
          </a:blipFill>
        </p:spPr>
        <p:txBody>
          <a:bodyPr wrap="square" lIns="0" tIns="0" rIns="0" bIns="0" rtlCol="0"/>
          <a:lstStyle/>
          <a:p>
            <a:endParaRPr/>
          </a:p>
        </p:txBody>
      </p:sp>
      <p:sp>
        <p:nvSpPr>
          <p:cNvPr id="45" name="object 45"/>
          <p:cNvSpPr/>
          <p:nvPr/>
        </p:nvSpPr>
        <p:spPr>
          <a:xfrm>
            <a:off x="443483" y="5451347"/>
            <a:ext cx="589788" cy="845819"/>
          </a:xfrm>
          <a:prstGeom prst="rect">
            <a:avLst/>
          </a:prstGeom>
          <a:blipFill>
            <a:blip r:embed="rId5" cstate="print"/>
            <a:stretch>
              <a:fillRect/>
            </a:stretch>
          </a:blipFill>
        </p:spPr>
        <p:txBody>
          <a:bodyPr wrap="square" lIns="0" tIns="0" rIns="0" bIns="0" rtlCol="0"/>
          <a:lstStyle/>
          <a:p>
            <a:endParaRPr/>
          </a:p>
        </p:txBody>
      </p:sp>
      <p:sp>
        <p:nvSpPr>
          <p:cNvPr id="46" name="object 46"/>
          <p:cNvSpPr/>
          <p:nvPr/>
        </p:nvSpPr>
        <p:spPr>
          <a:xfrm>
            <a:off x="530351" y="5451347"/>
            <a:ext cx="1269492" cy="845819"/>
          </a:xfrm>
          <a:prstGeom prst="rect">
            <a:avLst/>
          </a:prstGeom>
          <a:blipFill>
            <a:blip r:embed="rId28" cstate="print"/>
            <a:stretch>
              <a:fillRect/>
            </a:stretch>
          </a:blipFill>
        </p:spPr>
        <p:txBody>
          <a:bodyPr wrap="square" lIns="0" tIns="0" rIns="0" bIns="0" rtlCol="0"/>
          <a:lstStyle/>
          <a:p>
            <a:endParaRPr/>
          </a:p>
        </p:txBody>
      </p:sp>
      <p:sp>
        <p:nvSpPr>
          <p:cNvPr id="47" name="object 47"/>
          <p:cNvSpPr/>
          <p:nvPr/>
        </p:nvSpPr>
        <p:spPr>
          <a:xfrm>
            <a:off x="1296924" y="5451347"/>
            <a:ext cx="766572" cy="845819"/>
          </a:xfrm>
          <a:prstGeom prst="rect">
            <a:avLst/>
          </a:prstGeom>
          <a:blipFill>
            <a:blip r:embed="rId29" cstate="print"/>
            <a:stretch>
              <a:fillRect/>
            </a:stretch>
          </a:blipFill>
        </p:spPr>
        <p:txBody>
          <a:bodyPr wrap="square" lIns="0" tIns="0" rIns="0" bIns="0" rtlCol="0"/>
          <a:lstStyle/>
          <a:p>
            <a:endParaRPr/>
          </a:p>
        </p:txBody>
      </p:sp>
      <p:sp>
        <p:nvSpPr>
          <p:cNvPr id="48" name="object 48"/>
          <p:cNvSpPr/>
          <p:nvPr/>
        </p:nvSpPr>
        <p:spPr>
          <a:xfrm>
            <a:off x="1560575" y="5451347"/>
            <a:ext cx="835151" cy="845819"/>
          </a:xfrm>
          <a:prstGeom prst="rect">
            <a:avLst/>
          </a:prstGeom>
          <a:blipFill>
            <a:blip r:embed="rId30" cstate="print"/>
            <a:stretch>
              <a:fillRect/>
            </a:stretch>
          </a:blipFill>
        </p:spPr>
        <p:txBody>
          <a:bodyPr wrap="square" lIns="0" tIns="0" rIns="0" bIns="0" rtlCol="0"/>
          <a:lstStyle/>
          <a:p>
            <a:endParaRPr/>
          </a:p>
        </p:txBody>
      </p:sp>
      <p:sp>
        <p:nvSpPr>
          <p:cNvPr id="49" name="object 49"/>
          <p:cNvSpPr/>
          <p:nvPr/>
        </p:nvSpPr>
        <p:spPr>
          <a:xfrm>
            <a:off x="1892807" y="5451347"/>
            <a:ext cx="765048" cy="845819"/>
          </a:xfrm>
          <a:prstGeom prst="rect">
            <a:avLst/>
          </a:prstGeom>
          <a:blipFill>
            <a:blip r:embed="rId31" cstate="print"/>
            <a:stretch>
              <a:fillRect/>
            </a:stretch>
          </a:blipFill>
        </p:spPr>
        <p:txBody>
          <a:bodyPr wrap="square" lIns="0" tIns="0" rIns="0" bIns="0" rtlCol="0"/>
          <a:lstStyle/>
          <a:p>
            <a:endParaRPr/>
          </a:p>
        </p:txBody>
      </p:sp>
      <p:sp>
        <p:nvSpPr>
          <p:cNvPr id="50" name="object 50"/>
          <p:cNvSpPr/>
          <p:nvPr/>
        </p:nvSpPr>
        <p:spPr>
          <a:xfrm>
            <a:off x="2154935" y="5451347"/>
            <a:ext cx="861060" cy="845819"/>
          </a:xfrm>
          <a:prstGeom prst="rect">
            <a:avLst/>
          </a:prstGeom>
          <a:blipFill>
            <a:blip r:embed="rId32" cstate="print"/>
            <a:stretch>
              <a:fillRect/>
            </a:stretch>
          </a:blipFill>
        </p:spPr>
        <p:txBody>
          <a:bodyPr wrap="square" lIns="0" tIns="0" rIns="0" bIns="0" rtlCol="0"/>
          <a:lstStyle/>
          <a:p>
            <a:endParaRPr/>
          </a:p>
        </p:txBody>
      </p:sp>
      <p:sp>
        <p:nvSpPr>
          <p:cNvPr id="51" name="object 51"/>
          <p:cNvSpPr/>
          <p:nvPr/>
        </p:nvSpPr>
        <p:spPr>
          <a:xfrm>
            <a:off x="2513076" y="5451347"/>
            <a:ext cx="766572" cy="845819"/>
          </a:xfrm>
          <a:prstGeom prst="rect">
            <a:avLst/>
          </a:prstGeom>
          <a:blipFill>
            <a:blip r:embed="rId29" cstate="print"/>
            <a:stretch>
              <a:fillRect/>
            </a:stretch>
          </a:blipFill>
        </p:spPr>
        <p:txBody>
          <a:bodyPr wrap="square" lIns="0" tIns="0" rIns="0" bIns="0" rtlCol="0"/>
          <a:lstStyle/>
          <a:p>
            <a:endParaRPr/>
          </a:p>
        </p:txBody>
      </p:sp>
      <p:sp>
        <p:nvSpPr>
          <p:cNvPr id="52" name="object 52"/>
          <p:cNvSpPr/>
          <p:nvPr/>
        </p:nvSpPr>
        <p:spPr>
          <a:xfrm>
            <a:off x="2776727" y="5451347"/>
            <a:ext cx="1194815" cy="845819"/>
          </a:xfrm>
          <a:prstGeom prst="rect">
            <a:avLst/>
          </a:prstGeom>
          <a:blipFill>
            <a:blip r:embed="rId33" cstate="print"/>
            <a:stretch>
              <a:fillRect/>
            </a:stretch>
          </a:blipFill>
        </p:spPr>
        <p:txBody>
          <a:bodyPr wrap="square" lIns="0" tIns="0" rIns="0" bIns="0" rtlCol="0"/>
          <a:lstStyle/>
          <a:p>
            <a:endParaRPr/>
          </a:p>
        </p:txBody>
      </p:sp>
      <p:sp>
        <p:nvSpPr>
          <p:cNvPr id="53" name="object 53"/>
          <p:cNvSpPr/>
          <p:nvPr/>
        </p:nvSpPr>
        <p:spPr>
          <a:xfrm>
            <a:off x="3468623" y="5451347"/>
            <a:ext cx="766572" cy="845819"/>
          </a:xfrm>
          <a:prstGeom prst="rect">
            <a:avLst/>
          </a:prstGeom>
          <a:blipFill>
            <a:blip r:embed="rId29" cstate="print"/>
            <a:stretch>
              <a:fillRect/>
            </a:stretch>
          </a:blipFill>
        </p:spPr>
        <p:txBody>
          <a:bodyPr wrap="square" lIns="0" tIns="0" rIns="0" bIns="0" rtlCol="0"/>
          <a:lstStyle/>
          <a:p>
            <a:endParaRPr/>
          </a:p>
        </p:txBody>
      </p:sp>
      <p:sp>
        <p:nvSpPr>
          <p:cNvPr id="54" name="object 54"/>
          <p:cNvSpPr/>
          <p:nvPr/>
        </p:nvSpPr>
        <p:spPr>
          <a:xfrm>
            <a:off x="3732276" y="5451347"/>
            <a:ext cx="1025651" cy="845819"/>
          </a:xfrm>
          <a:prstGeom prst="rect">
            <a:avLst/>
          </a:prstGeom>
          <a:blipFill>
            <a:blip r:embed="rId34" cstate="print"/>
            <a:stretch>
              <a:fillRect/>
            </a:stretch>
          </a:blipFill>
        </p:spPr>
        <p:txBody>
          <a:bodyPr wrap="square" lIns="0" tIns="0" rIns="0" bIns="0" rtlCol="0"/>
          <a:lstStyle/>
          <a:p>
            <a:endParaRPr/>
          </a:p>
        </p:txBody>
      </p:sp>
      <p:sp>
        <p:nvSpPr>
          <p:cNvPr id="55" name="object 55"/>
          <p:cNvSpPr/>
          <p:nvPr/>
        </p:nvSpPr>
        <p:spPr>
          <a:xfrm>
            <a:off x="4255008" y="5451347"/>
            <a:ext cx="766572" cy="845819"/>
          </a:xfrm>
          <a:prstGeom prst="rect">
            <a:avLst/>
          </a:prstGeom>
          <a:blipFill>
            <a:blip r:embed="rId29" cstate="print"/>
            <a:stretch>
              <a:fillRect/>
            </a:stretch>
          </a:blipFill>
        </p:spPr>
        <p:txBody>
          <a:bodyPr wrap="square" lIns="0" tIns="0" rIns="0" bIns="0" rtlCol="0"/>
          <a:lstStyle/>
          <a:p>
            <a:endParaRPr/>
          </a:p>
        </p:txBody>
      </p:sp>
      <p:sp>
        <p:nvSpPr>
          <p:cNvPr id="56" name="object 56"/>
          <p:cNvSpPr/>
          <p:nvPr/>
        </p:nvSpPr>
        <p:spPr>
          <a:xfrm>
            <a:off x="4518659" y="5451347"/>
            <a:ext cx="1524000" cy="845819"/>
          </a:xfrm>
          <a:prstGeom prst="rect">
            <a:avLst/>
          </a:prstGeom>
          <a:blipFill>
            <a:blip r:embed="rId35" cstate="print"/>
            <a:stretch>
              <a:fillRect/>
            </a:stretch>
          </a:blipFill>
        </p:spPr>
        <p:txBody>
          <a:bodyPr wrap="square" lIns="0" tIns="0" rIns="0" bIns="0" rtlCol="0"/>
          <a:lstStyle/>
          <a:p>
            <a:endParaRPr/>
          </a:p>
        </p:txBody>
      </p:sp>
      <p:sp>
        <p:nvSpPr>
          <p:cNvPr id="57" name="object 57"/>
          <p:cNvSpPr/>
          <p:nvPr/>
        </p:nvSpPr>
        <p:spPr>
          <a:xfrm>
            <a:off x="5539740" y="5451347"/>
            <a:ext cx="766572" cy="845819"/>
          </a:xfrm>
          <a:prstGeom prst="rect">
            <a:avLst/>
          </a:prstGeom>
          <a:blipFill>
            <a:blip r:embed="rId29" cstate="print"/>
            <a:stretch>
              <a:fillRect/>
            </a:stretch>
          </a:blipFill>
        </p:spPr>
        <p:txBody>
          <a:bodyPr wrap="square" lIns="0" tIns="0" rIns="0" bIns="0" rtlCol="0"/>
          <a:lstStyle/>
          <a:p>
            <a:endParaRPr/>
          </a:p>
        </p:txBody>
      </p:sp>
      <p:sp>
        <p:nvSpPr>
          <p:cNvPr id="58" name="object 58"/>
          <p:cNvSpPr/>
          <p:nvPr/>
        </p:nvSpPr>
        <p:spPr>
          <a:xfrm>
            <a:off x="5803391" y="5451347"/>
            <a:ext cx="1592580" cy="845819"/>
          </a:xfrm>
          <a:prstGeom prst="rect">
            <a:avLst/>
          </a:prstGeom>
          <a:blipFill>
            <a:blip r:embed="rId36" cstate="print"/>
            <a:stretch>
              <a:fillRect/>
            </a:stretch>
          </a:blipFill>
        </p:spPr>
        <p:txBody>
          <a:bodyPr wrap="square" lIns="0" tIns="0" rIns="0" bIns="0" rtlCol="0"/>
          <a:lstStyle/>
          <a:p>
            <a:endParaRPr/>
          </a:p>
        </p:txBody>
      </p:sp>
      <p:sp>
        <p:nvSpPr>
          <p:cNvPr id="59" name="object 59"/>
          <p:cNvSpPr/>
          <p:nvPr/>
        </p:nvSpPr>
        <p:spPr>
          <a:xfrm>
            <a:off x="6893052" y="5451347"/>
            <a:ext cx="766572" cy="845819"/>
          </a:xfrm>
          <a:prstGeom prst="rect">
            <a:avLst/>
          </a:prstGeom>
          <a:blipFill>
            <a:blip r:embed="rId29" cstate="print"/>
            <a:stretch>
              <a:fillRect/>
            </a:stretch>
          </a:blipFill>
        </p:spPr>
        <p:txBody>
          <a:bodyPr wrap="square" lIns="0" tIns="0" rIns="0" bIns="0" rtlCol="0"/>
          <a:lstStyle/>
          <a:p>
            <a:endParaRPr/>
          </a:p>
        </p:txBody>
      </p:sp>
      <p:sp>
        <p:nvSpPr>
          <p:cNvPr id="60" name="object 60"/>
          <p:cNvSpPr/>
          <p:nvPr/>
        </p:nvSpPr>
        <p:spPr>
          <a:xfrm>
            <a:off x="7156704" y="5451347"/>
            <a:ext cx="1714500" cy="845819"/>
          </a:xfrm>
          <a:prstGeom prst="rect">
            <a:avLst/>
          </a:prstGeom>
          <a:blipFill>
            <a:blip r:embed="rId13" cstate="print"/>
            <a:stretch>
              <a:fillRect/>
            </a:stretch>
          </a:blipFill>
        </p:spPr>
        <p:txBody>
          <a:bodyPr wrap="square" lIns="0" tIns="0" rIns="0" bIns="0" rtlCol="0"/>
          <a:lstStyle/>
          <a:p>
            <a:endParaRPr/>
          </a:p>
        </p:txBody>
      </p:sp>
      <p:sp>
        <p:nvSpPr>
          <p:cNvPr id="61" name="object 61"/>
          <p:cNvSpPr/>
          <p:nvPr/>
        </p:nvSpPr>
        <p:spPr>
          <a:xfrm>
            <a:off x="8368283" y="5451347"/>
            <a:ext cx="588264" cy="845819"/>
          </a:xfrm>
          <a:prstGeom prst="rect">
            <a:avLst/>
          </a:prstGeom>
          <a:blipFill>
            <a:blip r:embed="rId5" cstate="print"/>
            <a:stretch>
              <a:fillRect/>
            </a:stretch>
          </a:blipFill>
        </p:spPr>
        <p:txBody>
          <a:bodyPr wrap="square" lIns="0" tIns="0" rIns="0" bIns="0" rtlCol="0"/>
          <a:lstStyle/>
          <a:p>
            <a:endParaRPr/>
          </a:p>
        </p:txBody>
      </p:sp>
      <p:sp>
        <p:nvSpPr>
          <p:cNvPr id="62" name="object 62"/>
          <p:cNvSpPr/>
          <p:nvPr/>
        </p:nvSpPr>
        <p:spPr>
          <a:xfrm>
            <a:off x="323088" y="5908547"/>
            <a:ext cx="2185416" cy="845819"/>
          </a:xfrm>
          <a:prstGeom prst="rect">
            <a:avLst/>
          </a:prstGeom>
          <a:blipFill>
            <a:blip r:embed="rId37" cstate="print"/>
            <a:stretch>
              <a:fillRect/>
            </a:stretch>
          </a:blipFill>
        </p:spPr>
        <p:txBody>
          <a:bodyPr wrap="square" lIns="0" tIns="0" rIns="0" bIns="0" rtlCol="0"/>
          <a:lstStyle/>
          <a:p>
            <a:endParaRPr/>
          </a:p>
        </p:txBody>
      </p:sp>
      <p:sp>
        <p:nvSpPr>
          <p:cNvPr id="63" name="object 63"/>
          <p:cNvSpPr/>
          <p:nvPr/>
        </p:nvSpPr>
        <p:spPr>
          <a:xfrm>
            <a:off x="2005583" y="5908547"/>
            <a:ext cx="588263" cy="845819"/>
          </a:xfrm>
          <a:prstGeom prst="rect">
            <a:avLst/>
          </a:prstGeom>
          <a:blipFill>
            <a:blip r:embed="rId5" cstate="print"/>
            <a:stretch>
              <a:fillRect/>
            </a:stretch>
          </a:blipFill>
        </p:spPr>
        <p:txBody>
          <a:bodyPr wrap="square" lIns="0" tIns="0" rIns="0" bIns="0" rtlCol="0"/>
          <a:lstStyle/>
          <a:p>
            <a:endParaRPr/>
          </a:p>
        </p:txBody>
      </p:sp>
      <p:sp>
        <p:nvSpPr>
          <p:cNvPr id="64" name="object 64"/>
          <p:cNvSpPr/>
          <p:nvPr/>
        </p:nvSpPr>
        <p:spPr>
          <a:xfrm>
            <a:off x="2090927" y="5908547"/>
            <a:ext cx="1339596" cy="845819"/>
          </a:xfrm>
          <a:prstGeom prst="rect">
            <a:avLst/>
          </a:prstGeom>
          <a:blipFill>
            <a:blip r:embed="rId38" cstate="print"/>
            <a:stretch>
              <a:fillRect/>
            </a:stretch>
          </a:blipFill>
        </p:spPr>
        <p:txBody>
          <a:bodyPr wrap="square" lIns="0" tIns="0" rIns="0" bIns="0" rtlCol="0"/>
          <a:lstStyle/>
          <a:p>
            <a:endParaRPr/>
          </a:p>
        </p:txBody>
      </p:sp>
      <p:sp>
        <p:nvSpPr>
          <p:cNvPr id="65" name="object 65"/>
          <p:cNvSpPr/>
          <p:nvPr/>
        </p:nvSpPr>
        <p:spPr>
          <a:xfrm>
            <a:off x="2927604" y="5908547"/>
            <a:ext cx="588264" cy="845819"/>
          </a:xfrm>
          <a:prstGeom prst="rect">
            <a:avLst/>
          </a:prstGeom>
          <a:blipFill>
            <a:blip r:embed="rId5" cstate="print"/>
            <a:stretch>
              <a:fillRect/>
            </a:stretch>
          </a:blipFill>
        </p:spPr>
        <p:txBody>
          <a:bodyPr wrap="square" lIns="0" tIns="0" rIns="0" bIns="0" rtlCol="0"/>
          <a:lstStyle/>
          <a:p>
            <a:endParaRPr/>
          </a:p>
        </p:txBody>
      </p:sp>
      <p:sp>
        <p:nvSpPr>
          <p:cNvPr id="66" name="object 66"/>
          <p:cNvSpPr/>
          <p:nvPr/>
        </p:nvSpPr>
        <p:spPr>
          <a:xfrm>
            <a:off x="3012948" y="5908547"/>
            <a:ext cx="2113788" cy="845819"/>
          </a:xfrm>
          <a:prstGeom prst="rect">
            <a:avLst/>
          </a:prstGeom>
          <a:blipFill>
            <a:blip r:embed="rId39" cstate="print"/>
            <a:stretch>
              <a:fillRect/>
            </a:stretch>
          </a:blipFill>
        </p:spPr>
        <p:txBody>
          <a:bodyPr wrap="square" lIns="0" tIns="0" rIns="0" bIns="0" rtlCol="0"/>
          <a:lstStyle/>
          <a:p>
            <a:endParaRPr/>
          </a:p>
        </p:txBody>
      </p:sp>
      <p:sp>
        <p:nvSpPr>
          <p:cNvPr id="67" name="object 67"/>
          <p:cNvSpPr/>
          <p:nvPr/>
        </p:nvSpPr>
        <p:spPr>
          <a:xfrm>
            <a:off x="4623815" y="5908547"/>
            <a:ext cx="598932" cy="845819"/>
          </a:xfrm>
          <a:prstGeom prst="rect">
            <a:avLst/>
          </a:prstGeom>
          <a:blipFill>
            <a:blip r:embed="rId27" cstate="print"/>
            <a:stretch>
              <a:fillRect/>
            </a:stretch>
          </a:blipFill>
        </p:spPr>
        <p:txBody>
          <a:bodyPr wrap="square" lIns="0" tIns="0" rIns="0" bIns="0" rtlCol="0"/>
          <a:lstStyle/>
          <a:p>
            <a:endParaRPr/>
          </a:p>
        </p:txBody>
      </p:sp>
      <p:sp>
        <p:nvSpPr>
          <p:cNvPr id="68" name="object 68"/>
          <p:cNvSpPr txBox="1"/>
          <p:nvPr/>
        </p:nvSpPr>
        <p:spPr>
          <a:xfrm>
            <a:off x="547217" y="1429765"/>
            <a:ext cx="1019175" cy="488950"/>
          </a:xfrm>
          <a:prstGeom prst="rect">
            <a:avLst/>
          </a:prstGeom>
        </p:spPr>
        <p:txBody>
          <a:bodyPr vert="horz" wrap="square" lIns="0" tIns="0" rIns="0" bIns="0" rtlCol="0">
            <a:spAutoFit/>
          </a:bodyPr>
          <a:lstStyle/>
          <a:p>
            <a:pPr marL="12700">
              <a:lnSpc>
                <a:spcPct val="100000"/>
              </a:lnSpc>
            </a:pPr>
            <a:r>
              <a:rPr sz="2850" spc="10" dirty="0">
                <a:solidFill>
                  <a:srgbClr val="FF0000"/>
                </a:solidFill>
                <a:latin typeface="Arial"/>
                <a:cs typeface="Arial"/>
              </a:rPr>
              <a:t>•</a:t>
            </a:r>
            <a:r>
              <a:rPr sz="2850" spc="-175" dirty="0">
                <a:solidFill>
                  <a:srgbClr val="FF0000"/>
                </a:solidFill>
                <a:latin typeface="Arial"/>
                <a:cs typeface="Arial"/>
              </a:rPr>
              <a:t> </a:t>
            </a:r>
            <a:r>
              <a:rPr sz="3000" dirty="0">
                <a:latin typeface="Calibri"/>
                <a:cs typeface="Calibri"/>
              </a:rPr>
              <a:t>4734</a:t>
            </a:r>
            <a:endParaRPr sz="3000">
              <a:latin typeface="Calibri"/>
              <a:cs typeface="Calibri"/>
            </a:endParaRPr>
          </a:p>
        </p:txBody>
      </p:sp>
      <p:sp>
        <p:nvSpPr>
          <p:cNvPr id="97" name="object 97"/>
          <p:cNvSpPr txBox="1"/>
          <p:nvPr/>
        </p:nvSpPr>
        <p:spPr>
          <a:xfrm>
            <a:off x="547217" y="6091453"/>
            <a:ext cx="4423410" cy="407034"/>
          </a:xfrm>
          <a:prstGeom prst="rect">
            <a:avLst/>
          </a:prstGeom>
        </p:spPr>
        <p:txBody>
          <a:bodyPr vert="horz" wrap="square" lIns="0" tIns="0" rIns="0" bIns="0" rtlCol="0">
            <a:spAutoFit/>
          </a:bodyPr>
          <a:lstStyle/>
          <a:p>
            <a:pPr marL="12700">
              <a:lnSpc>
                <a:spcPts val="2950"/>
              </a:lnSpc>
            </a:pPr>
            <a:r>
              <a:rPr sz="3000" spc="-5" dirty="0">
                <a:latin typeface="Calibri"/>
                <a:cs typeface="Calibri"/>
              </a:rPr>
              <a:t>mektupları </a:t>
            </a:r>
            <a:r>
              <a:rPr sz="3000" spc="-10" dirty="0">
                <a:latin typeface="Calibri"/>
                <a:cs typeface="Calibri"/>
              </a:rPr>
              <a:t>kabul</a:t>
            </a:r>
            <a:r>
              <a:rPr sz="3000" spc="-85" dirty="0">
                <a:latin typeface="Calibri"/>
                <a:cs typeface="Calibri"/>
              </a:rPr>
              <a:t> </a:t>
            </a:r>
            <a:r>
              <a:rPr sz="3000" spc="-30" dirty="0">
                <a:latin typeface="Calibri"/>
                <a:cs typeface="Calibri"/>
              </a:rPr>
              <a:t>edilmelidir.</a:t>
            </a:r>
            <a:endParaRPr sz="3000">
              <a:latin typeface="Calibri"/>
              <a:cs typeface="Calibri"/>
            </a:endParaRPr>
          </a:p>
        </p:txBody>
      </p:sp>
      <p:sp>
        <p:nvSpPr>
          <p:cNvPr id="98" name="object 98"/>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68</a:t>
            </a:fld>
            <a:endParaRPr dirty="0"/>
          </a:p>
        </p:txBody>
      </p:sp>
      <p:sp>
        <p:nvSpPr>
          <p:cNvPr id="69" name="object 69"/>
          <p:cNvSpPr txBox="1"/>
          <p:nvPr/>
        </p:nvSpPr>
        <p:spPr>
          <a:xfrm>
            <a:off x="1806067" y="1429765"/>
            <a:ext cx="784860"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s</a:t>
            </a:r>
            <a:r>
              <a:rPr sz="3000" spc="-60" dirty="0">
                <a:latin typeface="Calibri"/>
                <a:cs typeface="Calibri"/>
              </a:rPr>
              <a:t>a</a:t>
            </a:r>
            <a:r>
              <a:rPr sz="3000" dirty="0">
                <a:latin typeface="Calibri"/>
                <a:cs typeface="Calibri"/>
              </a:rPr>
              <a:t>y</a:t>
            </a:r>
            <a:r>
              <a:rPr sz="3000" spc="-10" dirty="0">
                <a:latin typeface="Calibri"/>
                <a:cs typeface="Calibri"/>
              </a:rPr>
              <a:t>ı</a:t>
            </a:r>
            <a:r>
              <a:rPr sz="3000" dirty="0">
                <a:latin typeface="Calibri"/>
                <a:cs typeface="Calibri"/>
              </a:rPr>
              <a:t>lı</a:t>
            </a:r>
            <a:endParaRPr sz="3000">
              <a:latin typeface="Calibri"/>
              <a:cs typeface="Calibri"/>
            </a:endParaRPr>
          </a:p>
        </p:txBody>
      </p:sp>
      <p:sp>
        <p:nvSpPr>
          <p:cNvPr id="70" name="object 70"/>
          <p:cNvSpPr txBox="1"/>
          <p:nvPr/>
        </p:nvSpPr>
        <p:spPr>
          <a:xfrm>
            <a:off x="2828925" y="1429765"/>
            <a:ext cx="1400810" cy="488950"/>
          </a:xfrm>
          <a:prstGeom prst="rect">
            <a:avLst/>
          </a:prstGeom>
        </p:spPr>
        <p:txBody>
          <a:bodyPr vert="horz" wrap="square" lIns="0" tIns="0" rIns="0" bIns="0" rtlCol="0">
            <a:spAutoFit/>
          </a:bodyPr>
          <a:lstStyle/>
          <a:p>
            <a:pPr marL="12700">
              <a:lnSpc>
                <a:spcPct val="100000"/>
              </a:lnSpc>
            </a:pPr>
            <a:r>
              <a:rPr sz="3000" spc="-50" dirty="0">
                <a:latin typeface="Calibri"/>
                <a:cs typeface="Calibri"/>
              </a:rPr>
              <a:t>K</a:t>
            </a:r>
            <a:r>
              <a:rPr sz="3000" dirty="0">
                <a:latin typeface="Calibri"/>
                <a:cs typeface="Calibri"/>
              </a:rPr>
              <a:t>anu</a:t>
            </a:r>
            <a:r>
              <a:rPr sz="3000" spc="-5" dirty="0">
                <a:latin typeface="Calibri"/>
                <a:cs typeface="Calibri"/>
              </a:rPr>
              <a:t>nun</a:t>
            </a:r>
            <a:endParaRPr sz="3000">
              <a:latin typeface="Calibri"/>
              <a:cs typeface="Calibri"/>
            </a:endParaRPr>
          </a:p>
        </p:txBody>
      </p:sp>
      <p:sp>
        <p:nvSpPr>
          <p:cNvPr id="71" name="object 71"/>
          <p:cNvSpPr txBox="1"/>
          <p:nvPr/>
        </p:nvSpPr>
        <p:spPr>
          <a:xfrm>
            <a:off x="4469129" y="1429765"/>
            <a:ext cx="1261110" cy="488950"/>
          </a:xfrm>
          <a:prstGeom prst="rect">
            <a:avLst/>
          </a:prstGeom>
        </p:spPr>
        <p:txBody>
          <a:bodyPr vert="horz" wrap="square" lIns="0" tIns="0" rIns="0" bIns="0" rtlCol="0">
            <a:spAutoFit/>
          </a:bodyPr>
          <a:lstStyle/>
          <a:p>
            <a:pPr marL="12700">
              <a:lnSpc>
                <a:spcPct val="100000"/>
              </a:lnSpc>
            </a:pPr>
            <a:r>
              <a:rPr sz="3000" spc="-15" dirty="0">
                <a:latin typeface="Calibri"/>
                <a:cs typeface="Calibri"/>
              </a:rPr>
              <a:t>34’uncu</a:t>
            </a:r>
            <a:endParaRPr sz="3000">
              <a:latin typeface="Calibri"/>
              <a:cs typeface="Calibri"/>
            </a:endParaRPr>
          </a:p>
        </p:txBody>
      </p:sp>
      <p:sp>
        <p:nvSpPr>
          <p:cNvPr id="72" name="object 72"/>
          <p:cNvSpPr txBox="1"/>
          <p:nvPr/>
        </p:nvSpPr>
        <p:spPr>
          <a:xfrm>
            <a:off x="5969000" y="1429765"/>
            <a:ext cx="1336675" cy="488950"/>
          </a:xfrm>
          <a:prstGeom prst="rect">
            <a:avLst/>
          </a:prstGeom>
        </p:spPr>
        <p:txBody>
          <a:bodyPr vert="horz" wrap="square" lIns="0" tIns="0" rIns="0" bIns="0" rtlCol="0">
            <a:spAutoFit/>
          </a:bodyPr>
          <a:lstStyle/>
          <a:p>
            <a:pPr marL="12700">
              <a:lnSpc>
                <a:spcPct val="100000"/>
              </a:lnSpc>
            </a:pPr>
            <a:r>
              <a:rPr sz="3000" spc="-10" dirty="0">
                <a:latin typeface="Calibri"/>
                <a:cs typeface="Calibri"/>
              </a:rPr>
              <a:t>maddesi</a:t>
            </a:r>
            <a:endParaRPr sz="3000">
              <a:latin typeface="Calibri"/>
              <a:cs typeface="Calibri"/>
            </a:endParaRPr>
          </a:p>
        </p:txBody>
      </p:sp>
      <p:sp>
        <p:nvSpPr>
          <p:cNvPr id="73" name="object 73"/>
          <p:cNvSpPr txBox="1"/>
          <p:nvPr/>
        </p:nvSpPr>
        <p:spPr>
          <a:xfrm>
            <a:off x="547217" y="1893061"/>
            <a:ext cx="3262629" cy="488950"/>
          </a:xfrm>
          <a:prstGeom prst="rect">
            <a:avLst/>
          </a:prstGeom>
        </p:spPr>
        <p:txBody>
          <a:bodyPr vert="horz" wrap="square" lIns="0" tIns="0" rIns="0" bIns="0" rtlCol="0">
            <a:spAutoFit/>
          </a:bodyPr>
          <a:lstStyle/>
          <a:p>
            <a:pPr marL="12700">
              <a:lnSpc>
                <a:spcPct val="100000"/>
              </a:lnSpc>
              <a:tabLst>
                <a:tab pos="2037714" algn="l"/>
              </a:tabLst>
            </a:pPr>
            <a:r>
              <a:rPr sz="3000" spc="-55" dirty="0">
                <a:latin typeface="Calibri"/>
                <a:cs typeface="Calibri"/>
              </a:rPr>
              <a:t>Teminatlar,	</a:t>
            </a:r>
            <a:r>
              <a:rPr sz="3000" spc="-15" dirty="0">
                <a:latin typeface="Calibri"/>
                <a:cs typeface="Calibri"/>
              </a:rPr>
              <a:t>teminat</a:t>
            </a:r>
            <a:endParaRPr sz="3000">
              <a:latin typeface="Calibri"/>
              <a:cs typeface="Calibri"/>
            </a:endParaRPr>
          </a:p>
        </p:txBody>
      </p:sp>
      <p:sp>
        <p:nvSpPr>
          <p:cNvPr id="74" name="object 74"/>
          <p:cNvSpPr txBox="1"/>
          <p:nvPr/>
        </p:nvSpPr>
        <p:spPr>
          <a:xfrm>
            <a:off x="4104894" y="1893061"/>
            <a:ext cx="2136140" cy="488950"/>
          </a:xfrm>
          <a:prstGeom prst="rect">
            <a:avLst/>
          </a:prstGeom>
        </p:spPr>
        <p:txBody>
          <a:bodyPr vert="horz" wrap="square" lIns="0" tIns="0" rIns="0" bIns="0" rtlCol="0">
            <a:spAutoFit/>
          </a:bodyPr>
          <a:lstStyle/>
          <a:p>
            <a:pPr marL="12700">
              <a:lnSpc>
                <a:spcPct val="100000"/>
              </a:lnSpc>
              <a:tabLst>
                <a:tab pos="1284605" algn="l"/>
              </a:tabLst>
            </a:pPr>
            <a:r>
              <a:rPr sz="3000" spc="-5" dirty="0">
                <a:latin typeface="Calibri"/>
                <a:cs typeface="Calibri"/>
              </a:rPr>
              <a:t>ola</a:t>
            </a:r>
            <a:r>
              <a:rPr sz="3000" spc="-60" dirty="0">
                <a:latin typeface="Calibri"/>
                <a:cs typeface="Calibri"/>
              </a:rPr>
              <a:t>r</a:t>
            </a:r>
            <a:r>
              <a:rPr sz="3000" dirty="0">
                <a:latin typeface="Calibri"/>
                <a:cs typeface="Calibri"/>
              </a:rPr>
              <a:t>ak	</a:t>
            </a:r>
            <a:r>
              <a:rPr sz="3000" spc="-45" dirty="0">
                <a:latin typeface="Calibri"/>
                <a:cs typeface="Calibri"/>
              </a:rPr>
              <a:t>k</a:t>
            </a:r>
            <a:r>
              <a:rPr sz="3000" dirty="0">
                <a:latin typeface="Calibri"/>
                <a:cs typeface="Calibri"/>
              </a:rPr>
              <a:t>abul</a:t>
            </a:r>
            <a:endParaRPr sz="3000">
              <a:latin typeface="Calibri"/>
              <a:cs typeface="Calibri"/>
            </a:endParaRPr>
          </a:p>
        </p:txBody>
      </p:sp>
      <p:sp>
        <p:nvSpPr>
          <p:cNvPr id="75" name="object 75"/>
          <p:cNvSpPr txBox="1"/>
          <p:nvPr/>
        </p:nvSpPr>
        <p:spPr>
          <a:xfrm>
            <a:off x="6535928" y="1893061"/>
            <a:ext cx="977900" cy="488950"/>
          </a:xfrm>
          <a:prstGeom prst="rect">
            <a:avLst/>
          </a:prstGeom>
        </p:spPr>
        <p:txBody>
          <a:bodyPr vert="horz" wrap="square" lIns="0" tIns="0" rIns="0" bIns="0" rtlCol="0">
            <a:spAutoFit/>
          </a:bodyPr>
          <a:lstStyle/>
          <a:p>
            <a:pPr marL="12700">
              <a:lnSpc>
                <a:spcPct val="100000"/>
              </a:lnSpc>
            </a:pPr>
            <a:r>
              <a:rPr sz="3000" dirty="0">
                <a:latin typeface="Calibri"/>
                <a:cs typeface="Calibri"/>
              </a:rPr>
              <a:t>e</a:t>
            </a:r>
            <a:r>
              <a:rPr sz="3000" spc="-15" dirty="0">
                <a:latin typeface="Calibri"/>
                <a:cs typeface="Calibri"/>
              </a:rPr>
              <a:t>d</a:t>
            </a:r>
            <a:r>
              <a:rPr sz="3000" dirty="0">
                <a:latin typeface="Calibri"/>
                <a:cs typeface="Calibri"/>
              </a:rPr>
              <a:t>i</a:t>
            </a:r>
            <a:r>
              <a:rPr sz="3000" spc="-15" dirty="0">
                <a:latin typeface="Calibri"/>
                <a:cs typeface="Calibri"/>
              </a:rPr>
              <a:t>l</a:t>
            </a:r>
            <a:r>
              <a:rPr sz="3000" dirty="0">
                <a:latin typeface="Calibri"/>
                <a:cs typeface="Calibri"/>
              </a:rPr>
              <a:t>en</a:t>
            </a:r>
            <a:endParaRPr sz="3000">
              <a:latin typeface="Calibri"/>
              <a:cs typeface="Calibri"/>
            </a:endParaRPr>
          </a:p>
        </p:txBody>
      </p:sp>
      <p:sp>
        <p:nvSpPr>
          <p:cNvPr id="76" name="object 76"/>
          <p:cNvSpPr txBox="1"/>
          <p:nvPr/>
        </p:nvSpPr>
        <p:spPr>
          <a:xfrm>
            <a:off x="7545069" y="1423822"/>
            <a:ext cx="1075690" cy="958215"/>
          </a:xfrm>
          <a:prstGeom prst="rect">
            <a:avLst/>
          </a:prstGeom>
        </p:spPr>
        <p:txBody>
          <a:bodyPr vert="horz" wrap="square" lIns="0" tIns="0" rIns="0" bIns="0" rtlCol="0">
            <a:spAutoFit/>
          </a:bodyPr>
          <a:lstStyle/>
          <a:p>
            <a:pPr marL="276225" marR="5080" indent="-264160">
              <a:lnSpc>
                <a:spcPct val="101299"/>
              </a:lnSpc>
            </a:pPr>
            <a:r>
              <a:rPr sz="3000" spc="-25" dirty="0">
                <a:latin typeface="Calibri"/>
                <a:cs typeface="Calibri"/>
              </a:rPr>
              <a:t>g</a:t>
            </a:r>
            <a:r>
              <a:rPr sz="3000" dirty="0">
                <a:latin typeface="Calibri"/>
                <a:cs typeface="Calibri"/>
              </a:rPr>
              <a:t>e</a:t>
            </a:r>
            <a:r>
              <a:rPr sz="3000" spc="-60" dirty="0">
                <a:latin typeface="Calibri"/>
                <a:cs typeface="Calibri"/>
              </a:rPr>
              <a:t>r</a:t>
            </a:r>
            <a:r>
              <a:rPr sz="3000" dirty="0">
                <a:latin typeface="Calibri"/>
                <a:cs typeface="Calibri"/>
              </a:rPr>
              <a:t>eğ</a:t>
            </a:r>
            <a:r>
              <a:rPr sz="3000" spc="-10" dirty="0">
                <a:latin typeface="Calibri"/>
                <a:cs typeface="Calibri"/>
              </a:rPr>
              <a:t>i</a:t>
            </a:r>
            <a:r>
              <a:rPr sz="3000" dirty="0">
                <a:latin typeface="Calibri"/>
                <a:cs typeface="Calibri"/>
              </a:rPr>
              <a:t>;  d</a:t>
            </a:r>
            <a:r>
              <a:rPr sz="3000" spc="-10" dirty="0">
                <a:latin typeface="Calibri"/>
                <a:cs typeface="Calibri"/>
              </a:rPr>
              <a:t>i</a:t>
            </a:r>
            <a:r>
              <a:rPr sz="3000" spc="-25" dirty="0">
                <a:latin typeface="Calibri"/>
                <a:cs typeface="Calibri"/>
              </a:rPr>
              <a:t>ğ</a:t>
            </a:r>
            <a:r>
              <a:rPr sz="3000" dirty="0">
                <a:latin typeface="Calibri"/>
                <a:cs typeface="Calibri"/>
              </a:rPr>
              <a:t>er</a:t>
            </a:r>
            <a:endParaRPr sz="3000">
              <a:latin typeface="Calibri"/>
              <a:cs typeface="Calibri"/>
            </a:endParaRPr>
          </a:p>
        </p:txBody>
      </p:sp>
      <p:sp>
        <p:nvSpPr>
          <p:cNvPr id="77" name="object 77"/>
          <p:cNvSpPr txBox="1"/>
          <p:nvPr/>
        </p:nvSpPr>
        <p:spPr>
          <a:xfrm>
            <a:off x="547217" y="2350642"/>
            <a:ext cx="3847465" cy="488950"/>
          </a:xfrm>
          <a:prstGeom prst="rect">
            <a:avLst/>
          </a:prstGeom>
        </p:spPr>
        <p:txBody>
          <a:bodyPr vert="horz" wrap="square" lIns="0" tIns="0" rIns="0" bIns="0" rtlCol="0">
            <a:spAutoFit/>
          </a:bodyPr>
          <a:lstStyle/>
          <a:p>
            <a:pPr marL="12700">
              <a:lnSpc>
                <a:spcPct val="100000"/>
              </a:lnSpc>
            </a:pPr>
            <a:r>
              <a:rPr sz="3000" spc="-10" dirty="0">
                <a:latin typeface="Calibri"/>
                <a:cs typeface="Calibri"/>
              </a:rPr>
              <a:t>değerlerle</a:t>
            </a:r>
            <a:r>
              <a:rPr sz="3000" spc="-20" dirty="0">
                <a:latin typeface="Calibri"/>
                <a:cs typeface="Calibri"/>
              </a:rPr>
              <a:t> </a:t>
            </a:r>
            <a:r>
              <a:rPr sz="3000" spc="-25" dirty="0">
                <a:latin typeface="Calibri"/>
                <a:cs typeface="Calibri"/>
              </a:rPr>
              <a:t>değiştirilebilir.</a:t>
            </a:r>
            <a:endParaRPr sz="3000">
              <a:latin typeface="Calibri"/>
              <a:cs typeface="Calibri"/>
            </a:endParaRPr>
          </a:p>
        </p:txBody>
      </p:sp>
      <p:sp>
        <p:nvSpPr>
          <p:cNvPr id="78" name="object 78"/>
          <p:cNvSpPr txBox="1"/>
          <p:nvPr/>
        </p:nvSpPr>
        <p:spPr>
          <a:xfrm>
            <a:off x="547217" y="2807842"/>
            <a:ext cx="1471295"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50" dirty="0">
                <a:latin typeface="Calibri"/>
                <a:cs typeface="Calibri"/>
              </a:rPr>
              <a:t>Teminat</a:t>
            </a:r>
            <a:endParaRPr sz="3000">
              <a:latin typeface="Calibri"/>
              <a:cs typeface="Calibri"/>
            </a:endParaRPr>
          </a:p>
        </p:txBody>
      </p:sp>
      <p:sp>
        <p:nvSpPr>
          <p:cNvPr id="79" name="object 79"/>
          <p:cNvSpPr txBox="1"/>
          <p:nvPr/>
        </p:nvSpPr>
        <p:spPr>
          <a:xfrm>
            <a:off x="2266569" y="2807842"/>
            <a:ext cx="2361565" cy="488950"/>
          </a:xfrm>
          <a:prstGeom prst="rect">
            <a:avLst/>
          </a:prstGeom>
        </p:spPr>
        <p:txBody>
          <a:bodyPr vert="horz" wrap="square" lIns="0" tIns="0" rIns="0" bIns="0" rtlCol="0">
            <a:spAutoFit/>
          </a:bodyPr>
          <a:lstStyle/>
          <a:p>
            <a:pPr marL="12700">
              <a:lnSpc>
                <a:spcPct val="100000"/>
              </a:lnSpc>
              <a:tabLst>
                <a:tab pos="1966595" algn="l"/>
              </a:tabLst>
            </a:pPr>
            <a:r>
              <a:rPr sz="3000" dirty="0">
                <a:latin typeface="Calibri"/>
                <a:cs typeface="Calibri"/>
              </a:rPr>
              <a:t>m</a:t>
            </a:r>
            <a:r>
              <a:rPr sz="3000" spc="-15" dirty="0">
                <a:latin typeface="Calibri"/>
                <a:cs typeface="Calibri"/>
              </a:rPr>
              <a:t>e</a:t>
            </a:r>
            <a:r>
              <a:rPr sz="3000" spc="-10" dirty="0">
                <a:latin typeface="Calibri"/>
                <a:cs typeface="Calibri"/>
              </a:rPr>
              <a:t>k</a:t>
            </a:r>
            <a:r>
              <a:rPr sz="3000" spc="-5" dirty="0">
                <a:latin typeface="Calibri"/>
                <a:cs typeface="Calibri"/>
              </a:rPr>
              <a:t>tup</a:t>
            </a:r>
            <a:r>
              <a:rPr sz="3000" spc="-30" dirty="0">
                <a:latin typeface="Calibri"/>
                <a:cs typeface="Calibri"/>
              </a:rPr>
              <a:t>l</a:t>
            </a:r>
            <a:r>
              <a:rPr sz="3000" dirty="0">
                <a:latin typeface="Calibri"/>
                <a:cs typeface="Calibri"/>
              </a:rPr>
              <a:t>arı	</a:t>
            </a:r>
            <a:r>
              <a:rPr sz="3000" spc="-5" dirty="0">
                <a:latin typeface="Calibri"/>
                <a:cs typeface="Calibri"/>
              </a:rPr>
              <a:t>da</a:t>
            </a:r>
            <a:endParaRPr sz="3000">
              <a:latin typeface="Calibri"/>
              <a:cs typeface="Calibri"/>
            </a:endParaRPr>
          </a:p>
        </p:txBody>
      </p:sp>
      <p:sp>
        <p:nvSpPr>
          <p:cNvPr id="80" name="object 80"/>
          <p:cNvSpPr txBox="1"/>
          <p:nvPr/>
        </p:nvSpPr>
        <p:spPr>
          <a:xfrm>
            <a:off x="4877561" y="2807842"/>
            <a:ext cx="1318260" cy="488950"/>
          </a:xfrm>
          <a:prstGeom prst="rect">
            <a:avLst/>
          </a:prstGeom>
        </p:spPr>
        <p:txBody>
          <a:bodyPr vert="horz" wrap="square" lIns="0" tIns="0" rIns="0" bIns="0" rtlCol="0">
            <a:spAutoFit/>
          </a:bodyPr>
          <a:lstStyle/>
          <a:p>
            <a:pPr marL="12700">
              <a:lnSpc>
                <a:spcPct val="100000"/>
              </a:lnSpc>
            </a:pPr>
            <a:r>
              <a:rPr sz="3000" spc="-15" dirty="0">
                <a:latin typeface="Calibri"/>
                <a:cs typeface="Calibri"/>
              </a:rPr>
              <a:t>standart</a:t>
            </a:r>
            <a:endParaRPr sz="3000">
              <a:latin typeface="Calibri"/>
              <a:cs typeface="Calibri"/>
            </a:endParaRPr>
          </a:p>
        </p:txBody>
      </p:sp>
      <p:sp>
        <p:nvSpPr>
          <p:cNvPr id="81" name="object 81"/>
          <p:cNvSpPr txBox="1"/>
          <p:nvPr/>
        </p:nvSpPr>
        <p:spPr>
          <a:xfrm>
            <a:off x="6442964" y="2807842"/>
            <a:ext cx="952500" cy="488950"/>
          </a:xfrm>
          <a:prstGeom prst="rect">
            <a:avLst/>
          </a:prstGeom>
        </p:spPr>
        <p:txBody>
          <a:bodyPr vert="horz" wrap="square" lIns="0" tIns="0" rIns="0" bIns="0" rtlCol="0">
            <a:spAutoFit/>
          </a:bodyPr>
          <a:lstStyle/>
          <a:p>
            <a:pPr marL="12700">
              <a:lnSpc>
                <a:spcPct val="100000"/>
              </a:lnSpc>
            </a:pPr>
            <a:r>
              <a:rPr sz="3000" spc="-80" dirty="0">
                <a:latin typeface="Calibri"/>
                <a:cs typeface="Calibri"/>
              </a:rPr>
              <a:t>f</a:t>
            </a:r>
            <a:r>
              <a:rPr sz="3000" spc="-5" dirty="0">
                <a:latin typeface="Calibri"/>
                <a:cs typeface="Calibri"/>
              </a:rPr>
              <a:t>orma</a:t>
            </a:r>
            <a:endParaRPr sz="3000">
              <a:latin typeface="Calibri"/>
              <a:cs typeface="Calibri"/>
            </a:endParaRPr>
          </a:p>
        </p:txBody>
      </p:sp>
      <p:sp>
        <p:nvSpPr>
          <p:cNvPr id="82" name="object 82"/>
          <p:cNvSpPr txBox="1"/>
          <p:nvPr/>
        </p:nvSpPr>
        <p:spPr>
          <a:xfrm>
            <a:off x="7645654" y="2807842"/>
            <a:ext cx="972819"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u</a:t>
            </a:r>
            <a:r>
              <a:rPr sz="3000" spc="-45" dirty="0">
                <a:latin typeface="Calibri"/>
                <a:cs typeface="Calibri"/>
              </a:rPr>
              <a:t>y</a:t>
            </a:r>
            <a:r>
              <a:rPr sz="3000" dirty="0">
                <a:latin typeface="Calibri"/>
                <a:cs typeface="Calibri"/>
              </a:rPr>
              <a:t>gun</a:t>
            </a:r>
            <a:endParaRPr sz="3000">
              <a:latin typeface="Calibri"/>
              <a:cs typeface="Calibri"/>
            </a:endParaRPr>
          </a:p>
        </p:txBody>
      </p:sp>
      <p:sp>
        <p:nvSpPr>
          <p:cNvPr id="83" name="object 83"/>
          <p:cNvSpPr txBox="1"/>
          <p:nvPr/>
        </p:nvSpPr>
        <p:spPr>
          <a:xfrm>
            <a:off x="547217" y="3265296"/>
            <a:ext cx="2797175" cy="489584"/>
          </a:xfrm>
          <a:prstGeom prst="rect">
            <a:avLst/>
          </a:prstGeom>
        </p:spPr>
        <p:txBody>
          <a:bodyPr vert="horz" wrap="square" lIns="0" tIns="0" rIns="0" bIns="0" rtlCol="0">
            <a:spAutoFit/>
          </a:bodyPr>
          <a:lstStyle/>
          <a:p>
            <a:pPr marL="12700">
              <a:lnSpc>
                <a:spcPct val="100000"/>
              </a:lnSpc>
            </a:pPr>
            <a:r>
              <a:rPr sz="3000" spc="-5" dirty="0">
                <a:latin typeface="Calibri"/>
                <a:cs typeface="Calibri"/>
              </a:rPr>
              <a:t>olmak</a:t>
            </a:r>
            <a:r>
              <a:rPr sz="3000" spc="-90" dirty="0">
                <a:latin typeface="Calibri"/>
                <a:cs typeface="Calibri"/>
              </a:rPr>
              <a:t> </a:t>
            </a:r>
            <a:r>
              <a:rPr sz="3000" spc="-35" dirty="0">
                <a:latin typeface="Calibri"/>
                <a:cs typeface="Calibri"/>
              </a:rPr>
              <a:t>zorundadır.</a:t>
            </a:r>
            <a:endParaRPr sz="3000">
              <a:latin typeface="Calibri"/>
              <a:cs typeface="Calibri"/>
            </a:endParaRPr>
          </a:p>
        </p:txBody>
      </p:sp>
      <p:sp>
        <p:nvSpPr>
          <p:cNvPr id="84" name="object 84"/>
          <p:cNvSpPr txBox="1"/>
          <p:nvPr/>
        </p:nvSpPr>
        <p:spPr>
          <a:xfrm>
            <a:off x="547217" y="3722496"/>
            <a:ext cx="1618615"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dirty="0">
                <a:latin typeface="Calibri"/>
                <a:cs typeface="Calibri"/>
              </a:rPr>
              <a:t>İ</a:t>
            </a:r>
            <a:r>
              <a:rPr sz="3000" spc="-40" dirty="0">
                <a:latin typeface="Calibri"/>
                <a:cs typeface="Calibri"/>
              </a:rPr>
              <a:t>s</a:t>
            </a:r>
            <a:r>
              <a:rPr sz="3000" spc="-45" dirty="0">
                <a:latin typeface="Calibri"/>
                <a:cs typeface="Calibri"/>
              </a:rPr>
              <a:t>t</a:t>
            </a:r>
            <a:r>
              <a:rPr sz="3000" dirty="0">
                <a:latin typeface="Calibri"/>
                <a:cs typeface="Calibri"/>
              </a:rPr>
              <a:t>ekl</a:t>
            </a:r>
            <a:r>
              <a:rPr sz="3000" spc="-15" dirty="0">
                <a:latin typeface="Calibri"/>
                <a:cs typeface="Calibri"/>
              </a:rPr>
              <a:t>i</a:t>
            </a:r>
            <a:r>
              <a:rPr sz="3000" dirty="0">
                <a:latin typeface="Calibri"/>
                <a:cs typeface="Calibri"/>
              </a:rPr>
              <a:t>n</a:t>
            </a:r>
            <a:r>
              <a:rPr sz="3000" spc="-10" dirty="0">
                <a:latin typeface="Calibri"/>
                <a:cs typeface="Calibri"/>
              </a:rPr>
              <a:t>i</a:t>
            </a:r>
            <a:r>
              <a:rPr sz="3000" spc="-5" dirty="0">
                <a:latin typeface="Calibri"/>
                <a:cs typeface="Calibri"/>
              </a:rPr>
              <a:t>n</a:t>
            </a:r>
            <a:endParaRPr sz="3000">
              <a:latin typeface="Calibri"/>
              <a:cs typeface="Calibri"/>
            </a:endParaRPr>
          </a:p>
        </p:txBody>
      </p:sp>
      <p:sp>
        <p:nvSpPr>
          <p:cNvPr id="85" name="object 85"/>
          <p:cNvSpPr txBox="1"/>
          <p:nvPr/>
        </p:nvSpPr>
        <p:spPr>
          <a:xfrm>
            <a:off x="2411348" y="3722496"/>
            <a:ext cx="838835"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or</a:t>
            </a:r>
            <a:r>
              <a:rPr sz="3000" spc="-35" dirty="0">
                <a:latin typeface="Calibri"/>
                <a:cs typeface="Calibri"/>
              </a:rPr>
              <a:t>t</a:t>
            </a:r>
            <a:r>
              <a:rPr sz="3000" dirty="0">
                <a:latin typeface="Calibri"/>
                <a:cs typeface="Calibri"/>
              </a:rPr>
              <a:t>ak</a:t>
            </a:r>
            <a:endParaRPr sz="3000">
              <a:latin typeface="Calibri"/>
              <a:cs typeface="Calibri"/>
            </a:endParaRPr>
          </a:p>
        </p:txBody>
      </p:sp>
      <p:sp>
        <p:nvSpPr>
          <p:cNvPr id="86" name="object 86"/>
          <p:cNvSpPr txBox="1"/>
          <p:nvPr/>
        </p:nvSpPr>
        <p:spPr>
          <a:xfrm>
            <a:off x="4792217" y="3722496"/>
            <a:ext cx="1038860" cy="488950"/>
          </a:xfrm>
          <a:prstGeom prst="rect">
            <a:avLst/>
          </a:prstGeom>
        </p:spPr>
        <p:txBody>
          <a:bodyPr vert="horz" wrap="square" lIns="0" tIns="0" rIns="0" bIns="0" rtlCol="0">
            <a:spAutoFit/>
          </a:bodyPr>
          <a:lstStyle/>
          <a:p>
            <a:pPr marL="12700">
              <a:lnSpc>
                <a:spcPct val="100000"/>
              </a:lnSpc>
            </a:pPr>
            <a:r>
              <a:rPr sz="3000" dirty="0">
                <a:latin typeface="Calibri"/>
                <a:cs typeface="Calibri"/>
              </a:rPr>
              <a:t>ol</a:t>
            </a:r>
            <a:r>
              <a:rPr sz="3000" spc="5" dirty="0">
                <a:latin typeface="Calibri"/>
                <a:cs typeface="Calibri"/>
              </a:rPr>
              <a:t>m</a:t>
            </a:r>
            <a:r>
              <a:rPr sz="3000" dirty="0">
                <a:latin typeface="Calibri"/>
                <a:cs typeface="Calibri"/>
              </a:rPr>
              <a:t>ası</a:t>
            </a:r>
            <a:endParaRPr sz="3000">
              <a:latin typeface="Calibri"/>
              <a:cs typeface="Calibri"/>
            </a:endParaRPr>
          </a:p>
        </p:txBody>
      </p:sp>
      <p:sp>
        <p:nvSpPr>
          <p:cNvPr id="87" name="object 87"/>
          <p:cNvSpPr txBox="1"/>
          <p:nvPr/>
        </p:nvSpPr>
        <p:spPr>
          <a:xfrm>
            <a:off x="6077203" y="3722496"/>
            <a:ext cx="2541270" cy="488950"/>
          </a:xfrm>
          <a:prstGeom prst="rect">
            <a:avLst/>
          </a:prstGeom>
        </p:spPr>
        <p:txBody>
          <a:bodyPr vert="horz" wrap="square" lIns="0" tIns="0" rIns="0" bIns="0" rtlCol="0">
            <a:spAutoFit/>
          </a:bodyPr>
          <a:lstStyle/>
          <a:p>
            <a:pPr marL="12700">
              <a:lnSpc>
                <a:spcPct val="100000"/>
              </a:lnSpc>
              <a:tabLst>
                <a:tab pos="1428115" algn="l"/>
              </a:tabLst>
            </a:pPr>
            <a:r>
              <a:rPr sz="3000" spc="-5" dirty="0">
                <a:latin typeface="Calibri"/>
                <a:cs typeface="Calibri"/>
              </a:rPr>
              <a:t>hal</a:t>
            </a:r>
            <a:r>
              <a:rPr sz="3000" spc="-10" dirty="0">
                <a:latin typeface="Calibri"/>
                <a:cs typeface="Calibri"/>
              </a:rPr>
              <a:t>i</a:t>
            </a:r>
            <a:r>
              <a:rPr sz="3000" spc="-5" dirty="0">
                <a:latin typeface="Calibri"/>
                <a:cs typeface="Calibri"/>
              </a:rPr>
              <a:t>nd</a:t>
            </a:r>
            <a:r>
              <a:rPr sz="3000" dirty="0">
                <a:latin typeface="Calibri"/>
                <a:cs typeface="Calibri"/>
              </a:rPr>
              <a:t>e	</a:t>
            </a:r>
            <a:r>
              <a:rPr sz="3000" spc="-25" dirty="0">
                <a:latin typeface="Calibri"/>
                <a:cs typeface="Calibri"/>
              </a:rPr>
              <a:t>t</a:t>
            </a:r>
            <a:r>
              <a:rPr sz="3000" spc="-5" dirty="0">
                <a:latin typeface="Calibri"/>
                <a:cs typeface="Calibri"/>
              </a:rPr>
              <a:t>oplam</a:t>
            </a:r>
            <a:endParaRPr sz="3000">
              <a:latin typeface="Calibri"/>
              <a:cs typeface="Calibri"/>
            </a:endParaRPr>
          </a:p>
        </p:txBody>
      </p:sp>
      <p:sp>
        <p:nvSpPr>
          <p:cNvPr id="88" name="object 88"/>
          <p:cNvSpPr txBox="1"/>
          <p:nvPr/>
        </p:nvSpPr>
        <p:spPr>
          <a:xfrm>
            <a:off x="3494913" y="3722496"/>
            <a:ext cx="1297305" cy="1403985"/>
          </a:xfrm>
          <a:prstGeom prst="rect">
            <a:avLst/>
          </a:prstGeom>
        </p:spPr>
        <p:txBody>
          <a:bodyPr vert="horz" wrap="square" lIns="0" tIns="0" rIns="0" bIns="0" rtlCol="0">
            <a:spAutoFit/>
          </a:bodyPr>
          <a:lstStyle/>
          <a:p>
            <a:pPr marL="36830" marR="90170" indent="-24765">
              <a:lnSpc>
                <a:spcPct val="100000"/>
              </a:lnSpc>
            </a:pPr>
            <a:r>
              <a:rPr sz="3000" spc="-5" dirty="0">
                <a:latin typeface="Calibri"/>
                <a:cs typeface="Calibri"/>
              </a:rPr>
              <a:t>girişim  </a:t>
            </a:r>
            <a:r>
              <a:rPr sz="3000" dirty="0">
                <a:solidFill>
                  <a:srgbClr val="0000FF"/>
                </a:solidFill>
                <a:latin typeface="Calibri"/>
                <a:cs typeface="Calibri"/>
              </a:rPr>
              <a:t>or</a:t>
            </a:r>
            <a:r>
              <a:rPr sz="3000" spc="-35" dirty="0">
                <a:solidFill>
                  <a:srgbClr val="0000FF"/>
                </a:solidFill>
                <a:latin typeface="Calibri"/>
                <a:cs typeface="Calibri"/>
              </a:rPr>
              <a:t>t</a:t>
            </a:r>
            <a:r>
              <a:rPr sz="3000" dirty="0">
                <a:solidFill>
                  <a:srgbClr val="0000FF"/>
                </a:solidFill>
                <a:latin typeface="Calibri"/>
                <a:cs typeface="Calibri"/>
              </a:rPr>
              <a:t>aklık</a:t>
            </a:r>
            <a:endParaRPr sz="3000">
              <a:latin typeface="Calibri"/>
              <a:cs typeface="Calibri"/>
            </a:endParaRPr>
          </a:p>
          <a:p>
            <a:pPr marL="579755">
              <a:lnSpc>
                <a:spcPct val="100000"/>
              </a:lnSpc>
            </a:pPr>
            <a:r>
              <a:rPr sz="3000" spc="-25" dirty="0">
                <a:solidFill>
                  <a:srgbClr val="0000FF"/>
                </a:solidFill>
                <a:latin typeface="Calibri"/>
                <a:cs typeface="Calibri"/>
              </a:rPr>
              <a:t>v</a:t>
            </a:r>
            <a:r>
              <a:rPr sz="3000" spc="-30" dirty="0">
                <a:solidFill>
                  <a:srgbClr val="0000FF"/>
                </a:solidFill>
                <a:latin typeface="Calibri"/>
                <a:cs typeface="Calibri"/>
              </a:rPr>
              <a:t>e</a:t>
            </a:r>
            <a:r>
              <a:rPr sz="3000" spc="-50" dirty="0">
                <a:solidFill>
                  <a:srgbClr val="0000FF"/>
                </a:solidFill>
                <a:latin typeface="Calibri"/>
                <a:cs typeface="Calibri"/>
              </a:rPr>
              <a:t>y</a:t>
            </a:r>
            <a:r>
              <a:rPr sz="3000" dirty="0">
                <a:solidFill>
                  <a:srgbClr val="0000FF"/>
                </a:solidFill>
                <a:latin typeface="Calibri"/>
                <a:cs typeface="Calibri"/>
              </a:rPr>
              <a:t>a</a:t>
            </a:r>
            <a:endParaRPr sz="3000">
              <a:latin typeface="Calibri"/>
              <a:cs typeface="Calibri"/>
            </a:endParaRPr>
          </a:p>
        </p:txBody>
      </p:sp>
      <p:sp>
        <p:nvSpPr>
          <p:cNvPr id="89" name="object 89"/>
          <p:cNvSpPr txBox="1"/>
          <p:nvPr/>
        </p:nvSpPr>
        <p:spPr>
          <a:xfrm>
            <a:off x="5016246" y="4179696"/>
            <a:ext cx="1399540" cy="946785"/>
          </a:xfrm>
          <a:prstGeom prst="rect">
            <a:avLst/>
          </a:prstGeom>
        </p:spPr>
        <p:txBody>
          <a:bodyPr vert="horz" wrap="square" lIns="0" tIns="0" rIns="0" bIns="0" rtlCol="0">
            <a:spAutoFit/>
          </a:bodyPr>
          <a:lstStyle/>
          <a:p>
            <a:pPr marL="12700">
              <a:lnSpc>
                <a:spcPct val="100000"/>
              </a:lnSpc>
            </a:pPr>
            <a:r>
              <a:rPr sz="3000" spc="-10" dirty="0">
                <a:solidFill>
                  <a:srgbClr val="0000FF"/>
                </a:solidFill>
                <a:latin typeface="Calibri"/>
                <a:cs typeface="Calibri"/>
              </a:rPr>
              <a:t>oranına</a:t>
            </a:r>
            <a:endParaRPr sz="3000">
              <a:latin typeface="Calibri"/>
              <a:cs typeface="Calibri"/>
            </a:endParaRPr>
          </a:p>
          <a:p>
            <a:pPr marL="370205">
              <a:lnSpc>
                <a:spcPct val="100000"/>
              </a:lnSpc>
            </a:pPr>
            <a:r>
              <a:rPr sz="3000" spc="-15" dirty="0">
                <a:solidFill>
                  <a:srgbClr val="0000FF"/>
                </a:solidFill>
                <a:latin typeface="Calibri"/>
                <a:cs typeface="Calibri"/>
              </a:rPr>
              <a:t>birkaçı</a:t>
            </a:r>
            <a:endParaRPr sz="3000">
              <a:latin typeface="Calibri"/>
              <a:cs typeface="Calibri"/>
            </a:endParaRPr>
          </a:p>
        </p:txBody>
      </p:sp>
      <p:sp>
        <p:nvSpPr>
          <p:cNvPr id="90" name="object 90"/>
          <p:cNvSpPr txBox="1"/>
          <p:nvPr/>
        </p:nvSpPr>
        <p:spPr>
          <a:xfrm>
            <a:off x="6532880" y="4179696"/>
            <a:ext cx="2086610" cy="946785"/>
          </a:xfrm>
          <a:prstGeom prst="rect">
            <a:avLst/>
          </a:prstGeom>
        </p:spPr>
        <p:txBody>
          <a:bodyPr vert="horz" wrap="square" lIns="0" tIns="0" rIns="0" bIns="0" rtlCol="0">
            <a:spAutoFit/>
          </a:bodyPr>
          <a:lstStyle/>
          <a:p>
            <a:pPr marL="12700">
              <a:lnSpc>
                <a:spcPct val="100000"/>
              </a:lnSpc>
            </a:pPr>
            <a:r>
              <a:rPr sz="3000" dirty="0">
                <a:solidFill>
                  <a:srgbClr val="0000FF"/>
                </a:solidFill>
                <a:latin typeface="Calibri"/>
                <a:cs typeface="Calibri"/>
              </a:rPr>
              <a:t>bakı</a:t>
            </a:r>
            <a:r>
              <a:rPr sz="3000" spc="-10" dirty="0">
                <a:solidFill>
                  <a:srgbClr val="0000FF"/>
                </a:solidFill>
                <a:latin typeface="Calibri"/>
                <a:cs typeface="Calibri"/>
              </a:rPr>
              <a:t>l</a:t>
            </a:r>
            <a:r>
              <a:rPr sz="3000" dirty="0">
                <a:solidFill>
                  <a:srgbClr val="0000FF"/>
                </a:solidFill>
                <a:latin typeface="Calibri"/>
                <a:cs typeface="Calibri"/>
              </a:rPr>
              <a:t>ma</a:t>
            </a:r>
            <a:r>
              <a:rPr sz="3000" spc="-15" dirty="0">
                <a:solidFill>
                  <a:srgbClr val="0000FF"/>
                </a:solidFill>
                <a:latin typeface="Calibri"/>
                <a:cs typeface="Calibri"/>
              </a:rPr>
              <a:t>ks</a:t>
            </a:r>
            <a:r>
              <a:rPr sz="3000" dirty="0">
                <a:solidFill>
                  <a:srgbClr val="0000FF"/>
                </a:solidFill>
                <a:latin typeface="Calibri"/>
                <a:cs typeface="Calibri"/>
              </a:rPr>
              <a:t>ız</a:t>
            </a:r>
            <a:r>
              <a:rPr sz="3000" spc="-10" dirty="0">
                <a:solidFill>
                  <a:srgbClr val="0000FF"/>
                </a:solidFill>
                <a:latin typeface="Calibri"/>
                <a:cs typeface="Calibri"/>
              </a:rPr>
              <a:t>ı</a:t>
            </a:r>
            <a:r>
              <a:rPr sz="3000" spc="-5" dirty="0">
                <a:solidFill>
                  <a:srgbClr val="0000FF"/>
                </a:solidFill>
                <a:latin typeface="Calibri"/>
                <a:cs typeface="Calibri"/>
              </a:rPr>
              <a:t>n</a:t>
            </a:r>
            <a:endParaRPr sz="3000">
              <a:latin typeface="Calibri"/>
              <a:cs typeface="Calibri"/>
            </a:endParaRPr>
          </a:p>
          <a:p>
            <a:pPr marL="475615">
              <a:lnSpc>
                <a:spcPct val="100000"/>
              </a:lnSpc>
            </a:pPr>
            <a:r>
              <a:rPr sz="3000" spc="-15" dirty="0">
                <a:latin typeface="Calibri"/>
                <a:cs typeface="Calibri"/>
              </a:rPr>
              <a:t>tarafından</a:t>
            </a:r>
            <a:endParaRPr sz="3000">
              <a:latin typeface="Calibri"/>
              <a:cs typeface="Calibri"/>
            </a:endParaRPr>
          </a:p>
        </p:txBody>
      </p:sp>
      <p:sp>
        <p:nvSpPr>
          <p:cNvPr id="91" name="object 91"/>
          <p:cNvSpPr txBox="1"/>
          <p:nvPr/>
        </p:nvSpPr>
        <p:spPr>
          <a:xfrm>
            <a:off x="547217" y="4179696"/>
            <a:ext cx="2934970" cy="1403985"/>
          </a:xfrm>
          <a:prstGeom prst="rect">
            <a:avLst/>
          </a:prstGeom>
        </p:spPr>
        <p:txBody>
          <a:bodyPr vert="horz" wrap="square" lIns="0" tIns="0" rIns="0" bIns="0" rtlCol="0">
            <a:spAutoFit/>
          </a:bodyPr>
          <a:lstStyle/>
          <a:p>
            <a:pPr marL="12700" marR="5080">
              <a:lnSpc>
                <a:spcPct val="100000"/>
              </a:lnSpc>
              <a:tabLst>
                <a:tab pos="1559560" algn="l"/>
                <a:tab pos="2414270" algn="l"/>
              </a:tabLst>
            </a:pPr>
            <a:r>
              <a:rPr sz="3000" spc="-15" dirty="0">
                <a:latin typeface="Calibri"/>
                <a:cs typeface="Calibri"/>
              </a:rPr>
              <a:t>teminat	</a:t>
            </a:r>
            <a:r>
              <a:rPr sz="3000" spc="-10" dirty="0">
                <a:latin typeface="Calibri"/>
                <a:cs typeface="Calibri"/>
              </a:rPr>
              <a:t>miktarı  </a:t>
            </a:r>
            <a:r>
              <a:rPr sz="3000" spc="-5" dirty="0">
                <a:solidFill>
                  <a:srgbClr val="0000FF"/>
                </a:solidFill>
                <a:latin typeface="Calibri"/>
                <a:cs typeface="Calibri"/>
              </a:rPr>
              <a:t>or</a:t>
            </a:r>
            <a:r>
              <a:rPr sz="3000" spc="-35" dirty="0">
                <a:solidFill>
                  <a:srgbClr val="0000FF"/>
                </a:solidFill>
                <a:latin typeface="Calibri"/>
                <a:cs typeface="Calibri"/>
              </a:rPr>
              <a:t>t</a:t>
            </a:r>
            <a:r>
              <a:rPr sz="3000" dirty="0">
                <a:solidFill>
                  <a:srgbClr val="0000FF"/>
                </a:solidFill>
                <a:latin typeface="Calibri"/>
                <a:cs typeface="Calibri"/>
              </a:rPr>
              <a:t>akla</a:t>
            </a:r>
            <a:r>
              <a:rPr sz="3000" spc="-40" dirty="0">
                <a:solidFill>
                  <a:srgbClr val="0000FF"/>
                </a:solidFill>
                <a:latin typeface="Calibri"/>
                <a:cs typeface="Calibri"/>
              </a:rPr>
              <a:t>r</a:t>
            </a:r>
            <a:r>
              <a:rPr sz="3000" spc="-5" dirty="0">
                <a:solidFill>
                  <a:srgbClr val="0000FF"/>
                </a:solidFill>
                <a:latin typeface="Calibri"/>
                <a:cs typeface="Calibri"/>
              </a:rPr>
              <a:t>da</a:t>
            </a:r>
            <a:r>
              <a:rPr sz="3000" dirty="0">
                <a:solidFill>
                  <a:srgbClr val="0000FF"/>
                </a:solidFill>
                <a:latin typeface="Calibri"/>
                <a:cs typeface="Calibri"/>
              </a:rPr>
              <a:t>n	</a:t>
            </a:r>
            <a:r>
              <a:rPr sz="3000" spc="-5" dirty="0">
                <a:solidFill>
                  <a:srgbClr val="0000FF"/>
                </a:solidFill>
                <a:latin typeface="Calibri"/>
                <a:cs typeface="Calibri"/>
              </a:rPr>
              <a:t>b</a:t>
            </a:r>
            <a:r>
              <a:rPr sz="3000" spc="-15" dirty="0">
                <a:solidFill>
                  <a:srgbClr val="0000FF"/>
                </a:solidFill>
                <a:latin typeface="Calibri"/>
                <a:cs typeface="Calibri"/>
              </a:rPr>
              <a:t>i</a:t>
            </a:r>
            <a:r>
              <a:rPr sz="3000" dirty="0">
                <a:solidFill>
                  <a:srgbClr val="0000FF"/>
                </a:solidFill>
                <a:latin typeface="Calibri"/>
                <a:cs typeface="Calibri"/>
              </a:rPr>
              <a:t>ri  </a:t>
            </a:r>
            <a:r>
              <a:rPr sz="3000" spc="-30" dirty="0">
                <a:latin typeface="Calibri"/>
                <a:cs typeface="Calibri"/>
              </a:rPr>
              <a:t>karşılanabilir.</a:t>
            </a:r>
            <a:endParaRPr sz="3000">
              <a:latin typeface="Calibri"/>
              <a:cs typeface="Calibri"/>
            </a:endParaRPr>
          </a:p>
        </p:txBody>
      </p:sp>
      <p:sp>
        <p:nvSpPr>
          <p:cNvPr id="92" name="object 92"/>
          <p:cNvSpPr txBox="1"/>
          <p:nvPr/>
        </p:nvSpPr>
        <p:spPr>
          <a:xfrm>
            <a:off x="547217" y="5551627"/>
            <a:ext cx="998855"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5" dirty="0">
                <a:solidFill>
                  <a:srgbClr val="0000FF"/>
                </a:solidFill>
                <a:latin typeface="Calibri"/>
                <a:cs typeface="Calibri"/>
              </a:rPr>
              <a:t>Limi</a:t>
            </a:r>
            <a:r>
              <a:rPr sz="3000" dirty="0">
                <a:solidFill>
                  <a:srgbClr val="0000FF"/>
                </a:solidFill>
                <a:latin typeface="Calibri"/>
                <a:cs typeface="Calibri"/>
              </a:rPr>
              <a:t>t</a:t>
            </a:r>
            <a:endParaRPr sz="3000">
              <a:latin typeface="Calibri"/>
              <a:cs typeface="Calibri"/>
            </a:endParaRPr>
          </a:p>
        </p:txBody>
      </p:sp>
      <p:sp>
        <p:nvSpPr>
          <p:cNvPr id="93" name="object 93"/>
          <p:cNvSpPr txBox="1"/>
          <p:nvPr/>
        </p:nvSpPr>
        <p:spPr>
          <a:xfrm>
            <a:off x="1784730" y="5551627"/>
            <a:ext cx="1933575" cy="488950"/>
          </a:xfrm>
          <a:prstGeom prst="rect">
            <a:avLst/>
          </a:prstGeom>
        </p:spPr>
        <p:txBody>
          <a:bodyPr vert="horz" wrap="square" lIns="0" tIns="0" rIns="0" bIns="0" rtlCol="0">
            <a:spAutoFit/>
          </a:bodyPr>
          <a:lstStyle/>
          <a:p>
            <a:pPr marL="12700">
              <a:lnSpc>
                <a:spcPct val="100000"/>
              </a:lnSpc>
              <a:tabLst>
                <a:tab pos="607060" algn="l"/>
                <a:tab pos="1228725" algn="l"/>
              </a:tabLst>
            </a:pPr>
            <a:r>
              <a:rPr sz="3000" spc="-20" dirty="0">
                <a:solidFill>
                  <a:srgbClr val="0000FF"/>
                </a:solidFill>
                <a:latin typeface="Calibri"/>
                <a:cs typeface="Calibri"/>
              </a:rPr>
              <a:t>i</a:t>
            </a:r>
            <a:r>
              <a:rPr sz="3000" dirty="0">
                <a:solidFill>
                  <a:srgbClr val="0000FF"/>
                </a:solidFill>
                <a:latin typeface="Calibri"/>
                <a:cs typeface="Calibri"/>
              </a:rPr>
              <a:t>çi	</a:t>
            </a:r>
            <a:r>
              <a:rPr sz="3000" spc="-25" dirty="0">
                <a:solidFill>
                  <a:srgbClr val="0000FF"/>
                </a:solidFill>
                <a:latin typeface="Calibri"/>
                <a:cs typeface="Calibri"/>
              </a:rPr>
              <a:t>v</a:t>
            </a:r>
            <a:r>
              <a:rPr sz="3000" dirty="0">
                <a:solidFill>
                  <a:srgbClr val="0000FF"/>
                </a:solidFill>
                <a:latin typeface="Calibri"/>
                <a:cs typeface="Calibri"/>
              </a:rPr>
              <a:t>e	l</a:t>
            </a:r>
            <a:r>
              <a:rPr sz="3000" spc="-15" dirty="0">
                <a:solidFill>
                  <a:srgbClr val="0000FF"/>
                </a:solidFill>
                <a:latin typeface="Calibri"/>
                <a:cs typeface="Calibri"/>
              </a:rPr>
              <a:t>i</a:t>
            </a:r>
            <a:r>
              <a:rPr sz="3000" dirty="0">
                <a:solidFill>
                  <a:srgbClr val="0000FF"/>
                </a:solidFill>
                <a:latin typeface="Calibri"/>
                <a:cs typeface="Calibri"/>
              </a:rPr>
              <a:t>m</a:t>
            </a:r>
            <a:r>
              <a:rPr sz="3000" spc="-15" dirty="0">
                <a:solidFill>
                  <a:srgbClr val="0000FF"/>
                </a:solidFill>
                <a:latin typeface="Calibri"/>
                <a:cs typeface="Calibri"/>
              </a:rPr>
              <a:t>i</a:t>
            </a:r>
            <a:r>
              <a:rPr sz="3000" dirty="0">
                <a:solidFill>
                  <a:srgbClr val="0000FF"/>
                </a:solidFill>
                <a:latin typeface="Calibri"/>
                <a:cs typeface="Calibri"/>
              </a:rPr>
              <a:t>t</a:t>
            </a:r>
            <a:endParaRPr sz="3000">
              <a:latin typeface="Calibri"/>
              <a:cs typeface="Calibri"/>
            </a:endParaRPr>
          </a:p>
        </p:txBody>
      </p:sp>
      <p:sp>
        <p:nvSpPr>
          <p:cNvPr id="94" name="object 94"/>
          <p:cNvSpPr txBox="1"/>
          <p:nvPr/>
        </p:nvSpPr>
        <p:spPr>
          <a:xfrm>
            <a:off x="3957065" y="5551627"/>
            <a:ext cx="548640" cy="488950"/>
          </a:xfrm>
          <a:prstGeom prst="rect">
            <a:avLst/>
          </a:prstGeom>
        </p:spPr>
        <p:txBody>
          <a:bodyPr vert="horz" wrap="square" lIns="0" tIns="0" rIns="0" bIns="0" rtlCol="0">
            <a:spAutoFit/>
          </a:bodyPr>
          <a:lstStyle/>
          <a:p>
            <a:pPr marL="12700">
              <a:lnSpc>
                <a:spcPct val="100000"/>
              </a:lnSpc>
            </a:pPr>
            <a:r>
              <a:rPr sz="3000" dirty="0">
                <a:solidFill>
                  <a:srgbClr val="0000FF"/>
                </a:solidFill>
                <a:latin typeface="Calibri"/>
                <a:cs typeface="Calibri"/>
              </a:rPr>
              <a:t>d</a:t>
            </a:r>
            <a:r>
              <a:rPr sz="3000" spc="-10" dirty="0">
                <a:solidFill>
                  <a:srgbClr val="0000FF"/>
                </a:solidFill>
                <a:latin typeface="Calibri"/>
                <a:cs typeface="Calibri"/>
              </a:rPr>
              <a:t>ı</a:t>
            </a:r>
            <a:r>
              <a:rPr sz="3000" dirty="0">
                <a:solidFill>
                  <a:srgbClr val="0000FF"/>
                </a:solidFill>
                <a:latin typeface="Calibri"/>
                <a:cs typeface="Calibri"/>
              </a:rPr>
              <a:t>şı</a:t>
            </a:r>
            <a:endParaRPr sz="3000">
              <a:latin typeface="Calibri"/>
              <a:cs typeface="Calibri"/>
            </a:endParaRPr>
          </a:p>
        </p:txBody>
      </p:sp>
      <p:sp>
        <p:nvSpPr>
          <p:cNvPr id="95" name="object 95"/>
          <p:cNvSpPr txBox="1"/>
          <p:nvPr/>
        </p:nvSpPr>
        <p:spPr>
          <a:xfrm>
            <a:off x="4743450" y="5551627"/>
            <a:ext cx="1048385" cy="488950"/>
          </a:xfrm>
          <a:prstGeom prst="rect">
            <a:avLst/>
          </a:prstGeom>
        </p:spPr>
        <p:txBody>
          <a:bodyPr vert="horz" wrap="square" lIns="0" tIns="0" rIns="0" bIns="0" rtlCol="0">
            <a:spAutoFit/>
          </a:bodyPr>
          <a:lstStyle/>
          <a:p>
            <a:pPr marL="12700">
              <a:lnSpc>
                <a:spcPct val="100000"/>
              </a:lnSpc>
            </a:pPr>
            <a:r>
              <a:rPr sz="3000" dirty="0">
                <a:latin typeface="Calibri"/>
                <a:cs typeface="Calibri"/>
              </a:rPr>
              <a:t>i</a:t>
            </a:r>
            <a:r>
              <a:rPr sz="3000" spc="-25" dirty="0">
                <a:latin typeface="Calibri"/>
                <a:cs typeface="Calibri"/>
              </a:rPr>
              <a:t>b</a:t>
            </a:r>
            <a:r>
              <a:rPr sz="3000" dirty="0">
                <a:latin typeface="Calibri"/>
                <a:cs typeface="Calibri"/>
              </a:rPr>
              <a:t>a</a:t>
            </a:r>
            <a:r>
              <a:rPr sz="3000" spc="-35" dirty="0">
                <a:latin typeface="Calibri"/>
                <a:cs typeface="Calibri"/>
              </a:rPr>
              <a:t>r</a:t>
            </a:r>
            <a:r>
              <a:rPr sz="3000" dirty="0">
                <a:latin typeface="Calibri"/>
                <a:cs typeface="Calibri"/>
              </a:rPr>
              <a:t>esi</a:t>
            </a:r>
            <a:endParaRPr sz="3000">
              <a:latin typeface="Calibri"/>
              <a:cs typeface="Calibri"/>
            </a:endParaRPr>
          </a:p>
        </p:txBody>
      </p:sp>
      <p:sp>
        <p:nvSpPr>
          <p:cNvPr id="96" name="object 96"/>
          <p:cNvSpPr txBox="1"/>
          <p:nvPr/>
        </p:nvSpPr>
        <p:spPr>
          <a:xfrm>
            <a:off x="6028435" y="5551627"/>
            <a:ext cx="2590165" cy="488950"/>
          </a:xfrm>
          <a:prstGeom prst="rect">
            <a:avLst/>
          </a:prstGeom>
        </p:spPr>
        <p:txBody>
          <a:bodyPr vert="horz" wrap="square" lIns="0" tIns="0" rIns="0" bIns="0" rtlCol="0">
            <a:spAutoFit/>
          </a:bodyPr>
          <a:lstStyle/>
          <a:p>
            <a:pPr marL="12700">
              <a:lnSpc>
                <a:spcPct val="100000"/>
              </a:lnSpc>
              <a:tabLst>
                <a:tab pos="1365885" algn="l"/>
              </a:tabLst>
            </a:pPr>
            <a:r>
              <a:rPr sz="3000" spc="-15" dirty="0">
                <a:latin typeface="Calibri"/>
                <a:cs typeface="Calibri"/>
              </a:rPr>
              <a:t>taşıyan	teminat</a:t>
            </a:r>
            <a:endParaRPr sz="3000">
              <a:latin typeface="Calibri"/>
              <a:cs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96211" y="65531"/>
            <a:ext cx="5864351"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marL="635" algn="ctr">
              <a:lnSpc>
                <a:spcPct val="100000"/>
              </a:lnSpc>
            </a:pPr>
            <a:r>
              <a:rPr spc="-25" dirty="0"/>
              <a:t>Tekliflerin </a:t>
            </a:r>
            <a:r>
              <a:rPr dirty="0"/>
              <a:t>Alınması </a:t>
            </a:r>
            <a:r>
              <a:rPr spc="-15" dirty="0"/>
              <a:t>ve</a:t>
            </a:r>
            <a:r>
              <a:rPr spc="-55" dirty="0"/>
              <a:t> </a:t>
            </a:r>
            <a:r>
              <a:rPr dirty="0"/>
              <a:t>Açılması</a:t>
            </a:r>
          </a:p>
          <a:p>
            <a:pPr algn="ctr">
              <a:lnSpc>
                <a:spcPct val="100000"/>
              </a:lnSpc>
              <a:tabLst>
                <a:tab pos="2867025" algn="l"/>
                <a:tab pos="8119109" algn="l"/>
              </a:tabLst>
            </a:pPr>
            <a:r>
              <a:rPr b="0" u="sng" dirty="0">
                <a:latin typeface="Times New Roman"/>
                <a:cs typeface="Times New Roman"/>
              </a:rPr>
              <a:t> 	</a:t>
            </a:r>
            <a:r>
              <a:rPr u="sng" dirty="0"/>
              <a:t>(Açık</a:t>
            </a:r>
            <a:r>
              <a:rPr u="sng" spc="-85" dirty="0"/>
              <a:t> </a:t>
            </a:r>
            <a:r>
              <a:rPr u="sng" dirty="0"/>
              <a:t>Oturum)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420621"/>
            <a:ext cx="8074659" cy="4605020"/>
          </a:xfrm>
          <a:prstGeom prst="rect">
            <a:avLst/>
          </a:prstGeom>
        </p:spPr>
        <p:txBody>
          <a:bodyPr vert="horz" wrap="square" lIns="0" tIns="0" rIns="0" bIns="0" rtlCol="0">
            <a:spAutoFit/>
          </a:bodyPr>
          <a:lstStyle/>
          <a:p>
            <a:pPr marL="12700" marR="5080" algn="just">
              <a:lnSpc>
                <a:spcPct val="100000"/>
              </a:lnSpc>
              <a:buClr>
                <a:srgbClr val="FF0000"/>
              </a:buClr>
              <a:buSzPct val="83333"/>
              <a:buFont typeface="Arial"/>
              <a:buChar char="•"/>
              <a:tabLst>
                <a:tab pos="206375" algn="l"/>
              </a:tabLst>
            </a:pPr>
            <a:r>
              <a:rPr sz="3000" dirty="0">
                <a:latin typeface="Calibri"/>
                <a:cs typeface="Calibri"/>
              </a:rPr>
              <a:t>İhale </a:t>
            </a:r>
            <a:r>
              <a:rPr sz="3000" spc="-10" dirty="0">
                <a:latin typeface="Calibri"/>
                <a:cs typeface="Calibri"/>
              </a:rPr>
              <a:t>saati geldiğinde </a:t>
            </a:r>
            <a:r>
              <a:rPr sz="3000" spc="-5" dirty="0">
                <a:latin typeface="Calibri"/>
                <a:cs typeface="Calibri"/>
              </a:rPr>
              <a:t>ihale </a:t>
            </a:r>
            <a:r>
              <a:rPr sz="3000" spc="-25" dirty="0">
                <a:latin typeface="Calibri"/>
                <a:cs typeface="Calibri"/>
              </a:rPr>
              <a:t>komisyonu </a:t>
            </a:r>
            <a:r>
              <a:rPr sz="3000" spc="-5" dirty="0">
                <a:latin typeface="Calibri"/>
                <a:cs typeface="Calibri"/>
              </a:rPr>
              <a:t>öncelikle  ihale </a:t>
            </a:r>
            <a:r>
              <a:rPr sz="3000" spc="-10" dirty="0">
                <a:latin typeface="Calibri"/>
                <a:cs typeface="Calibri"/>
              </a:rPr>
              <a:t>saatine </a:t>
            </a:r>
            <a:r>
              <a:rPr sz="3000" spc="-10" dirty="0">
                <a:solidFill>
                  <a:srgbClr val="FF0000"/>
                </a:solidFill>
                <a:latin typeface="Calibri"/>
                <a:cs typeface="Calibri"/>
              </a:rPr>
              <a:t>kadar </a:t>
            </a:r>
            <a:r>
              <a:rPr sz="3000" spc="-15" dirty="0">
                <a:solidFill>
                  <a:srgbClr val="FF0000"/>
                </a:solidFill>
                <a:latin typeface="Calibri"/>
                <a:cs typeface="Calibri"/>
              </a:rPr>
              <a:t>kaç </a:t>
            </a:r>
            <a:r>
              <a:rPr sz="3000" spc="-10" dirty="0">
                <a:solidFill>
                  <a:srgbClr val="FF0000"/>
                </a:solidFill>
                <a:latin typeface="Calibri"/>
                <a:cs typeface="Calibri"/>
              </a:rPr>
              <a:t>teklif verilmiş </a:t>
            </a:r>
            <a:r>
              <a:rPr sz="3000" spc="-5" dirty="0">
                <a:solidFill>
                  <a:srgbClr val="FF0000"/>
                </a:solidFill>
                <a:latin typeface="Calibri"/>
                <a:cs typeface="Calibri"/>
              </a:rPr>
              <a:t>olduğunu </a:t>
            </a:r>
            <a:r>
              <a:rPr sz="3000" spc="-5" dirty="0">
                <a:latin typeface="Calibri"/>
                <a:cs typeface="Calibri"/>
              </a:rPr>
              <a:t>bir  </a:t>
            </a:r>
            <a:r>
              <a:rPr sz="3000" spc="-10" dirty="0">
                <a:latin typeface="Calibri"/>
                <a:cs typeface="Calibri"/>
              </a:rPr>
              <a:t>tutanakla </a:t>
            </a:r>
            <a:r>
              <a:rPr sz="3000" spc="-15" dirty="0">
                <a:latin typeface="Calibri"/>
                <a:cs typeface="Calibri"/>
              </a:rPr>
              <a:t>tespit </a:t>
            </a:r>
            <a:r>
              <a:rPr sz="3000" spc="-10" dirty="0">
                <a:latin typeface="Calibri"/>
                <a:cs typeface="Calibri"/>
              </a:rPr>
              <a:t>eder </a:t>
            </a:r>
            <a:r>
              <a:rPr sz="3000" spc="-15" dirty="0">
                <a:latin typeface="Calibri"/>
                <a:cs typeface="Calibri"/>
              </a:rPr>
              <a:t>ve </a:t>
            </a:r>
            <a:r>
              <a:rPr sz="3000" spc="-10" dirty="0">
                <a:latin typeface="Calibri"/>
                <a:cs typeface="Calibri"/>
              </a:rPr>
              <a:t>bunu </a:t>
            </a:r>
            <a:r>
              <a:rPr sz="3000" dirty="0">
                <a:latin typeface="Calibri"/>
                <a:cs typeface="Calibri"/>
              </a:rPr>
              <a:t>hazır </a:t>
            </a:r>
            <a:r>
              <a:rPr sz="3000" spc="-15" dirty="0">
                <a:latin typeface="Calibri"/>
                <a:cs typeface="Calibri"/>
              </a:rPr>
              <a:t>bulunanlara </a:t>
            </a:r>
            <a:r>
              <a:rPr sz="3000" spc="645" dirty="0">
                <a:latin typeface="Calibri"/>
                <a:cs typeface="Calibri"/>
              </a:rPr>
              <a:t> </a:t>
            </a:r>
            <a:r>
              <a:rPr sz="3000" spc="-40" dirty="0">
                <a:latin typeface="Calibri"/>
                <a:cs typeface="Calibri"/>
              </a:rPr>
              <a:t>duyurur.</a:t>
            </a:r>
            <a:r>
              <a:rPr sz="3000" spc="595" dirty="0">
                <a:latin typeface="Calibri"/>
                <a:cs typeface="Calibri"/>
              </a:rPr>
              <a:t> </a:t>
            </a:r>
            <a:r>
              <a:rPr sz="3000" dirty="0">
                <a:latin typeface="Calibri"/>
                <a:cs typeface="Calibri"/>
              </a:rPr>
              <a:t>Bu </a:t>
            </a:r>
            <a:r>
              <a:rPr sz="3000" spc="-5" dirty="0">
                <a:latin typeface="Calibri"/>
                <a:cs typeface="Calibri"/>
              </a:rPr>
              <a:t>duyurunun </a:t>
            </a:r>
            <a:r>
              <a:rPr sz="3000" spc="-10" dirty="0">
                <a:latin typeface="Calibri"/>
                <a:cs typeface="Calibri"/>
              </a:rPr>
              <a:t>ardından </a:t>
            </a:r>
            <a:r>
              <a:rPr sz="3000" spc="-5" dirty="0">
                <a:latin typeface="Calibri"/>
                <a:cs typeface="Calibri"/>
              </a:rPr>
              <a:t>hemen </a:t>
            </a:r>
            <a:r>
              <a:rPr sz="3000" spc="-15" dirty="0">
                <a:latin typeface="Calibri"/>
                <a:cs typeface="Calibri"/>
              </a:rPr>
              <a:t>ihaleye  </a:t>
            </a:r>
            <a:r>
              <a:rPr sz="3000" spc="-35" dirty="0">
                <a:latin typeface="Calibri"/>
                <a:cs typeface="Calibri"/>
              </a:rPr>
              <a:t>başlanır.</a:t>
            </a:r>
            <a:endParaRPr sz="3000">
              <a:latin typeface="Calibri"/>
              <a:cs typeface="Calibri"/>
            </a:endParaRPr>
          </a:p>
          <a:p>
            <a:pPr marL="12700" marR="5080" algn="just">
              <a:lnSpc>
                <a:spcPct val="100000"/>
              </a:lnSpc>
              <a:buClr>
                <a:srgbClr val="FF0000"/>
              </a:buClr>
              <a:buSzPct val="90000"/>
              <a:buFont typeface="Arial"/>
              <a:buChar char="•"/>
              <a:tabLst>
                <a:tab pos="220345" algn="l"/>
              </a:tabLst>
            </a:pPr>
            <a:r>
              <a:rPr sz="3000" spc="-5" dirty="0">
                <a:latin typeface="Calibri"/>
                <a:cs typeface="Calibri"/>
              </a:rPr>
              <a:t>Öncelikle </a:t>
            </a:r>
            <a:r>
              <a:rPr sz="3000" spc="-15" dirty="0">
                <a:latin typeface="Calibri"/>
                <a:cs typeface="Calibri"/>
              </a:rPr>
              <a:t>teklif </a:t>
            </a:r>
            <a:r>
              <a:rPr sz="3000" spc="-10" dirty="0">
                <a:latin typeface="Calibri"/>
                <a:cs typeface="Calibri"/>
              </a:rPr>
              <a:t>zarfları </a:t>
            </a:r>
            <a:r>
              <a:rPr sz="3000" spc="-5" dirty="0">
                <a:latin typeface="Calibri"/>
                <a:cs typeface="Calibri"/>
              </a:rPr>
              <a:t>alınış </a:t>
            </a:r>
            <a:r>
              <a:rPr sz="3000" spc="-10" dirty="0">
                <a:latin typeface="Calibri"/>
                <a:cs typeface="Calibri"/>
              </a:rPr>
              <a:t>sırasına </a:t>
            </a:r>
            <a:r>
              <a:rPr sz="3000" spc="-20" dirty="0">
                <a:latin typeface="Calibri"/>
                <a:cs typeface="Calibri"/>
              </a:rPr>
              <a:t>göre </a:t>
            </a:r>
            <a:r>
              <a:rPr sz="3000" spc="-10" dirty="0">
                <a:latin typeface="Calibri"/>
                <a:cs typeface="Calibri"/>
              </a:rPr>
              <a:t>incelenir  </a:t>
            </a:r>
            <a:r>
              <a:rPr sz="3000" spc="-15" dirty="0">
                <a:latin typeface="Calibri"/>
                <a:cs typeface="Calibri"/>
              </a:rPr>
              <a:t>ve</a:t>
            </a:r>
            <a:r>
              <a:rPr sz="3000" spc="645" dirty="0">
                <a:latin typeface="Calibri"/>
                <a:cs typeface="Calibri"/>
              </a:rPr>
              <a:t> </a:t>
            </a:r>
            <a:r>
              <a:rPr sz="3000" spc="-5" dirty="0">
                <a:latin typeface="Calibri"/>
                <a:cs typeface="Calibri"/>
              </a:rPr>
              <a:t>bu inceleme </a:t>
            </a:r>
            <a:r>
              <a:rPr sz="3000" spc="-10" dirty="0">
                <a:latin typeface="Calibri"/>
                <a:cs typeface="Calibri"/>
              </a:rPr>
              <a:t>neticesinde Kanunun 30’uncu  </a:t>
            </a:r>
            <a:r>
              <a:rPr sz="3000" spc="-5" dirty="0">
                <a:latin typeface="Calibri"/>
                <a:cs typeface="Calibri"/>
              </a:rPr>
              <a:t>maddesine </a:t>
            </a:r>
            <a:r>
              <a:rPr sz="3000" spc="-10" dirty="0">
                <a:latin typeface="Calibri"/>
                <a:cs typeface="Calibri"/>
              </a:rPr>
              <a:t>uygun </a:t>
            </a:r>
            <a:r>
              <a:rPr sz="3000" spc="-20" dirty="0">
                <a:latin typeface="Calibri"/>
                <a:cs typeface="Calibri"/>
              </a:rPr>
              <a:t>olmayan </a:t>
            </a:r>
            <a:r>
              <a:rPr sz="3000" spc="-10" dirty="0">
                <a:latin typeface="Calibri"/>
                <a:cs typeface="Calibri"/>
              </a:rPr>
              <a:t>zarflar bir tutanak </a:t>
            </a:r>
            <a:r>
              <a:rPr sz="3000" spc="-5" dirty="0">
                <a:latin typeface="Calibri"/>
                <a:cs typeface="Calibri"/>
              </a:rPr>
              <a:t>ile  </a:t>
            </a:r>
            <a:r>
              <a:rPr sz="3000" spc="-10" dirty="0">
                <a:latin typeface="Calibri"/>
                <a:cs typeface="Calibri"/>
              </a:rPr>
              <a:t>belirlenerek değerlendirmeye </a:t>
            </a:r>
            <a:r>
              <a:rPr sz="3000" spc="-5" dirty="0">
                <a:latin typeface="Calibri"/>
                <a:cs typeface="Calibri"/>
              </a:rPr>
              <a:t>alınmaz. </a:t>
            </a:r>
            <a:r>
              <a:rPr sz="3000" spc="-15" dirty="0">
                <a:latin typeface="Calibri"/>
                <a:cs typeface="Calibri"/>
              </a:rPr>
              <a:t>Söz </a:t>
            </a:r>
            <a:r>
              <a:rPr sz="3000" spc="-20" dirty="0">
                <a:latin typeface="Calibri"/>
                <a:cs typeface="Calibri"/>
              </a:rPr>
              <a:t>konusu  </a:t>
            </a:r>
            <a:r>
              <a:rPr sz="3000" spc="-15" dirty="0">
                <a:latin typeface="Calibri"/>
                <a:cs typeface="Calibri"/>
              </a:rPr>
              <a:t>tutanağa </a:t>
            </a:r>
            <a:r>
              <a:rPr sz="3000" spc="645" dirty="0">
                <a:latin typeface="Calibri"/>
                <a:cs typeface="Calibri"/>
              </a:rPr>
              <a:t> </a:t>
            </a:r>
            <a:r>
              <a:rPr sz="3000" spc="-10" dirty="0">
                <a:latin typeface="Calibri"/>
                <a:cs typeface="Calibri"/>
              </a:rPr>
              <a:t>teklif   zarfının   neden   uygun</a:t>
            </a:r>
            <a:r>
              <a:rPr sz="3000" spc="95" dirty="0">
                <a:latin typeface="Calibri"/>
                <a:cs typeface="Calibri"/>
              </a:rPr>
              <a:t> </a:t>
            </a:r>
            <a:r>
              <a:rPr sz="3000" spc="-5" dirty="0">
                <a:latin typeface="Calibri"/>
                <a:cs typeface="Calibri"/>
              </a:rPr>
              <a:t>olmadığına</a:t>
            </a:r>
            <a:endParaRPr sz="3000">
              <a:latin typeface="Calibri"/>
              <a:cs typeface="Calibri"/>
            </a:endParaRPr>
          </a:p>
        </p:txBody>
      </p:sp>
      <p:sp>
        <p:nvSpPr>
          <p:cNvPr id="9" name="object 9"/>
          <p:cNvSpPr txBox="1"/>
          <p:nvPr/>
        </p:nvSpPr>
        <p:spPr>
          <a:xfrm>
            <a:off x="547217" y="6076213"/>
            <a:ext cx="6760209" cy="407034"/>
          </a:xfrm>
          <a:prstGeom prst="rect">
            <a:avLst/>
          </a:prstGeom>
        </p:spPr>
        <p:txBody>
          <a:bodyPr vert="horz" wrap="square" lIns="0" tIns="0" rIns="0" bIns="0" rtlCol="0">
            <a:spAutoFit/>
          </a:bodyPr>
          <a:lstStyle/>
          <a:p>
            <a:pPr marL="12700">
              <a:lnSpc>
                <a:spcPts val="2950"/>
              </a:lnSpc>
            </a:pPr>
            <a:r>
              <a:rPr sz="3000" spc="-5" dirty="0">
                <a:latin typeface="Calibri"/>
                <a:cs typeface="Calibri"/>
              </a:rPr>
              <a:t>ilişkin </a:t>
            </a:r>
            <a:r>
              <a:rPr sz="3000" spc="-15" dirty="0">
                <a:latin typeface="Calibri"/>
                <a:cs typeface="Calibri"/>
              </a:rPr>
              <a:t>gerekçelerin </a:t>
            </a:r>
            <a:r>
              <a:rPr sz="3000" spc="-10" dirty="0">
                <a:latin typeface="Calibri"/>
                <a:cs typeface="Calibri"/>
              </a:rPr>
              <a:t>yazılması</a:t>
            </a:r>
            <a:r>
              <a:rPr sz="3000" spc="45" dirty="0">
                <a:latin typeface="Calibri"/>
                <a:cs typeface="Calibri"/>
              </a:rPr>
              <a:t> </a:t>
            </a:r>
            <a:r>
              <a:rPr sz="3000" spc="-35" dirty="0">
                <a:latin typeface="Calibri"/>
                <a:cs typeface="Calibri"/>
              </a:rPr>
              <a:t>gerekmektedir.</a:t>
            </a:r>
            <a:endParaRPr sz="30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69</a:t>
            </a:fld>
            <a:endParaRP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16636" y="284988"/>
            <a:ext cx="8627364" cy="99212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790448" y="431546"/>
            <a:ext cx="7585709" cy="521334"/>
          </a:xfrm>
          <a:prstGeom prst="rect">
            <a:avLst/>
          </a:prstGeom>
        </p:spPr>
        <p:txBody>
          <a:bodyPr vert="horz" wrap="square" lIns="0" tIns="0" rIns="0" bIns="0" rtlCol="0">
            <a:spAutoFit/>
          </a:bodyPr>
          <a:lstStyle/>
          <a:p>
            <a:pPr marL="12700">
              <a:lnSpc>
                <a:spcPct val="100000"/>
              </a:lnSpc>
              <a:tabLst>
                <a:tab pos="4874260" algn="l"/>
              </a:tabLst>
            </a:pPr>
            <a:r>
              <a:rPr spc="-10" dirty="0"/>
              <a:t>Kamu </a:t>
            </a:r>
            <a:r>
              <a:rPr dirty="0"/>
              <a:t>İhale</a:t>
            </a:r>
            <a:r>
              <a:rPr spc="10" dirty="0"/>
              <a:t> </a:t>
            </a:r>
            <a:r>
              <a:rPr dirty="0"/>
              <a:t>Genel</a:t>
            </a:r>
            <a:r>
              <a:rPr spc="10" dirty="0"/>
              <a:t> </a:t>
            </a:r>
            <a:r>
              <a:rPr spc="-30" dirty="0"/>
              <a:t>Tebliğinin	</a:t>
            </a:r>
            <a:r>
              <a:rPr spc="-5" dirty="0"/>
              <a:t>16.2.1.</a:t>
            </a:r>
            <a:r>
              <a:rPr spc="-85" dirty="0"/>
              <a:t> </a:t>
            </a:r>
            <a:r>
              <a:rPr spc="-5" dirty="0"/>
              <a:t>Maddesi</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91030"/>
            <a:ext cx="8074025" cy="4190365"/>
          </a:xfrm>
          <a:prstGeom prst="rect">
            <a:avLst/>
          </a:prstGeom>
        </p:spPr>
        <p:txBody>
          <a:bodyPr vert="horz" wrap="square" lIns="0" tIns="235585" rIns="0" bIns="0" rtlCol="0">
            <a:spAutoFit/>
          </a:bodyPr>
          <a:lstStyle/>
          <a:p>
            <a:pPr marL="260985" indent="-248285" algn="just">
              <a:lnSpc>
                <a:spcPct val="100000"/>
              </a:lnSpc>
              <a:spcBef>
                <a:spcPts val="1855"/>
              </a:spcBef>
              <a:buClr>
                <a:srgbClr val="FF0000"/>
              </a:buClr>
              <a:buSzPct val="106666"/>
              <a:buFont typeface="Arial"/>
              <a:buChar char="•"/>
              <a:tabLst>
                <a:tab pos="261620" algn="l"/>
              </a:tabLst>
            </a:pPr>
            <a:r>
              <a:rPr sz="3000" spc="-10" dirty="0">
                <a:latin typeface="Calibri"/>
                <a:cs typeface="Calibri"/>
              </a:rPr>
              <a:t>Başvuru  </a:t>
            </a:r>
            <a:r>
              <a:rPr sz="3000" spc="-25" dirty="0">
                <a:latin typeface="Calibri"/>
                <a:cs typeface="Calibri"/>
              </a:rPr>
              <a:t>ya  </a:t>
            </a:r>
            <a:r>
              <a:rPr sz="3000" spc="-5" dirty="0">
                <a:latin typeface="Calibri"/>
                <a:cs typeface="Calibri"/>
              </a:rPr>
              <a:t>da  </a:t>
            </a:r>
            <a:r>
              <a:rPr sz="3000" spc="-15" dirty="0">
                <a:latin typeface="Calibri"/>
                <a:cs typeface="Calibri"/>
              </a:rPr>
              <a:t>teklif  </a:t>
            </a:r>
            <a:r>
              <a:rPr sz="3000" spc="-10" dirty="0">
                <a:latin typeface="Calibri"/>
                <a:cs typeface="Calibri"/>
              </a:rPr>
              <a:t>zarfının  Kanunun  </a:t>
            </a:r>
            <a:r>
              <a:rPr sz="3000" dirty="0">
                <a:latin typeface="Calibri"/>
                <a:cs typeface="Calibri"/>
              </a:rPr>
              <a:t>30   </a:t>
            </a:r>
            <a:r>
              <a:rPr sz="3000" spc="180" dirty="0">
                <a:latin typeface="Calibri"/>
                <a:cs typeface="Calibri"/>
              </a:rPr>
              <a:t> </a:t>
            </a:r>
            <a:r>
              <a:rPr sz="3000" spc="-10" dirty="0">
                <a:latin typeface="Calibri"/>
                <a:cs typeface="Calibri"/>
              </a:rPr>
              <a:t>uncu</a:t>
            </a:r>
            <a:endParaRPr sz="3000">
              <a:latin typeface="Calibri"/>
              <a:cs typeface="Calibri"/>
            </a:endParaRPr>
          </a:p>
          <a:p>
            <a:pPr marL="12700" marR="5080" algn="just">
              <a:lnSpc>
                <a:spcPct val="150000"/>
              </a:lnSpc>
              <a:spcBef>
                <a:spcPts val="275"/>
              </a:spcBef>
            </a:pPr>
            <a:r>
              <a:rPr sz="3000" spc="-5" dirty="0">
                <a:latin typeface="Calibri"/>
                <a:cs typeface="Calibri"/>
              </a:rPr>
              <a:t>maddesinin birinci </a:t>
            </a:r>
            <a:r>
              <a:rPr sz="3000" spc="-10" dirty="0">
                <a:latin typeface="Calibri"/>
                <a:cs typeface="Calibri"/>
              </a:rPr>
              <a:t>fıkrasına uygun </a:t>
            </a:r>
            <a:r>
              <a:rPr sz="3000" spc="-5" dirty="0">
                <a:latin typeface="Calibri"/>
                <a:cs typeface="Calibri"/>
              </a:rPr>
              <a:t>olmadığının  anlaşılması halinde, </a:t>
            </a:r>
            <a:r>
              <a:rPr sz="3000" spc="-15" dirty="0">
                <a:latin typeface="Calibri"/>
                <a:cs typeface="Calibri"/>
              </a:rPr>
              <a:t>söz </a:t>
            </a:r>
            <a:r>
              <a:rPr sz="3000" spc="-20" dirty="0">
                <a:latin typeface="Calibri"/>
                <a:cs typeface="Calibri"/>
              </a:rPr>
              <a:t>konusu </a:t>
            </a:r>
            <a:r>
              <a:rPr sz="3000" spc="-10" dirty="0">
                <a:solidFill>
                  <a:srgbClr val="CC3300"/>
                </a:solidFill>
                <a:latin typeface="Calibri"/>
                <a:cs typeface="Calibri"/>
              </a:rPr>
              <a:t>zarfın </a:t>
            </a:r>
            <a:r>
              <a:rPr sz="3000" spc="-5" dirty="0">
                <a:solidFill>
                  <a:srgbClr val="CC3300"/>
                </a:solidFill>
                <a:latin typeface="Calibri"/>
                <a:cs typeface="Calibri"/>
              </a:rPr>
              <a:t>ön </a:t>
            </a:r>
            <a:r>
              <a:rPr sz="3000" spc="-15" dirty="0">
                <a:solidFill>
                  <a:srgbClr val="CC3300"/>
                </a:solidFill>
                <a:latin typeface="Calibri"/>
                <a:cs typeface="Calibri"/>
              </a:rPr>
              <a:t>ve arka  </a:t>
            </a:r>
            <a:r>
              <a:rPr sz="3000" spc="-5" dirty="0">
                <a:solidFill>
                  <a:srgbClr val="CC3300"/>
                </a:solidFill>
                <a:latin typeface="Calibri"/>
                <a:cs typeface="Calibri"/>
              </a:rPr>
              <a:t>yüzünün </a:t>
            </a:r>
            <a:r>
              <a:rPr sz="3000" spc="-25" dirty="0">
                <a:solidFill>
                  <a:srgbClr val="CC3300"/>
                </a:solidFill>
                <a:latin typeface="Calibri"/>
                <a:cs typeface="Calibri"/>
              </a:rPr>
              <a:t>fotokopisi </a:t>
            </a:r>
            <a:r>
              <a:rPr sz="3000" spc="-10" dirty="0">
                <a:solidFill>
                  <a:srgbClr val="CC3300"/>
                </a:solidFill>
                <a:latin typeface="Calibri"/>
                <a:cs typeface="Calibri"/>
              </a:rPr>
              <a:t>çekildikten </a:t>
            </a:r>
            <a:r>
              <a:rPr sz="3000" spc="-20" dirty="0">
                <a:solidFill>
                  <a:srgbClr val="CC3300"/>
                </a:solidFill>
                <a:latin typeface="Calibri"/>
                <a:cs typeface="Calibri"/>
              </a:rPr>
              <a:t>sonra </a:t>
            </a:r>
            <a:r>
              <a:rPr sz="3000" spc="-10" dirty="0">
                <a:solidFill>
                  <a:srgbClr val="CC3300"/>
                </a:solidFill>
                <a:latin typeface="Calibri"/>
                <a:cs typeface="Calibri"/>
              </a:rPr>
              <a:t>başvuru </a:t>
            </a:r>
            <a:r>
              <a:rPr sz="3000" spc="-30" dirty="0">
                <a:solidFill>
                  <a:srgbClr val="CC3300"/>
                </a:solidFill>
                <a:latin typeface="Calibri"/>
                <a:cs typeface="Calibri"/>
              </a:rPr>
              <a:t>veya  </a:t>
            </a:r>
            <a:r>
              <a:rPr sz="3000" spc="-10" dirty="0">
                <a:solidFill>
                  <a:srgbClr val="CC3300"/>
                </a:solidFill>
                <a:latin typeface="Calibri"/>
                <a:cs typeface="Calibri"/>
              </a:rPr>
              <a:t>teklif </a:t>
            </a:r>
            <a:r>
              <a:rPr sz="3000" spc="-15" dirty="0">
                <a:solidFill>
                  <a:srgbClr val="CC3300"/>
                </a:solidFill>
                <a:latin typeface="Calibri"/>
                <a:cs typeface="Calibri"/>
              </a:rPr>
              <a:t>zarfı</a:t>
            </a:r>
            <a:r>
              <a:rPr sz="3000" spc="645" dirty="0">
                <a:solidFill>
                  <a:srgbClr val="CC3300"/>
                </a:solidFill>
                <a:latin typeface="Calibri"/>
                <a:cs typeface="Calibri"/>
              </a:rPr>
              <a:t> </a:t>
            </a:r>
            <a:r>
              <a:rPr sz="3000" spc="-5" dirty="0">
                <a:solidFill>
                  <a:srgbClr val="CC3300"/>
                </a:solidFill>
                <a:latin typeface="Calibri"/>
                <a:cs typeface="Calibri"/>
              </a:rPr>
              <a:t>açılmaksızın </a:t>
            </a:r>
            <a:r>
              <a:rPr sz="3000" spc="-10" dirty="0">
                <a:solidFill>
                  <a:srgbClr val="CC3300"/>
                </a:solidFill>
                <a:latin typeface="Calibri"/>
                <a:cs typeface="Calibri"/>
              </a:rPr>
              <a:t>iade </a:t>
            </a:r>
            <a:r>
              <a:rPr sz="3000" spc="-35" dirty="0">
                <a:solidFill>
                  <a:srgbClr val="CC3300"/>
                </a:solidFill>
                <a:latin typeface="Calibri"/>
                <a:cs typeface="Calibri"/>
              </a:rPr>
              <a:t>edilecektir. </a:t>
            </a:r>
            <a:r>
              <a:rPr sz="3000" spc="-10" dirty="0">
                <a:latin typeface="Calibri"/>
                <a:cs typeface="Calibri"/>
              </a:rPr>
              <a:t>Başvuru  </a:t>
            </a:r>
            <a:r>
              <a:rPr sz="3000" spc="-30" dirty="0">
                <a:latin typeface="Calibri"/>
                <a:cs typeface="Calibri"/>
              </a:rPr>
              <a:t>veya  </a:t>
            </a:r>
            <a:r>
              <a:rPr sz="3000" spc="-15" dirty="0">
                <a:latin typeface="Calibri"/>
                <a:cs typeface="Calibri"/>
              </a:rPr>
              <a:t>teklif  </a:t>
            </a:r>
            <a:r>
              <a:rPr sz="3000" spc="-10" dirty="0">
                <a:latin typeface="Calibri"/>
                <a:cs typeface="Calibri"/>
              </a:rPr>
              <a:t>zarfının  </a:t>
            </a:r>
            <a:r>
              <a:rPr sz="3000" spc="-25" dirty="0">
                <a:latin typeface="Calibri"/>
                <a:cs typeface="Calibri"/>
              </a:rPr>
              <a:t>fotokopisi  </a:t>
            </a:r>
            <a:r>
              <a:rPr sz="3000" dirty="0">
                <a:latin typeface="Calibri"/>
                <a:cs typeface="Calibri"/>
              </a:rPr>
              <a:t>ise  </a:t>
            </a:r>
            <a:r>
              <a:rPr sz="3000" spc="-10" dirty="0">
                <a:latin typeface="Calibri"/>
                <a:cs typeface="Calibri"/>
              </a:rPr>
              <a:t>idare </a:t>
            </a:r>
            <a:r>
              <a:rPr sz="3000" spc="590" dirty="0">
                <a:latin typeface="Calibri"/>
                <a:cs typeface="Calibri"/>
              </a:rPr>
              <a:t> </a:t>
            </a:r>
            <a:r>
              <a:rPr sz="3000" spc="-15" dirty="0">
                <a:latin typeface="Calibri"/>
                <a:cs typeface="Calibri"/>
              </a:rPr>
              <a:t>tarafından</a:t>
            </a:r>
            <a:endParaRPr sz="3000">
              <a:latin typeface="Calibri"/>
              <a:cs typeface="Calibri"/>
            </a:endParaRPr>
          </a:p>
        </p:txBody>
      </p:sp>
      <p:sp>
        <p:nvSpPr>
          <p:cNvPr id="10" name="object 10"/>
          <p:cNvSpPr txBox="1"/>
          <p:nvPr/>
        </p:nvSpPr>
        <p:spPr>
          <a:xfrm>
            <a:off x="547217" y="5960389"/>
            <a:ext cx="6828790" cy="407034"/>
          </a:xfrm>
          <a:prstGeom prst="rect">
            <a:avLst/>
          </a:prstGeom>
        </p:spPr>
        <p:txBody>
          <a:bodyPr vert="horz" wrap="square" lIns="0" tIns="0" rIns="0" bIns="0" rtlCol="0">
            <a:spAutoFit/>
          </a:bodyPr>
          <a:lstStyle/>
          <a:p>
            <a:pPr marL="12700">
              <a:lnSpc>
                <a:spcPts val="2950"/>
              </a:lnSpc>
            </a:pPr>
            <a:r>
              <a:rPr sz="3000" spc="-5" dirty="0">
                <a:latin typeface="Calibri"/>
                <a:cs typeface="Calibri"/>
              </a:rPr>
              <a:t>ihale işlem </a:t>
            </a:r>
            <a:r>
              <a:rPr sz="3000" spc="-15" dirty="0">
                <a:latin typeface="Calibri"/>
                <a:cs typeface="Calibri"/>
              </a:rPr>
              <a:t>dosyasında </a:t>
            </a:r>
            <a:r>
              <a:rPr sz="3000" spc="-20" dirty="0">
                <a:latin typeface="Calibri"/>
                <a:cs typeface="Calibri"/>
              </a:rPr>
              <a:t>muhafaza</a:t>
            </a:r>
            <a:r>
              <a:rPr sz="3000" spc="25" dirty="0">
                <a:latin typeface="Calibri"/>
                <a:cs typeface="Calibri"/>
              </a:rPr>
              <a:t> </a:t>
            </a:r>
            <a:r>
              <a:rPr sz="3000" spc="-30" dirty="0">
                <a:latin typeface="Calibri"/>
                <a:cs typeface="Calibri"/>
              </a:rPr>
              <a:t>edilecektir.</a:t>
            </a:r>
            <a:endParaRPr sz="3000">
              <a:latin typeface="Calibri"/>
              <a:cs typeface="Calibri"/>
            </a:endParaRPr>
          </a:p>
        </p:txBody>
      </p:sp>
      <p:sp>
        <p:nvSpPr>
          <p:cNvPr id="11" name="object 11"/>
          <p:cNvSpPr txBox="1"/>
          <p:nvPr/>
        </p:nvSpPr>
        <p:spPr>
          <a:xfrm>
            <a:off x="8415019" y="6434659"/>
            <a:ext cx="19304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77</a:t>
            </a:r>
            <a:endParaRPr sz="1200">
              <a:latin typeface="Tahoma"/>
              <a:cs typeface="Tahoma"/>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280915" y="284988"/>
            <a:ext cx="1281684" cy="99212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solidFill>
            <a:srgbClr val="FFFFFF"/>
          </a:solidFill>
        </p:spPr>
        <p:txBody>
          <a:bodyPr wrap="square" lIns="0" tIns="0" rIns="0" bIns="0" rtlCol="0"/>
          <a:lstStyle/>
          <a:p>
            <a:endParaRPr/>
          </a:p>
        </p:txBody>
      </p:sp>
      <p:sp>
        <p:nvSpPr>
          <p:cNvPr id="7" name="object 7"/>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ln w="25400">
            <a:solidFill>
              <a:srgbClr val="4F81BC"/>
            </a:solidFill>
          </a:ln>
        </p:spPr>
        <p:txBody>
          <a:bodyPr wrap="square" lIns="0" tIns="0" rIns="0" bIns="0" rtlCol="0"/>
          <a:lstStyle/>
          <a:p>
            <a:endParaRPr/>
          </a:p>
        </p:txBody>
      </p:sp>
      <p:sp>
        <p:nvSpPr>
          <p:cNvPr id="8" name="object 8"/>
          <p:cNvSpPr txBox="1">
            <a:spLocks noGrp="1"/>
          </p:cNvSpPr>
          <p:nvPr>
            <p:ph type="title"/>
          </p:nvPr>
        </p:nvSpPr>
        <p:spPr>
          <a:xfrm>
            <a:off x="547217" y="1328165"/>
            <a:ext cx="970280"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b="0" spc="-254" dirty="0">
                <a:solidFill>
                  <a:srgbClr val="000000"/>
                </a:solidFill>
                <a:latin typeface="Calibri"/>
                <a:cs typeface="Calibri"/>
              </a:rPr>
              <a:t>T</a:t>
            </a:r>
            <a:r>
              <a:rPr sz="2800" b="0" spc="-5" dirty="0">
                <a:solidFill>
                  <a:srgbClr val="000000"/>
                </a:solidFill>
                <a:latin typeface="Calibri"/>
                <a:cs typeface="Calibri"/>
              </a:rPr>
              <a:t>ek</a:t>
            </a:r>
            <a:r>
              <a:rPr sz="2800" b="0" spc="-15" dirty="0">
                <a:solidFill>
                  <a:srgbClr val="000000"/>
                </a:solidFill>
                <a:latin typeface="Calibri"/>
                <a:cs typeface="Calibri"/>
              </a:rPr>
              <a:t>l</a:t>
            </a:r>
            <a:r>
              <a:rPr sz="2800" b="0" spc="-5" dirty="0">
                <a:solidFill>
                  <a:srgbClr val="000000"/>
                </a:solidFill>
                <a:latin typeface="Calibri"/>
                <a:cs typeface="Calibri"/>
              </a:rPr>
              <a:t>if</a:t>
            </a:r>
            <a:endParaRPr sz="2800">
              <a:latin typeface="Calibri"/>
              <a:cs typeface="Calibri"/>
            </a:endParaRPr>
          </a:p>
        </p:txBody>
      </p:sp>
      <p:sp>
        <p:nvSpPr>
          <p:cNvPr id="9" name="object 9"/>
          <p:cNvSpPr txBox="1"/>
          <p:nvPr/>
        </p:nvSpPr>
        <p:spPr>
          <a:xfrm>
            <a:off x="1835023" y="1328165"/>
            <a:ext cx="6784340" cy="457200"/>
          </a:xfrm>
          <a:prstGeom prst="rect">
            <a:avLst/>
          </a:prstGeom>
        </p:spPr>
        <p:txBody>
          <a:bodyPr vert="horz" wrap="square" lIns="0" tIns="0" rIns="0" bIns="0" rtlCol="0">
            <a:spAutoFit/>
          </a:bodyPr>
          <a:lstStyle/>
          <a:p>
            <a:pPr marL="12700">
              <a:lnSpc>
                <a:spcPct val="100000"/>
              </a:lnSpc>
              <a:tabLst>
                <a:tab pos="1803400" algn="l"/>
                <a:tab pos="4323080" algn="l"/>
                <a:tab pos="6045200" algn="l"/>
              </a:tabLst>
            </a:pPr>
            <a:r>
              <a:rPr sz="2800" spc="-60" dirty="0">
                <a:latin typeface="Calibri"/>
                <a:cs typeface="Calibri"/>
              </a:rPr>
              <a:t>z</a:t>
            </a:r>
            <a:r>
              <a:rPr sz="2800" spc="-15" dirty="0">
                <a:latin typeface="Calibri"/>
                <a:cs typeface="Calibri"/>
              </a:rPr>
              <a:t>a</a:t>
            </a:r>
            <a:r>
              <a:rPr sz="2800" dirty="0">
                <a:latin typeface="Calibri"/>
                <a:cs typeface="Calibri"/>
              </a:rPr>
              <a:t>rf</a:t>
            </a:r>
            <a:r>
              <a:rPr sz="2800" spc="-15" dirty="0">
                <a:latin typeface="Calibri"/>
                <a:cs typeface="Calibri"/>
              </a:rPr>
              <a:t>l</a:t>
            </a:r>
            <a:r>
              <a:rPr sz="2800" dirty="0">
                <a:latin typeface="Calibri"/>
                <a:cs typeface="Calibri"/>
              </a:rPr>
              <a:t>ar</a:t>
            </a:r>
            <a:r>
              <a:rPr sz="2800" spc="-10" dirty="0">
                <a:latin typeface="Calibri"/>
                <a:cs typeface="Calibri"/>
              </a:rPr>
              <a:t>ı</a:t>
            </a:r>
            <a:r>
              <a:rPr sz="2800" spc="-5" dirty="0">
                <a:latin typeface="Calibri"/>
                <a:cs typeface="Calibri"/>
              </a:rPr>
              <a:t>nın</a:t>
            </a:r>
            <a:r>
              <a:rPr sz="2800" dirty="0">
                <a:latin typeface="Calibri"/>
                <a:cs typeface="Calibri"/>
              </a:rPr>
              <a:t>	</a:t>
            </a:r>
            <a:r>
              <a:rPr sz="2800" spc="-5" dirty="0">
                <a:latin typeface="Calibri"/>
                <a:cs typeface="Calibri"/>
              </a:rPr>
              <a:t>i</a:t>
            </a:r>
            <a:r>
              <a:rPr sz="2800" spc="-20" dirty="0">
                <a:latin typeface="Calibri"/>
                <a:cs typeface="Calibri"/>
              </a:rPr>
              <a:t>n</a:t>
            </a:r>
            <a:r>
              <a:rPr sz="2800" spc="-5" dirty="0">
                <a:latin typeface="Calibri"/>
                <a:cs typeface="Calibri"/>
              </a:rPr>
              <a:t>celenmesinin</a:t>
            </a:r>
            <a:r>
              <a:rPr sz="2800" dirty="0">
                <a:latin typeface="Calibri"/>
                <a:cs typeface="Calibri"/>
              </a:rPr>
              <a:t>	</a:t>
            </a:r>
            <a:r>
              <a:rPr sz="2800" spc="-5" dirty="0">
                <a:latin typeface="Calibri"/>
                <a:cs typeface="Calibri"/>
              </a:rPr>
              <a:t>a</a:t>
            </a:r>
            <a:r>
              <a:rPr sz="2800" spc="-45" dirty="0">
                <a:latin typeface="Calibri"/>
                <a:cs typeface="Calibri"/>
              </a:rPr>
              <a:t>r</a:t>
            </a:r>
            <a:r>
              <a:rPr sz="2800" spc="-5" dirty="0">
                <a:latin typeface="Calibri"/>
                <a:cs typeface="Calibri"/>
              </a:rPr>
              <a:t>dında</a:t>
            </a:r>
            <a:r>
              <a:rPr sz="2800" dirty="0">
                <a:latin typeface="Calibri"/>
                <a:cs typeface="Calibri"/>
              </a:rPr>
              <a:t>n,	</a:t>
            </a:r>
            <a:r>
              <a:rPr sz="2800" spc="-30" dirty="0">
                <a:latin typeface="Calibri"/>
                <a:cs typeface="Calibri"/>
              </a:rPr>
              <a:t>t</a:t>
            </a:r>
            <a:r>
              <a:rPr sz="2800" spc="-5" dirty="0">
                <a:latin typeface="Calibri"/>
                <a:cs typeface="Calibri"/>
              </a:rPr>
              <a:t>ek</a:t>
            </a:r>
            <a:r>
              <a:rPr sz="2800" spc="-15" dirty="0">
                <a:latin typeface="Calibri"/>
                <a:cs typeface="Calibri"/>
              </a:rPr>
              <a:t>l</a:t>
            </a:r>
            <a:r>
              <a:rPr sz="2800" spc="-5" dirty="0">
                <a:latin typeface="Calibri"/>
                <a:cs typeface="Calibri"/>
              </a:rPr>
              <a:t>if</a:t>
            </a:r>
            <a:endParaRPr sz="2800">
              <a:latin typeface="Calibri"/>
              <a:cs typeface="Calibri"/>
            </a:endParaRPr>
          </a:p>
        </p:txBody>
      </p:sp>
      <p:sp>
        <p:nvSpPr>
          <p:cNvPr id="10" name="object 10"/>
          <p:cNvSpPr txBox="1"/>
          <p:nvPr/>
        </p:nvSpPr>
        <p:spPr>
          <a:xfrm>
            <a:off x="547217" y="1925573"/>
            <a:ext cx="8071484" cy="4718685"/>
          </a:xfrm>
          <a:prstGeom prst="rect">
            <a:avLst/>
          </a:prstGeom>
        </p:spPr>
        <p:txBody>
          <a:bodyPr vert="horz" wrap="square" lIns="0" tIns="0" rIns="0" bIns="0" rtlCol="0">
            <a:spAutoFit/>
          </a:bodyPr>
          <a:lstStyle/>
          <a:p>
            <a:pPr marL="12700" algn="just">
              <a:lnSpc>
                <a:spcPct val="100000"/>
              </a:lnSpc>
            </a:pPr>
            <a:r>
              <a:rPr sz="2800" spc="-10" dirty="0">
                <a:latin typeface="Calibri"/>
                <a:cs typeface="Calibri"/>
              </a:rPr>
              <a:t>zarfları </a:t>
            </a:r>
            <a:r>
              <a:rPr sz="2800" spc="-5" dirty="0">
                <a:latin typeface="Calibri"/>
                <a:cs typeface="Calibri"/>
              </a:rPr>
              <a:t>açılmadan </a:t>
            </a:r>
            <a:r>
              <a:rPr sz="2800" dirty="0">
                <a:latin typeface="Calibri"/>
                <a:cs typeface="Calibri"/>
              </a:rPr>
              <a:t>önce </a:t>
            </a:r>
            <a:r>
              <a:rPr sz="2800" spc="-10" dirty="0">
                <a:latin typeface="Calibri"/>
                <a:cs typeface="Calibri"/>
              </a:rPr>
              <a:t>yaklaşık </a:t>
            </a:r>
            <a:r>
              <a:rPr sz="2800" spc="-15" dirty="0">
                <a:latin typeface="Calibri"/>
                <a:cs typeface="Calibri"/>
              </a:rPr>
              <a:t>maliyet </a:t>
            </a:r>
            <a:r>
              <a:rPr sz="2800" spc="-5" dirty="0">
                <a:latin typeface="Calibri"/>
                <a:cs typeface="Calibri"/>
              </a:rPr>
              <a:t>açıklanacak  </a:t>
            </a:r>
            <a:r>
              <a:rPr sz="2800" spc="509" dirty="0">
                <a:latin typeface="Calibri"/>
                <a:cs typeface="Calibri"/>
              </a:rPr>
              <a:t> </a:t>
            </a:r>
            <a:r>
              <a:rPr sz="2800" spc="-35" dirty="0">
                <a:latin typeface="Calibri"/>
                <a:cs typeface="Calibri"/>
              </a:rPr>
              <a:t>ve</a:t>
            </a:r>
            <a:endParaRPr sz="2800">
              <a:latin typeface="Calibri"/>
              <a:cs typeface="Calibri"/>
            </a:endParaRPr>
          </a:p>
          <a:p>
            <a:pPr marL="12700" algn="just">
              <a:lnSpc>
                <a:spcPct val="100000"/>
              </a:lnSpc>
              <a:spcBef>
                <a:spcPts val="1345"/>
              </a:spcBef>
            </a:pPr>
            <a:r>
              <a:rPr sz="2800" spc="-10" dirty="0">
                <a:latin typeface="Calibri"/>
                <a:cs typeface="Calibri"/>
              </a:rPr>
              <a:t>bu husus </a:t>
            </a:r>
            <a:r>
              <a:rPr sz="2800" spc="-15" dirty="0">
                <a:latin typeface="Calibri"/>
                <a:cs typeface="Calibri"/>
              </a:rPr>
              <a:t>tutanağa</a:t>
            </a:r>
            <a:r>
              <a:rPr sz="2800" spc="45" dirty="0">
                <a:latin typeface="Calibri"/>
                <a:cs typeface="Calibri"/>
              </a:rPr>
              <a:t> </a:t>
            </a:r>
            <a:r>
              <a:rPr sz="2800" spc="-25" dirty="0">
                <a:latin typeface="Calibri"/>
                <a:cs typeface="Calibri"/>
              </a:rPr>
              <a:t>bağlanacaktır.</a:t>
            </a:r>
            <a:endParaRPr sz="2800">
              <a:latin typeface="Calibri"/>
              <a:cs typeface="Calibri"/>
            </a:endParaRPr>
          </a:p>
          <a:p>
            <a:pPr marL="12700" marR="5080" algn="just">
              <a:lnSpc>
                <a:spcPct val="140000"/>
              </a:lnSpc>
              <a:buSzPct val="89285"/>
              <a:buFont typeface="Arial"/>
              <a:buChar char="•"/>
              <a:tabLst>
                <a:tab pos="206375" algn="l"/>
              </a:tabLst>
            </a:pPr>
            <a:r>
              <a:rPr sz="2800" spc="-10" dirty="0">
                <a:solidFill>
                  <a:srgbClr val="FF0000"/>
                </a:solidFill>
                <a:latin typeface="Calibri"/>
                <a:cs typeface="Calibri"/>
              </a:rPr>
              <a:t>Ancak pazarlık </a:t>
            </a:r>
            <a:r>
              <a:rPr sz="2800" dirty="0">
                <a:solidFill>
                  <a:srgbClr val="FF0000"/>
                </a:solidFill>
                <a:latin typeface="Calibri"/>
                <a:cs typeface="Calibri"/>
              </a:rPr>
              <a:t>usulü </a:t>
            </a:r>
            <a:r>
              <a:rPr sz="2800" spc="-10" dirty="0">
                <a:solidFill>
                  <a:srgbClr val="FF0000"/>
                </a:solidFill>
                <a:latin typeface="Calibri"/>
                <a:cs typeface="Calibri"/>
              </a:rPr>
              <a:t>ile yapılan ihalelerde yaklaşık  </a:t>
            </a:r>
            <a:r>
              <a:rPr sz="2800" spc="-15" dirty="0">
                <a:solidFill>
                  <a:srgbClr val="FF0000"/>
                </a:solidFill>
                <a:latin typeface="Calibri"/>
                <a:cs typeface="Calibri"/>
              </a:rPr>
              <a:t>maliyetin </a:t>
            </a:r>
            <a:r>
              <a:rPr sz="2800" spc="-5" dirty="0">
                <a:solidFill>
                  <a:srgbClr val="FF0000"/>
                </a:solidFill>
                <a:latin typeface="Calibri"/>
                <a:cs typeface="Calibri"/>
              </a:rPr>
              <a:t>son </a:t>
            </a:r>
            <a:r>
              <a:rPr sz="2800" spc="-15" dirty="0">
                <a:solidFill>
                  <a:srgbClr val="FF0000"/>
                </a:solidFill>
                <a:latin typeface="Calibri"/>
                <a:cs typeface="Calibri"/>
              </a:rPr>
              <a:t>yazılı </a:t>
            </a:r>
            <a:r>
              <a:rPr sz="2800" spc="-20" dirty="0">
                <a:solidFill>
                  <a:srgbClr val="FF0000"/>
                </a:solidFill>
                <a:latin typeface="Calibri"/>
                <a:cs typeface="Calibri"/>
              </a:rPr>
              <a:t>fiyat </a:t>
            </a:r>
            <a:r>
              <a:rPr sz="2800" spc="-10" dirty="0">
                <a:solidFill>
                  <a:srgbClr val="FF0000"/>
                </a:solidFill>
                <a:latin typeface="Calibri"/>
                <a:cs typeface="Calibri"/>
              </a:rPr>
              <a:t>teklifleri ile birlikte </a:t>
            </a:r>
            <a:r>
              <a:rPr sz="2800" spc="-5" dirty="0">
                <a:solidFill>
                  <a:srgbClr val="FF0000"/>
                </a:solidFill>
                <a:latin typeface="Calibri"/>
                <a:cs typeface="Calibri"/>
              </a:rPr>
              <a:t>açıklanması  </a:t>
            </a:r>
            <a:r>
              <a:rPr sz="2800" spc="-30" dirty="0">
                <a:solidFill>
                  <a:srgbClr val="FF0000"/>
                </a:solidFill>
                <a:latin typeface="Calibri"/>
                <a:cs typeface="Calibri"/>
              </a:rPr>
              <a:t>gerekmektedir.</a:t>
            </a:r>
            <a:endParaRPr sz="2800">
              <a:latin typeface="Calibri"/>
              <a:cs typeface="Calibri"/>
            </a:endParaRPr>
          </a:p>
          <a:p>
            <a:pPr marL="205740" indent="-193040" algn="just">
              <a:lnSpc>
                <a:spcPct val="100000"/>
              </a:lnSpc>
              <a:spcBef>
                <a:spcPts val="1345"/>
              </a:spcBef>
              <a:buClr>
                <a:srgbClr val="FF0000"/>
              </a:buClr>
              <a:buSzPct val="89285"/>
              <a:buFont typeface="Arial"/>
              <a:buChar char="•"/>
              <a:tabLst>
                <a:tab pos="206375" algn="l"/>
              </a:tabLst>
            </a:pPr>
            <a:r>
              <a:rPr sz="2800" spc="-5" dirty="0">
                <a:solidFill>
                  <a:srgbClr val="006FC0"/>
                </a:solidFill>
                <a:latin typeface="Calibri"/>
                <a:cs typeface="Calibri"/>
              </a:rPr>
              <a:t>Ancak,  </a:t>
            </a:r>
            <a:r>
              <a:rPr sz="2800" spc="-15" dirty="0">
                <a:solidFill>
                  <a:srgbClr val="006FC0"/>
                </a:solidFill>
                <a:latin typeface="Calibri"/>
                <a:cs typeface="Calibri"/>
              </a:rPr>
              <a:t>isteklilerce  </a:t>
            </a:r>
            <a:r>
              <a:rPr sz="2800" spc="-5" dirty="0">
                <a:solidFill>
                  <a:srgbClr val="006FC0"/>
                </a:solidFill>
                <a:latin typeface="Calibri"/>
                <a:cs typeface="Calibri"/>
              </a:rPr>
              <a:t>sunulan  </a:t>
            </a:r>
            <a:r>
              <a:rPr sz="2800" spc="-10" dirty="0">
                <a:solidFill>
                  <a:srgbClr val="006FC0"/>
                </a:solidFill>
                <a:latin typeface="Calibri"/>
                <a:cs typeface="Calibri"/>
              </a:rPr>
              <a:t>teklif  zarflarının</a:t>
            </a:r>
            <a:r>
              <a:rPr sz="2800" spc="-110" dirty="0">
                <a:solidFill>
                  <a:srgbClr val="006FC0"/>
                </a:solidFill>
                <a:latin typeface="Calibri"/>
                <a:cs typeface="Calibri"/>
              </a:rPr>
              <a:t> </a:t>
            </a:r>
            <a:r>
              <a:rPr sz="2800" spc="-5" dirty="0">
                <a:solidFill>
                  <a:srgbClr val="006FC0"/>
                </a:solidFill>
                <a:latin typeface="Calibri"/>
                <a:cs typeface="Calibri"/>
              </a:rPr>
              <a:t>hiçbirinin</a:t>
            </a:r>
            <a:endParaRPr sz="2800">
              <a:latin typeface="Calibri"/>
              <a:cs typeface="Calibri"/>
            </a:endParaRPr>
          </a:p>
          <a:p>
            <a:pPr marL="12700" algn="just">
              <a:lnSpc>
                <a:spcPct val="100000"/>
              </a:lnSpc>
              <a:spcBef>
                <a:spcPts val="1340"/>
              </a:spcBef>
            </a:pPr>
            <a:r>
              <a:rPr sz="2800" spc="-10" dirty="0">
                <a:solidFill>
                  <a:srgbClr val="006FC0"/>
                </a:solidFill>
                <a:latin typeface="Calibri"/>
                <a:cs typeface="Calibri"/>
              </a:rPr>
              <a:t>Kanunun     30’uncu     </a:t>
            </a:r>
            <a:r>
              <a:rPr sz="2800" spc="-5" dirty="0">
                <a:solidFill>
                  <a:srgbClr val="006FC0"/>
                </a:solidFill>
                <a:latin typeface="Calibri"/>
                <a:cs typeface="Calibri"/>
              </a:rPr>
              <a:t>maddesine     </a:t>
            </a:r>
            <a:r>
              <a:rPr sz="2800" spc="-10" dirty="0">
                <a:solidFill>
                  <a:srgbClr val="006FC0"/>
                </a:solidFill>
                <a:latin typeface="Calibri"/>
                <a:cs typeface="Calibri"/>
              </a:rPr>
              <a:t>uygun  </a:t>
            </a:r>
            <a:r>
              <a:rPr sz="2800" spc="65" dirty="0">
                <a:solidFill>
                  <a:srgbClr val="006FC0"/>
                </a:solidFill>
                <a:latin typeface="Calibri"/>
                <a:cs typeface="Calibri"/>
              </a:rPr>
              <a:t> </a:t>
            </a:r>
            <a:r>
              <a:rPr sz="2800" spc="-5" dirty="0">
                <a:solidFill>
                  <a:srgbClr val="006FC0"/>
                </a:solidFill>
                <a:latin typeface="Calibri"/>
                <a:cs typeface="Calibri"/>
              </a:rPr>
              <a:t>olmadığının</a:t>
            </a:r>
            <a:endParaRPr sz="2800">
              <a:latin typeface="Calibri"/>
              <a:cs typeface="Calibri"/>
            </a:endParaRPr>
          </a:p>
          <a:p>
            <a:pPr marL="12700" algn="just">
              <a:lnSpc>
                <a:spcPts val="3015"/>
              </a:lnSpc>
              <a:spcBef>
                <a:spcPts val="1345"/>
              </a:spcBef>
            </a:pPr>
            <a:r>
              <a:rPr sz="2800" spc="-5" dirty="0">
                <a:solidFill>
                  <a:srgbClr val="006FC0"/>
                </a:solidFill>
                <a:latin typeface="Calibri"/>
                <a:cs typeface="Calibri"/>
              </a:rPr>
              <a:t>anlaşılması </a:t>
            </a:r>
            <a:r>
              <a:rPr sz="2800" spc="-10" dirty="0">
                <a:solidFill>
                  <a:srgbClr val="006FC0"/>
                </a:solidFill>
                <a:latin typeface="Calibri"/>
                <a:cs typeface="Calibri"/>
              </a:rPr>
              <a:t>halinde yaklaşık </a:t>
            </a:r>
            <a:r>
              <a:rPr sz="2800" spc="-15" dirty="0">
                <a:solidFill>
                  <a:srgbClr val="006FC0"/>
                </a:solidFill>
                <a:latin typeface="Calibri"/>
                <a:cs typeface="Calibri"/>
              </a:rPr>
              <a:t>maliyet</a:t>
            </a:r>
            <a:r>
              <a:rPr sz="2800" spc="65" dirty="0">
                <a:solidFill>
                  <a:srgbClr val="006FC0"/>
                </a:solidFill>
                <a:latin typeface="Calibri"/>
                <a:cs typeface="Calibri"/>
              </a:rPr>
              <a:t> </a:t>
            </a:r>
            <a:r>
              <a:rPr sz="2800" spc="-25" dirty="0">
                <a:solidFill>
                  <a:srgbClr val="006FC0"/>
                </a:solidFill>
                <a:latin typeface="Calibri"/>
                <a:cs typeface="Calibri"/>
              </a:rPr>
              <a:t>açıklanmayacaktır.</a:t>
            </a:r>
            <a:endParaRPr sz="2800">
              <a:latin typeface="Calibri"/>
              <a:cs typeface="Calibri"/>
            </a:endParaRPr>
          </a:p>
          <a:p>
            <a:pPr marR="15240" algn="r">
              <a:lnSpc>
                <a:spcPts val="1095"/>
              </a:lnSpc>
            </a:pPr>
            <a:r>
              <a:rPr sz="1200" spc="5" dirty="0">
                <a:solidFill>
                  <a:srgbClr val="888888"/>
                </a:solidFill>
                <a:latin typeface="Tahoma"/>
                <a:cs typeface="Tahoma"/>
              </a:rPr>
              <a:t>78</a:t>
            </a:r>
            <a:endParaRPr sz="1200">
              <a:latin typeface="Tahoma"/>
              <a:cs typeface="Tahoma"/>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1185672"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1704085"/>
            <a:ext cx="1958339" cy="488950"/>
          </a:xfrm>
          <a:prstGeom prst="rect">
            <a:avLst/>
          </a:prstGeom>
        </p:spPr>
        <p:txBody>
          <a:bodyPr vert="horz" wrap="square" lIns="0" tIns="0" rIns="0" bIns="0" rtlCol="0">
            <a:spAutoFit/>
          </a:bodyPr>
          <a:lstStyle/>
          <a:p>
            <a:pPr marL="231775" indent="-219075">
              <a:lnSpc>
                <a:spcPct val="100000"/>
              </a:lnSpc>
              <a:buClr>
                <a:srgbClr val="FF0000"/>
              </a:buClr>
              <a:buSzPct val="95000"/>
              <a:buFont typeface="Arial"/>
              <a:buChar char="•"/>
              <a:tabLst>
                <a:tab pos="232410" algn="l"/>
                <a:tab pos="918844" algn="l"/>
              </a:tabLst>
            </a:pPr>
            <a:r>
              <a:rPr sz="3000" dirty="0">
                <a:latin typeface="Calibri"/>
                <a:cs typeface="Calibri"/>
              </a:rPr>
              <a:t>Bu	</a:t>
            </a:r>
            <a:r>
              <a:rPr sz="3000" spc="-5" dirty="0">
                <a:latin typeface="Calibri"/>
                <a:cs typeface="Calibri"/>
              </a:rPr>
              <a:t>usulde</a:t>
            </a:r>
            <a:endParaRPr sz="3000">
              <a:latin typeface="Calibri"/>
              <a:cs typeface="Calibri"/>
            </a:endParaRPr>
          </a:p>
        </p:txBody>
      </p:sp>
      <p:sp>
        <p:nvSpPr>
          <p:cNvPr id="18" name="object 18"/>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72</a:t>
            </a:fld>
            <a:endParaRPr dirty="0"/>
          </a:p>
        </p:txBody>
      </p:sp>
      <p:sp>
        <p:nvSpPr>
          <p:cNvPr id="8" name="object 8"/>
          <p:cNvSpPr txBox="1"/>
          <p:nvPr/>
        </p:nvSpPr>
        <p:spPr>
          <a:xfrm>
            <a:off x="2760345" y="1704085"/>
            <a:ext cx="1615440" cy="488950"/>
          </a:xfrm>
          <a:prstGeom prst="rect">
            <a:avLst/>
          </a:prstGeom>
        </p:spPr>
        <p:txBody>
          <a:bodyPr vert="horz" wrap="square" lIns="0" tIns="0" rIns="0" bIns="0" rtlCol="0">
            <a:spAutoFit/>
          </a:bodyPr>
          <a:lstStyle/>
          <a:p>
            <a:pPr marL="12700">
              <a:lnSpc>
                <a:spcPct val="100000"/>
              </a:lnSpc>
              <a:tabLst>
                <a:tab pos="840105" algn="l"/>
              </a:tabLst>
            </a:pPr>
            <a:r>
              <a:rPr sz="3000" dirty="0">
                <a:latin typeface="Calibri"/>
                <a:cs typeface="Calibri"/>
              </a:rPr>
              <a:t>son	</a:t>
            </a:r>
            <a:r>
              <a:rPr sz="3000" spc="-55" dirty="0">
                <a:latin typeface="Calibri"/>
                <a:cs typeface="Calibri"/>
              </a:rPr>
              <a:t>y</a:t>
            </a:r>
            <a:r>
              <a:rPr sz="3000" dirty="0">
                <a:latin typeface="Calibri"/>
                <a:cs typeface="Calibri"/>
              </a:rPr>
              <a:t>azılı</a:t>
            </a:r>
            <a:endParaRPr sz="3000">
              <a:latin typeface="Calibri"/>
              <a:cs typeface="Calibri"/>
            </a:endParaRPr>
          </a:p>
        </p:txBody>
      </p:sp>
      <p:sp>
        <p:nvSpPr>
          <p:cNvPr id="9" name="object 9"/>
          <p:cNvSpPr txBox="1"/>
          <p:nvPr/>
        </p:nvSpPr>
        <p:spPr>
          <a:xfrm>
            <a:off x="4629150" y="1704085"/>
            <a:ext cx="703580"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f</a:t>
            </a:r>
            <a:r>
              <a:rPr sz="3000" spc="-10" dirty="0">
                <a:latin typeface="Calibri"/>
                <a:cs typeface="Calibri"/>
              </a:rPr>
              <a:t>i</a:t>
            </a:r>
            <a:r>
              <a:rPr sz="3000" spc="-40" dirty="0">
                <a:latin typeface="Calibri"/>
                <a:cs typeface="Calibri"/>
              </a:rPr>
              <a:t>y</a:t>
            </a:r>
            <a:r>
              <a:rPr sz="3000" spc="-25" dirty="0">
                <a:latin typeface="Calibri"/>
                <a:cs typeface="Calibri"/>
              </a:rPr>
              <a:t>a</a:t>
            </a:r>
            <a:r>
              <a:rPr sz="3000" dirty="0">
                <a:latin typeface="Calibri"/>
                <a:cs typeface="Calibri"/>
              </a:rPr>
              <a:t>t</a:t>
            </a:r>
            <a:endParaRPr sz="3000">
              <a:latin typeface="Calibri"/>
              <a:cs typeface="Calibri"/>
            </a:endParaRPr>
          </a:p>
        </p:txBody>
      </p:sp>
      <p:sp>
        <p:nvSpPr>
          <p:cNvPr id="10" name="object 10"/>
          <p:cNvSpPr txBox="1"/>
          <p:nvPr/>
        </p:nvSpPr>
        <p:spPr>
          <a:xfrm>
            <a:off x="5584697" y="1704085"/>
            <a:ext cx="1175385" cy="488950"/>
          </a:xfrm>
          <a:prstGeom prst="rect">
            <a:avLst/>
          </a:prstGeom>
        </p:spPr>
        <p:txBody>
          <a:bodyPr vert="horz" wrap="square" lIns="0" tIns="0" rIns="0" bIns="0" rtlCol="0">
            <a:spAutoFit/>
          </a:bodyPr>
          <a:lstStyle/>
          <a:p>
            <a:pPr marL="12700">
              <a:lnSpc>
                <a:spcPct val="100000"/>
              </a:lnSpc>
            </a:pPr>
            <a:r>
              <a:rPr sz="3000" spc="-35" dirty="0">
                <a:latin typeface="Calibri"/>
                <a:cs typeface="Calibri"/>
              </a:rPr>
              <a:t>t</a:t>
            </a:r>
            <a:r>
              <a:rPr sz="3000" dirty="0">
                <a:latin typeface="Calibri"/>
                <a:cs typeface="Calibri"/>
              </a:rPr>
              <a:t>ekl</a:t>
            </a:r>
            <a:r>
              <a:rPr sz="3000" spc="-15" dirty="0">
                <a:latin typeface="Calibri"/>
                <a:cs typeface="Calibri"/>
              </a:rPr>
              <a:t>i</a:t>
            </a:r>
            <a:r>
              <a:rPr sz="3000" spc="-5" dirty="0">
                <a:latin typeface="Calibri"/>
                <a:cs typeface="Calibri"/>
              </a:rPr>
              <a:t>f</a:t>
            </a:r>
            <a:r>
              <a:rPr sz="3000" spc="-10" dirty="0">
                <a:latin typeface="Calibri"/>
                <a:cs typeface="Calibri"/>
              </a:rPr>
              <a:t>i</a:t>
            </a:r>
            <a:r>
              <a:rPr sz="3000" spc="-5" dirty="0">
                <a:latin typeface="Calibri"/>
                <a:cs typeface="Calibri"/>
              </a:rPr>
              <a:t>ni</a:t>
            </a:r>
            <a:endParaRPr sz="3000">
              <a:latin typeface="Calibri"/>
              <a:cs typeface="Calibri"/>
            </a:endParaRPr>
          </a:p>
        </p:txBody>
      </p:sp>
      <p:sp>
        <p:nvSpPr>
          <p:cNvPr id="11" name="object 11"/>
          <p:cNvSpPr txBox="1"/>
          <p:nvPr/>
        </p:nvSpPr>
        <p:spPr>
          <a:xfrm>
            <a:off x="7014464" y="1704085"/>
            <a:ext cx="1603375" cy="488950"/>
          </a:xfrm>
          <a:prstGeom prst="rect">
            <a:avLst/>
          </a:prstGeom>
        </p:spPr>
        <p:txBody>
          <a:bodyPr vert="horz" wrap="square" lIns="0" tIns="0" rIns="0" bIns="0" rtlCol="0">
            <a:spAutoFit/>
          </a:bodyPr>
          <a:lstStyle/>
          <a:p>
            <a:pPr marL="12700">
              <a:lnSpc>
                <a:spcPct val="100000"/>
              </a:lnSpc>
            </a:pPr>
            <a:r>
              <a:rPr sz="3000" spc="-20" dirty="0">
                <a:latin typeface="Calibri"/>
                <a:cs typeface="Calibri"/>
              </a:rPr>
              <a:t>sunmayan</a:t>
            </a:r>
            <a:endParaRPr sz="3000">
              <a:latin typeface="Calibri"/>
              <a:cs typeface="Calibri"/>
            </a:endParaRPr>
          </a:p>
        </p:txBody>
      </p:sp>
      <p:sp>
        <p:nvSpPr>
          <p:cNvPr id="12" name="object 12"/>
          <p:cNvSpPr txBox="1"/>
          <p:nvPr/>
        </p:nvSpPr>
        <p:spPr>
          <a:xfrm>
            <a:off x="547217" y="2402459"/>
            <a:ext cx="2277745" cy="1174750"/>
          </a:xfrm>
          <a:prstGeom prst="rect">
            <a:avLst/>
          </a:prstGeom>
        </p:spPr>
        <p:txBody>
          <a:bodyPr vert="horz" wrap="square" lIns="0" tIns="0" rIns="0" bIns="0" rtlCol="0">
            <a:spAutoFit/>
          </a:bodyPr>
          <a:lstStyle/>
          <a:p>
            <a:pPr marL="12700">
              <a:lnSpc>
                <a:spcPct val="100000"/>
              </a:lnSpc>
              <a:tabLst>
                <a:tab pos="1873250" algn="l"/>
              </a:tabLst>
            </a:pPr>
            <a:r>
              <a:rPr sz="3000" spc="-10" dirty="0">
                <a:latin typeface="Calibri"/>
                <a:cs typeface="Calibri"/>
              </a:rPr>
              <a:t>isteklilerin	</a:t>
            </a:r>
            <a:r>
              <a:rPr sz="3000" spc="-5" dirty="0">
                <a:solidFill>
                  <a:srgbClr val="4F81BC"/>
                </a:solidFill>
                <a:latin typeface="Calibri"/>
                <a:cs typeface="Calibri"/>
              </a:rPr>
              <a:t>ilk</a:t>
            </a:r>
            <a:endParaRPr sz="3000">
              <a:latin typeface="Calibri"/>
              <a:cs typeface="Calibri"/>
            </a:endParaRPr>
          </a:p>
          <a:p>
            <a:pPr marL="12700">
              <a:lnSpc>
                <a:spcPct val="100000"/>
              </a:lnSpc>
              <a:spcBef>
                <a:spcPts val="1800"/>
              </a:spcBef>
            </a:pPr>
            <a:r>
              <a:rPr sz="3000" dirty="0">
                <a:solidFill>
                  <a:srgbClr val="4F81BC"/>
                </a:solidFill>
                <a:latin typeface="Calibri"/>
                <a:cs typeface="Calibri"/>
              </a:rPr>
              <a:t>e</a:t>
            </a:r>
            <a:r>
              <a:rPr sz="3000" spc="-10" dirty="0">
                <a:solidFill>
                  <a:srgbClr val="4F81BC"/>
                </a:solidFill>
                <a:latin typeface="Calibri"/>
                <a:cs typeface="Calibri"/>
              </a:rPr>
              <a:t>d</a:t>
            </a:r>
            <a:r>
              <a:rPr sz="3000" dirty="0">
                <a:solidFill>
                  <a:srgbClr val="4F81BC"/>
                </a:solidFill>
                <a:latin typeface="Calibri"/>
                <a:cs typeface="Calibri"/>
              </a:rPr>
              <a:t>i</a:t>
            </a:r>
            <a:r>
              <a:rPr sz="3000" spc="-15" dirty="0">
                <a:solidFill>
                  <a:srgbClr val="4F81BC"/>
                </a:solidFill>
                <a:latin typeface="Calibri"/>
                <a:cs typeface="Calibri"/>
              </a:rPr>
              <a:t>l</a:t>
            </a:r>
            <a:r>
              <a:rPr sz="3000" dirty="0">
                <a:solidFill>
                  <a:srgbClr val="4F81BC"/>
                </a:solidFill>
                <a:latin typeface="Calibri"/>
                <a:cs typeface="Calibri"/>
              </a:rPr>
              <a:t>ec</a:t>
            </a:r>
            <a:r>
              <a:rPr sz="3000" spc="-10" dirty="0">
                <a:solidFill>
                  <a:srgbClr val="4F81BC"/>
                </a:solidFill>
                <a:latin typeface="Calibri"/>
                <a:cs typeface="Calibri"/>
              </a:rPr>
              <a:t>e</a:t>
            </a:r>
            <a:r>
              <a:rPr sz="3000" dirty="0">
                <a:solidFill>
                  <a:srgbClr val="4F81BC"/>
                </a:solidFill>
                <a:latin typeface="Calibri"/>
                <a:cs typeface="Calibri"/>
              </a:rPr>
              <a:t>ğin</a:t>
            </a:r>
            <a:r>
              <a:rPr sz="3000" spc="-10" dirty="0">
                <a:solidFill>
                  <a:srgbClr val="4F81BC"/>
                </a:solidFill>
                <a:latin typeface="Calibri"/>
                <a:cs typeface="Calibri"/>
              </a:rPr>
              <a:t>d</a:t>
            </a:r>
            <a:r>
              <a:rPr sz="3000" dirty="0">
                <a:solidFill>
                  <a:srgbClr val="4F81BC"/>
                </a:solidFill>
                <a:latin typeface="Calibri"/>
                <a:cs typeface="Calibri"/>
              </a:rPr>
              <a:t>e</a:t>
            </a:r>
            <a:r>
              <a:rPr sz="3000" spc="-10" dirty="0">
                <a:solidFill>
                  <a:srgbClr val="4F81BC"/>
                </a:solidFill>
                <a:latin typeface="Calibri"/>
                <a:cs typeface="Calibri"/>
              </a:rPr>
              <a:t>n</a:t>
            </a:r>
            <a:r>
              <a:rPr sz="3000" dirty="0">
                <a:latin typeface="Calibri"/>
                <a:cs typeface="Calibri"/>
              </a:rPr>
              <a:t>,</a:t>
            </a:r>
            <a:endParaRPr sz="3000">
              <a:latin typeface="Calibri"/>
              <a:cs typeface="Calibri"/>
            </a:endParaRPr>
          </a:p>
        </p:txBody>
      </p:sp>
      <p:sp>
        <p:nvSpPr>
          <p:cNvPr id="13" name="object 13"/>
          <p:cNvSpPr txBox="1"/>
          <p:nvPr/>
        </p:nvSpPr>
        <p:spPr>
          <a:xfrm>
            <a:off x="3028569" y="2402459"/>
            <a:ext cx="1296035" cy="1174750"/>
          </a:xfrm>
          <a:prstGeom prst="rect">
            <a:avLst/>
          </a:prstGeom>
        </p:spPr>
        <p:txBody>
          <a:bodyPr vert="horz" wrap="square" lIns="0" tIns="0" rIns="0" bIns="0" rtlCol="0">
            <a:spAutoFit/>
          </a:bodyPr>
          <a:lstStyle/>
          <a:p>
            <a:pPr marL="297180" indent="-285115">
              <a:lnSpc>
                <a:spcPct val="100000"/>
              </a:lnSpc>
            </a:pPr>
            <a:r>
              <a:rPr sz="3000" spc="-35" dirty="0">
                <a:solidFill>
                  <a:srgbClr val="4F81BC"/>
                </a:solidFill>
                <a:latin typeface="Calibri"/>
                <a:cs typeface="Calibri"/>
              </a:rPr>
              <a:t>t</a:t>
            </a:r>
            <a:r>
              <a:rPr sz="3000" spc="-20" dirty="0">
                <a:solidFill>
                  <a:srgbClr val="4F81BC"/>
                </a:solidFill>
                <a:latin typeface="Calibri"/>
                <a:cs typeface="Calibri"/>
              </a:rPr>
              <a:t>e</a:t>
            </a:r>
            <a:r>
              <a:rPr sz="3000" dirty="0">
                <a:solidFill>
                  <a:srgbClr val="4F81BC"/>
                </a:solidFill>
                <a:latin typeface="Calibri"/>
                <a:cs typeface="Calibri"/>
              </a:rPr>
              <a:t>kl</a:t>
            </a:r>
            <a:r>
              <a:rPr sz="3000" spc="-15" dirty="0">
                <a:solidFill>
                  <a:srgbClr val="4F81BC"/>
                </a:solidFill>
                <a:latin typeface="Calibri"/>
                <a:cs typeface="Calibri"/>
              </a:rPr>
              <a:t>i</a:t>
            </a:r>
            <a:r>
              <a:rPr sz="3000" spc="-5" dirty="0">
                <a:solidFill>
                  <a:srgbClr val="4F81BC"/>
                </a:solidFill>
                <a:latin typeface="Calibri"/>
                <a:cs typeface="Calibri"/>
              </a:rPr>
              <a:t>f</a:t>
            </a:r>
            <a:r>
              <a:rPr sz="3000" spc="-10" dirty="0">
                <a:solidFill>
                  <a:srgbClr val="4F81BC"/>
                </a:solidFill>
                <a:latin typeface="Calibri"/>
                <a:cs typeface="Calibri"/>
              </a:rPr>
              <a:t>l</a:t>
            </a:r>
            <a:r>
              <a:rPr sz="3000" dirty="0">
                <a:solidFill>
                  <a:srgbClr val="4F81BC"/>
                </a:solidFill>
                <a:latin typeface="Calibri"/>
                <a:cs typeface="Calibri"/>
              </a:rPr>
              <a:t>e</a:t>
            </a:r>
            <a:r>
              <a:rPr sz="3000" spc="-15" dirty="0">
                <a:solidFill>
                  <a:srgbClr val="4F81BC"/>
                </a:solidFill>
                <a:latin typeface="Calibri"/>
                <a:cs typeface="Calibri"/>
              </a:rPr>
              <a:t>r</a:t>
            </a:r>
            <a:r>
              <a:rPr sz="3000" dirty="0">
                <a:solidFill>
                  <a:srgbClr val="4F81BC"/>
                </a:solidFill>
                <a:latin typeface="Calibri"/>
                <a:cs typeface="Calibri"/>
              </a:rPr>
              <a:t>i</a:t>
            </a:r>
            <a:endParaRPr sz="3000">
              <a:latin typeface="Calibri"/>
              <a:cs typeface="Calibri"/>
            </a:endParaRPr>
          </a:p>
          <a:p>
            <a:pPr marL="297180">
              <a:lnSpc>
                <a:spcPct val="100000"/>
              </a:lnSpc>
              <a:spcBef>
                <a:spcPts val="1800"/>
              </a:spcBef>
            </a:pPr>
            <a:r>
              <a:rPr sz="3000" dirty="0">
                <a:latin typeface="Calibri"/>
                <a:cs typeface="Calibri"/>
              </a:rPr>
              <a:t>son</a:t>
            </a:r>
            <a:endParaRPr sz="3000">
              <a:latin typeface="Calibri"/>
              <a:cs typeface="Calibri"/>
            </a:endParaRPr>
          </a:p>
        </p:txBody>
      </p:sp>
      <p:sp>
        <p:nvSpPr>
          <p:cNvPr id="14" name="object 14"/>
          <p:cNvSpPr txBox="1"/>
          <p:nvPr/>
        </p:nvSpPr>
        <p:spPr>
          <a:xfrm>
            <a:off x="4379214" y="2402459"/>
            <a:ext cx="787400" cy="1174750"/>
          </a:xfrm>
          <a:prstGeom prst="rect">
            <a:avLst/>
          </a:prstGeom>
        </p:spPr>
        <p:txBody>
          <a:bodyPr vert="horz" wrap="square" lIns="0" tIns="0" rIns="0" bIns="0" rtlCol="0">
            <a:spAutoFit/>
          </a:bodyPr>
          <a:lstStyle/>
          <a:p>
            <a:pPr algn="ctr">
              <a:lnSpc>
                <a:spcPct val="100000"/>
              </a:lnSpc>
            </a:pPr>
            <a:r>
              <a:rPr sz="3000" dirty="0">
                <a:solidFill>
                  <a:srgbClr val="4F81BC"/>
                </a:solidFill>
                <a:latin typeface="Calibri"/>
                <a:cs typeface="Calibri"/>
              </a:rPr>
              <a:t>son</a:t>
            </a:r>
            <a:endParaRPr sz="3000">
              <a:latin typeface="Calibri"/>
              <a:cs typeface="Calibri"/>
            </a:endParaRPr>
          </a:p>
          <a:p>
            <a:pPr algn="ctr">
              <a:lnSpc>
                <a:spcPct val="100000"/>
              </a:lnSpc>
              <a:spcBef>
                <a:spcPts val="1800"/>
              </a:spcBef>
            </a:pPr>
            <a:r>
              <a:rPr sz="3000" spc="-55" dirty="0">
                <a:latin typeface="Calibri"/>
                <a:cs typeface="Calibri"/>
              </a:rPr>
              <a:t>y</a:t>
            </a:r>
            <a:r>
              <a:rPr sz="3000" dirty="0">
                <a:latin typeface="Calibri"/>
                <a:cs typeface="Calibri"/>
              </a:rPr>
              <a:t>azılı</a:t>
            </a:r>
            <a:endParaRPr sz="3000">
              <a:latin typeface="Calibri"/>
              <a:cs typeface="Calibri"/>
            </a:endParaRPr>
          </a:p>
        </p:txBody>
      </p:sp>
      <p:sp>
        <p:nvSpPr>
          <p:cNvPr id="15" name="object 15"/>
          <p:cNvSpPr txBox="1"/>
          <p:nvPr/>
        </p:nvSpPr>
        <p:spPr>
          <a:xfrm>
            <a:off x="5395721" y="2402459"/>
            <a:ext cx="2113280" cy="1174750"/>
          </a:xfrm>
          <a:prstGeom prst="rect">
            <a:avLst/>
          </a:prstGeom>
        </p:spPr>
        <p:txBody>
          <a:bodyPr vert="horz" wrap="square" lIns="0" tIns="0" rIns="0" bIns="0" rtlCol="0">
            <a:spAutoFit/>
          </a:bodyPr>
          <a:lstStyle/>
          <a:p>
            <a:pPr algn="ctr">
              <a:lnSpc>
                <a:spcPct val="100000"/>
              </a:lnSpc>
              <a:tabLst>
                <a:tab pos="1135380" algn="l"/>
              </a:tabLst>
            </a:pPr>
            <a:r>
              <a:rPr sz="3000" spc="-35" dirty="0">
                <a:solidFill>
                  <a:srgbClr val="4F81BC"/>
                </a:solidFill>
                <a:latin typeface="Calibri"/>
                <a:cs typeface="Calibri"/>
              </a:rPr>
              <a:t>t</a:t>
            </a:r>
            <a:r>
              <a:rPr sz="3000" dirty="0">
                <a:solidFill>
                  <a:srgbClr val="4F81BC"/>
                </a:solidFill>
                <a:latin typeface="Calibri"/>
                <a:cs typeface="Calibri"/>
              </a:rPr>
              <a:t>ek</a:t>
            </a:r>
            <a:r>
              <a:rPr sz="3000" spc="-15" dirty="0">
                <a:solidFill>
                  <a:srgbClr val="4F81BC"/>
                </a:solidFill>
                <a:latin typeface="Calibri"/>
                <a:cs typeface="Calibri"/>
              </a:rPr>
              <a:t>l</a:t>
            </a:r>
            <a:r>
              <a:rPr sz="3000" dirty="0">
                <a:solidFill>
                  <a:srgbClr val="4F81BC"/>
                </a:solidFill>
                <a:latin typeface="Calibri"/>
                <a:cs typeface="Calibri"/>
              </a:rPr>
              <a:t>i</a:t>
            </a:r>
            <a:r>
              <a:rPr sz="3000" spc="-10" dirty="0">
                <a:solidFill>
                  <a:srgbClr val="4F81BC"/>
                </a:solidFill>
                <a:latin typeface="Calibri"/>
                <a:cs typeface="Calibri"/>
              </a:rPr>
              <a:t>f</a:t>
            </a:r>
            <a:r>
              <a:rPr sz="3000" dirty="0">
                <a:solidFill>
                  <a:srgbClr val="4F81BC"/>
                </a:solidFill>
                <a:latin typeface="Calibri"/>
                <a:cs typeface="Calibri"/>
              </a:rPr>
              <a:t>i	</a:t>
            </a:r>
            <a:r>
              <a:rPr sz="3000" spc="-5" dirty="0">
                <a:solidFill>
                  <a:srgbClr val="4F81BC"/>
                </a:solidFill>
                <a:latin typeface="Calibri"/>
                <a:cs typeface="Calibri"/>
              </a:rPr>
              <a:t>ola</a:t>
            </a:r>
            <a:r>
              <a:rPr sz="3000" spc="-65" dirty="0">
                <a:solidFill>
                  <a:srgbClr val="4F81BC"/>
                </a:solidFill>
                <a:latin typeface="Calibri"/>
                <a:cs typeface="Calibri"/>
              </a:rPr>
              <a:t>r</a:t>
            </a:r>
            <a:r>
              <a:rPr sz="3000" dirty="0">
                <a:solidFill>
                  <a:srgbClr val="4F81BC"/>
                </a:solidFill>
                <a:latin typeface="Calibri"/>
                <a:cs typeface="Calibri"/>
              </a:rPr>
              <a:t>ak</a:t>
            </a:r>
            <a:endParaRPr sz="3000">
              <a:latin typeface="Calibri"/>
              <a:cs typeface="Calibri"/>
            </a:endParaRPr>
          </a:p>
          <a:p>
            <a:pPr marR="88900" algn="ctr">
              <a:lnSpc>
                <a:spcPct val="100000"/>
              </a:lnSpc>
              <a:spcBef>
                <a:spcPts val="1800"/>
              </a:spcBef>
            </a:pPr>
            <a:r>
              <a:rPr sz="3000" spc="-10" dirty="0">
                <a:latin typeface="Calibri"/>
                <a:cs typeface="Calibri"/>
              </a:rPr>
              <a:t>tekliflerin</a:t>
            </a:r>
            <a:endParaRPr sz="3000">
              <a:latin typeface="Calibri"/>
              <a:cs typeface="Calibri"/>
            </a:endParaRPr>
          </a:p>
        </p:txBody>
      </p:sp>
      <p:sp>
        <p:nvSpPr>
          <p:cNvPr id="16" name="object 16"/>
          <p:cNvSpPr txBox="1"/>
          <p:nvPr/>
        </p:nvSpPr>
        <p:spPr>
          <a:xfrm>
            <a:off x="7641081" y="2402459"/>
            <a:ext cx="978535" cy="1174750"/>
          </a:xfrm>
          <a:prstGeom prst="rect">
            <a:avLst/>
          </a:prstGeom>
        </p:spPr>
        <p:txBody>
          <a:bodyPr vert="horz" wrap="square" lIns="0" tIns="0" rIns="0" bIns="0" rtlCol="0">
            <a:spAutoFit/>
          </a:bodyPr>
          <a:lstStyle/>
          <a:p>
            <a:pPr algn="ctr">
              <a:lnSpc>
                <a:spcPct val="100000"/>
              </a:lnSpc>
            </a:pPr>
            <a:r>
              <a:rPr sz="3000" spc="-10" dirty="0">
                <a:solidFill>
                  <a:srgbClr val="4F81BC"/>
                </a:solidFill>
                <a:latin typeface="Calibri"/>
                <a:cs typeface="Calibri"/>
              </a:rPr>
              <a:t>kabul</a:t>
            </a:r>
            <a:endParaRPr sz="3000">
              <a:latin typeface="Calibri"/>
              <a:cs typeface="Calibri"/>
            </a:endParaRPr>
          </a:p>
          <a:p>
            <a:pPr algn="ctr">
              <a:lnSpc>
                <a:spcPct val="100000"/>
              </a:lnSpc>
              <a:spcBef>
                <a:spcPts val="1800"/>
              </a:spcBef>
            </a:pPr>
            <a:r>
              <a:rPr sz="3000" spc="-25" dirty="0">
                <a:latin typeface="Calibri"/>
                <a:cs typeface="Calibri"/>
              </a:rPr>
              <a:t>v</a:t>
            </a:r>
            <a:r>
              <a:rPr sz="3000" spc="-20" dirty="0">
                <a:latin typeface="Calibri"/>
                <a:cs typeface="Calibri"/>
              </a:rPr>
              <a:t>e</a:t>
            </a:r>
            <a:r>
              <a:rPr sz="3000" dirty="0">
                <a:latin typeface="Calibri"/>
                <a:cs typeface="Calibri"/>
              </a:rPr>
              <a:t>r</a:t>
            </a:r>
            <a:r>
              <a:rPr sz="3000" spc="-10" dirty="0">
                <a:latin typeface="Calibri"/>
                <a:cs typeface="Calibri"/>
              </a:rPr>
              <a:t>i</a:t>
            </a:r>
            <a:r>
              <a:rPr sz="3000" dirty="0">
                <a:latin typeface="Calibri"/>
                <a:cs typeface="Calibri"/>
              </a:rPr>
              <a:t>lip</a:t>
            </a:r>
            <a:endParaRPr sz="3000">
              <a:latin typeface="Calibri"/>
              <a:cs typeface="Calibri"/>
            </a:endParaRPr>
          </a:p>
        </p:txBody>
      </p:sp>
      <p:sp>
        <p:nvSpPr>
          <p:cNvPr id="17" name="object 17"/>
          <p:cNvSpPr txBox="1"/>
          <p:nvPr/>
        </p:nvSpPr>
        <p:spPr>
          <a:xfrm>
            <a:off x="547217" y="3545713"/>
            <a:ext cx="8073390" cy="2776220"/>
          </a:xfrm>
          <a:prstGeom prst="rect">
            <a:avLst/>
          </a:prstGeom>
        </p:spPr>
        <p:txBody>
          <a:bodyPr vert="horz" wrap="square" lIns="0" tIns="0" rIns="0" bIns="0" rtlCol="0">
            <a:spAutoFit/>
          </a:bodyPr>
          <a:lstStyle/>
          <a:p>
            <a:pPr marL="12700" marR="5080" algn="just">
              <a:lnSpc>
                <a:spcPct val="150000"/>
              </a:lnSpc>
            </a:pPr>
            <a:r>
              <a:rPr sz="3000" spc="-5" dirty="0">
                <a:latin typeface="Calibri"/>
                <a:cs typeface="Calibri"/>
              </a:rPr>
              <a:t>verilmediğine, </a:t>
            </a:r>
            <a:r>
              <a:rPr sz="3000" spc="-10" dirty="0">
                <a:latin typeface="Calibri"/>
                <a:cs typeface="Calibri"/>
              </a:rPr>
              <a:t>teklif zarfları </a:t>
            </a:r>
            <a:r>
              <a:rPr sz="3000" spc="-15" dirty="0">
                <a:latin typeface="Calibri"/>
                <a:cs typeface="Calibri"/>
              </a:rPr>
              <a:t>ve </a:t>
            </a:r>
            <a:r>
              <a:rPr sz="3000" spc="-10" dirty="0">
                <a:latin typeface="Calibri"/>
                <a:cs typeface="Calibri"/>
              </a:rPr>
              <a:t>tekliflerin </a:t>
            </a:r>
            <a:r>
              <a:rPr sz="3000" spc="-5" dirty="0">
                <a:latin typeface="Calibri"/>
                <a:cs typeface="Calibri"/>
              </a:rPr>
              <a:t>usulüne  </a:t>
            </a:r>
            <a:r>
              <a:rPr sz="3000" spc="-10" dirty="0">
                <a:latin typeface="Calibri"/>
                <a:cs typeface="Calibri"/>
              </a:rPr>
              <a:t>uygun </a:t>
            </a:r>
            <a:r>
              <a:rPr sz="3000" spc="-5" dirty="0">
                <a:latin typeface="Calibri"/>
                <a:cs typeface="Calibri"/>
              </a:rPr>
              <a:t>olup olmadığına bakılmaksızın, </a:t>
            </a:r>
            <a:r>
              <a:rPr sz="3000" dirty="0">
                <a:latin typeface="Calibri"/>
                <a:cs typeface="Calibri"/>
              </a:rPr>
              <a:t>son </a:t>
            </a:r>
            <a:r>
              <a:rPr sz="3000" spc="-10" dirty="0">
                <a:latin typeface="Calibri"/>
                <a:cs typeface="Calibri"/>
              </a:rPr>
              <a:t>yazılı </a:t>
            </a:r>
            <a:r>
              <a:rPr sz="3000" spc="-20" dirty="0">
                <a:latin typeface="Calibri"/>
                <a:cs typeface="Calibri"/>
              </a:rPr>
              <a:t>fiyat  </a:t>
            </a:r>
            <a:r>
              <a:rPr sz="3000" spc="-10" dirty="0">
                <a:latin typeface="Calibri"/>
                <a:cs typeface="Calibri"/>
              </a:rPr>
              <a:t>tekliflerinin verileceği tarih </a:t>
            </a:r>
            <a:r>
              <a:rPr sz="3000" spc="-15" dirty="0">
                <a:latin typeface="Calibri"/>
                <a:cs typeface="Calibri"/>
              </a:rPr>
              <a:t>ve</a:t>
            </a:r>
            <a:r>
              <a:rPr sz="3000" spc="645" dirty="0">
                <a:latin typeface="Calibri"/>
                <a:cs typeface="Calibri"/>
              </a:rPr>
              <a:t> </a:t>
            </a:r>
            <a:r>
              <a:rPr sz="3000" spc="-20" dirty="0">
                <a:latin typeface="Calibri"/>
                <a:cs typeface="Calibri"/>
              </a:rPr>
              <a:t>saatte </a:t>
            </a:r>
            <a:r>
              <a:rPr sz="3000" spc="-10" dirty="0">
                <a:latin typeface="Calibri"/>
                <a:cs typeface="Calibri"/>
              </a:rPr>
              <a:t>yaklaşık  maliyet</a:t>
            </a:r>
            <a:r>
              <a:rPr sz="3000" spc="-55" dirty="0">
                <a:latin typeface="Calibri"/>
                <a:cs typeface="Calibri"/>
              </a:rPr>
              <a:t> </a:t>
            </a:r>
            <a:r>
              <a:rPr sz="3000" spc="-25" dirty="0">
                <a:latin typeface="Calibri"/>
                <a:cs typeface="Calibri"/>
              </a:rPr>
              <a:t>açıklanacaktır.</a:t>
            </a:r>
            <a:endParaRPr sz="3000">
              <a:latin typeface="Calibri"/>
              <a:cs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1281684"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2096617"/>
            <a:ext cx="8074659" cy="3477260"/>
          </a:xfrm>
          <a:prstGeom prst="rect">
            <a:avLst/>
          </a:prstGeom>
        </p:spPr>
        <p:txBody>
          <a:bodyPr vert="horz" wrap="square" lIns="0" tIns="231775" rIns="0" bIns="0" rtlCol="0">
            <a:spAutoFit/>
          </a:bodyPr>
          <a:lstStyle/>
          <a:p>
            <a:pPr marL="231775" indent="-219075" algn="just">
              <a:lnSpc>
                <a:spcPct val="100000"/>
              </a:lnSpc>
              <a:spcBef>
                <a:spcPts val="1825"/>
              </a:spcBef>
              <a:buClr>
                <a:srgbClr val="FF0000"/>
              </a:buClr>
              <a:buSzPct val="95000"/>
              <a:buFont typeface="Arial"/>
              <a:buChar char="•"/>
              <a:tabLst>
                <a:tab pos="232410" algn="l"/>
              </a:tabLst>
            </a:pPr>
            <a:r>
              <a:rPr sz="3000" u="heavy" spc="-10" dirty="0">
                <a:latin typeface="Calibri"/>
                <a:cs typeface="Calibri"/>
              </a:rPr>
              <a:t>Kısmi </a:t>
            </a:r>
            <a:r>
              <a:rPr sz="3000" u="heavy" spc="-15" dirty="0">
                <a:latin typeface="Calibri"/>
                <a:cs typeface="Calibri"/>
              </a:rPr>
              <a:t>teklif </a:t>
            </a:r>
            <a:r>
              <a:rPr sz="3000" u="heavy" spc="-10" dirty="0">
                <a:latin typeface="Calibri"/>
                <a:cs typeface="Calibri"/>
              </a:rPr>
              <a:t>verilmesine </a:t>
            </a:r>
            <a:r>
              <a:rPr sz="3000" spc="-15" dirty="0">
                <a:latin typeface="Calibri"/>
                <a:cs typeface="Calibri"/>
              </a:rPr>
              <a:t>imkan </a:t>
            </a:r>
            <a:r>
              <a:rPr sz="3000" spc="-10" dirty="0">
                <a:latin typeface="Calibri"/>
                <a:cs typeface="Calibri"/>
              </a:rPr>
              <a:t>tanınan   </a:t>
            </a:r>
            <a:r>
              <a:rPr sz="3000" spc="165" dirty="0">
                <a:latin typeface="Calibri"/>
                <a:cs typeface="Calibri"/>
              </a:rPr>
              <a:t> </a:t>
            </a:r>
            <a:r>
              <a:rPr sz="3000" spc="-10" dirty="0">
                <a:latin typeface="Calibri"/>
                <a:cs typeface="Calibri"/>
              </a:rPr>
              <a:t>ihalelerde,</a:t>
            </a:r>
            <a:endParaRPr sz="3000">
              <a:latin typeface="Calibri"/>
              <a:cs typeface="Calibri"/>
            </a:endParaRPr>
          </a:p>
          <a:p>
            <a:pPr marL="12700" marR="5080" algn="just">
              <a:lnSpc>
                <a:spcPct val="150000"/>
              </a:lnSpc>
              <a:spcBef>
                <a:spcPts val="95"/>
              </a:spcBef>
            </a:pPr>
            <a:r>
              <a:rPr sz="3000" spc="-5" dirty="0">
                <a:latin typeface="Calibri"/>
                <a:cs typeface="Calibri"/>
              </a:rPr>
              <a:t>ihale </a:t>
            </a:r>
            <a:r>
              <a:rPr sz="3000" spc="-25" dirty="0">
                <a:latin typeface="Calibri"/>
                <a:cs typeface="Calibri"/>
              </a:rPr>
              <a:t>komisyonu, </a:t>
            </a:r>
            <a:r>
              <a:rPr sz="3000" spc="-10" dirty="0">
                <a:latin typeface="Calibri"/>
                <a:cs typeface="Calibri"/>
              </a:rPr>
              <a:t>yaklaşık maliyetin </a:t>
            </a:r>
            <a:r>
              <a:rPr sz="3000" spc="-5" dirty="0">
                <a:latin typeface="Calibri"/>
                <a:cs typeface="Calibri"/>
              </a:rPr>
              <a:t>açıklanacağı  </a:t>
            </a:r>
            <a:r>
              <a:rPr sz="3000" dirty="0">
                <a:latin typeface="Calibri"/>
                <a:cs typeface="Calibri"/>
              </a:rPr>
              <a:t>aşamada, </a:t>
            </a:r>
            <a:r>
              <a:rPr sz="3000" spc="-10" dirty="0">
                <a:latin typeface="Calibri"/>
                <a:cs typeface="Calibri"/>
              </a:rPr>
              <a:t>toplam </a:t>
            </a:r>
            <a:r>
              <a:rPr sz="3000" u="heavy" spc="-10" dirty="0">
                <a:latin typeface="Calibri"/>
                <a:cs typeface="Calibri"/>
              </a:rPr>
              <a:t>yaklaşık </a:t>
            </a:r>
            <a:r>
              <a:rPr sz="3000" u="heavy" spc="-15" dirty="0">
                <a:latin typeface="Calibri"/>
                <a:cs typeface="Calibri"/>
              </a:rPr>
              <a:t>maliyet </a:t>
            </a:r>
            <a:r>
              <a:rPr sz="3000" u="heavy" spc="-10" dirty="0">
                <a:latin typeface="Calibri"/>
                <a:cs typeface="Calibri"/>
              </a:rPr>
              <a:t>tutarı </a:t>
            </a:r>
            <a:r>
              <a:rPr sz="3000" spc="-5" dirty="0">
                <a:latin typeface="Calibri"/>
                <a:cs typeface="Calibri"/>
              </a:rPr>
              <a:t>ile </a:t>
            </a:r>
            <a:r>
              <a:rPr sz="3000" u="heavy" spc="-10" dirty="0">
                <a:latin typeface="Calibri"/>
                <a:cs typeface="Calibri"/>
              </a:rPr>
              <a:t>her bir  </a:t>
            </a:r>
            <a:r>
              <a:rPr sz="3000" u="heavy" dirty="0">
                <a:latin typeface="Calibri"/>
                <a:cs typeface="Calibri"/>
              </a:rPr>
              <a:t>kısım </a:t>
            </a:r>
            <a:r>
              <a:rPr sz="3000" u="heavy" spc="-5" dirty="0">
                <a:latin typeface="Calibri"/>
                <a:cs typeface="Calibri"/>
              </a:rPr>
              <a:t>için </a:t>
            </a:r>
            <a:r>
              <a:rPr sz="3000" spc="-10" dirty="0">
                <a:latin typeface="Calibri"/>
                <a:cs typeface="Calibri"/>
              </a:rPr>
              <a:t>belirlenen yaklaşık maliyet tutarını </a:t>
            </a:r>
            <a:r>
              <a:rPr sz="3000" spc="-15" dirty="0">
                <a:solidFill>
                  <a:srgbClr val="CC3300"/>
                </a:solidFill>
                <a:latin typeface="Calibri"/>
                <a:cs typeface="Calibri"/>
              </a:rPr>
              <a:t>ayrı  ayrı</a:t>
            </a:r>
            <a:r>
              <a:rPr sz="3000" spc="-90" dirty="0">
                <a:solidFill>
                  <a:srgbClr val="CC3300"/>
                </a:solidFill>
                <a:latin typeface="Calibri"/>
                <a:cs typeface="Calibri"/>
              </a:rPr>
              <a:t> </a:t>
            </a:r>
            <a:r>
              <a:rPr sz="3000" spc="-30" dirty="0">
                <a:solidFill>
                  <a:srgbClr val="CC3300"/>
                </a:solidFill>
                <a:latin typeface="Calibri"/>
                <a:cs typeface="Calibri"/>
              </a:rPr>
              <a:t>açıklayacaktır.</a:t>
            </a:r>
            <a:endParaRPr sz="3000">
              <a:latin typeface="Calibri"/>
              <a:cs typeface="Calibri"/>
            </a:endParaRPr>
          </a:p>
        </p:txBody>
      </p:sp>
      <p:sp>
        <p:nvSpPr>
          <p:cNvPr id="8" name="object 8"/>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73</a:t>
            </a:fld>
            <a:endParaRP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894588"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1492402"/>
            <a:ext cx="8072755" cy="4874895"/>
          </a:xfrm>
          <a:prstGeom prst="rect">
            <a:avLst/>
          </a:prstGeom>
        </p:spPr>
        <p:txBody>
          <a:bodyPr vert="horz" wrap="square" lIns="0" tIns="234315" rIns="0" bIns="0" rtlCol="0">
            <a:spAutoFit/>
          </a:bodyPr>
          <a:lstStyle/>
          <a:p>
            <a:pPr marL="260985" indent="-248285" algn="just">
              <a:lnSpc>
                <a:spcPct val="100000"/>
              </a:lnSpc>
              <a:spcBef>
                <a:spcPts val="1845"/>
              </a:spcBef>
              <a:buClr>
                <a:srgbClr val="FF0000"/>
              </a:buClr>
              <a:buSzPct val="106666"/>
              <a:buFont typeface="Arial"/>
              <a:buChar char="•"/>
              <a:tabLst>
                <a:tab pos="261620" algn="l"/>
              </a:tabLst>
            </a:pPr>
            <a:r>
              <a:rPr sz="3000" spc="-20" dirty="0">
                <a:solidFill>
                  <a:srgbClr val="0000FF"/>
                </a:solidFill>
                <a:latin typeface="Calibri"/>
                <a:cs typeface="Calibri"/>
              </a:rPr>
              <a:t>Ayrıca   </a:t>
            </a:r>
            <a:r>
              <a:rPr sz="3000" spc="-5" dirty="0">
                <a:solidFill>
                  <a:srgbClr val="0000FF"/>
                </a:solidFill>
                <a:latin typeface="Calibri"/>
                <a:cs typeface="Calibri"/>
              </a:rPr>
              <a:t>kısmi  </a:t>
            </a:r>
            <a:r>
              <a:rPr sz="3000" spc="-10" dirty="0">
                <a:solidFill>
                  <a:srgbClr val="0000FF"/>
                </a:solidFill>
                <a:latin typeface="Calibri"/>
                <a:cs typeface="Calibri"/>
              </a:rPr>
              <a:t>teklif  verilmesine   </a:t>
            </a:r>
            <a:r>
              <a:rPr sz="3000" spc="-5" dirty="0">
                <a:solidFill>
                  <a:srgbClr val="0000FF"/>
                </a:solidFill>
                <a:latin typeface="Calibri"/>
                <a:cs typeface="Calibri"/>
              </a:rPr>
              <a:t>izin  </a:t>
            </a:r>
            <a:r>
              <a:rPr sz="3000" spc="-10" dirty="0">
                <a:solidFill>
                  <a:srgbClr val="0000FF"/>
                </a:solidFill>
                <a:latin typeface="Calibri"/>
                <a:cs typeface="Calibri"/>
              </a:rPr>
              <a:t>verilen  </a:t>
            </a:r>
            <a:r>
              <a:rPr sz="3000" spc="405" dirty="0">
                <a:solidFill>
                  <a:srgbClr val="0000FF"/>
                </a:solidFill>
                <a:latin typeface="Calibri"/>
                <a:cs typeface="Calibri"/>
              </a:rPr>
              <a:t> </a:t>
            </a:r>
            <a:r>
              <a:rPr sz="3000" b="1" u="heavy" spc="-5" dirty="0">
                <a:solidFill>
                  <a:srgbClr val="CC3300"/>
                </a:solidFill>
                <a:latin typeface="Calibri"/>
                <a:cs typeface="Calibri"/>
              </a:rPr>
              <a:t>mal</a:t>
            </a:r>
            <a:endParaRPr sz="3000">
              <a:latin typeface="Calibri"/>
              <a:cs typeface="Calibri"/>
            </a:endParaRPr>
          </a:p>
          <a:p>
            <a:pPr marL="12700" marR="5080" algn="just">
              <a:lnSpc>
                <a:spcPct val="150000"/>
              </a:lnSpc>
              <a:spcBef>
                <a:spcPts val="275"/>
              </a:spcBef>
            </a:pPr>
            <a:r>
              <a:rPr sz="3000" b="1" u="heavy" spc="-5" dirty="0">
                <a:solidFill>
                  <a:srgbClr val="CC3300"/>
                </a:solidFill>
                <a:latin typeface="Calibri"/>
                <a:cs typeface="Calibri"/>
              </a:rPr>
              <a:t>alımı ihalelerinde</a:t>
            </a:r>
            <a:r>
              <a:rPr sz="3000" b="1" spc="-5" dirty="0">
                <a:solidFill>
                  <a:srgbClr val="CC3300"/>
                </a:solidFill>
                <a:latin typeface="Calibri"/>
                <a:cs typeface="Calibri"/>
              </a:rPr>
              <a:t>, </a:t>
            </a:r>
            <a:r>
              <a:rPr sz="3000" spc="-5" dirty="0">
                <a:solidFill>
                  <a:srgbClr val="0000FF"/>
                </a:solidFill>
                <a:latin typeface="Calibri"/>
                <a:cs typeface="Calibri"/>
              </a:rPr>
              <a:t>ihale </a:t>
            </a:r>
            <a:r>
              <a:rPr sz="3000" spc="-25" dirty="0">
                <a:latin typeface="Calibri"/>
                <a:cs typeface="Calibri"/>
              </a:rPr>
              <a:t>komisyonu </a:t>
            </a:r>
            <a:r>
              <a:rPr sz="3000" spc="-10" dirty="0">
                <a:latin typeface="Calibri"/>
                <a:cs typeface="Calibri"/>
              </a:rPr>
              <a:t>her bir </a:t>
            </a:r>
            <a:r>
              <a:rPr sz="3000" dirty="0">
                <a:latin typeface="Calibri"/>
                <a:cs typeface="Calibri"/>
              </a:rPr>
              <a:t>kısma  </a:t>
            </a:r>
            <a:r>
              <a:rPr sz="3000" spc="-5" dirty="0">
                <a:latin typeface="Calibri"/>
                <a:cs typeface="Calibri"/>
              </a:rPr>
              <a:t>ilişkin </a:t>
            </a:r>
            <a:r>
              <a:rPr sz="3000" spc="-10" dirty="0">
                <a:latin typeface="Calibri"/>
                <a:cs typeface="Calibri"/>
              </a:rPr>
              <a:t>yaklaşık maliyet tutarını </a:t>
            </a:r>
            <a:r>
              <a:rPr sz="3000" spc="-20" dirty="0">
                <a:latin typeface="Calibri"/>
                <a:cs typeface="Calibri"/>
              </a:rPr>
              <a:t>okuyarak  </a:t>
            </a:r>
            <a:r>
              <a:rPr sz="3000" spc="-10" dirty="0">
                <a:latin typeface="Calibri"/>
                <a:cs typeface="Calibri"/>
              </a:rPr>
              <a:t>açıklayabileceği </a:t>
            </a:r>
            <a:r>
              <a:rPr sz="3000" dirty="0">
                <a:latin typeface="Calibri"/>
                <a:cs typeface="Calibri"/>
              </a:rPr>
              <a:t>gibi </a:t>
            </a:r>
            <a:r>
              <a:rPr sz="3000" spc="-5" dirty="0">
                <a:latin typeface="Calibri"/>
                <a:cs typeface="Calibri"/>
              </a:rPr>
              <a:t>her bir </a:t>
            </a:r>
            <a:r>
              <a:rPr sz="3000" dirty="0">
                <a:latin typeface="Calibri"/>
                <a:cs typeface="Calibri"/>
              </a:rPr>
              <a:t>kısmın </a:t>
            </a:r>
            <a:r>
              <a:rPr sz="3000" spc="-10" dirty="0">
                <a:latin typeface="Calibri"/>
                <a:cs typeface="Calibri"/>
              </a:rPr>
              <a:t>yaklaşık </a:t>
            </a:r>
            <a:r>
              <a:rPr sz="3000" spc="-15" dirty="0">
                <a:latin typeface="Calibri"/>
                <a:cs typeface="Calibri"/>
              </a:rPr>
              <a:t>maliyet  </a:t>
            </a:r>
            <a:r>
              <a:rPr sz="3000" spc="-5" dirty="0">
                <a:latin typeface="Calibri"/>
                <a:cs typeface="Calibri"/>
              </a:rPr>
              <a:t>tutarının </a:t>
            </a:r>
            <a:r>
              <a:rPr sz="3000" spc="-15" dirty="0">
                <a:latin typeface="Calibri"/>
                <a:cs typeface="Calibri"/>
              </a:rPr>
              <a:t>yer</a:t>
            </a:r>
            <a:r>
              <a:rPr sz="3000" spc="645" dirty="0">
                <a:latin typeface="Calibri"/>
                <a:cs typeface="Calibri"/>
              </a:rPr>
              <a:t> </a:t>
            </a:r>
            <a:r>
              <a:rPr sz="3000" spc="-5" dirty="0">
                <a:latin typeface="Calibri"/>
                <a:cs typeface="Calibri"/>
              </a:rPr>
              <a:t>aldığı bir </a:t>
            </a:r>
            <a:r>
              <a:rPr sz="3000" spc="-15" dirty="0">
                <a:latin typeface="Calibri"/>
                <a:cs typeface="Calibri"/>
              </a:rPr>
              <a:t>çizelgenin</a:t>
            </a:r>
            <a:r>
              <a:rPr sz="3000" spc="645" dirty="0">
                <a:latin typeface="Calibri"/>
                <a:cs typeface="Calibri"/>
              </a:rPr>
              <a:t> </a:t>
            </a:r>
            <a:r>
              <a:rPr sz="3000" spc="-20" dirty="0">
                <a:latin typeface="Calibri"/>
                <a:cs typeface="Calibri"/>
              </a:rPr>
              <a:t>fotokopisini  </a:t>
            </a:r>
            <a:r>
              <a:rPr sz="3000" dirty="0">
                <a:latin typeface="Calibri"/>
                <a:cs typeface="Calibri"/>
              </a:rPr>
              <a:t>dağıtmak </a:t>
            </a:r>
            <a:r>
              <a:rPr sz="3000" spc="-10" dirty="0">
                <a:latin typeface="Calibri"/>
                <a:cs typeface="Calibri"/>
              </a:rPr>
              <a:t>suretiyle </a:t>
            </a:r>
            <a:r>
              <a:rPr sz="3000" spc="-5" dirty="0">
                <a:latin typeface="Calibri"/>
                <a:cs typeface="Calibri"/>
              </a:rPr>
              <a:t>de </a:t>
            </a:r>
            <a:r>
              <a:rPr sz="3000" spc="-10" dirty="0">
                <a:latin typeface="Calibri"/>
                <a:cs typeface="Calibri"/>
              </a:rPr>
              <a:t>yaklaşık </a:t>
            </a:r>
            <a:r>
              <a:rPr sz="3000" spc="-15" dirty="0">
                <a:latin typeface="Calibri"/>
                <a:cs typeface="Calibri"/>
              </a:rPr>
              <a:t>maliyet </a:t>
            </a:r>
            <a:r>
              <a:rPr sz="3000" spc="-10" dirty="0">
                <a:latin typeface="Calibri"/>
                <a:cs typeface="Calibri"/>
              </a:rPr>
              <a:t>tutarlarını  </a:t>
            </a:r>
            <a:r>
              <a:rPr sz="3000" spc="-35" dirty="0">
                <a:latin typeface="Calibri"/>
                <a:cs typeface="Calibri"/>
              </a:rPr>
              <a:t>açıklayabilir.</a:t>
            </a:r>
            <a:endParaRPr sz="3000">
              <a:latin typeface="Calibri"/>
              <a:cs typeface="Calibri"/>
            </a:endParaRPr>
          </a:p>
        </p:txBody>
      </p:sp>
      <p:sp>
        <p:nvSpPr>
          <p:cNvPr id="8" name="object 8"/>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74</a:t>
            </a:fld>
            <a:endParaRP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1185672"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7" name="object 7"/>
          <p:cNvSpPr/>
          <p:nvPr/>
        </p:nvSpPr>
        <p:spPr>
          <a:xfrm>
            <a:off x="391668" y="4480559"/>
            <a:ext cx="460247" cy="598932"/>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61772" y="4427220"/>
            <a:ext cx="492252" cy="70561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533400" y="4427220"/>
            <a:ext cx="926591" cy="705612"/>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1039367" y="4427220"/>
            <a:ext cx="576072" cy="705612"/>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1194816" y="4427220"/>
            <a:ext cx="1146048" cy="705612"/>
          </a:xfrm>
          <a:prstGeom prst="rect">
            <a:avLst/>
          </a:prstGeom>
          <a:blipFill>
            <a:blip r:embed="rId8" cstate="print"/>
            <a:stretch>
              <a:fillRect/>
            </a:stretch>
          </a:blipFill>
        </p:spPr>
        <p:txBody>
          <a:bodyPr wrap="square" lIns="0" tIns="0" rIns="0" bIns="0" rtlCol="0"/>
          <a:lstStyle/>
          <a:p>
            <a:endParaRPr/>
          </a:p>
        </p:txBody>
      </p:sp>
      <p:sp>
        <p:nvSpPr>
          <p:cNvPr id="12" name="object 12"/>
          <p:cNvSpPr/>
          <p:nvPr/>
        </p:nvSpPr>
        <p:spPr>
          <a:xfrm>
            <a:off x="1920239" y="4427220"/>
            <a:ext cx="574548" cy="705612"/>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2074164" y="4427220"/>
            <a:ext cx="719327" cy="705612"/>
          </a:xfrm>
          <a:prstGeom prst="rect">
            <a:avLst/>
          </a:prstGeom>
          <a:blipFill>
            <a:blip r:embed="rId9" cstate="print"/>
            <a:stretch>
              <a:fillRect/>
            </a:stretch>
          </a:blipFill>
        </p:spPr>
        <p:txBody>
          <a:bodyPr wrap="square" lIns="0" tIns="0" rIns="0" bIns="0" rtlCol="0"/>
          <a:lstStyle/>
          <a:p>
            <a:endParaRPr/>
          </a:p>
        </p:txBody>
      </p:sp>
      <p:sp>
        <p:nvSpPr>
          <p:cNvPr id="14" name="object 14"/>
          <p:cNvSpPr/>
          <p:nvPr/>
        </p:nvSpPr>
        <p:spPr>
          <a:xfrm>
            <a:off x="2372867" y="4427220"/>
            <a:ext cx="574548" cy="705612"/>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2526792" y="4427220"/>
            <a:ext cx="1129283" cy="705612"/>
          </a:xfrm>
          <a:prstGeom prst="rect">
            <a:avLst/>
          </a:prstGeom>
          <a:blipFill>
            <a:blip r:embed="rId10" cstate="print"/>
            <a:stretch>
              <a:fillRect/>
            </a:stretch>
          </a:blipFill>
        </p:spPr>
        <p:txBody>
          <a:bodyPr wrap="square" lIns="0" tIns="0" rIns="0" bIns="0" rtlCol="0"/>
          <a:lstStyle/>
          <a:p>
            <a:endParaRPr/>
          </a:p>
        </p:txBody>
      </p:sp>
      <p:sp>
        <p:nvSpPr>
          <p:cNvPr id="16" name="object 16"/>
          <p:cNvSpPr/>
          <p:nvPr/>
        </p:nvSpPr>
        <p:spPr>
          <a:xfrm>
            <a:off x="3235451" y="4427220"/>
            <a:ext cx="573024" cy="705612"/>
          </a:xfrm>
          <a:prstGeom prst="rect">
            <a:avLst/>
          </a:prstGeom>
          <a:blipFill>
            <a:blip r:embed="rId11" cstate="print"/>
            <a:stretch>
              <a:fillRect/>
            </a:stretch>
          </a:blipFill>
        </p:spPr>
        <p:txBody>
          <a:bodyPr wrap="square" lIns="0" tIns="0" rIns="0" bIns="0" rtlCol="0"/>
          <a:lstStyle/>
          <a:p>
            <a:endParaRPr/>
          </a:p>
        </p:txBody>
      </p:sp>
      <p:sp>
        <p:nvSpPr>
          <p:cNvPr id="17" name="object 17"/>
          <p:cNvSpPr/>
          <p:nvPr/>
        </p:nvSpPr>
        <p:spPr>
          <a:xfrm>
            <a:off x="3387852" y="4427220"/>
            <a:ext cx="1363979" cy="705612"/>
          </a:xfrm>
          <a:prstGeom prst="rect">
            <a:avLst/>
          </a:prstGeom>
          <a:blipFill>
            <a:blip r:embed="rId12" cstate="print"/>
            <a:stretch>
              <a:fillRect/>
            </a:stretch>
          </a:blipFill>
        </p:spPr>
        <p:txBody>
          <a:bodyPr wrap="square" lIns="0" tIns="0" rIns="0" bIns="0" rtlCol="0"/>
          <a:lstStyle/>
          <a:p>
            <a:endParaRPr/>
          </a:p>
        </p:txBody>
      </p:sp>
      <p:sp>
        <p:nvSpPr>
          <p:cNvPr id="18" name="object 18"/>
          <p:cNvSpPr/>
          <p:nvPr/>
        </p:nvSpPr>
        <p:spPr>
          <a:xfrm>
            <a:off x="4331208" y="4427220"/>
            <a:ext cx="574548" cy="705612"/>
          </a:xfrm>
          <a:prstGeom prst="rect">
            <a:avLst/>
          </a:prstGeom>
          <a:blipFill>
            <a:blip r:embed="rId7" cstate="print"/>
            <a:stretch>
              <a:fillRect/>
            </a:stretch>
          </a:blipFill>
        </p:spPr>
        <p:txBody>
          <a:bodyPr wrap="square" lIns="0" tIns="0" rIns="0" bIns="0" rtlCol="0"/>
          <a:lstStyle/>
          <a:p>
            <a:endParaRPr/>
          </a:p>
        </p:txBody>
      </p:sp>
      <p:sp>
        <p:nvSpPr>
          <p:cNvPr id="19" name="object 19"/>
          <p:cNvSpPr/>
          <p:nvPr/>
        </p:nvSpPr>
        <p:spPr>
          <a:xfrm>
            <a:off x="4485132" y="4427220"/>
            <a:ext cx="1514856" cy="705612"/>
          </a:xfrm>
          <a:prstGeom prst="rect">
            <a:avLst/>
          </a:prstGeom>
          <a:blipFill>
            <a:blip r:embed="rId13" cstate="print"/>
            <a:stretch>
              <a:fillRect/>
            </a:stretch>
          </a:blipFill>
        </p:spPr>
        <p:txBody>
          <a:bodyPr wrap="square" lIns="0" tIns="0" rIns="0" bIns="0" rtlCol="0"/>
          <a:lstStyle/>
          <a:p>
            <a:endParaRPr/>
          </a:p>
        </p:txBody>
      </p:sp>
      <p:sp>
        <p:nvSpPr>
          <p:cNvPr id="20" name="object 20"/>
          <p:cNvSpPr/>
          <p:nvPr/>
        </p:nvSpPr>
        <p:spPr>
          <a:xfrm>
            <a:off x="5579364" y="4427220"/>
            <a:ext cx="574548" cy="705612"/>
          </a:xfrm>
          <a:prstGeom prst="rect">
            <a:avLst/>
          </a:prstGeom>
          <a:blipFill>
            <a:blip r:embed="rId7" cstate="print"/>
            <a:stretch>
              <a:fillRect/>
            </a:stretch>
          </a:blipFill>
        </p:spPr>
        <p:txBody>
          <a:bodyPr wrap="square" lIns="0" tIns="0" rIns="0" bIns="0" rtlCol="0"/>
          <a:lstStyle/>
          <a:p>
            <a:endParaRPr/>
          </a:p>
        </p:txBody>
      </p:sp>
      <p:sp>
        <p:nvSpPr>
          <p:cNvPr id="21" name="object 21"/>
          <p:cNvSpPr/>
          <p:nvPr/>
        </p:nvSpPr>
        <p:spPr>
          <a:xfrm>
            <a:off x="5733288" y="4427220"/>
            <a:ext cx="731520" cy="705612"/>
          </a:xfrm>
          <a:prstGeom prst="rect">
            <a:avLst/>
          </a:prstGeom>
          <a:blipFill>
            <a:blip r:embed="rId14" cstate="print"/>
            <a:stretch>
              <a:fillRect/>
            </a:stretch>
          </a:blipFill>
        </p:spPr>
        <p:txBody>
          <a:bodyPr wrap="square" lIns="0" tIns="0" rIns="0" bIns="0" rtlCol="0"/>
          <a:lstStyle/>
          <a:p>
            <a:endParaRPr/>
          </a:p>
        </p:txBody>
      </p:sp>
      <p:sp>
        <p:nvSpPr>
          <p:cNvPr id="22" name="object 22"/>
          <p:cNvSpPr/>
          <p:nvPr/>
        </p:nvSpPr>
        <p:spPr>
          <a:xfrm>
            <a:off x="6044184" y="4427220"/>
            <a:ext cx="574547" cy="705612"/>
          </a:xfrm>
          <a:prstGeom prst="rect">
            <a:avLst/>
          </a:prstGeom>
          <a:blipFill>
            <a:blip r:embed="rId7" cstate="print"/>
            <a:stretch>
              <a:fillRect/>
            </a:stretch>
          </a:blipFill>
        </p:spPr>
        <p:txBody>
          <a:bodyPr wrap="square" lIns="0" tIns="0" rIns="0" bIns="0" rtlCol="0"/>
          <a:lstStyle/>
          <a:p>
            <a:endParaRPr/>
          </a:p>
        </p:txBody>
      </p:sp>
      <p:sp>
        <p:nvSpPr>
          <p:cNvPr id="23" name="object 23"/>
          <p:cNvSpPr/>
          <p:nvPr/>
        </p:nvSpPr>
        <p:spPr>
          <a:xfrm>
            <a:off x="6198108" y="4427220"/>
            <a:ext cx="1802891" cy="705612"/>
          </a:xfrm>
          <a:prstGeom prst="rect">
            <a:avLst/>
          </a:prstGeom>
          <a:blipFill>
            <a:blip r:embed="rId15" cstate="print"/>
            <a:stretch>
              <a:fillRect/>
            </a:stretch>
          </a:blipFill>
        </p:spPr>
        <p:txBody>
          <a:bodyPr wrap="square" lIns="0" tIns="0" rIns="0" bIns="0" rtlCol="0"/>
          <a:lstStyle/>
          <a:p>
            <a:endParaRPr/>
          </a:p>
        </p:txBody>
      </p:sp>
      <p:sp>
        <p:nvSpPr>
          <p:cNvPr id="24" name="object 24"/>
          <p:cNvSpPr/>
          <p:nvPr/>
        </p:nvSpPr>
        <p:spPr>
          <a:xfrm>
            <a:off x="7580376" y="4427220"/>
            <a:ext cx="574548" cy="705612"/>
          </a:xfrm>
          <a:prstGeom prst="rect">
            <a:avLst/>
          </a:prstGeom>
          <a:blipFill>
            <a:blip r:embed="rId7" cstate="print"/>
            <a:stretch>
              <a:fillRect/>
            </a:stretch>
          </a:blipFill>
        </p:spPr>
        <p:txBody>
          <a:bodyPr wrap="square" lIns="0" tIns="0" rIns="0" bIns="0" rtlCol="0"/>
          <a:lstStyle/>
          <a:p>
            <a:endParaRPr/>
          </a:p>
        </p:txBody>
      </p:sp>
      <p:sp>
        <p:nvSpPr>
          <p:cNvPr id="25" name="object 25"/>
          <p:cNvSpPr/>
          <p:nvPr/>
        </p:nvSpPr>
        <p:spPr>
          <a:xfrm>
            <a:off x="7734300" y="4427220"/>
            <a:ext cx="1092707" cy="705612"/>
          </a:xfrm>
          <a:prstGeom prst="rect">
            <a:avLst/>
          </a:prstGeom>
          <a:blipFill>
            <a:blip r:embed="rId16" cstate="print"/>
            <a:stretch>
              <a:fillRect/>
            </a:stretch>
          </a:blipFill>
        </p:spPr>
        <p:txBody>
          <a:bodyPr wrap="square" lIns="0" tIns="0" rIns="0" bIns="0" rtlCol="0"/>
          <a:lstStyle/>
          <a:p>
            <a:endParaRPr/>
          </a:p>
        </p:txBody>
      </p:sp>
      <p:sp>
        <p:nvSpPr>
          <p:cNvPr id="26" name="object 26"/>
          <p:cNvSpPr/>
          <p:nvPr/>
        </p:nvSpPr>
        <p:spPr>
          <a:xfrm>
            <a:off x="8406383" y="4427220"/>
            <a:ext cx="492251" cy="705612"/>
          </a:xfrm>
          <a:prstGeom prst="rect">
            <a:avLst/>
          </a:prstGeom>
          <a:blipFill>
            <a:blip r:embed="rId5" cstate="print"/>
            <a:stretch>
              <a:fillRect/>
            </a:stretch>
          </a:blipFill>
        </p:spPr>
        <p:txBody>
          <a:bodyPr wrap="square" lIns="0" tIns="0" rIns="0" bIns="0" rtlCol="0"/>
          <a:lstStyle/>
          <a:p>
            <a:endParaRPr/>
          </a:p>
        </p:txBody>
      </p:sp>
      <p:sp>
        <p:nvSpPr>
          <p:cNvPr id="27" name="object 27"/>
          <p:cNvSpPr/>
          <p:nvPr/>
        </p:nvSpPr>
        <p:spPr>
          <a:xfrm>
            <a:off x="361188" y="4922520"/>
            <a:ext cx="1208532" cy="705612"/>
          </a:xfrm>
          <a:prstGeom prst="rect">
            <a:avLst/>
          </a:prstGeom>
          <a:blipFill>
            <a:blip r:embed="rId17" cstate="print"/>
            <a:stretch>
              <a:fillRect/>
            </a:stretch>
          </a:blipFill>
        </p:spPr>
        <p:txBody>
          <a:bodyPr wrap="square" lIns="0" tIns="0" rIns="0" bIns="0" rtlCol="0"/>
          <a:lstStyle/>
          <a:p>
            <a:endParaRPr/>
          </a:p>
        </p:txBody>
      </p:sp>
      <p:sp>
        <p:nvSpPr>
          <p:cNvPr id="28" name="object 28"/>
          <p:cNvSpPr/>
          <p:nvPr/>
        </p:nvSpPr>
        <p:spPr>
          <a:xfrm>
            <a:off x="1149096" y="4922520"/>
            <a:ext cx="521208" cy="705612"/>
          </a:xfrm>
          <a:prstGeom prst="rect">
            <a:avLst/>
          </a:prstGeom>
          <a:blipFill>
            <a:blip r:embed="rId18" cstate="print"/>
            <a:stretch>
              <a:fillRect/>
            </a:stretch>
          </a:blipFill>
        </p:spPr>
        <p:txBody>
          <a:bodyPr wrap="square" lIns="0" tIns="0" rIns="0" bIns="0" rtlCol="0"/>
          <a:lstStyle/>
          <a:p>
            <a:endParaRPr/>
          </a:p>
        </p:txBody>
      </p:sp>
      <p:sp>
        <p:nvSpPr>
          <p:cNvPr id="29" name="object 29"/>
          <p:cNvSpPr/>
          <p:nvPr/>
        </p:nvSpPr>
        <p:spPr>
          <a:xfrm>
            <a:off x="1249680" y="4922520"/>
            <a:ext cx="1373124" cy="705612"/>
          </a:xfrm>
          <a:prstGeom prst="rect">
            <a:avLst/>
          </a:prstGeom>
          <a:blipFill>
            <a:blip r:embed="rId19" cstate="print"/>
            <a:stretch>
              <a:fillRect/>
            </a:stretch>
          </a:blipFill>
        </p:spPr>
        <p:txBody>
          <a:bodyPr wrap="square" lIns="0" tIns="0" rIns="0" bIns="0" rtlCol="0"/>
          <a:lstStyle/>
          <a:p>
            <a:endParaRPr/>
          </a:p>
        </p:txBody>
      </p:sp>
      <p:sp>
        <p:nvSpPr>
          <p:cNvPr id="30" name="object 30"/>
          <p:cNvSpPr/>
          <p:nvPr/>
        </p:nvSpPr>
        <p:spPr>
          <a:xfrm>
            <a:off x="2202179" y="4922520"/>
            <a:ext cx="521207" cy="705612"/>
          </a:xfrm>
          <a:prstGeom prst="rect">
            <a:avLst/>
          </a:prstGeom>
          <a:blipFill>
            <a:blip r:embed="rId18" cstate="print"/>
            <a:stretch>
              <a:fillRect/>
            </a:stretch>
          </a:blipFill>
        </p:spPr>
        <p:txBody>
          <a:bodyPr wrap="square" lIns="0" tIns="0" rIns="0" bIns="0" rtlCol="0"/>
          <a:lstStyle/>
          <a:p>
            <a:endParaRPr/>
          </a:p>
        </p:txBody>
      </p:sp>
      <p:sp>
        <p:nvSpPr>
          <p:cNvPr id="31" name="object 31"/>
          <p:cNvSpPr/>
          <p:nvPr/>
        </p:nvSpPr>
        <p:spPr>
          <a:xfrm>
            <a:off x="2302764" y="4922520"/>
            <a:ext cx="1758695" cy="705612"/>
          </a:xfrm>
          <a:prstGeom prst="rect">
            <a:avLst/>
          </a:prstGeom>
          <a:blipFill>
            <a:blip r:embed="rId20" cstate="print"/>
            <a:stretch>
              <a:fillRect/>
            </a:stretch>
          </a:blipFill>
        </p:spPr>
        <p:txBody>
          <a:bodyPr wrap="square" lIns="0" tIns="0" rIns="0" bIns="0" rtlCol="0"/>
          <a:lstStyle/>
          <a:p>
            <a:endParaRPr/>
          </a:p>
        </p:txBody>
      </p:sp>
      <p:sp>
        <p:nvSpPr>
          <p:cNvPr id="32" name="object 32"/>
          <p:cNvSpPr/>
          <p:nvPr/>
        </p:nvSpPr>
        <p:spPr>
          <a:xfrm>
            <a:off x="3640835" y="4922520"/>
            <a:ext cx="521208" cy="705612"/>
          </a:xfrm>
          <a:prstGeom prst="rect">
            <a:avLst/>
          </a:prstGeom>
          <a:blipFill>
            <a:blip r:embed="rId18" cstate="print"/>
            <a:stretch>
              <a:fillRect/>
            </a:stretch>
          </a:blipFill>
        </p:spPr>
        <p:txBody>
          <a:bodyPr wrap="square" lIns="0" tIns="0" rIns="0" bIns="0" rtlCol="0"/>
          <a:lstStyle/>
          <a:p>
            <a:endParaRPr/>
          </a:p>
        </p:txBody>
      </p:sp>
      <p:sp>
        <p:nvSpPr>
          <p:cNvPr id="33" name="object 33"/>
          <p:cNvSpPr/>
          <p:nvPr/>
        </p:nvSpPr>
        <p:spPr>
          <a:xfrm>
            <a:off x="3741420" y="4922520"/>
            <a:ext cx="1190244" cy="705612"/>
          </a:xfrm>
          <a:prstGeom prst="rect">
            <a:avLst/>
          </a:prstGeom>
          <a:blipFill>
            <a:blip r:embed="rId21" cstate="print"/>
            <a:stretch>
              <a:fillRect/>
            </a:stretch>
          </a:blipFill>
        </p:spPr>
        <p:txBody>
          <a:bodyPr wrap="square" lIns="0" tIns="0" rIns="0" bIns="0" rtlCol="0"/>
          <a:lstStyle/>
          <a:p>
            <a:endParaRPr/>
          </a:p>
        </p:txBody>
      </p:sp>
      <p:sp>
        <p:nvSpPr>
          <p:cNvPr id="34" name="object 34"/>
          <p:cNvSpPr/>
          <p:nvPr/>
        </p:nvSpPr>
        <p:spPr>
          <a:xfrm>
            <a:off x="4511040" y="4922520"/>
            <a:ext cx="521208" cy="705612"/>
          </a:xfrm>
          <a:prstGeom prst="rect">
            <a:avLst/>
          </a:prstGeom>
          <a:blipFill>
            <a:blip r:embed="rId18" cstate="print"/>
            <a:stretch>
              <a:fillRect/>
            </a:stretch>
          </a:blipFill>
        </p:spPr>
        <p:txBody>
          <a:bodyPr wrap="square" lIns="0" tIns="0" rIns="0" bIns="0" rtlCol="0"/>
          <a:lstStyle/>
          <a:p>
            <a:endParaRPr/>
          </a:p>
        </p:txBody>
      </p:sp>
      <p:sp>
        <p:nvSpPr>
          <p:cNvPr id="35" name="object 35"/>
          <p:cNvSpPr/>
          <p:nvPr/>
        </p:nvSpPr>
        <p:spPr>
          <a:xfrm>
            <a:off x="4611623" y="4922520"/>
            <a:ext cx="1394460" cy="705612"/>
          </a:xfrm>
          <a:prstGeom prst="rect">
            <a:avLst/>
          </a:prstGeom>
          <a:blipFill>
            <a:blip r:embed="rId22" cstate="print"/>
            <a:stretch>
              <a:fillRect/>
            </a:stretch>
          </a:blipFill>
        </p:spPr>
        <p:txBody>
          <a:bodyPr wrap="square" lIns="0" tIns="0" rIns="0" bIns="0" rtlCol="0"/>
          <a:lstStyle/>
          <a:p>
            <a:endParaRPr/>
          </a:p>
        </p:txBody>
      </p:sp>
      <p:sp>
        <p:nvSpPr>
          <p:cNvPr id="36" name="object 36"/>
          <p:cNvSpPr/>
          <p:nvPr/>
        </p:nvSpPr>
        <p:spPr>
          <a:xfrm>
            <a:off x="5585459" y="4922520"/>
            <a:ext cx="521208" cy="705612"/>
          </a:xfrm>
          <a:prstGeom prst="rect">
            <a:avLst/>
          </a:prstGeom>
          <a:blipFill>
            <a:blip r:embed="rId18" cstate="print"/>
            <a:stretch>
              <a:fillRect/>
            </a:stretch>
          </a:blipFill>
        </p:spPr>
        <p:txBody>
          <a:bodyPr wrap="square" lIns="0" tIns="0" rIns="0" bIns="0" rtlCol="0"/>
          <a:lstStyle/>
          <a:p>
            <a:endParaRPr/>
          </a:p>
        </p:txBody>
      </p:sp>
      <p:sp>
        <p:nvSpPr>
          <p:cNvPr id="37" name="object 37"/>
          <p:cNvSpPr/>
          <p:nvPr/>
        </p:nvSpPr>
        <p:spPr>
          <a:xfrm>
            <a:off x="5686044" y="4922520"/>
            <a:ext cx="1197863" cy="705612"/>
          </a:xfrm>
          <a:prstGeom prst="rect">
            <a:avLst/>
          </a:prstGeom>
          <a:blipFill>
            <a:blip r:embed="rId23" cstate="print"/>
            <a:stretch>
              <a:fillRect/>
            </a:stretch>
          </a:blipFill>
        </p:spPr>
        <p:txBody>
          <a:bodyPr wrap="square" lIns="0" tIns="0" rIns="0" bIns="0" rtlCol="0"/>
          <a:lstStyle/>
          <a:p>
            <a:endParaRPr/>
          </a:p>
        </p:txBody>
      </p:sp>
      <p:sp>
        <p:nvSpPr>
          <p:cNvPr id="38" name="object 38"/>
          <p:cNvSpPr/>
          <p:nvPr/>
        </p:nvSpPr>
        <p:spPr>
          <a:xfrm>
            <a:off x="6463284" y="4922520"/>
            <a:ext cx="521208" cy="705612"/>
          </a:xfrm>
          <a:prstGeom prst="rect">
            <a:avLst/>
          </a:prstGeom>
          <a:blipFill>
            <a:blip r:embed="rId18" cstate="print"/>
            <a:stretch>
              <a:fillRect/>
            </a:stretch>
          </a:blipFill>
        </p:spPr>
        <p:txBody>
          <a:bodyPr wrap="square" lIns="0" tIns="0" rIns="0" bIns="0" rtlCol="0"/>
          <a:lstStyle/>
          <a:p>
            <a:endParaRPr/>
          </a:p>
        </p:txBody>
      </p:sp>
      <p:sp>
        <p:nvSpPr>
          <p:cNvPr id="39" name="object 39"/>
          <p:cNvSpPr/>
          <p:nvPr/>
        </p:nvSpPr>
        <p:spPr>
          <a:xfrm>
            <a:off x="6563868" y="4922520"/>
            <a:ext cx="1836420" cy="705612"/>
          </a:xfrm>
          <a:prstGeom prst="rect">
            <a:avLst/>
          </a:prstGeom>
          <a:blipFill>
            <a:blip r:embed="rId24" cstate="print"/>
            <a:stretch>
              <a:fillRect/>
            </a:stretch>
          </a:blipFill>
        </p:spPr>
        <p:txBody>
          <a:bodyPr wrap="square" lIns="0" tIns="0" rIns="0" bIns="0" rtlCol="0"/>
          <a:lstStyle/>
          <a:p>
            <a:endParaRPr/>
          </a:p>
        </p:txBody>
      </p:sp>
      <p:sp>
        <p:nvSpPr>
          <p:cNvPr id="40" name="object 40"/>
          <p:cNvSpPr/>
          <p:nvPr/>
        </p:nvSpPr>
        <p:spPr>
          <a:xfrm>
            <a:off x="7979664" y="4922520"/>
            <a:ext cx="521207" cy="705612"/>
          </a:xfrm>
          <a:prstGeom prst="rect">
            <a:avLst/>
          </a:prstGeom>
          <a:blipFill>
            <a:blip r:embed="rId18" cstate="print"/>
            <a:stretch>
              <a:fillRect/>
            </a:stretch>
          </a:blipFill>
        </p:spPr>
        <p:txBody>
          <a:bodyPr wrap="square" lIns="0" tIns="0" rIns="0" bIns="0" rtlCol="0"/>
          <a:lstStyle/>
          <a:p>
            <a:endParaRPr/>
          </a:p>
        </p:txBody>
      </p:sp>
      <p:sp>
        <p:nvSpPr>
          <p:cNvPr id="41" name="object 41"/>
          <p:cNvSpPr/>
          <p:nvPr/>
        </p:nvSpPr>
        <p:spPr>
          <a:xfrm>
            <a:off x="8080247" y="4922520"/>
            <a:ext cx="746759" cy="705612"/>
          </a:xfrm>
          <a:prstGeom prst="rect">
            <a:avLst/>
          </a:prstGeom>
          <a:blipFill>
            <a:blip r:embed="rId25" cstate="print"/>
            <a:stretch>
              <a:fillRect/>
            </a:stretch>
          </a:blipFill>
        </p:spPr>
        <p:txBody>
          <a:bodyPr wrap="square" lIns="0" tIns="0" rIns="0" bIns="0" rtlCol="0"/>
          <a:lstStyle/>
          <a:p>
            <a:endParaRPr/>
          </a:p>
        </p:txBody>
      </p:sp>
      <p:sp>
        <p:nvSpPr>
          <p:cNvPr id="42" name="object 42"/>
          <p:cNvSpPr/>
          <p:nvPr/>
        </p:nvSpPr>
        <p:spPr>
          <a:xfrm>
            <a:off x="8406383" y="4922520"/>
            <a:ext cx="493775" cy="705612"/>
          </a:xfrm>
          <a:prstGeom prst="rect">
            <a:avLst/>
          </a:prstGeom>
          <a:blipFill>
            <a:blip r:embed="rId5" cstate="print"/>
            <a:stretch>
              <a:fillRect/>
            </a:stretch>
          </a:blipFill>
        </p:spPr>
        <p:txBody>
          <a:bodyPr wrap="square" lIns="0" tIns="0" rIns="0" bIns="0" rtlCol="0"/>
          <a:lstStyle/>
          <a:p>
            <a:endParaRPr/>
          </a:p>
        </p:txBody>
      </p:sp>
      <p:sp>
        <p:nvSpPr>
          <p:cNvPr id="43" name="object 43"/>
          <p:cNvSpPr/>
          <p:nvPr/>
        </p:nvSpPr>
        <p:spPr>
          <a:xfrm>
            <a:off x="361188" y="5417820"/>
            <a:ext cx="1043940" cy="705612"/>
          </a:xfrm>
          <a:prstGeom prst="rect">
            <a:avLst/>
          </a:prstGeom>
          <a:blipFill>
            <a:blip r:embed="rId26" cstate="print"/>
            <a:stretch>
              <a:fillRect/>
            </a:stretch>
          </a:blipFill>
        </p:spPr>
        <p:txBody>
          <a:bodyPr wrap="square" lIns="0" tIns="0" rIns="0" bIns="0" rtlCol="0"/>
          <a:lstStyle/>
          <a:p>
            <a:endParaRPr/>
          </a:p>
        </p:txBody>
      </p:sp>
      <p:sp>
        <p:nvSpPr>
          <p:cNvPr id="44" name="object 44"/>
          <p:cNvSpPr/>
          <p:nvPr/>
        </p:nvSpPr>
        <p:spPr>
          <a:xfrm>
            <a:off x="984503" y="5417820"/>
            <a:ext cx="658368" cy="705612"/>
          </a:xfrm>
          <a:prstGeom prst="rect">
            <a:avLst/>
          </a:prstGeom>
          <a:blipFill>
            <a:blip r:embed="rId27" cstate="print"/>
            <a:stretch>
              <a:fillRect/>
            </a:stretch>
          </a:blipFill>
        </p:spPr>
        <p:txBody>
          <a:bodyPr wrap="square" lIns="0" tIns="0" rIns="0" bIns="0" rtlCol="0"/>
          <a:lstStyle/>
          <a:p>
            <a:endParaRPr/>
          </a:p>
        </p:txBody>
      </p:sp>
      <p:sp>
        <p:nvSpPr>
          <p:cNvPr id="45" name="object 45"/>
          <p:cNvSpPr/>
          <p:nvPr/>
        </p:nvSpPr>
        <p:spPr>
          <a:xfrm>
            <a:off x="1222247" y="5417820"/>
            <a:ext cx="1805939" cy="705612"/>
          </a:xfrm>
          <a:prstGeom prst="rect">
            <a:avLst/>
          </a:prstGeom>
          <a:blipFill>
            <a:blip r:embed="rId28" cstate="print"/>
            <a:stretch>
              <a:fillRect/>
            </a:stretch>
          </a:blipFill>
        </p:spPr>
        <p:txBody>
          <a:bodyPr wrap="square" lIns="0" tIns="0" rIns="0" bIns="0" rtlCol="0"/>
          <a:lstStyle/>
          <a:p>
            <a:endParaRPr/>
          </a:p>
        </p:txBody>
      </p:sp>
      <p:sp>
        <p:nvSpPr>
          <p:cNvPr id="46" name="object 46"/>
          <p:cNvSpPr/>
          <p:nvPr/>
        </p:nvSpPr>
        <p:spPr>
          <a:xfrm>
            <a:off x="2607564" y="5417820"/>
            <a:ext cx="658367" cy="705612"/>
          </a:xfrm>
          <a:prstGeom prst="rect">
            <a:avLst/>
          </a:prstGeom>
          <a:blipFill>
            <a:blip r:embed="rId27" cstate="print"/>
            <a:stretch>
              <a:fillRect/>
            </a:stretch>
          </a:blipFill>
        </p:spPr>
        <p:txBody>
          <a:bodyPr wrap="square" lIns="0" tIns="0" rIns="0" bIns="0" rtlCol="0"/>
          <a:lstStyle/>
          <a:p>
            <a:endParaRPr/>
          </a:p>
        </p:txBody>
      </p:sp>
      <p:sp>
        <p:nvSpPr>
          <p:cNvPr id="47" name="object 47"/>
          <p:cNvSpPr/>
          <p:nvPr/>
        </p:nvSpPr>
        <p:spPr>
          <a:xfrm>
            <a:off x="2845307" y="5417820"/>
            <a:ext cx="1394459" cy="705612"/>
          </a:xfrm>
          <a:prstGeom prst="rect">
            <a:avLst/>
          </a:prstGeom>
          <a:blipFill>
            <a:blip r:embed="rId29" cstate="print"/>
            <a:stretch>
              <a:fillRect/>
            </a:stretch>
          </a:blipFill>
        </p:spPr>
        <p:txBody>
          <a:bodyPr wrap="square" lIns="0" tIns="0" rIns="0" bIns="0" rtlCol="0"/>
          <a:lstStyle/>
          <a:p>
            <a:endParaRPr/>
          </a:p>
        </p:txBody>
      </p:sp>
      <p:sp>
        <p:nvSpPr>
          <p:cNvPr id="48" name="object 48"/>
          <p:cNvSpPr/>
          <p:nvPr/>
        </p:nvSpPr>
        <p:spPr>
          <a:xfrm>
            <a:off x="3819144" y="5417820"/>
            <a:ext cx="658368" cy="705612"/>
          </a:xfrm>
          <a:prstGeom prst="rect">
            <a:avLst/>
          </a:prstGeom>
          <a:blipFill>
            <a:blip r:embed="rId27" cstate="print"/>
            <a:stretch>
              <a:fillRect/>
            </a:stretch>
          </a:blipFill>
        </p:spPr>
        <p:txBody>
          <a:bodyPr wrap="square" lIns="0" tIns="0" rIns="0" bIns="0" rtlCol="0"/>
          <a:lstStyle/>
          <a:p>
            <a:endParaRPr/>
          </a:p>
        </p:txBody>
      </p:sp>
      <p:sp>
        <p:nvSpPr>
          <p:cNvPr id="49" name="object 49"/>
          <p:cNvSpPr/>
          <p:nvPr/>
        </p:nvSpPr>
        <p:spPr>
          <a:xfrm>
            <a:off x="4056888" y="5417820"/>
            <a:ext cx="1751076" cy="705612"/>
          </a:xfrm>
          <a:prstGeom prst="rect">
            <a:avLst/>
          </a:prstGeom>
          <a:blipFill>
            <a:blip r:embed="rId30" cstate="print"/>
            <a:stretch>
              <a:fillRect/>
            </a:stretch>
          </a:blipFill>
        </p:spPr>
        <p:txBody>
          <a:bodyPr wrap="square" lIns="0" tIns="0" rIns="0" bIns="0" rtlCol="0"/>
          <a:lstStyle/>
          <a:p>
            <a:endParaRPr/>
          </a:p>
        </p:txBody>
      </p:sp>
      <p:sp>
        <p:nvSpPr>
          <p:cNvPr id="50" name="object 50"/>
          <p:cNvSpPr/>
          <p:nvPr/>
        </p:nvSpPr>
        <p:spPr>
          <a:xfrm>
            <a:off x="5387340" y="5417820"/>
            <a:ext cx="658367" cy="705612"/>
          </a:xfrm>
          <a:prstGeom prst="rect">
            <a:avLst/>
          </a:prstGeom>
          <a:blipFill>
            <a:blip r:embed="rId27" cstate="print"/>
            <a:stretch>
              <a:fillRect/>
            </a:stretch>
          </a:blipFill>
        </p:spPr>
        <p:txBody>
          <a:bodyPr wrap="square" lIns="0" tIns="0" rIns="0" bIns="0" rtlCol="0"/>
          <a:lstStyle/>
          <a:p>
            <a:endParaRPr/>
          </a:p>
        </p:txBody>
      </p:sp>
      <p:sp>
        <p:nvSpPr>
          <p:cNvPr id="51" name="object 51"/>
          <p:cNvSpPr/>
          <p:nvPr/>
        </p:nvSpPr>
        <p:spPr>
          <a:xfrm>
            <a:off x="5625084" y="5417820"/>
            <a:ext cx="1886712" cy="705612"/>
          </a:xfrm>
          <a:prstGeom prst="rect">
            <a:avLst/>
          </a:prstGeom>
          <a:blipFill>
            <a:blip r:embed="rId31" cstate="print"/>
            <a:stretch>
              <a:fillRect/>
            </a:stretch>
          </a:blipFill>
        </p:spPr>
        <p:txBody>
          <a:bodyPr wrap="square" lIns="0" tIns="0" rIns="0" bIns="0" rtlCol="0"/>
          <a:lstStyle/>
          <a:p>
            <a:endParaRPr/>
          </a:p>
        </p:txBody>
      </p:sp>
      <p:sp>
        <p:nvSpPr>
          <p:cNvPr id="52" name="object 52"/>
          <p:cNvSpPr/>
          <p:nvPr/>
        </p:nvSpPr>
        <p:spPr>
          <a:xfrm>
            <a:off x="7091171" y="5417820"/>
            <a:ext cx="658368" cy="705612"/>
          </a:xfrm>
          <a:prstGeom prst="rect">
            <a:avLst/>
          </a:prstGeom>
          <a:blipFill>
            <a:blip r:embed="rId27" cstate="print"/>
            <a:stretch>
              <a:fillRect/>
            </a:stretch>
          </a:blipFill>
        </p:spPr>
        <p:txBody>
          <a:bodyPr wrap="square" lIns="0" tIns="0" rIns="0" bIns="0" rtlCol="0"/>
          <a:lstStyle/>
          <a:p>
            <a:endParaRPr/>
          </a:p>
        </p:txBody>
      </p:sp>
      <p:sp>
        <p:nvSpPr>
          <p:cNvPr id="53" name="object 53"/>
          <p:cNvSpPr/>
          <p:nvPr/>
        </p:nvSpPr>
        <p:spPr>
          <a:xfrm>
            <a:off x="7328916" y="5417820"/>
            <a:ext cx="1498092" cy="705612"/>
          </a:xfrm>
          <a:prstGeom prst="rect">
            <a:avLst/>
          </a:prstGeom>
          <a:blipFill>
            <a:blip r:embed="rId32" cstate="print"/>
            <a:stretch>
              <a:fillRect/>
            </a:stretch>
          </a:blipFill>
        </p:spPr>
        <p:txBody>
          <a:bodyPr wrap="square" lIns="0" tIns="0" rIns="0" bIns="0" rtlCol="0"/>
          <a:lstStyle/>
          <a:p>
            <a:endParaRPr/>
          </a:p>
        </p:txBody>
      </p:sp>
      <p:sp>
        <p:nvSpPr>
          <p:cNvPr id="54" name="object 54"/>
          <p:cNvSpPr/>
          <p:nvPr/>
        </p:nvSpPr>
        <p:spPr>
          <a:xfrm>
            <a:off x="8406383" y="5417820"/>
            <a:ext cx="492251" cy="705612"/>
          </a:xfrm>
          <a:prstGeom prst="rect">
            <a:avLst/>
          </a:prstGeom>
          <a:blipFill>
            <a:blip r:embed="rId5" cstate="print"/>
            <a:stretch>
              <a:fillRect/>
            </a:stretch>
          </a:blipFill>
        </p:spPr>
        <p:txBody>
          <a:bodyPr wrap="square" lIns="0" tIns="0" rIns="0" bIns="0" rtlCol="0"/>
          <a:lstStyle/>
          <a:p>
            <a:endParaRPr/>
          </a:p>
        </p:txBody>
      </p:sp>
      <p:sp>
        <p:nvSpPr>
          <p:cNvPr id="55" name="object 55"/>
          <p:cNvSpPr/>
          <p:nvPr/>
        </p:nvSpPr>
        <p:spPr>
          <a:xfrm>
            <a:off x="551687" y="5846064"/>
            <a:ext cx="3497579" cy="60959"/>
          </a:xfrm>
          <a:prstGeom prst="rect">
            <a:avLst/>
          </a:prstGeom>
          <a:blipFill>
            <a:blip r:embed="rId33" cstate="print"/>
            <a:stretch>
              <a:fillRect/>
            </a:stretch>
          </a:blipFill>
        </p:spPr>
        <p:txBody>
          <a:bodyPr wrap="square" lIns="0" tIns="0" rIns="0" bIns="0" rtlCol="0"/>
          <a:lstStyle/>
          <a:p>
            <a:endParaRPr/>
          </a:p>
        </p:txBody>
      </p:sp>
      <p:sp>
        <p:nvSpPr>
          <p:cNvPr id="56" name="object 56"/>
          <p:cNvSpPr/>
          <p:nvPr/>
        </p:nvSpPr>
        <p:spPr>
          <a:xfrm>
            <a:off x="361188" y="5913120"/>
            <a:ext cx="1830324" cy="705612"/>
          </a:xfrm>
          <a:prstGeom prst="rect">
            <a:avLst/>
          </a:prstGeom>
          <a:blipFill>
            <a:blip r:embed="rId34" cstate="print"/>
            <a:stretch>
              <a:fillRect/>
            </a:stretch>
          </a:blipFill>
        </p:spPr>
        <p:txBody>
          <a:bodyPr wrap="square" lIns="0" tIns="0" rIns="0" bIns="0" rtlCol="0"/>
          <a:lstStyle/>
          <a:p>
            <a:endParaRPr/>
          </a:p>
        </p:txBody>
      </p:sp>
      <p:sp>
        <p:nvSpPr>
          <p:cNvPr id="57" name="object 57"/>
          <p:cNvSpPr/>
          <p:nvPr/>
        </p:nvSpPr>
        <p:spPr>
          <a:xfrm>
            <a:off x="1770888" y="5913120"/>
            <a:ext cx="501395" cy="705612"/>
          </a:xfrm>
          <a:prstGeom prst="rect">
            <a:avLst/>
          </a:prstGeom>
          <a:blipFill>
            <a:blip r:embed="rId35" cstate="print"/>
            <a:stretch>
              <a:fillRect/>
            </a:stretch>
          </a:blipFill>
        </p:spPr>
        <p:txBody>
          <a:bodyPr wrap="square" lIns="0" tIns="0" rIns="0" bIns="0" rtlCol="0"/>
          <a:lstStyle/>
          <a:p>
            <a:endParaRPr/>
          </a:p>
        </p:txBody>
      </p:sp>
      <p:sp>
        <p:nvSpPr>
          <p:cNvPr id="58" name="object 58"/>
          <p:cNvSpPr txBox="1"/>
          <p:nvPr/>
        </p:nvSpPr>
        <p:spPr>
          <a:xfrm>
            <a:off x="547217" y="1422780"/>
            <a:ext cx="8074025" cy="4983480"/>
          </a:xfrm>
          <a:prstGeom prst="rect">
            <a:avLst/>
          </a:prstGeom>
        </p:spPr>
        <p:txBody>
          <a:bodyPr vert="horz" wrap="square" lIns="0" tIns="0" rIns="0" bIns="0" rtlCol="0">
            <a:spAutoFit/>
          </a:bodyPr>
          <a:lstStyle/>
          <a:p>
            <a:pPr marL="12700" marR="6350" algn="just">
              <a:lnSpc>
                <a:spcPct val="130100"/>
              </a:lnSpc>
              <a:buClr>
                <a:srgbClr val="FF0000"/>
              </a:buClr>
              <a:buSzPct val="74000"/>
              <a:buFont typeface="Arial"/>
              <a:buChar char="•"/>
              <a:tabLst>
                <a:tab pos="157480" algn="l"/>
              </a:tabLst>
            </a:pPr>
            <a:r>
              <a:rPr sz="2500" spc="-10" dirty="0">
                <a:latin typeface="Calibri"/>
                <a:cs typeface="Calibri"/>
              </a:rPr>
              <a:t>Zarflar </a:t>
            </a:r>
            <a:r>
              <a:rPr sz="2500" spc="-5" dirty="0">
                <a:latin typeface="Calibri"/>
                <a:cs typeface="Calibri"/>
              </a:rPr>
              <a:t>isteklilerle </a:t>
            </a:r>
            <a:r>
              <a:rPr sz="2500" spc="-10" dirty="0">
                <a:latin typeface="Calibri"/>
                <a:cs typeface="Calibri"/>
              </a:rPr>
              <a:t>birlikte </a:t>
            </a:r>
            <a:r>
              <a:rPr sz="2500" spc="-5" dirty="0">
                <a:latin typeface="Calibri"/>
                <a:cs typeface="Calibri"/>
              </a:rPr>
              <a:t>hazır bulunanlar önünde alınış  </a:t>
            </a:r>
            <a:r>
              <a:rPr sz="2500" spc="-10" dirty="0">
                <a:latin typeface="Calibri"/>
                <a:cs typeface="Calibri"/>
              </a:rPr>
              <a:t>sırasına </a:t>
            </a:r>
            <a:r>
              <a:rPr sz="2500" spc="-15" dirty="0">
                <a:latin typeface="Calibri"/>
                <a:cs typeface="Calibri"/>
              </a:rPr>
              <a:t>göre</a:t>
            </a:r>
            <a:r>
              <a:rPr sz="2500" spc="-60" dirty="0">
                <a:latin typeface="Calibri"/>
                <a:cs typeface="Calibri"/>
              </a:rPr>
              <a:t> </a:t>
            </a:r>
            <a:r>
              <a:rPr sz="2500" spc="-35" dirty="0">
                <a:latin typeface="Calibri"/>
                <a:cs typeface="Calibri"/>
              </a:rPr>
              <a:t>açılır.</a:t>
            </a:r>
            <a:endParaRPr sz="2500">
              <a:latin typeface="Calibri"/>
              <a:cs typeface="Calibri"/>
            </a:endParaRPr>
          </a:p>
          <a:p>
            <a:pPr marL="12700" marR="5080" algn="just">
              <a:lnSpc>
                <a:spcPct val="130000"/>
              </a:lnSpc>
              <a:buClr>
                <a:srgbClr val="FF0000"/>
              </a:buClr>
              <a:buSzPct val="90000"/>
              <a:buFont typeface="Arial"/>
              <a:buChar char="•"/>
              <a:tabLst>
                <a:tab pos="185420" algn="l"/>
              </a:tabLst>
            </a:pPr>
            <a:r>
              <a:rPr sz="2500" spc="-5" dirty="0">
                <a:latin typeface="Calibri"/>
                <a:cs typeface="Calibri"/>
              </a:rPr>
              <a:t>İsteklilerin belgelerinin </a:t>
            </a:r>
            <a:r>
              <a:rPr sz="2500" spc="-10" dirty="0">
                <a:latin typeface="Calibri"/>
                <a:cs typeface="Calibri"/>
              </a:rPr>
              <a:t>eksik olup </a:t>
            </a:r>
            <a:r>
              <a:rPr sz="2500" spc="-5" dirty="0">
                <a:latin typeface="Calibri"/>
                <a:cs typeface="Calibri"/>
              </a:rPr>
              <a:t>olmadığı </a:t>
            </a:r>
            <a:r>
              <a:rPr sz="2500" spc="-15" dirty="0">
                <a:latin typeface="Calibri"/>
                <a:cs typeface="Calibri"/>
              </a:rPr>
              <a:t>ve </a:t>
            </a:r>
            <a:r>
              <a:rPr sz="2500" spc="-5" dirty="0">
                <a:latin typeface="Calibri"/>
                <a:cs typeface="Calibri"/>
              </a:rPr>
              <a:t>teklif </a:t>
            </a:r>
            <a:r>
              <a:rPr sz="2500" spc="-10" dirty="0">
                <a:latin typeface="Calibri"/>
                <a:cs typeface="Calibri"/>
              </a:rPr>
              <a:t>mektubu  </a:t>
            </a:r>
            <a:r>
              <a:rPr sz="2500" spc="-5" dirty="0">
                <a:latin typeface="Calibri"/>
                <a:cs typeface="Calibri"/>
              </a:rPr>
              <a:t>ile geçici teminatlarının usulüne </a:t>
            </a:r>
            <a:r>
              <a:rPr sz="2500" spc="-10" dirty="0">
                <a:latin typeface="Calibri"/>
                <a:cs typeface="Calibri"/>
              </a:rPr>
              <a:t>uygun olup </a:t>
            </a:r>
            <a:r>
              <a:rPr sz="2500" spc="-5" dirty="0">
                <a:latin typeface="Calibri"/>
                <a:cs typeface="Calibri"/>
              </a:rPr>
              <a:t>olmadığı </a:t>
            </a:r>
            <a:r>
              <a:rPr sz="2500" spc="-25" dirty="0">
                <a:latin typeface="Calibri"/>
                <a:cs typeface="Calibri"/>
              </a:rPr>
              <a:t>kontrol  </a:t>
            </a:r>
            <a:r>
              <a:rPr sz="2500" spc="-40" dirty="0">
                <a:latin typeface="Calibri"/>
                <a:cs typeface="Calibri"/>
              </a:rPr>
              <a:t>edilir. </a:t>
            </a:r>
            <a:r>
              <a:rPr sz="2500" spc="-5" dirty="0">
                <a:latin typeface="Calibri"/>
                <a:cs typeface="Calibri"/>
              </a:rPr>
              <a:t>Belgeleri </a:t>
            </a:r>
            <a:r>
              <a:rPr sz="2500" spc="-10" dirty="0">
                <a:latin typeface="Calibri"/>
                <a:cs typeface="Calibri"/>
              </a:rPr>
              <a:t>eksik </a:t>
            </a:r>
            <a:r>
              <a:rPr sz="2500" spc="-20" dirty="0">
                <a:latin typeface="Calibri"/>
                <a:cs typeface="Calibri"/>
              </a:rPr>
              <a:t>veya </a:t>
            </a:r>
            <a:r>
              <a:rPr sz="2500" spc="-5" dirty="0">
                <a:latin typeface="Calibri"/>
                <a:cs typeface="Calibri"/>
              </a:rPr>
              <a:t>teklif mektubu </a:t>
            </a:r>
            <a:r>
              <a:rPr sz="2500" dirty="0">
                <a:latin typeface="Calibri"/>
                <a:cs typeface="Calibri"/>
              </a:rPr>
              <a:t>ile </a:t>
            </a:r>
            <a:r>
              <a:rPr sz="2500" spc="-5" dirty="0">
                <a:latin typeface="Calibri"/>
                <a:cs typeface="Calibri"/>
              </a:rPr>
              <a:t>geçici </a:t>
            </a:r>
            <a:r>
              <a:rPr sz="2500" spc="-10" dirty="0">
                <a:latin typeface="Calibri"/>
                <a:cs typeface="Calibri"/>
              </a:rPr>
              <a:t>teminatı  </a:t>
            </a:r>
            <a:r>
              <a:rPr sz="2500" spc="-5" dirty="0">
                <a:latin typeface="Calibri"/>
                <a:cs typeface="Calibri"/>
              </a:rPr>
              <a:t>usulüne </a:t>
            </a:r>
            <a:r>
              <a:rPr sz="2500" spc="-15" dirty="0">
                <a:latin typeface="Calibri"/>
                <a:cs typeface="Calibri"/>
              </a:rPr>
              <a:t>uygun </a:t>
            </a:r>
            <a:r>
              <a:rPr sz="2500" spc="-20" dirty="0">
                <a:latin typeface="Calibri"/>
                <a:cs typeface="Calibri"/>
              </a:rPr>
              <a:t>olmayan </a:t>
            </a:r>
            <a:r>
              <a:rPr sz="2500" spc="-10" dirty="0">
                <a:latin typeface="Calibri"/>
                <a:cs typeface="Calibri"/>
              </a:rPr>
              <a:t>istekliler </a:t>
            </a:r>
            <a:r>
              <a:rPr sz="2500" spc="-5" dirty="0">
                <a:latin typeface="Calibri"/>
                <a:cs typeface="Calibri"/>
              </a:rPr>
              <a:t>tutanakla tespit</a:t>
            </a:r>
            <a:r>
              <a:rPr sz="2500" spc="125" dirty="0">
                <a:latin typeface="Calibri"/>
                <a:cs typeface="Calibri"/>
              </a:rPr>
              <a:t> </a:t>
            </a:r>
            <a:r>
              <a:rPr sz="2500" spc="-40" dirty="0">
                <a:latin typeface="Calibri"/>
                <a:cs typeface="Calibri"/>
              </a:rPr>
              <a:t>edilir.</a:t>
            </a:r>
            <a:endParaRPr sz="2500">
              <a:latin typeface="Calibri"/>
              <a:cs typeface="Calibri"/>
            </a:endParaRPr>
          </a:p>
          <a:p>
            <a:pPr marL="12700" marR="7620" algn="just">
              <a:lnSpc>
                <a:spcPct val="130000"/>
              </a:lnSpc>
              <a:buClr>
                <a:srgbClr val="FF0000"/>
              </a:buClr>
              <a:buSzPct val="90000"/>
              <a:buFont typeface="Arial"/>
              <a:buChar char="•"/>
              <a:tabLst>
                <a:tab pos="185420" algn="l"/>
              </a:tabLst>
            </a:pPr>
            <a:r>
              <a:rPr sz="2500" spc="-10" dirty="0">
                <a:latin typeface="Calibri"/>
                <a:cs typeface="Calibri"/>
              </a:rPr>
              <a:t>Zarf </a:t>
            </a:r>
            <a:r>
              <a:rPr sz="2500" spc="-5" dirty="0">
                <a:latin typeface="Calibri"/>
                <a:cs typeface="Calibri"/>
              </a:rPr>
              <a:t>Açma </a:t>
            </a:r>
            <a:r>
              <a:rPr sz="2500" spc="-15" dirty="0">
                <a:latin typeface="Calibri"/>
                <a:cs typeface="Calibri"/>
              </a:rPr>
              <a:t>ve </a:t>
            </a:r>
            <a:r>
              <a:rPr sz="2500" spc="-5" dirty="0">
                <a:latin typeface="Calibri"/>
                <a:cs typeface="Calibri"/>
              </a:rPr>
              <a:t>Belge </a:t>
            </a:r>
            <a:r>
              <a:rPr sz="2500" spc="-20" dirty="0">
                <a:latin typeface="Calibri"/>
                <a:cs typeface="Calibri"/>
              </a:rPr>
              <a:t>Kontrol </a:t>
            </a:r>
            <a:r>
              <a:rPr sz="2500" spc="-30" dirty="0">
                <a:latin typeface="Calibri"/>
                <a:cs typeface="Calibri"/>
              </a:rPr>
              <a:t>Tutanağı </a:t>
            </a:r>
            <a:r>
              <a:rPr sz="2500" spc="-5" dirty="0">
                <a:latin typeface="Calibri"/>
                <a:cs typeface="Calibri"/>
              </a:rPr>
              <a:t>İle </a:t>
            </a:r>
            <a:r>
              <a:rPr sz="2500" spc="-10" dirty="0">
                <a:latin typeface="Calibri"/>
                <a:cs typeface="Calibri"/>
              </a:rPr>
              <a:t>İsteklilerce </a:t>
            </a:r>
            <a:r>
              <a:rPr sz="2500" spc="-40" dirty="0">
                <a:latin typeface="Calibri"/>
                <a:cs typeface="Calibri"/>
              </a:rPr>
              <a:t>Teklif  </a:t>
            </a:r>
            <a:r>
              <a:rPr sz="2500" spc="-15" dirty="0">
                <a:latin typeface="Calibri"/>
                <a:cs typeface="Calibri"/>
              </a:rPr>
              <a:t>Edilen </a:t>
            </a:r>
            <a:r>
              <a:rPr sz="2500" spc="-10" dirty="0">
                <a:latin typeface="Calibri"/>
                <a:cs typeface="Calibri"/>
              </a:rPr>
              <a:t>Fiyatlar Formunun onaylı suretini </a:t>
            </a:r>
            <a:r>
              <a:rPr sz="2500" dirty="0">
                <a:latin typeface="Calibri"/>
                <a:cs typeface="Calibri"/>
              </a:rPr>
              <a:t>almak </a:t>
            </a:r>
            <a:r>
              <a:rPr sz="2500" spc="-15" dirty="0">
                <a:solidFill>
                  <a:srgbClr val="CC3300"/>
                </a:solidFill>
                <a:latin typeface="Calibri"/>
                <a:cs typeface="Calibri"/>
              </a:rPr>
              <a:t>isteyenlere </a:t>
            </a:r>
            <a:r>
              <a:rPr sz="2500" spc="-10" dirty="0">
                <a:latin typeface="Calibri"/>
                <a:cs typeface="Calibri"/>
              </a:rPr>
              <a:t>de  </a:t>
            </a:r>
            <a:r>
              <a:rPr sz="2500" u="heavy" spc="-5" dirty="0">
                <a:solidFill>
                  <a:srgbClr val="CC3300"/>
                </a:solidFill>
                <a:latin typeface="Calibri"/>
                <a:cs typeface="Calibri"/>
              </a:rPr>
              <a:t>ihale </a:t>
            </a:r>
            <a:r>
              <a:rPr sz="2500" u="heavy" spc="-25" dirty="0">
                <a:solidFill>
                  <a:srgbClr val="CC3300"/>
                </a:solidFill>
                <a:latin typeface="Calibri"/>
                <a:cs typeface="Calibri"/>
              </a:rPr>
              <a:t>komisyonu </a:t>
            </a:r>
            <a:r>
              <a:rPr sz="2500" u="heavy" spc="-10" dirty="0">
                <a:solidFill>
                  <a:srgbClr val="CC3300"/>
                </a:solidFill>
                <a:latin typeface="Calibri"/>
                <a:cs typeface="Calibri"/>
              </a:rPr>
              <a:t>başkanı </a:t>
            </a:r>
            <a:r>
              <a:rPr sz="2500" spc="-15" dirty="0">
                <a:latin typeface="Calibri"/>
                <a:cs typeface="Calibri"/>
              </a:rPr>
              <a:t>tarafından</a:t>
            </a:r>
            <a:r>
              <a:rPr sz="2500" spc="535" dirty="0">
                <a:latin typeface="Calibri"/>
                <a:cs typeface="Calibri"/>
              </a:rPr>
              <a:t> </a:t>
            </a:r>
            <a:r>
              <a:rPr sz="2500" spc="-10" dirty="0">
                <a:latin typeface="Calibri"/>
                <a:cs typeface="Calibri"/>
              </a:rPr>
              <a:t>onaylanmış </a:t>
            </a:r>
            <a:r>
              <a:rPr sz="2500" spc="-5" dirty="0">
                <a:latin typeface="Calibri"/>
                <a:cs typeface="Calibri"/>
              </a:rPr>
              <a:t>suretleri  </a:t>
            </a:r>
            <a:r>
              <a:rPr sz="2500" spc="-25" dirty="0">
                <a:solidFill>
                  <a:srgbClr val="CC3300"/>
                </a:solidFill>
                <a:latin typeface="Calibri"/>
                <a:cs typeface="Calibri"/>
              </a:rPr>
              <a:t>verilecektir.</a:t>
            </a:r>
            <a:endParaRPr sz="2500">
              <a:latin typeface="Calibri"/>
              <a:cs typeface="Calibri"/>
            </a:endParaRPr>
          </a:p>
        </p:txBody>
      </p:sp>
      <p:sp>
        <p:nvSpPr>
          <p:cNvPr id="59" name="object 59"/>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75</a:t>
            </a:fld>
            <a:endParaRP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894588"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2113991"/>
            <a:ext cx="8073390" cy="3505200"/>
          </a:xfrm>
          <a:prstGeom prst="rect">
            <a:avLst/>
          </a:prstGeom>
        </p:spPr>
        <p:txBody>
          <a:bodyPr vert="horz" wrap="square" lIns="0" tIns="236854" rIns="0" bIns="0" rtlCol="0">
            <a:spAutoFit/>
          </a:bodyPr>
          <a:lstStyle/>
          <a:p>
            <a:pPr marL="156845" indent="-144145" algn="just">
              <a:lnSpc>
                <a:spcPct val="100000"/>
              </a:lnSpc>
              <a:spcBef>
                <a:spcPts val="1864"/>
              </a:spcBef>
              <a:buClr>
                <a:srgbClr val="FF0000"/>
              </a:buClr>
              <a:buSzPct val="108333"/>
              <a:buFont typeface="Arial"/>
              <a:buChar char="•"/>
              <a:tabLst>
                <a:tab pos="157480" algn="l"/>
              </a:tabLst>
            </a:pPr>
            <a:r>
              <a:rPr sz="3000" u="heavy" spc="135" dirty="0">
                <a:solidFill>
                  <a:srgbClr val="CC3300"/>
                </a:solidFill>
                <a:latin typeface="Calibri"/>
                <a:cs typeface="Calibri"/>
              </a:rPr>
              <a:t> </a:t>
            </a:r>
            <a:r>
              <a:rPr sz="3000" u="heavy" spc="-5" dirty="0">
                <a:solidFill>
                  <a:srgbClr val="CC3300"/>
                </a:solidFill>
                <a:latin typeface="Calibri"/>
                <a:cs typeface="Calibri"/>
              </a:rPr>
              <a:t>Son  </a:t>
            </a:r>
            <a:r>
              <a:rPr sz="3000" u="heavy" spc="-15" dirty="0">
                <a:solidFill>
                  <a:srgbClr val="CC3300"/>
                </a:solidFill>
                <a:latin typeface="Calibri"/>
                <a:cs typeface="Calibri"/>
              </a:rPr>
              <a:t>olarak </a:t>
            </a:r>
            <a:r>
              <a:rPr sz="3000" u="heavy" spc="645" dirty="0">
                <a:solidFill>
                  <a:srgbClr val="CC3300"/>
                </a:solidFill>
                <a:latin typeface="Calibri"/>
                <a:cs typeface="Calibri"/>
              </a:rPr>
              <a:t> </a:t>
            </a:r>
            <a:r>
              <a:rPr sz="3000" u="heavy" spc="-5" dirty="0">
                <a:solidFill>
                  <a:srgbClr val="CC3300"/>
                </a:solidFill>
                <a:latin typeface="Calibri"/>
                <a:cs typeface="Calibri"/>
              </a:rPr>
              <a:t>bu  aşamada;  </a:t>
            </a:r>
            <a:r>
              <a:rPr sz="3000" spc="-5" dirty="0">
                <a:latin typeface="Calibri"/>
                <a:cs typeface="Calibri"/>
              </a:rPr>
              <a:t>hiçbir  </a:t>
            </a:r>
            <a:r>
              <a:rPr sz="3000" spc="-10" dirty="0">
                <a:latin typeface="Calibri"/>
                <a:cs typeface="Calibri"/>
              </a:rPr>
              <a:t>teklifin  </a:t>
            </a:r>
            <a:r>
              <a:rPr sz="3000" spc="525" dirty="0">
                <a:latin typeface="Calibri"/>
                <a:cs typeface="Calibri"/>
              </a:rPr>
              <a:t> </a:t>
            </a:r>
            <a:r>
              <a:rPr sz="3000" spc="-10" dirty="0">
                <a:latin typeface="Calibri"/>
                <a:cs typeface="Calibri"/>
              </a:rPr>
              <a:t>reddine</a:t>
            </a:r>
            <a:endParaRPr sz="3000">
              <a:latin typeface="Calibri"/>
              <a:cs typeface="Calibri"/>
            </a:endParaRPr>
          </a:p>
          <a:p>
            <a:pPr marL="12700" marR="5080" algn="just">
              <a:lnSpc>
                <a:spcPct val="150000"/>
              </a:lnSpc>
              <a:spcBef>
                <a:spcPts val="270"/>
              </a:spcBef>
            </a:pPr>
            <a:r>
              <a:rPr sz="3000" spc="-30" dirty="0">
                <a:latin typeface="Calibri"/>
                <a:cs typeface="Calibri"/>
              </a:rPr>
              <a:t>veya </a:t>
            </a:r>
            <a:r>
              <a:rPr sz="3000" spc="-10" dirty="0">
                <a:latin typeface="Calibri"/>
                <a:cs typeface="Calibri"/>
              </a:rPr>
              <a:t>kabulüne </a:t>
            </a:r>
            <a:r>
              <a:rPr sz="3000" spc="-25" dirty="0">
                <a:latin typeface="Calibri"/>
                <a:cs typeface="Calibri"/>
              </a:rPr>
              <a:t>karar </a:t>
            </a:r>
            <a:r>
              <a:rPr sz="3000" spc="-10" dirty="0">
                <a:latin typeface="Calibri"/>
                <a:cs typeface="Calibri"/>
              </a:rPr>
              <a:t>verilmez, teklifi </a:t>
            </a:r>
            <a:r>
              <a:rPr sz="3000" spc="-15" dirty="0">
                <a:latin typeface="Calibri"/>
                <a:cs typeface="Calibri"/>
              </a:rPr>
              <a:t>oluşturan  </a:t>
            </a:r>
            <a:r>
              <a:rPr sz="3000" spc="-10" dirty="0">
                <a:latin typeface="Calibri"/>
                <a:cs typeface="Calibri"/>
              </a:rPr>
              <a:t>belgeler düzeltilemez </a:t>
            </a:r>
            <a:r>
              <a:rPr sz="3000" spc="-15" dirty="0">
                <a:latin typeface="Calibri"/>
                <a:cs typeface="Calibri"/>
              </a:rPr>
              <a:t>ve </a:t>
            </a:r>
            <a:r>
              <a:rPr sz="3000" spc="-5" dirty="0">
                <a:latin typeface="Calibri"/>
                <a:cs typeface="Calibri"/>
              </a:rPr>
              <a:t>tamamlanamaz. </a:t>
            </a:r>
            <a:r>
              <a:rPr sz="3000" spc="-35" dirty="0">
                <a:latin typeface="Calibri"/>
                <a:cs typeface="Calibri"/>
              </a:rPr>
              <a:t>Teklifler  </a:t>
            </a:r>
            <a:r>
              <a:rPr sz="3000" spc="-5" dirty="0">
                <a:latin typeface="Calibri"/>
                <a:cs typeface="Calibri"/>
              </a:rPr>
              <a:t>ihale </a:t>
            </a:r>
            <a:r>
              <a:rPr sz="3000" spc="-25" dirty="0">
                <a:latin typeface="Calibri"/>
                <a:cs typeface="Calibri"/>
              </a:rPr>
              <a:t>komisyonunca </a:t>
            </a:r>
            <a:r>
              <a:rPr sz="3000" spc="-5" dirty="0">
                <a:latin typeface="Calibri"/>
                <a:cs typeface="Calibri"/>
              </a:rPr>
              <a:t>hemen değerlendirilmek </a:t>
            </a:r>
            <a:r>
              <a:rPr sz="3000" spc="-25" dirty="0">
                <a:latin typeface="Calibri"/>
                <a:cs typeface="Calibri"/>
              </a:rPr>
              <a:t>üzere  </a:t>
            </a:r>
            <a:r>
              <a:rPr sz="3000" spc="-5" dirty="0">
                <a:solidFill>
                  <a:srgbClr val="CC3300"/>
                </a:solidFill>
                <a:latin typeface="Calibri"/>
                <a:cs typeface="Calibri"/>
              </a:rPr>
              <a:t>oturum</a:t>
            </a:r>
            <a:r>
              <a:rPr sz="3000" spc="-75" dirty="0">
                <a:solidFill>
                  <a:srgbClr val="CC3300"/>
                </a:solidFill>
                <a:latin typeface="Calibri"/>
                <a:cs typeface="Calibri"/>
              </a:rPr>
              <a:t> </a:t>
            </a:r>
            <a:r>
              <a:rPr sz="3000" spc="-40" dirty="0">
                <a:solidFill>
                  <a:srgbClr val="CC3300"/>
                </a:solidFill>
                <a:latin typeface="Calibri"/>
                <a:cs typeface="Calibri"/>
              </a:rPr>
              <a:t>kapatılır.</a:t>
            </a:r>
            <a:endParaRPr sz="3000">
              <a:latin typeface="Calibri"/>
              <a:cs typeface="Calibri"/>
            </a:endParaRPr>
          </a:p>
        </p:txBody>
      </p:sp>
      <p:sp>
        <p:nvSpPr>
          <p:cNvPr id="8" name="object 8"/>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76</a:t>
            </a:fld>
            <a:endParaRP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1088136"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11"/>
            <a:ext cx="8229600" cy="5472430"/>
          </a:xfrm>
          <a:custGeom>
            <a:avLst/>
            <a:gdLst/>
            <a:ahLst/>
            <a:cxnLst/>
            <a:rect l="l" t="t" r="r" b="b"/>
            <a:pathLst>
              <a:path w="8229600" h="5472430">
                <a:moveTo>
                  <a:pt x="0" y="5472176"/>
                </a:moveTo>
                <a:lnTo>
                  <a:pt x="8229600" y="5472176"/>
                </a:lnTo>
                <a:lnTo>
                  <a:pt x="8229600" y="0"/>
                </a:lnTo>
                <a:lnTo>
                  <a:pt x="0" y="0"/>
                </a:lnTo>
                <a:lnTo>
                  <a:pt x="0" y="5472176"/>
                </a:lnTo>
                <a:close/>
              </a:path>
            </a:pathLst>
          </a:custGeom>
          <a:solidFill>
            <a:srgbClr val="FFFFFF"/>
          </a:solidFill>
        </p:spPr>
        <p:txBody>
          <a:bodyPr wrap="square" lIns="0" tIns="0" rIns="0" bIns="0" rtlCol="0"/>
          <a:lstStyle/>
          <a:p>
            <a:endParaRPr/>
          </a:p>
        </p:txBody>
      </p:sp>
      <p:sp>
        <p:nvSpPr>
          <p:cNvPr id="6" name="object 6"/>
          <p:cNvSpPr/>
          <p:nvPr/>
        </p:nvSpPr>
        <p:spPr>
          <a:xfrm>
            <a:off x="468312" y="1196911"/>
            <a:ext cx="8229600" cy="5472430"/>
          </a:xfrm>
          <a:custGeom>
            <a:avLst/>
            <a:gdLst/>
            <a:ahLst/>
            <a:cxnLst/>
            <a:rect l="l" t="t" r="r" b="b"/>
            <a:pathLst>
              <a:path w="8229600" h="5472430">
                <a:moveTo>
                  <a:pt x="0" y="5472176"/>
                </a:moveTo>
                <a:lnTo>
                  <a:pt x="8229600" y="5472176"/>
                </a:lnTo>
                <a:lnTo>
                  <a:pt x="8229600" y="0"/>
                </a:lnTo>
                <a:lnTo>
                  <a:pt x="0" y="0"/>
                </a:lnTo>
                <a:lnTo>
                  <a:pt x="0" y="5472176"/>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1438655"/>
            <a:ext cx="8072755" cy="4834255"/>
          </a:xfrm>
          <a:prstGeom prst="rect">
            <a:avLst/>
          </a:prstGeom>
        </p:spPr>
        <p:txBody>
          <a:bodyPr vert="horz" wrap="square" lIns="0" tIns="0" rIns="0" bIns="0" rtlCol="0">
            <a:spAutoFit/>
          </a:bodyPr>
          <a:lstStyle/>
          <a:p>
            <a:pPr marL="12700" marR="5080" algn="just">
              <a:lnSpc>
                <a:spcPct val="150000"/>
              </a:lnSpc>
              <a:buClr>
                <a:srgbClr val="FF0000"/>
              </a:buClr>
              <a:buSzPct val="83333"/>
              <a:buFont typeface="Arial"/>
              <a:buChar char="•"/>
              <a:tabLst>
                <a:tab pos="206375" algn="l"/>
              </a:tabLst>
            </a:pPr>
            <a:r>
              <a:rPr sz="3000" spc="-10" dirty="0">
                <a:solidFill>
                  <a:srgbClr val="0000FF"/>
                </a:solidFill>
                <a:latin typeface="Calibri"/>
                <a:cs typeface="Calibri"/>
              </a:rPr>
              <a:t>Belgenin eksik </a:t>
            </a:r>
            <a:r>
              <a:rPr sz="3000" spc="-5" dirty="0">
                <a:solidFill>
                  <a:srgbClr val="0000FF"/>
                </a:solidFill>
                <a:latin typeface="Calibri"/>
                <a:cs typeface="Calibri"/>
              </a:rPr>
              <a:t>olduğu ilk </a:t>
            </a:r>
            <a:r>
              <a:rPr sz="3000" spc="-10" dirty="0">
                <a:solidFill>
                  <a:srgbClr val="0000FF"/>
                </a:solidFill>
                <a:latin typeface="Calibri"/>
                <a:cs typeface="Calibri"/>
              </a:rPr>
              <a:t>oturumda </a:t>
            </a:r>
            <a:r>
              <a:rPr sz="3000" spc="-20" dirty="0">
                <a:solidFill>
                  <a:srgbClr val="0000FF"/>
                </a:solidFill>
                <a:latin typeface="Calibri"/>
                <a:cs typeface="Calibri"/>
              </a:rPr>
              <a:t>fark  </a:t>
            </a:r>
            <a:r>
              <a:rPr sz="3000" spc="-5" dirty="0">
                <a:solidFill>
                  <a:srgbClr val="0000FF"/>
                </a:solidFill>
                <a:latin typeface="Calibri"/>
                <a:cs typeface="Calibri"/>
              </a:rPr>
              <a:t>edilmemişse, </a:t>
            </a:r>
            <a:r>
              <a:rPr sz="3000" spc="-5" dirty="0">
                <a:latin typeface="Calibri"/>
                <a:cs typeface="Calibri"/>
              </a:rPr>
              <a:t>KİK </a:t>
            </a:r>
            <a:r>
              <a:rPr sz="3000" dirty="0">
                <a:latin typeface="Calibri"/>
                <a:cs typeface="Calibri"/>
              </a:rPr>
              <a:t>2007/UH.Z-2673 </a:t>
            </a:r>
            <a:r>
              <a:rPr sz="3000" spc="-15" dirty="0">
                <a:latin typeface="Calibri"/>
                <a:cs typeface="Calibri"/>
              </a:rPr>
              <a:t>sayılı </a:t>
            </a:r>
            <a:r>
              <a:rPr sz="3000" spc="-10" dirty="0">
                <a:latin typeface="Calibri"/>
                <a:cs typeface="Calibri"/>
              </a:rPr>
              <a:t>Kararında,  </a:t>
            </a:r>
            <a:r>
              <a:rPr sz="3000" spc="-15" dirty="0">
                <a:latin typeface="Calibri"/>
                <a:cs typeface="Calibri"/>
              </a:rPr>
              <a:t>zarf </a:t>
            </a:r>
            <a:r>
              <a:rPr sz="3000" dirty="0">
                <a:latin typeface="Calibri"/>
                <a:cs typeface="Calibri"/>
              </a:rPr>
              <a:t>açma </a:t>
            </a:r>
            <a:r>
              <a:rPr sz="3000" spc="-15" dirty="0">
                <a:latin typeface="Calibri"/>
                <a:cs typeface="Calibri"/>
              </a:rPr>
              <a:t>ve </a:t>
            </a:r>
            <a:r>
              <a:rPr sz="3000" spc="-10" dirty="0">
                <a:latin typeface="Calibri"/>
                <a:cs typeface="Calibri"/>
              </a:rPr>
              <a:t>belge </a:t>
            </a:r>
            <a:r>
              <a:rPr sz="3000" spc="-30" dirty="0">
                <a:latin typeface="Calibri"/>
                <a:cs typeface="Calibri"/>
              </a:rPr>
              <a:t>kontrol </a:t>
            </a:r>
            <a:r>
              <a:rPr sz="3000" spc="-5" dirty="0">
                <a:latin typeface="Calibri"/>
                <a:cs typeface="Calibri"/>
              </a:rPr>
              <a:t>tutanağının </a:t>
            </a:r>
            <a:r>
              <a:rPr sz="3000" u="heavy" spc="-5" dirty="0">
                <a:latin typeface="Calibri"/>
                <a:cs typeface="Calibri"/>
              </a:rPr>
              <a:t>iş </a:t>
            </a:r>
            <a:r>
              <a:rPr sz="3000" u="heavy" spc="-10" dirty="0">
                <a:latin typeface="Calibri"/>
                <a:cs typeface="Calibri"/>
              </a:rPr>
              <a:t>deneyim  belgeleri </a:t>
            </a:r>
            <a:r>
              <a:rPr sz="3000" spc="-5" dirty="0">
                <a:latin typeface="Calibri"/>
                <a:cs typeface="Calibri"/>
              </a:rPr>
              <a:t>sütununun </a:t>
            </a:r>
            <a:r>
              <a:rPr sz="3000" u="heavy" spc="-20" dirty="0">
                <a:latin typeface="Calibri"/>
                <a:cs typeface="Calibri"/>
              </a:rPr>
              <a:t>var </a:t>
            </a:r>
            <a:r>
              <a:rPr sz="3000" spc="-5" dirty="0">
                <a:latin typeface="Calibri"/>
                <a:cs typeface="Calibri"/>
              </a:rPr>
              <a:t>şeklinde </a:t>
            </a:r>
            <a:r>
              <a:rPr sz="3000" dirty="0">
                <a:latin typeface="Calibri"/>
                <a:cs typeface="Calibri"/>
              </a:rPr>
              <a:t>doldurulmasının,  </a:t>
            </a:r>
            <a:r>
              <a:rPr sz="3000" spc="-10" dirty="0">
                <a:latin typeface="Calibri"/>
                <a:cs typeface="Calibri"/>
              </a:rPr>
              <a:t>başvuru sahibinin </a:t>
            </a:r>
            <a:r>
              <a:rPr sz="3000" spc="-15" dirty="0">
                <a:latin typeface="Calibri"/>
                <a:cs typeface="Calibri"/>
              </a:rPr>
              <a:t>geçersiz</a:t>
            </a:r>
            <a:r>
              <a:rPr sz="3000" spc="645" dirty="0">
                <a:latin typeface="Calibri"/>
                <a:cs typeface="Calibri"/>
              </a:rPr>
              <a:t> </a:t>
            </a:r>
            <a:r>
              <a:rPr sz="3000" spc="-5" dirty="0">
                <a:latin typeface="Calibri"/>
                <a:cs typeface="Calibri"/>
              </a:rPr>
              <a:t>olan </a:t>
            </a:r>
            <a:r>
              <a:rPr sz="3000" spc="-10" dirty="0">
                <a:latin typeface="Calibri"/>
                <a:cs typeface="Calibri"/>
              </a:rPr>
              <a:t>teklifinin  değerlendirmeye </a:t>
            </a:r>
            <a:r>
              <a:rPr sz="3000" spc="-5" dirty="0">
                <a:latin typeface="Calibri"/>
                <a:cs typeface="Calibri"/>
              </a:rPr>
              <a:t>alınmasını </a:t>
            </a:r>
            <a:r>
              <a:rPr sz="3000" spc="-15" dirty="0">
                <a:latin typeface="Calibri"/>
                <a:cs typeface="Calibri"/>
              </a:rPr>
              <a:t>gerektirmez </a:t>
            </a:r>
            <a:r>
              <a:rPr sz="3000" spc="-10" dirty="0">
                <a:latin typeface="Calibri"/>
                <a:cs typeface="Calibri"/>
              </a:rPr>
              <a:t>yorumunu  </a:t>
            </a:r>
            <a:r>
              <a:rPr sz="3000" spc="-40" dirty="0">
                <a:latin typeface="Calibri"/>
                <a:cs typeface="Calibri"/>
              </a:rPr>
              <a:t>yapmıştır.</a:t>
            </a:r>
            <a:endParaRPr sz="3000">
              <a:latin typeface="Calibri"/>
              <a:cs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27860" y="65531"/>
            <a:ext cx="5401055"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a:t>
            </a:r>
            <a:r>
              <a:rPr spc="-30" dirty="0"/>
              <a:t> </a:t>
            </a:r>
            <a:r>
              <a:rPr spc="-5" dirty="0"/>
              <a:t>Değerlendirilmesi</a:t>
            </a:r>
          </a:p>
          <a:p>
            <a:pPr algn="ctr">
              <a:lnSpc>
                <a:spcPct val="100000"/>
              </a:lnSpc>
              <a:tabLst>
                <a:tab pos="2704465" algn="l"/>
                <a:tab pos="8119109" algn="l"/>
              </a:tabLst>
            </a:pPr>
            <a:r>
              <a:rPr b="0" u="sng" dirty="0">
                <a:latin typeface="Times New Roman"/>
                <a:cs typeface="Times New Roman"/>
              </a:rPr>
              <a:t> 	</a:t>
            </a:r>
            <a:r>
              <a:rPr u="sng" spc="-5" dirty="0"/>
              <a:t>(Kapalı</a:t>
            </a:r>
            <a:r>
              <a:rPr u="sng" spc="-100" dirty="0"/>
              <a:t> </a:t>
            </a:r>
            <a:r>
              <a:rPr u="sng" dirty="0"/>
              <a:t>Oturum)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423161"/>
            <a:ext cx="8072120" cy="4982845"/>
          </a:xfrm>
          <a:prstGeom prst="rect">
            <a:avLst/>
          </a:prstGeom>
        </p:spPr>
        <p:txBody>
          <a:bodyPr vert="horz" wrap="square" lIns="0" tIns="0" rIns="0" bIns="0" rtlCol="0">
            <a:spAutoFit/>
          </a:bodyPr>
          <a:lstStyle/>
          <a:p>
            <a:pPr marL="12700" marR="5715" algn="just">
              <a:lnSpc>
                <a:spcPct val="130000"/>
              </a:lnSpc>
              <a:buClr>
                <a:srgbClr val="0000FF"/>
              </a:buClr>
              <a:buSzPct val="80000"/>
              <a:buAutoNum type="arabicPeriod"/>
              <a:tabLst>
                <a:tab pos="266065" algn="l"/>
              </a:tabLst>
            </a:pPr>
            <a:r>
              <a:rPr sz="2500" spc="-5" dirty="0">
                <a:latin typeface="Calibri"/>
                <a:cs typeface="Calibri"/>
              </a:rPr>
              <a:t>Belgeleri </a:t>
            </a:r>
            <a:r>
              <a:rPr sz="2500" spc="-10" dirty="0">
                <a:latin typeface="Calibri"/>
                <a:cs typeface="Calibri"/>
              </a:rPr>
              <a:t>eksik </a:t>
            </a:r>
            <a:r>
              <a:rPr sz="2500" spc="-5" dirty="0">
                <a:latin typeface="Calibri"/>
                <a:cs typeface="Calibri"/>
              </a:rPr>
              <a:t>olan </a:t>
            </a:r>
            <a:r>
              <a:rPr sz="2500" spc="-25" dirty="0">
                <a:latin typeface="Calibri"/>
                <a:cs typeface="Calibri"/>
              </a:rPr>
              <a:t>veya </a:t>
            </a:r>
            <a:r>
              <a:rPr sz="2500" spc="-5" dirty="0">
                <a:latin typeface="Calibri"/>
                <a:cs typeface="Calibri"/>
              </a:rPr>
              <a:t>teklif mektubu ile geçici </a:t>
            </a:r>
            <a:r>
              <a:rPr sz="2500" spc="-10" dirty="0">
                <a:latin typeface="Calibri"/>
                <a:cs typeface="Calibri"/>
              </a:rPr>
              <a:t>teminatı  </a:t>
            </a:r>
            <a:r>
              <a:rPr sz="2500" spc="-5" dirty="0">
                <a:latin typeface="Calibri"/>
                <a:cs typeface="Calibri"/>
              </a:rPr>
              <a:t>usulüne </a:t>
            </a:r>
            <a:r>
              <a:rPr sz="2500" spc="-10" dirty="0">
                <a:latin typeface="Calibri"/>
                <a:cs typeface="Calibri"/>
              </a:rPr>
              <a:t>uygun </a:t>
            </a:r>
            <a:r>
              <a:rPr sz="2500" spc="-5" dirty="0">
                <a:latin typeface="Calibri"/>
                <a:cs typeface="Calibri"/>
              </a:rPr>
              <a:t>olmadığı ilk </a:t>
            </a:r>
            <a:r>
              <a:rPr sz="2500" spc="-10" dirty="0">
                <a:latin typeface="Calibri"/>
                <a:cs typeface="Calibri"/>
              </a:rPr>
              <a:t>oturumda </a:t>
            </a:r>
            <a:r>
              <a:rPr sz="2500" spc="-5" dirty="0">
                <a:latin typeface="Calibri"/>
                <a:cs typeface="Calibri"/>
              </a:rPr>
              <a:t>tespit edilen isteklilerin  ihale dışı</a:t>
            </a:r>
            <a:r>
              <a:rPr sz="2500" spc="-45" dirty="0">
                <a:latin typeface="Calibri"/>
                <a:cs typeface="Calibri"/>
              </a:rPr>
              <a:t> </a:t>
            </a:r>
            <a:r>
              <a:rPr sz="2500" spc="-5" dirty="0">
                <a:latin typeface="Calibri"/>
                <a:cs typeface="Calibri"/>
              </a:rPr>
              <a:t>bırakılması,</a:t>
            </a:r>
            <a:endParaRPr sz="2500">
              <a:latin typeface="Calibri"/>
              <a:cs typeface="Calibri"/>
            </a:endParaRPr>
          </a:p>
          <a:p>
            <a:pPr marL="326390" indent="-313690" algn="just">
              <a:lnSpc>
                <a:spcPct val="100000"/>
              </a:lnSpc>
              <a:spcBef>
                <a:spcPts val="900"/>
              </a:spcBef>
              <a:buClr>
                <a:srgbClr val="0000FF"/>
              </a:buClr>
              <a:buAutoNum type="arabicPeriod"/>
              <a:tabLst>
                <a:tab pos="327025" algn="l"/>
              </a:tabLst>
            </a:pPr>
            <a:r>
              <a:rPr sz="2500" spc="-25" dirty="0">
                <a:latin typeface="Calibri"/>
                <a:cs typeface="Calibri"/>
              </a:rPr>
              <a:t>Tekliflerin  </a:t>
            </a:r>
            <a:r>
              <a:rPr sz="2500" spc="-5" dirty="0">
                <a:latin typeface="Calibri"/>
                <a:cs typeface="Calibri"/>
              </a:rPr>
              <a:t>incelenmesi  </a:t>
            </a:r>
            <a:r>
              <a:rPr sz="2500" spc="-10" dirty="0">
                <a:latin typeface="Calibri"/>
                <a:cs typeface="Calibri"/>
              </a:rPr>
              <a:t>sırasında  isteklilerden  yazılı  </a:t>
            </a:r>
            <a:r>
              <a:rPr sz="2500" spc="250" dirty="0">
                <a:latin typeface="Calibri"/>
                <a:cs typeface="Calibri"/>
              </a:rPr>
              <a:t> </a:t>
            </a:r>
            <a:r>
              <a:rPr sz="2500" spc="-10" dirty="0">
                <a:latin typeface="Calibri"/>
                <a:cs typeface="Calibri"/>
              </a:rPr>
              <a:t>olarak</a:t>
            </a:r>
            <a:endParaRPr sz="2500">
              <a:latin typeface="Calibri"/>
              <a:cs typeface="Calibri"/>
            </a:endParaRPr>
          </a:p>
          <a:p>
            <a:pPr marL="12700" algn="just">
              <a:lnSpc>
                <a:spcPct val="100000"/>
              </a:lnSpc>
              <a:spcBef>
                <a:spcPts val="900"/>
              </a:spcBef>
            </a:pPr>
            <a:r>
              <a:rPr sz="2500" spc="-10" dirty="0">
                <a:latin typeface="Calibri"/>
                <a:cs typeface="Calibri"/>
              </a:rPr>
              <a:t>net </a:t>
            </a:r>
            <a:r>
              <a:rPr sz="2500" spc="-15" dirty="0">
                <a:latin typeface="Calibri"/>
                <a:cs typeface="Calibri"/>
              </a:rPr>
              <a:t>olmayan </a:t>
            </a:r>
            <a:r>
              <a:rPr sz="2500" spc="-5" dirty="0">
                <a:latin typeface="Calibri"/>
                <a:cs typeface="Calibri"/>
              </a:rPr>
              <a:t>hususlarla ilgili tekliflerini </a:t>
            </a:r>
            <a:r>
              <a:rPr sz="2500" dirty="0">
                <a:latin typeface="Calibri"/>
                <a:cs typeface="Calibri"/>
              </a:rPr>
              <a:t>açıklamalarını</a:t>
            </a:r>
            <a:r>
              <a:rPr sz="2500" spc="75" dirty="0">
                <a:latin typeface="Calibri"/>
                <a:cs typeface="Calibri"/>
              </a:rPr>
              <a:t> </a:t>
            </a:r>
            <a:r>
              <a:rPr sz="2500" spc="-10" dirty="0">
                <a:latin typeface="Calibri"/>
                <a:cs typeface="Calibri"/>
              </a:rPr>
              <a:t>isteme,</a:t>
            </a:r>
            <a:endParaRPr sz="2500">
              <a:latin typeface="Calibri"/>
              <a:cs typeface="Calibri"/>
            </a:endParaRPr>
          </a:p>
          <a:p>
            <a:pPr marL="326390" indent="-313690" algn="just">
              <a:lnSpc>
                <a:spcPct val="100000"/>
              </a:lnSpc>
              <a:spcBef>
                <a:spcPts val="894"/>
              </a:spcBef>
              <a:buClr>
                <a:srgbClr val="0000FF"/>
              </a:buClr>
              <a:buAutoNum type="arabicPeriod" startAt="3"/>
              <a:tabLst>
                <a:tab pos="327025" algn="l"/>
              </a:tabLst>
            </a:pPr>
            <a:r>
              <a:rPr sz="2500" spc="-5" dirty="0">
                <a:latin typeface="Calibri"/>
                <a:cs typeface="Calibri"/>
              </a:rPr>
              <a:t>Bilgi tamamlatılması </a:t>
            </a:r>
            <a:r>
              <a:rPr sz="2500" spc="-10" dirty="0">
                <a:solidFill>
                  <a:srgbClr val="FF0000"/>
                </a:solidFill>
                <a:latin typeface="Calibri"/>
                <a:cs typeface="Calibri"/>
              </a:rPr>
              <a:t>(belge</a:t>
            </a:r>
            <a:r>
              <a:rPr sz="2500" dirty="0">
                <a:solidFill>
                  <a:srgbClr val="FF0000"/>
                </a:solidFill>
                <a:latin typeface="Calibri"/>
                <a:cs typeface="Calibri"/>
              </a:rPr>
              <a:t> </a:t>
            </a:r>
            <a:r>
              <a:rPr sz="2500" spc="-5" dirty="0">
                <a:solidFill>
                  <a:srgbClr val="FF0000"/>
                </a:solidFill>
                <a:latin typeface="Calibri"/>
                <a:cs typeface="Calibri"/>
              </a:rPr>
              <a:t>tamamlatılamaz)</a:t>
            </a:r>
            <a:endParaRPr sz="2500">
              <a:latin typeface="Calibri"/>
              <a:cs typeface="Calibri"/>
            </a:endParaRPr>
          </a:p>
          <a:p>
            <a:pPr marL="12700" marR="5715" algn="just">
              <a:lnSpc>
                <a:spcPct val="130000"/>
              </a:lnSpc>
              <a:buClr>
                <a:srgbClr val="0000FF"/>
              </a:buClr>
              <a:buAutoNum type="arabicPeriod" startAt="3"/>
              <a:tabLst>
                <a:tab pos="327025" algn="l"/>
              </a:tabLst>
            </a:pPr>
            <a:r>
              <a:rPr sz="2500" spc="-5" dirty="0">
                <a:latin typeface="Calibri"/>
                <a:cs typeface="Calibri"/>
              </a:rPr>
              <a:t>Aritmetik </a:t>
            </a:r>
            <a:r>
              <a:rPr sz="2500" spc="-15" dirty="0">
                <a:latin typeface="Calibri"/>
                <a:cs typeface="Calibri"/>
              </a:rPr>
              <a:t>hata </a:t>
            </a:r>
            <a:r>
              <a:rPr sz="2500" spc="-20" dirty="0">
                <a:latin typeface="Calibri"/>
                <a:cs typeface="Calibri"/>
              </a:rPr>
              <a:t>kontrolü </a:t>
            </a:r>
            <a:r>
              <a:rPr sz="2500" spc="-15" dirty="0">
                <a:latin typeface="Calibri"/>
                <a:cs typeface="Calibri"/>
              </a:rPr>
              <a:t>ve </a:t>
            </a:r>
            <a:r>
              <a:rPr sz="2500" spc="-5" dirty="0">
                <a:solidFill>
                  <a:srgbClr val="FF0000"/>
                </a:solidFill>
                <a:latin typeface="Calibri"/>
                <a:cs typeface="Calibri"/>
              </a:rPr>
              <a:t>aritmetik </a:t>
            </a:r>
            <a:r>
              <a:rPr sz="2500" spc="-20" dirty="0">
                <a:solidFill>
                  <a:srgbClr val="FF0000"/>
                </a:solidFill>
                <a:latin typeface="Calibri"/>
                <a:cs typeface="Calibri"/>
              </a:rPr>
              <a:t>hata </a:t>
            </a:r>
            <a:r>
              <a:rPr sz="2500" spc="-5" dirty="0">
                <a:solidFill>
                  <a:srgbClr val="FF0000"/>
                </a:solidFill>
                <a:latin typeface="Calibri"/>
                <a:cs typeface="Calibri"/>
              </a:rPr>
              <a:t>olanların ihale dışı  bırakılması,</a:t>
            </a:r>
            <a:endParaRPr sz="2500">
              <a:latin typeface="Calibri"/>
              <a:cs typeface="Calibri"/>
            </a:endParaRPr>
          </a:p>
          <a:p>
            <a:pPr marL="326390" indent="-313690" algn="just">
              <a:lnSpc>
                <a:spcPct val="100000"/>
              </a:lnSpc>
              <a:spcBef>
                <a:spcPts val="900"/>
              </a:spcBef>
              <a:buClr>
                <a:srgbClr val="0000FF"/>
              </a:buClr>
              <a:buAutoNum type="arabicPeriod" startAt="3"/>
              <a:tabLst>
                <a:tab pos="327025" algn="l"/>
              </a:tabLst>
            </a:pPr>
            <a:r>
              <a:rPr sz="2500" spc="-30" dirty="0">
                <a:latin typeface="Calibri"/>
                <a:cs typeface="Calibri"/>
              </a:rPr>
              <a:t>Yeterlik   </a:t>
            </a:r>
            <a:r>
              <a:rPr sz="2500" spc="-5" dirty="0">
                <a:latin typeface="Calibri"/>
                <a:cs typeface="Calibri"/>
              </a:rPr>
              <a:t>kriterlerine   </a:t>
            </a:r>
            <a:r>
              <a:rPr sz="2500" spc="-25" dirty="0">
                <a:latin typeface="Calibri"/>
                <a:cs typeface="Calibri"/>
              </a:rPr>
              <a:t>ve   </a:t>
            </a:r>
            <a:r>
              <a:rPr sz="2500" spc="-5" dirty="0">
                <a:latin typeface="Calibri"/>
                <a:cs typeface="Calibri"/>
              </a:rPr>
              <a:t>ihale   dokümanlarına</a:t>
            </a:r>
            <a:r>
              <a:rPr sz="2500" spc="455" dirty="0">
                <a:latin typeface="Calibri"/>
                <a:cs typeface="Calibri"/>
              </a:rPr>
              <a:t> </a:t>
            </a:r>
            <a:r>
              <a:rPr sz="2500" spc="-5" dirty="0">
                <a:latin typeface="Calibri"/>
                <a:cs typeface="Calibri"/>
              </a:rPr>
              <a:t>uygunluğun</a:t>
            </a:r>
            <a:endParaRPr sz="2500">
              <a:latin typeface="Calibri"/>
              <a:cs typeface="Calibri"/>
            </a:endParaRPr>
          </a:p>
          <a:p>
            <a:pPr marL="12700" algn="just">
              <a:lnSpc>
                <a:spcPct val="100000"/>
              </a:lnSpc>
              <a:spcBef>
                <a:spcPts val="900"/>
              </a:spcBef>
            </a:pPr>
            <a:r>
              <a:rPr sz="2500" spc="-5" dirty="0">
                <a:latin typeface="Calibri"/>
                <a:cs typeface="Calibri"/>
              </a:rPr>
              <a:t>incelenmesi,</a:t>
            </a:r>
            <a:endParaRPr sz="2500">
              <a:latin typeface="Calibri"/>
              <a:cs typeface="Calibri"/>
            </a:endParaRPr>
          </a:p>
        </p:txBody>
      </p:sp>
      <p:sp>
        <p:nvSpPr>
          <p:cNvPr id="9" name="object 9"/>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78</a:t>
            </a:fld>
            <a:endParaRP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054095" y="309371"/>
            <a:ext cx="315010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328161" y="423926"/>
            <a:ext cx="2512695" cy="521334"/>
          </a:xfrm>
          <a:prstGeom prst="rect">
            <a:avLst/>
          </a:prstGeom>
        </p:spPr>
        <p:txBody>
          <a:bodyPr vert="horz" wrap="square" lIns="0" tIns="0" rIns="0" bIns="0" rtlCol="0">
            <a:spAutoFit/>
          </a:bodyPr>
          <a:lstStyle/>
          <a:p>
            <a:pPr marL="12700">
              <a:lnSpc>
                <a:spcPct val="100000"/>
              </a:lnSpc>
            </a:pPr>
            <a:r>
              <a:rPr spc="-5" dirty="0"/>
              <a:t>Aritmetik</a:t>
            </a:r>
            <a:r>
              <a:rPr spc="-65" dirty="0"/>
              <a:t> </a:t>
            </a:r>
            <a:r>
              <a:rPr spc="-15" dirty="0"/>
              <a:t>Hata</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509014"/>
            <a:ext cx="4717415" cy="488950"/>
          </a:xfrm>
          <a:prstGeom prst="rect">
            <a:avLst/>
          </a:prstGeom>
        </p:spPr>
        <p:txBody>
          <a:bodyPr vert="horz" wrap="square" lIns="0" tIns="0" rIns="0" bIns="0" rtlCol="0">
            <a:spAutoFit/>
          </a:bodyPr>
          <a:lstStyle/>
          <a:p>
            <a:pPr marL="231775" indent="-219075">
              <a:lnSpc>
                <a:spcPct val="100000"/>
              </a:lnSpc>
              <a:buClr>
                <a:srgbClr val="FF0000"/>
              </a:buClr>
              <a:buSzPct val="95000"/>
              <a:buFont typeface="Arial"/>
              <a:buChar char="•"/>
              <a:tabLst>
                <a:tab pos="232410" algn="l"/>
                <a:tab pos="1814195" algn="l"/>
                <a:tab pos="3254375" algn="l"/>
              </a:tabLst>
            </a:pPr>
            <a:r>
              <a:rPr sz="3000" b="1" u="heavy" spc="-35" dirty="0">
                <a:latin typeface="Calibri"/>
                <a:cs typeface="Calibri"/>
              </a:rPr>
              <a:t>Tebliğin	</a:t>
            </a:r>
            <a:r>
              <a:rPr sz="3000" b="1" u="heavy" dirty="0">
                <a:latin typeface="Calibri"/>
                <a:cs typeface="Calibri"/>
              </a:rPr>
              <a:t>16.5.1.	</a:t>
            </a:r>
            <a:r>
              <a:rPr sz="3000" b="1" u="heavy" spc="-5" dirty="0">
                <a:latin typeface="Calibri"/>
                <a:cs typeface="Calibri"/>
              </a:rPr>
              <a:t>maddesi:</a:t>
            </a:r>
            <a:endParaRPr sz="30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79</a:t>
            </a:fld>
            <a:endParaRPr dirty="0"/>
          </a:p>
        </p:txBody>
      </p:sp>
      <p:sp>
        <p:nvSpPr>
          <p:cNvPr id="10" name="object 10"/>
          <p:cNvSpPr txBox="1"/>
          <p:nvPr/>
        </p:nvSpPr>
        <p:spPr>
          <a:xfrm>
            <a:off x="5599938" y="1509014"/>
            <a:ext cx="844550" cy="488950"/>
          </a:xfrm>
          <a:prstGeom prst="rect">
            <a:avLst/>
          </a:prstGeom>
        </p:spPr>
        <p:txBody>
          <a:bodyPr vert="horz" wrap="square" lIns="0" tIns="0" rIns="0" bIns="0" rtlCol="0">
            <a:spAutoFit/>
          </a:bodyPr>
          <a:lstStyle/>
          <a:p>
            <a:pPr marL="12700">
              <a:lnSpc>
                <a:spcPct val="100000"/>
              </a:lnSpc>
            </a:pPr>
            <a:r>
              <a:rPr sz="3000" dirty="0">
                <a:latin typeface="Calibri"/>
                <a:cs typeface="Calibri"/>
              </a:rPr>
              <a:t>Bi</a:t>
            </a:r>
            <a:r>
              <a:rPr sz="3000" spc="-10" dirty="0">
                <a:latin typeface="Calibri"/>
                <a:cs typeface="Calibri"/>
              </a:rPr>
              <a:t>r</a:t>
            </a:r>
            <a:r>
              <a:rPr sz="3000" dirty="0">
                <a:latin typeface="Calibri"/>
                <a:cs typeface="Calibri"/>
              </a:rPr>
              <a:t>im</a:t>
            </a:r>
            <a:endParaRPr sz="3000">
              <a:latin typeface="Calibri"/>
              <a:cs typeface="Calibri"/>
            </a:endParaRPr>
          </a:p>
        </p:txBody>
      </p:sp>
      <p:sp>
        <p:nvSpPr>
          <p:cNvPr id="11" name="object 11"/>
          <p:cNvSpPr txBox="1"/>
          <p:nvPr/>
        </p:nvSpPr>
        <p:spPr>
          <a:xfrm>
            <a:off x="547217" y="2160142"/>
            <a:ext cx="5897245" cy="489584"/>
          </a:xfrm>
          <a:prstGeom prst="rect">
            <a:avLst/>
          </a:prstGeom>
        </p:spPr>
        <p:txBody>
          <a:bodyPr vert="horz" wrap="square" lIns="0" tIns="0" rIns="0" bIns="0" rtlCol="0">
            <a:spAutoFit/>
          </a:bodyPr>
          <a:lstStyle/>
          <a:p>
            <a:pPr marL="12700">
              <a:lnSpc>
                <a:spcPct val="100000"/>
              </a:lnSpc>
              <a:tabLst>
                <a:tab pos="2105025" algn="l"/>
                <a:tab pos="3408679" algn="l"/>
                <a:tab pos="4004310" algn="l"/>
              </a:tabLst>
            </a:pPr>
            <a:r>
              <a:rPr sz="3000" spc="-10" dirty="0">
                <a:latin typeface="Calibri"/>
                <a:cs typeface="Calibri"/>
              </a:rPr>
              <a:t>cetvelindeki	</a:t>
            </a:r>
            <a:r>
              <a:rPr sz="3000" spc="-10" dirty="0">
                <a:solidFill>
                  <a:srgbClr val="CC3300"/>
                </a:solidFill>
                <a:latin typeface="Calibri"/>
                <a:cs typeface="Calibri"/>
              </a:rPr>
              <a:t>çarpım	</a:t>
            </a:r>
            <a:r>
              <a:rPr sz="3000" spc="-15" dirty="0">
                <a:solidFill>
                  <a:srgbClr val="CC3300"/>
                </a:solidFill>
                <a:latin typeface="Calibri"/>
                <a:cs typeface="Calibri"/>
              </a:rPr>
              <a:t>ve	</a:t>
            </a:r>
            <a:r>
              <a:rPr sz="3000" spc="-10" dirty="0">
                <a:solidFill>
                  <a:srgbClr val="CC3300"/>
                </a:solidFill>
                <a:latin typeface="Calibri"/>
                <a:cs typeface="Calibri"/>
              </a:rPr>
              <a:t>toplamlarda</a:t>
            </a:r>
            <a:endParaRPr sz="3000">
              <a:latin typeface="Calibri"/>
              <a:cs typeface="Calibri"/>
            </a:endParaRPr>
          </a:p>
        </p:txBody>
      </p:sp>
      <p:sp>
        <p:nvSpPr>
          <p:cNvPr id="12" name="object 12"/>
          <p:cNvSpPr txBox="1"/>
          <p:nvPr/>
        </p:nvSpPr>
        <p:spPr>
          <a:xfrm>
            <a:off x="6659371" y="1509014"/>
            <a:ext cx="823594" cy="1140460"/>
          </a:xfrm>
          <a:prstGeom prst="rect">
            <a:avLst/>
          </a:prstGeom>
        </p:spPr>
        <p:txBody>
          <a:bodyPr vert="horz" wrap="square" lIns="0" tIns="0" rIns="0" bIns="0" rtlCol="0">
            <a:spAutoFit/>
          </a:bodyPr>
          <a:lstStyle/>
          <a:p>
            <a:pPr marL="12700" indent="121920">
              <a:lnSpc>
                <a:spcPct val="100000"/>
              </a:lnSpc>
            </a:pPr>
            <a:r>
              <a:rPr sz="3000" spc="-5" dirty="0">
                <a:latin typeface="Calibri"/>
                <a:cs typeface="Calibri"/>
              </a:rPr>
              <a:t>f</a:t>
            </a:r>
            <a:r>
              <a:rPr sz="3000" spc="-10" dirty="0">
                <a:latin typeface="Calibri"/>
                <a:cs typeface="Calibri"/>
              </a:rPr>
              <a:t>i</a:t>
            </a:r>
            <a:r>
              <a:rPr sz="3000" spc="-50" dirty="0">
                <a:latin typeface="Calibri"/>
                <a:cs typeface="Calibri"/>
              </a:rPr>
              <a:t>y</a:t>
            </a:r>
            <a:r>
              <a:rPr sz="3000" spc="-25" dirty="0">
                <a:latin typeface="Calibri"/>
                <a:cs typeface="Calibri"/>
              </a:rPr>
              <a:t>a</a:t>
            </a:r>
            <a:r>
              <a:rPr sz="3000" dirty="0">
                <a:latin typeface="Calibri"/>
                <a:cs typeface="Calibri"/>
              </a:rPr>
              <a:t>t</a:t>
            </a:r>
            <a:endParaRPr sz="3000">
              <a:latin typeface="Calibri"/>
              <a:cs typeface="Calibri"/>
            </a:endParaRPr>
          </a:p>
          <a:p>
            <a:pPr marL="12700">
              <a:lnSpc>
                <a:spcPct val="100000"/>
              </a:lnSpc>
              <a:spcBef>
                <a:spcPts val="1525"/>
              </a:spcBef>
            </a:pPr>
            <a:r>
              <a:rPr sz="3000" spc="-20" dirty="0">
                <a:latin typeface="Calibri"/>
                <a:cs typeface="Calibri"/>
              </a:rPr>
              <a:t>hata</a:t>
            </a:r>
            <a:endParaRPr sz="3000">
              <a:latin typeface="Calibri"/>
              <a:cs typeface="Calibri"/>
            </a:endParaRPr>
          </a:p>
        </p:txBody>
      </p:sp>
      <p:sp>
        <p:nvSpPr>
          <p:cNvPr id="13" name="object 13"/>
          <p:cNvSpPr txBox="1"/>
          <p:nvPr/>
        </p:nvSpPr>
        <p:spPr>
          <a:xfrm>
            <a:off x="7583169" y="1509014"/>
            <a:ext cx="1036319" cy="1140460"/>
          </a:xfrm>
          <a:prstGeom prst="rect">
            <a:avLst/>
          </a:prstGeom>
        </p:spPr>
        <p:txBody>
          <a:bodyPr vert="horz" wrap="square" lIns="0" tIns="0" rIns="0" bIns="0" rtlCol="0">
            <a:spAutoFit/>
          </a:bodyPr>
          <a:lstStyle/>
          <a:p>
            <a:pPr marL="12700" indent="236220">
              <a:lnSpc>
                <a:spcPct val="100000"/>
              </a:lnSpc>
            </a:pPr>
            <a:r>
              <a:rPr sz="3000" spc="-45" dirty="0">
                <a:latin typeface="Calibri"/>
                <a:cs typeface="Calibri"/>
              </a:rPr>
              <a:t>t</a:t>
            </a:r>
            <a:r>
              <a:rPr sz="3000" dirty="0">
                <a:latin typeface="Calibri"/>
                <a:cs typeface="Calibri"/>
              </a:rPr>
              <a:t>ekl</a:t>
            </a:r>
            <a:r>
              <a:rPr sz="3000" spc="-15" dirty="0">
                <a:latin typeface="Calibri"/>
                <a:cs typeface="Calibri"/>
              </a:rPr>
              <a:t>i</a:t>
            </a:r>
            <a:r>
              <a:rPr sz="3000" dirty="0">
                <a:latin typeface="Calibri"/>
                <a:cs typeface="Calibri"/>
              </a:rPr>
              <a:t>f</a:t>
            </a:r>
            <a:endParaRPr sz="3000">
              <a:latin typeface="Calibri"/>
              <a:cs typeface="Calibri"/>
            </a:endParaRPr>
          </a:p>
          <a:p>
            <a:pPr marL="12700">
              <a:lnSpc>
                <a:spcPct val="100000"/>
              </a:lnSpc>
              <a:spcBef>
                <a:spcPts val="1525"/>
              </a:spcBef>
            </a:pPr>
            <a:r>
              <a:rPr sz="3000" dirty="0">
                <a:latin typeface="Calibri"/>
                <a:cs typeface="Calibri"/>
              </a:rPr>
              <a:t>o</a:t>
            </a:r>
            <a:r>
              <a:rPr sz="3000" spc="-20" dirty="0">
                <a:latin typeface="Calibri"/>
                <a:cs typeface="Calibri"/>
              </a:rPr>
              <a:t>l</a:t>
            </a:r>
            <a:r>
              <a:rPr sz="3000" dirty="0">
                <a:latin typeface="Calibri"/>
                <a:cs typeface="Calibri"/>
              </a:rPr>
              <a:t>ması</a:t>
            </a:r>
            <a:endParaRPr sz="3000">
              <a:latin typeface="Calibri"/>
              <a:cs typeface="Calibri"/>
            </a:endParaRPr>
          </a:p>
        </p:txBody>
      </p:sp>
      <p:sp>
        <p:nvSpPr>
          <p:cNvPr id="14" name="object 14"/>
          <p:cNvSpPr txBox="1"/>
          <p:nvPr/>
        </p:nvSpPr>
        <p:spPr>
          <a:xfrm>
            <a:off x="547217" y="2800222"/>
            <a:ext cx="8073390" cy="3690620"/>
          </a:xfrm>
          <a:prstGeom prst="rect">
            <a:avLst/>
          </a:prstGeom>
        </p:spPr>
        <p:txBody>
          <a:bodyPr vert="horz" wrap="square" lIns="0" tIns="0" rIns="0" bIns="0" rtlCol="0">
            <a:spAutoFit/>
          </a:bodyPr>
          <a:lstStyle/>
          <a:p>
            <a:pPr marL="12700" algn="just">
              <a:lnSpc>
                <a:spcPct val="100000"/>
              </a:lnSpc>
            </a:pPr>
            <a:r>
              <a:rPr sz="3000" spc="-5" dirty="0">
                <a:latin typeface="Calibri"/>
                <a:cs typeface="Calibri"/>
              </a:rPr>
              <a:t>durumunda aritmetik </a:t>
            </a:r>
            <a:r>
              <a:rPr sz="3000" spc="-20" dirty="0">
                <a:latin typeface="Calibri"/>
                <a:cs typeface="Calibri"/>
              </a:rPr>
              <a:t>hata </a:t>
            </a:r>
            <a:r>
              <a:rPr sz="3000" spc="-5" dirty="0">
                <a:latin typeface="Calibri"/>
                <a:cs typeface="Calibri"/>
              </a:rPr>
              <a:t>olduğu </a:t>
            </a:r>
            <a:r>
              <a:rPr sz="3000" spc="-15" dirty="0">
                <a:latin typeface="Calibri"/>
                <a:cs typeface="Calibri"/>
              </a:rPr>
              <a:t>kabul </a:t>
            </a:r>
            <a:r>
              <a:rPr sz="3000" spc="-10" dirty="0">
                <a:latin typeface="Calibri"/>
                <a:cs typeface="Calibri"/>
              </a:rPr>
              <a:t>edilecek </a:t>
            </a:r>
            <a:r>
              <a:rPr sz="3000" spc="25" dirty="0">
                <a:latin typeface="Calibri"/>
                <a:cs typeface="Calibri"/>
              </a:rPr>
              <a:t> </a:t>
            </a:r>
            <a:r>
              <a:rPr sz="3000" spc="-40" dirty="0">
                <a:latin typeface="Calibri"/>
                <a:cs typeface="Calibri"/>
              </a:rPr>
              <a:t>ve</a:t>
            </a:r>
            <a:endParaRPr sz="3000">
              <a:latin typeface="Calibri"/>
              <a:cs typeface="Calibri"/>
            </a:endParaRPr>
          </a:p>
          <a:p>
            <a:pPr marL="12700" algn="just">
              <a:lnSpc>
                <a:spcPct val="100000"/>
              </a:lnSpc>
              <a:spcBef>
                <a:spcPts val="1440"/>
              </a:spcBef>
            </a:pPr>
            <a:r>
              <a:rPr sz="3000" spc="-10" dirty="0">
                <a:latin typeface="Calibri"/>
                <a:cs typeface="Calibri"/>
              </a:rPr>
              <a:t>teklif </a:t>
            </a:r>
            <a:r>
              <a:rPr sz="3000" spc="-5" dirty="0">
                <a:latin typeface="Calibri"/>
                <a:cs typeface="Calibri"/>
              </a:rPr>
              <a:t>doğrudan değerlendirme dışı</a:t>
            </a:r>
            <a:r>
              <a:rPr sz="3000" spc="20" dirty="0">
                <a:latin typeface="Calibri"/>
                <a:cs typeface="Calibri"/>
              </a:rPr>
              <a:t> </a:t>
            </a:r>
            <a:r>
              <a:rPr sz="3000" spc="-30" dirty="0">
                <a:latin typeface="Calibri"/>
                <a:cs typeface="Calibri"/>
              </a:rPr>
              <a:t>bırakılacaktır.</a:t>
            </a:r>
            <a:endParaRPr sz="3000">
              <a:latin typeface="Calibri"/>
              <a:cs typeface="Calibri"/>
            </a:endParaRPr>
          </a:p>
          <a:p>
            <a:pPr marL="12700" marR="5080" algn="just">
              <a:lnSpc>
                <a:spcPct val="140000"/>
              </a:lnSpc>
              <a:buClr>
                <a:srgbClr val="FF0000"/>
              </a:buClr>
              <a:buSzPct val="90000"/>
              <a:buFont typeface="Arial"/>
              <a:buChar char="•"/>
              <a:tabLst>
                <a:tab pos="220345" algn="l"/>
              </a:tabLst>
            </a:pPr>
            <a:r>
              <a:rPr sz="3000" spc="-10" dirty="0">
                <a:solidFill>
                  <a:srgbClr val="CC3300"/>
                </a:solidFill>
                <a:latin typeface="Calibri"/>
                <a:cs typeface="Calibri"/>
              </a:rPr>
              <a:t>Kısmi </a:t>
            </a:r>
            <a:r>
              <a:rPr sz="3000" spc="-15" dirty="0">
                <a:solidFill>
                  <a:srgbClr val="CC3300"/>
                </a:solidFill>
                <a:latin typeface="Calibri"/>
                <a:cs typeface="Calibri"/>
              </a:rPr>
              <a:t>teklif </a:t>
            </a:r>
            <a:r>
              <a:rPr sz="3000" spc="-10" dirty="0">
                <a:solidFill>
                  <a:srgbClr val="CC3300"/>
                </a:solidFill>
                <a:latin typeface="Calibri"/>
                <a:cs typeface="Calibri"/>
              </a:rPr>
              <a:t>verilmesine </a:t>
            </a:r>
            <a:r>
              <a:rPr sz="3000" spc="-15" dirty="0">
                <a:latin typeface="Calibri"/>
                <a:cs typeface="Calibri"/>
              </a:rPr>
              <a:t>imkan </a:t>
            </a:r>
            <a:r>
              <a:rPr sz="3000" spc="-10" dirty="0">
                <a:latin typeface="Calibri"/>
                <a:cs typeface="Calibri"/>
              </a:rPr>
              <a:t>tanınan ihalelerde,  isteklinin </a:t>
            </a:r>
            <a:r>
              <a:rPr sz="3000" spc="-5" dirty="0">
                <a:latin typeface="Calibri"/>
                <a:cs typeface="Calibri"/>
              </a:rPr>
              <a:t>aritmetik </a:t>
            </a:r>
            <a:r>
              <a:rPr sz="3000" spc="-20" dirty="0">
                <a:latin typeface="Calibri"/>
                <a:cs typeface="Calibri"/>
              </a:rPr>
              <a:t>hata </a:t>
            </a:r>
            <a:r>
              <a:rPr sz="3000" spc="-10" dirty="0">
                <a:latin typeface="Calibri"/>
                <a:cs typeface="Calibri"/>
              </a:rPr>
              <a:t>yapılan </a:t>
            </a:r>
            <a:r>
              <a:rPr sz="3000" dirty="0">
                <a:latin typeface="Calibri"/>
                <a:cs typeface="Calibri"/>
              </a:rPr>
              <a:t>kısma </a:t>
            </a:r>
            <a:r>
              <a:rPr sz="3000" spc="-5" dirty="0">
                <a:latin typeface="Calibri"/>
                <a:cs typeface="Calibri"/>
              </a:rPr>
              <a:t>ilişkin </a:t>
            </a:r>
            <a:r>
              <a:rPr sz="3000" spc="-15" dirty="0">
                <a:latin typeface="Calibri"/>
                <a:cs typeface="Calibri"/>
              </a:rPr>
              <a:t>teklifi  </a:t>
            </a:r>
            <a:r>
              <a:rPr sz="3000" spc="-5" dirty="0">
                <a:latin typeface="Calibri"/>
                <a:cs typeface="Calibri"/>
              </a:rPr>
              <a:t>değerlendirme </a:t>
            </a:r>
            <a:r>
              <a:rPr sz="3000" dirty="0">
                <a:latin typeface="Calibri"/>
                <a:cs typeface="Calibri"/>
              </a:rPr>
              <a:t>dışı </a:t>
            </a:r>
            <a:r>
              <a:rPr sz="3000" spc="-10" dirty="0">
                <a:latin typeface="Calibri"/>
                <a:cs typeface="Calibri"/>
              </a:rPr>
              <a:t>bırakılarak, teklif </a:t>
            </a:r>
            <a:r>
              <a:rPr sz="3000" spc="-15" dirty="0">
                <a:latin typeface="Calibri"/>
                <a:cs typeface="Calibri"/>
              </a:rPr>
              <a:t>verdiği </a:t>
            </a:r>
            <a:r>
              <a:rPr sz="3000" spc="-10" dirty="0">
                <a:latin typeface="Calibri"/>
                <a:cs typeface="Calibri"/>
              </a:rPr>
              <a:t>diğer  </a:t>
            </a:r>
            <a:r>
              <a:rPr sz="3000" dirty="0">
                <a:latin typeface="Calibri"/>
                <a:cs typeface="Calibri"/>
              </a:rPr>
              <a:t>kısımlar </a:t>
            </a:r>
            <a:r>
              <a:rPr sz="3000" spc="-15" dirty="0">
                <a:latin typeface="Calibri"/>
                <a:cs typeface="Calibri"/>
              </a:rPr>
              <a:t>üzerinden </a:t>
            </a:r>
            <a:r>
              <a:rPr sz="3000" spc="-5" dirty="0">
                <a:latin typeface="Calibri"/>
                <a:cs typeface="Calibri"/>
              </a:rPr>
              <a:t>ihale</a:t>
            </a:r>
            <a:r>
              <a:rPr sz="3000" spc="30" dirty="0">
                <a:latin typeface="Calibri"/>
                <a:cs typeface="Calibri"/>
              </a:rPr>
              <a:t> </a:t>
            </a:r>
            <a:r>
              <a:rPr sz="3000" spc="-20" dirty="0">
                <a:latin typeface="Calibri"/>
                <a:cs typeface="Calibri"/>
              </a:rPr>
              <a:t>sonuçlandırılacaktır.</a:t>
            </a:r>
            <a:endParaRPr sz="3000">
              <a:latin typeface="Calibri"/>
              <a:cs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888235" y="309371"/>
            <a:ext cx="557022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162048" y="423926"/>
            <a:ext cx="4843780" cy="521334"/>
          </a:xfrm>
          <a:prstGeom prst="rect">
            <a:avLst/>
          </a:prstGeom>
        </p:spPr>
        <p:txBody>
          <a:bodyPr vert="horz" wrap="square" lIns="0" tIns="0" rIns="0" bIns="0" rtlCol="0">
            <a:spAutoFit/>
          </a:bodyPr>
          <a:lstStyle/>
          <a:p>
            <a:pPr marL="12700">
              <a:lnSpc>
                <a:spcPct val="100000"/>
              </a:lnSpc>
            </a:pPr>
            <a:r>
              <a:rPr spc="-5" dirty="0"/>
              <a:t>Kısmi </a:t>
            </a:r>
            <a:r>
              <a:rPr spc="-40" dirty="0"/>
              <a:t>Teklifte </a:t>
            </a:r>
            <a:r>
              <a:rPr spc="-5" dirty="0"/>
              <a:t>Aritmetik</a:t>
            </a:r>
            <a:r>
              <a:rPr dirty="0"/>
              <a:t> </a:t>
            </a:r>
            <a:r>
              <a:rPr spc="-15" dirty="0"/>
              <a:t>Hata</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23161"/>
            <a:ext cx="8072755" cy="4487545"/>
          </a:xfrm>
          <a:prstGeom prst="rect">
            <a:avLst/>
          </a:prstGeom>
        </p:spPr>
        <p:txBody>
          <a:bodyPr vert="horz" wrap="square" lIns="0" tIns="0" rIns="0" bIns="0" rtlCol="0">
            <a:spAutoFit/>
          </a:bodyPr>
          <a:lstStyle/>
          <a:p>
            <a:pPr marL="12700" marR="5080" algn="just">
              <a:lnSpc>
                <a:spcPct val="130000"/>
              </a:lnSpc>
              <a:buClr>
                <a:srgbClr val="FF0000"/>
              </a:buClr>
              <a:buSzPct val="72000"/>
              <a:buFont typeface="Arial"/>
              <a:buChar char="•"/>
              <a:tabLst>
                <a:tab pos="149860" algn="l"/>
              </a:tabLst>
            </a:pPr>
            <a:r>
              <a:rPr sz="2500" spc="-5" dirty="0">
                <a:latin typeface="Calibri"/>
                <a:cs typeface="Calibri"/>
              </a:rPr>
              <a:t>… </a:t>
            </a:r>
            <a:r>
              <a:rPr sz="2500" spc="-5" dirty="0">
                <a:solidFill>
                  <a:srgbClr val="FF0000"/>
                </a:solidFill>
                <a:latin typeface="Calibri"/>
                <a:cs typeface="Calibri"/>
              </a:rPr>
              <a:t>Her kısım için verilen tekliflerin </a:t>
            </a:r>
            <a:r>
              <a:rPr sz="2500" spc="-15" dirty="0">
                <a:solidFill>
                  <a:srgbClr val="FF0000"/>
                </a:solidFill>
                <a:latin typeface="Calibri"/>
                <a:cs typeface="Calibri"/>
              </a:rPr>
              <a:t>ayrı </a:t>
            </a:r>
            <a:r>
              <a:rPr sz="2500" spc="-10" dirty="0">
                <a:solidFill>
                  <a:srgbClr val="FF0000"/>
                </a:solidFill>
                <a:latin typeface="Calibri"/>
                <a:cs typeface="Calibri"/>
              </a:rPr>
              <a:t>ayrı </a:t>
            </a:r>
            <a:r>
              <a:rPr sz="2500" spc="-5" dirty="0">
                <a:solidFill>
                  <a:srgbClr val="FF0000"/>
                </a:solidFill>
                <a:latin typeface="Calibri"/>
                <a:cs typeface="Calibri"/>
              </a:rPr>
              <a:t>değerlendirilerek</a:t>
            </a:r>
            <a:r>
              <a:rPr sz="2500" spc="-5" dirty="0">
                <a:latin typeface="Calibri"/>
                <a:cs typeface="Calibri"/>
              </a:rPr>
              <a:t>,  aritmetik </a:t>
            </a:r>
            <a:r>
              <a:rPr sz="2500" spc="-20" dirty="0">
                <a:latin typeface="Calibri"/>
                <a:cs typeface="Calibri"/>
              </a:rPr>
              <a:t>hata </a:t>
            </a:r>
            <a:r>
              <a:rPr sz="2500" spc="-5" dirty="0">
                <a:latin typeface="Calibri"/>
                <a:cs typeface="Calibri"/>
              </a:rPr>
              <a:t>tespit edilen tekliflerin değerlendirme dışı  bırakılması </a:t>
            </a:r>
            <a:r>
              <a:rPr sz="2500" spc="-15" dirty="0">
                <a:latin typeface="Calibri"/>
                <a:cs typeface="Calibri"/>
              </a:rPr>
              <a:t>söz </a:t>
            </a:r>
            <a:r>
              <a:rPr sz="2500" spc="-20" dirty="0">
                <a:latin typeface="Calibri"/>
                <a:cs typeface="Calibri"/>
              </a:rPr>
              <a:t>konusu </a:t>
            </a:r>
            <a:r>
              <a:rPr sz="2500" spc="-5" dirty="0">
                <a:latin typeface="Calibri"/>
                <a:cs typeface="Calibri"/>
              </a:rPr>
              <a:t>olmakla </a:t>
            </a:r>
            <a:r>
              <a:rPr sz="2500" spc="-10" dirty="0">
                <a:latin typeface="Calibri"/>
                <a:cs typeface="Calibri"/>
              </a:rPr>
              <a:t>birlikte, ihaleye </a:t>
            </a:r>
            <a:r>
              <a:rPr sz="2500" spc="-5" dirty="0">
                <a:latin typeface="Calibri"/>
                <a:cs typeface="Calibri"/>
              </a:rPr>
              <a:t>verilen </a:t>
            </a:r>
            <a:r>
              <a:rPr sz="2500" spc="-5" dirty="0">
                <a:solidFill>
                  <a:srgbClr val="FF0000"/>
                </a:solidFill>
                <a:latin typeface="Calibri"/>
                <a:cs typeface="Calibri"/>
              </a:rPr>
              <a:t>kısmi  tekliflerin </a:t>
            </a:r>
            <a:r>
              <a:rPr sz="2500" spc="-10" dirty="0">
                <a:solidFill>
                  <a:srgbClr val="FF0000"/>
                </a:solidFill>
                <a:latin typeface="Calibri"/>
                <a:cs typeface="Calibri"/>
              </a:rPr>
              <a:t>toplam </a:t>
            </a:r>
            <a:r>
              <a:rPr sz="2500" spc="-5" dirty="0">
                <a:solidFill>
                  <a:srgbClr val="FF0000"/>
                </a:solidFill>
                <a:latin typeface="Calibri"/>
                <a:cs typeface="Calibri"/>
              </a:rPr>
              <a:t>tutarlarının ihalenin </a:t>
            </a:r>
            <a:r>
              <a:rPr sz="2500" spc="-10" dirty="0">
                <a:solidFill>
                  <a:srgbClr val="FF0000"/>
                </a:solidFill>
                <a:latin typeface="Calibri"/>
                <a:cs typeface="Calibri"/>
              </a:rPr>
              <a:t>sonucuna </a:t>
            </a:r>
            <a:r>
              <a:rPr sz="2500" spc="-5" dirty="0">
                <a:solidFill>
                  <a:srgbClr val="FF0000"/>
                </a:solidFill>
                <a:latin typeface="Calibri"/>
                <a:cs typeface="Calibri"/>
              </a:rPr>
              <a:t>yönelik </a:t>
            </a:r>
            <a:r>
              <a:rPr sz="2500" spc="-10" dirty="0">
                <a:solidFill>
                  <a:srgbClr val="FF0000"/>
                </a:solidFill>
                <a:latin typeface="Calibri"/>
                <a:cs typeface="Calibri"/>
              </a:rPr>
              <a:t>bir  </a:t>
            </a:r>
            <a:r>
              <a:rPr sz="2500" spc="-5" dirty="0">
                <a:solidFill>
                  <a:srgbClr val="FF0000"/>
                </a:solidFill>
                <a:latin typeface="Calibri"/>
                <a:cs typeface="Calibri"/>
              </a:rPr>
              <a:t>anlam </a:t>
            </a:r>
            <a:r>
              <a:rPr sz="2500" spc="-15" dirty="0">
                <a:solidFill>
                  <a:srgbClr val="FF0000"/>
                </a:solidFill>
                <a:latin typeface="Calibri"/>
                <a:cs typeface="Calibri"/>
              </a:rPr>
              <a:t>ifade </a:t>
            </a:r>
            <a:r>
              <a:rPr sz="2500" spc="-5" dirty="0">
                <a:latin typeface="Calibri"/>
                <a:cs typeface="Calibri"/>
              </a:rPr>
              <a:t>etmediği, birim </a:t>
            </a:r>
            <a:r>
              <a:rPr sz="2500" spc="-20" dirty="0">
                <a:latin typeface="Calibri"/>
                <a:cs typeface="Calibri"/>
              </a:rPr>
              <a:t>fiyat </a:t>
            </a:r>
            <a:r>
              <a:rPr sz="2500" spc="-5" dirty="0">
                <a:latin typeface="Calibri"/>
                <a:cs typeface="Calibri"/>
              </a:rPr>
              <a:t>teklif cetvelindeki kalemlerin  toplamı </a:t>
            </a:r>
            <a:r>
              <a:rPr sz="2500" spc="-15" dirty="0">
                <a:latin typeface="Calibri"/>
                <a:cs typeface="Calibri"/>
              </a:rPr>
              <a:t>ve </a:t>
            </a:r>
            <a:r>
              <a:rPr sz="2500" spc="-5" dirty="0">
                <a:latin typeface="Calibri"/>
                <a:cs typeface="Calibri"/>
              </a:rPr>
              <a:t>çarpımı </a:t>
            </a:r>
            <a:r>
              <a:rPr sz="2500" dirty="0">
                <a:latin typeface="Calibri"/>
                <a:cs typeface="Calibri"/>
              </a:rPr>
              <a:t>açısından </a:t>
            </a:r>
            <a:r>
              <a:rPr sz="2500" spc="-5" dirty="0">
                <a:latin typeface="Calibri"/>
                <a:cs typeface="Calibri"/>
              </a:rPr>
              <a:t>herhangi bir </a:t>
            </a:r>
            <a:r>
              <a:rPr sz="2500" spc="-15" dirty="0">
                <a:latin typeface="Calibri"/>
                <a:cs typeface="Calibri"/>
              </a:rPr>
              <a:t>hata </a:t>
            </a:r>
            <a:r>
              <a:rPr sz="2500" spc="-10" dirty="0">
                <a:latin typeface="Calibri"/>
                <a:cs typeface="Calibri"/>
              </a:rPr>
              <a:t>olmayıp, bu  rakamların </a:t>
            </a:r>
            <a:r>
              <a:rPr sz="2500" spc="-10" dirty="0">
                <a:solidFill>
                  <a:srgbClr val="FF0000"/>
                </a:solidFill>
                <a:latin typeface="Calibri"/>
                <a:cs typeface="Calibri"/>
              </a:rPr>
              <a:t>genel </a:t>
            </a:r>
            <a:r>
              <a:rPr sz="2500" spc="-5" dirty="0">
                <a:solidFill>
                  <a:srgbClr val="FF0000"/>
                </a:solidFill>
                <a:latin typeface="Calibri"/>
                <a:cs typeface="Calibri"/>
              </a:rPr>
              <a:t>toplamasında yapılan </a:t>
            </a:r>
            <a:r>
              <a:rPr sz="2500" spc="-10" dirty="0">
                <a:solidFill>
                  <a:srgbClr val="FF0000"/>
                </a:solidFill>
                <a:latin typeface="Calibri"/>
                <a:cs typeface="Calibri"/>
              </a:rPr>
              <a:t>hatanın </a:t>
            </a:r>
            <a:r>
              <a:rPr sz="2500" spc="-5" dirty="0">
                <a:solidFill>
                  <a:srgbClr val="FF0000"/>
                </a:solidFill>
                <a:latin typeface="Calibri"/>
                <a:cs typeface="Calibri"/>
              </a:rPr>
              <a:t>aritmetik </a:t>
            </a:r>
            <a:r>
              <a:rPr sz="2500" spc="-20" dirty="0">
                <a:solidFill>
                  <a:srgbClr val="FF0000"/>
                </a:solidFill>
                <a:latin typeface="Calibri"/>
                <a:cs typeface="Calibri"/>
              </a:rPr>
              <a:t>hata  </a:t>
            </a:r>
            <a:r>
              <a:rPr sz="2500" spc="-10" dirty="0">
                <a:solidFill>
                  <a:srgbClr val="FF0000"/>
                </a:solidFill>
                <a:latin typeface="Calibri"/>
                <a:cs typeface="Calibri"/>
              </a:rPr>
              <a:t>olarak </a:t>
            </a:r>
            <a:r>
              <a:rPr sz="2500" spc="-15" dirty="0">
                <a:solidFill>
                  <a:srgbClr val="FF0000"/>
                </a:solidFill>
                <a:latin typeface="Calibri"/>
                <a:cs typeface="Calibri"/>
              </a:rPr>
              <a:t>kabul</a:t>
            </a:r>
            <a:r>
              <a:rPr sz="2500" spc="535" dirty="0">
                <a:solidFill>
                  <a:srgbClr val="FF0000"/>
                </a:solidFill>
                <a:latin typeface="Calibri"/>
                <a:cs typeface="Calibri"/>
              </a:rPr>
              <a:t> </a:t>
            </a:r>
            <a:r>
              <a:rPr sz="2500" dirty="0">
                <a:solidFill>
                  <a:srgbClr val="FF0000"/>
                </a:solidFill>
                <a:latin typeface="Calibri"/>
                <a:cs typeface="Calibri"/>
              </a:rPr>
              <a:t>edilmemesi </a:t>
            </a:r>
            <a:r>
              <a:rPr sz="2500" spc="-5" dirty="0">
                <a:latin typeface="Calibri"/>
                <a:cs typeface="Calibri"/>
              </a:rPr>
              <a:t>gerektiği </a:t>
            </a:r>
            <a:r>
              <a:rPr sz="2500" spc="-10" dirty="0">
                <a:latin typeface="Calibri"/>
                <a:cs typeface="Calibri"/>
              </a:rPr>
              <a:t>sonucuna </a:t>
            </a:r>
            <a:r>
              <a:rPr sz="2500" spc="-5" dirty="0">
                <a:latin typeface="Calibri"/>
                <a:cs typeface="Calibri"/>
              </a:rPr>
              <a:t>varıldığından  </a:t>
            </a:r>
            <a:r>
              <a:rPr sz="2500" spc="-10" dirty="0">
                <a:latin typeface="Calibri"/>
                <a:cs typeface="Calibri"/>
              </a:rPr>
              <a:t>başvuru  </a:t>
            </a:r>
            <a:r>
              <a:rPr sz="2500" spc="-5" dirty="0">
                <a:latin typeface="Calibri"/>
                <a:cs typeface="Calibri"/>
              </a:rPr>
              <a:t>sahibinin  iddiası  </a:t>
            </a:r>
            <a:r>
              <a:rPr sz="2500" spc="-10" dirty="0">
                <a:latin typeface="Calibri"/>
                <a:cs typeface="Calibri"/>
              </a:rPr>
              <a:t>uygun  </a:t>
            </a:r>
            <a:r>
              <a:rPr sz="2500" spc="-20" dirty="0">
                <a:latin typeface="Calibri"/>
                <a:cs typeface="Calibri"/>
              </a:rPr>
              <a:t>bulunmamıştır.  (</a:t>
            </a:r>
            <a:r>
              <a:rPr sz="2500" b="1" spc="-20" dirty="0">
                <a:latin typeface="Calibri"/>
                <a:cs typeface="Calibri"/>
              </a:rPr>
              <a:t>Karar  </a:t>
            </a:r>
            <a:r>
              <a:rPr sz="2500" b="1" spc="-5" dirty="0">
                <a:latin typeface="Calibri"/>
                <a:cs typeface="Calibri"/>
              </a:rPr>
              <a:t>No </a:t>
            </a:r>
            <a:r>
              <a:rPr sz="2500" b="1" spc="455" dirty="0">
                <a:latin typeface="Calibri"/>
                <a:cs typeface="Calibri"/>
              </a:rPr>
              <a:t> </a:t>
            </a:r>
            <a:r>
              <a:rPr sz="2500" b="1" spc="-5" dirty="0">
                <a:latin typeface="Calibri"/>
                <a:cs typeface="Calibri"/>
              </a:rPr>
              <a:t>:</a:t>
            </a:r>
            <a:endParaRPr sz="2500">
              <a:latin typeface="Calibri"/>
              <a:cs typeface="Calibri"/>
            </a:endParaRPr>
          </a:p>
        </p:txBody>
      </p:sp>
      <p:sp>
        <p:nvSpPr>
          <p:cNvPr id="10" name="object 10"/>
          <p:cNvSpPr txBox="1"/>
          <p:nvPr/>
        </p:nvSpPr>
        <p:spPr>
          <a:xfrm>
            <a:off x="547217" y="6063259"/>
            <a:ext cx="2414270" cy="342900"/>
          </a:xfrm>
          <a:prstGeom prst="rect">
            <a:avLst/>
          </a:prstGeom>
        </p:spPr>
        <p:txBody>
          <a:bodyPr vert="horz" wrap="square" lIns="0" tIns="0" rIns="0" bIns="0" rtlCol="0">
            <a:spAutoFit/>
          </a:bodyPr>
          <a:lstStyle/>
          <a:p>
            <a:pPr marL="12700">
              <a:lnSpc>
                <a:spcPts val="2475"/>
              </a:lnSpc>
            </a:pPr>
            <a:r>
              <a:rPr sz="2500" spc="-10" dirty="0">
                <a:latin typeface="Calibri"/>
                <a:cs typeface="Calibri"/>
              </a:rPr>
              <a:t>2010/UM.III-1973)</a:t>
            </a:r>
            <a:endParaRPr sz="25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80</a:t>
            </a:fld>
            <a:endParaRP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64207" y="309371"/>
            <a:ext cx="592988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38020" y="423926"/>
            <a:ext cx="5296535" cy="521334"/>
          </a:xfrm>
          <a:prstGeom prst="rect">
            <a:avLst/>
          </a:prstGeom>
        </p:spPr>
        <p:txBody>
          <a:bodyPr vert="horz" wrap="square" lIns="0" tIns="0" rIns="0" bIns="0" rtlCol="0">
            <a:spAutoFit/>
          </a:bodyPr>
          <a:lstStyle/>
          <a:p>
            <a:pPr marL="12700">
              <a:lnSpc>
                <a:spcPct val="100000"/>
              </a:lnSpc>
            </a:pPr>
            <a:r>
              <a:rPr spc="-5" dirty="0"/>
              <a:t>Virgülden </a:t>
            </a:r>
            <a:r>
              <a:rPr spc="-15" dirty="0"/>
              <a:t>Sonra Kaç</a:t>
            </a:r>
            <a:r>
              <a:rPr spc="-45" dirty="0"/>
              <a:t> </a:t>
            </a:r>
            <a:r>
              <a:rPr dirty="0"/>
              <a:t>Basamak…</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589278"/>
            <a:ext cx="8071484"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 pos="1138555" algn="l"/>
                <a:tab pos="2202815" algn="l"/>
                <a:tab pos="2860675" algn="l"/>
                <a:tab pos="3917315" algn="l"/>
                <a:tab pos="6046470" algn="l"/>
              </a:tabLst>
            </a:pPr>
            <a:r>
              <a:rPr sz="2800" spc="-15" dirty="0">
                <a:latin typeface="Calibri"/>
                <a:cs typeface="Calibri"/>
              </a:rPr>
              <a:t>Kısmi	</a:t>
            </a:r>
            <a:r>
              <a:rPr sz="2800" spc="-20" dirty="0">
                <a:latin typeface="Calibri"/>
                <a:cs typeface="Calibri"/>
              </a:rPr>
              <a:t>teklife	</a:t>
            </a:r>
            <a:r>
              <a:rPr sz="2800" spc="-10" dirty="0">
                <a:latin typeface="Calibri"/>
                <a:cs typeface="Calibri"/>
              </a:rPr>
              <a:t>izin	verilip	verilmediğine	</a:t>
            </a:r>
            <a:r>
              <a:rPr sz="2800" spc="-5" dirty="0">
                <a:latin typeface="Calibri"/>
                <a:cs typeface="Calibri"/>
              </a:rPr>
              <a:t>bakılmaksızın,</a:t>
            </a:r>
            <a:endParaRPr sz="2800">
              <a:latin typeface="Calibri"/>
              <a:cs typeface="Calibri"/>
            </a:endParaRPr>
          </a:p>
        </p:txBody>
      </p:sp>
      <p:sp>
        <p:nvSpPr>
          <p:cNvPr id="19" name="object 19"/>
          <p:cNvSpPr txBox="1"/>
          <p:nvPr/>
        </p:nvSpPr>
        <p:spPr>
          <a:xfrm>
            <a:off x="547217" y="5934100"/>
            <a:ext cx="6384290" cy="381000"/>
          </a:xfrm>
          <a:prstGeom prst="rect">
            <a:avLst/>
          </a:prstGeom>
        </p:spPr>
        <p:txBody>
          <a:bodyPr vert="horz" wrap="square" lIns="0" tIns="0" rIns="0" bIns="0" rtlCol="0">
            <a:spAutoFit/>
          </a:bodyPr>
          <a:lstStyle/>
          <a:p>
            <a:pPr marL="12700">
              <a:lnSpc>
                <a:spcPts val="2760"/>
              </a:lnSpc>
            </a:pPr>
            <a:r>
              <a:rPr sz="2800" spc="-5" dirty="0">
                <a:latin typeface="Calibri"/>
                <a:cs typeface="Calibri"/>
              </a:rPr>
              <a:t>altındaki </a:t>
            </a:r>
            <a:r>
              <a:rPr sz="2800" spc="-10" dirty="0">
                <a:latin typeface="Calibri"/>
                <a:cs typeface="Calibri"/>
              </a:rPr>
              <a:t>değerler ise </a:t>
            </a:r>
            <a:r>
              <a:rPr sz="2800" spc="-20" dirty="0">
                <a:latin typeface="Calibri"/>
                <a:cs typeface="Calibri"/>
              </a:rPr>
              <a:t>dikkate</a:t>
            </a:r>
            <a:r>
              <a:rPr sz="2800" spc="95" dirty="0">
                <a:latin typeface="Calibri"/>
                <a:cs typeface="Calibri"/>
              </a:rPr>
              <a:t> </a:t>
            </a:r>
            <a:r>
              <a:rPr sz="2800" spc="-35" dirty="0">
                <a:latin typeface="Calibri"/>
                <a:cs typeface="Calibri"/>
              </a:rPr>
              <a:t>alınmayacaktır.</a:t>
            </a:r>
            <a:endParaRPr sz="2800">
              <a:latin typeface="Calibri"/>
              <a:cs typeface="Calibri"/>
            </a:endParaRPr>
          </a:p>
        </p:txBody>
      </p:sp>
      <p:sp>
        <p:nvSpPr>
          <p:cNvPr id="20" name="object 20"/>
          <p:cNvSpPr txBox="1"/>
          <p:nvPr/>
        </p:nvSpPr>
        <p:spPr>
          <a:xfrm>
            <a:off x="8415019" y="6434659"/>
            <a:ext cx="286385" cy="30099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8</a:t>
            </a:r>
            <a:r>
              <a:rPr sz="1200" spc="-585" dirty="0">
                <a:solidFill>
                  <a:srgbClr val="888888"/>
                </a:solidFill>
                <a:latin typeface="Tahoma"/>
                <a:cs typeface="Tahoma"/>
              </a:rPr>
              <a:t>8</a:t>
            </a:r>
            <a:r>
              <a:rPr sz="1800" baseline="-32407" dirty="0">
                <a:solidFill>
                  <a:srgbClr val="1D4577"/>
                </a:solidFill>
                <a:latin typeface="Tahoma"/>
                <a:cs typeface="Tahoma"/>
              </a:rPr>
              <a:t>88</a:t>
            </a:r>
            <a:endParaRPr sz="1800" baseline="-32407">
              <a:latin typeface="Tahoma"/>
              <a:cs typeface="Tahoma"/>
            </a:endParaRPr>
          </a:p>
        </p:txBody>
      </p:sp>
      <p:sp>
        <p:nvSpPr>
          <p:cNvPr id="10" name="object 10"/>
          <p:cNvSpPr txBox="1"/>
          <p:nvPr/>
        </p:nvSpPr>
        <p:spPr>
          <a:xfrm>
            <a:off x="547217" y="2016378"/>
            <a:ext cx="4372610" cy="883919"/>
          </a:xfrm>
          <a:prstGeom prst="rect">
            <a:avLst/>
          </a:prstGeom>
        </p:spPr>
        <p:txBody>
          <a:bodyPr vert="horz" wrap="square" lIns="0" tIns="0" rIns="0" bIns="0" rtlCol="0">
            <a:spAutoFit/>
          </a:bodyPr>
          <a:lstStyle/>
          <a:p>
            <a:pPr marL="12700">
              <a:lnSpc>
                <a:spcPct val="100000"/>
              </a:lnSpc>
              <a:tabLst>
                <a:tab pos="1033144" algn="l"/>
                <a:tab pos="1931035" algn="l"/>
                <a:tab pos="3634104" algn="l"/>
              </a:tabLst>
            </a:pPr>
            <a:r>
              <a:rPr sz="2800" spc="-10" dirty="0">
                <a:latin typeface="Calibri"/>
                <a:cs typeface="Calibri"/>
              </a:rPr>
              <a:t>b</a:t>
            </a:r>
            <a:r>
              <a:rPr sz="2800" spc="-20" dirty="0">
                <a:latin typeface="Calibri"/>
                <a:cs typeface="Calibri"/>
              </a:rPr>
              <a:t>i</a:t>
            </a:r>
            <a:r>
              <a:rPr sz="2800" spc="-5" dirty="0">
                <a:latin typeface="Calibri"/>
                <a:cs typeface="Calibri"/>
              </a:rPr>
              <a:t>rim</a:t>
            </a:r>
            <a:r>
              <a:rPr sz="2800" dirty="0">
                <a:latin typeface="Calibri"/>
                <a:cs typeface="Calibri"/>
              </a:rPr>
              <a:t>	</a:t>
            </a:r>
            <a:r>
              <a:rPr sz="2800" spc="-10" dirty="0">
                <a:latin typeface="Calibri"/>
                <a:cs typeface="Calibri"/>
              </a:rPr>
              <a:t>fi</a:t>
            </a:r>
            <a:r>
              <a:rPr sz="2800" spc="-60" dirty="0">
                <a:latin typeface="Calibri"/>
                <a:cs typeface="Calibri"/>
              </a:rPr>
              <a:t>y</a:t>
            </a:r>
            <a:r>
              <a:rPr sz="2800" spc="-25" dirty="0">
                <a:latin typeface="Calibri"/>
                <a:cs typeface="Calibri"/>
              </a:rPr>
              <a:t>a</a:t>
            </a:r>
            <a:r>
              <a:rPr sz="2800" spc="-5" dirty="0">
                <a:latin typeface="Calibri"/>
                <a:cs typeface="Calibri"/>
              </a:rPr>
              <a:t>t</a:t>
            </a:r>
            <a:r>
              <a:rPr sz="2800" dirty="0">
                <a:latin typeface="Calibri"/>
                <a:cs typeface="Calibri"/>
              </a:rPr>
              <a:t>	</a:t>
            </a:r>
            <a:r>
              <a:rPr sz="2800" spc="-5" dirty="0">
                <a:latin typeface="Calibri"/>
                <a:cs typeface="Calibri"/>
              </a:rPr>
              <a:t>ü</a:t>
            </a:r>
            <a:r>
              <a:rPr sz="2800" spc="-75" dirty="0">
                <a:latin typeface="Calibri"/>
                <a:cs typeface="Calibri"/>
              </a:rPr>
              <a:t>z</a:t>
            </a:r>
            <a:r>
              <a:rPr sz="2800" dirty="0">
                <a:latin typeface="Calibri"/>
                <a:cs typeface="Calibri"/>
              </a:rPr>
              <a:t>er</a:t>
            </a:r>
            <a:r>
              <a:rPr sz="2800" spc="-15" dirty="0">
                <a:latin typeface="Calibri"/>
                <a:cs typeface="Calibri"/>
              </a:rPr>
              <a:t>i</a:t>
            </a:r>
            <a:r>
              <a:rPr sz="2800" spc="-5" dirty="0">
                <a:latin typeface="Calibri"/>
                <a:cs typeface="Calibri"/>
              </a:rPr>
              <a:t>n</a:t>
            </a:r>
            <a:r>
              <a:rPr sz="2800" spc="0" dirty="0">
                <a:latin typeface="Calibri"/>
                <a:cs typeface="Calibri"/>
              </a:rPr>
              <a:t>d</a:t>
            </a:r>
            <a:r>
              <a:rPr sz="2800" spc="-5" dirty="0">
                <a:latin typeface="Calibri"/>
                <a:cs typeface="Calibri"/>
              </a:rPr>
              <a:t>en</a:t>
            </a:r>
            <a:r>
              <a:rPr sz="2800" dirty="0">
                <a:latin typeface="Calibri"/>
                <a:cs typeface="Calibri"/>
              </a:rPr>
              <a:t>	</a:t>
            </a:r>
            <a:r>
              <a:rPr sz="2800" spc="-30" dirty="0">
                <a:latin typeface="Calibri"/>
                <a:cs typeface="Calibri"/>
              </a:rPr>
              <a:t>t</a:t>
            </a:r>
            <a:r>
              <a:rPr sz="2800" spc="-5" dirty="0">
                <a:latin typeface="Calibri"/>
                <a:cs typeface="Calibri"/>
              </a:rPr>
              <a:t>ek</a:t>
            </a:r>
            <a:r>
              <a:rPr sz="2800" spc="-15" dirty="0">
                <a:latin typeface="Calibri"/>
                <a:cs typeface="Calibri"/>
              </a:rPr>
              <a:t>l</a:t>
            </a:r>
            <a:r>
              <a:rPr sz="2800" spc="-5" dirty="0">
                <a:latin typeface="Calibri"/>
                <a:cs typeface="Calibri"/>
              </a:rPr>
              <a:t>if</a:t>
            </a:r>
            <a:endParaRPr sz="2800">
              <a:latin typeface="Calibri"/>
              <a:cs typeface="Calibri"/>
            </a:endParaRPr>
          </a:p>
          <a:p>
            <a:pPr marL="12700">
              <a:lnSpc>
                <a:spcPct val="100000"/>
              </a:lnSpc>
              <a:tabLst>
                <a:tab pos="1576070" algn="l"/>
                <a:tab pos="2626360" algn="l"/>
                <a:tab pos="4005579" algn="l"/>
              </a:tabLst>
            </a:pPr>
            <a:r>
              <a:rPr sz="2800" spc="-35" dirty="0">
                <a:latin typeface="Calibri"/>
                <a:cs typeface="Calibri"/>
              </a:rPr>
              <a:t>istekliler,	</a:t>
            </a:r>
            <a:r>
              <a:rPr sz="2800" spc="-10" dirty="0">
                <a:latin typeface="Calibri"/>
                <a:cs typeface="Calibri"/>
              </a:rPr>
              <a:t>birim	fiyatları	</a:t>
            </a:r>
            <a:r>
              <a:rPr sz="2800" spc="-35" dirty="0">
                <a:latin typeface="Calibri"/>
                <a:cs typeface="Calibri"/>
              </a:rPr>
              <a:t>ve</a:t>
            </a:r>
            <a:endParaRPr sz="2800">
              <a:latin typeface="Calibri"/>
              <a:cs typeface="Calibri"/>
            </a:endParaRPr>
          </a:p>
        </p:txBody>
      </p:sp>
      <p:sp>
        <p:nvSpPr>
          <p:cNvPr id="11" name="object 11"/>
          <p:cNvSpPr txBox="1"/>
          <p:nvPr/>
        </p:nvSpPr>
        <p:spPr>
          <a:xfrm>
            <a:off x="5159502" y="2016378"/>
            <a:ext cx="901700" cy="883919"/>
          </a:xfrm>
          <a:prstGeom prst="rect">
            <a:avLst/>
          </a:prstGeom>
        </p:spPr>
        <p:txBody>
          <a:bodyPr vert="horz" wrap="square" lIns="0" tIns="0" rIns="0" bIns="0" rtlCol="0">
            <a:spAutoFit/>
          </a:bodyPr>
          <a:lstStyle/>
          <a:p>
            <a:pPr marL="12700">
              <a:lnSpc>
                <a:spcPct val="100000"/>
              </a:lnSpc>
            </a:pPr>
            <a:r>
              <a:rPr sz="2800" dirty="0">
                <a:latin typeface="Calibri"/>
                <a:cs typeface="Calibri"/>
              </a:rPr>
              <a:t>al</a:t>
            </a:r>
            <a:r>
              <a:rPr sz="2800" spc="-15" dirty="0">
                <a:latin typeface="Calibri"/>
                <a:cs typeface="Calibri"/>
              </a:rPr>
              <a:t>ı</a:t>
            </a:r>
            <a:r>
              <a:rPr sz="2800" spc="-5" dirty="0">
                <a:latin typeface="Calibri"/>
                <a:cs typeface="Calibri"/>
              </a:rPr>
              <a:t>nan</a:t>
            </a:r>
            <a:endParaRPr sz="2800">
              <a:latin typeface="Calibri"/>
              <a:cs typeface="Calibri"/>
            </a:endParaRPr>
          </a:p>
          <a:p>
            <a:pPr marL="20320">
              <a:lnSpc>
                <a:spcPct val="100000"/>
              </a:lnSpc>
            </a:pPr>
            <a:r>
              <a:rPr sz="2800" spc="-10" dirty="0">
                <a:latin typeface="Calibri"/>
                <a:cs typeface="Calibri"/>
              </a:rPr>
              <a:t>birim</a:t>
            </a:r>
            <a:endParaRPr sz="2800">
              <a:latin typeface="Calibri"/>
              <a:cs typeface="Calibri"/>
            </a:endParaRPr>
          </a:p>
        </p:txBody>
      </p:sp>
      <p:sp>
        <p:nvSpPr>
          <p:cNvPr id="12" name="object 12"/>
          <p:cNvSpPr txBox="1"/>
          <p:nvPr/>
        </p:nvSpPr>
        <p:spPr>
          <a:xfrm>
            <a:off x="6217411" y="2016378"/>
            <a:ext cx="908050" cy="883919"/>
          </a:xfrm>
          <a:prstGeom prst="rect">
            <a:avLst/>
          </a:prstGeom>
        </p:spPr>
        <p:txBody>
          <a:bodyPr vert="horz" wrap="square" lIns="0" tIns="0" rIns="0" bIns="0" rtlCol="0">
            <a:spAutoFit/>
          </a:bodyPr>
          <a:lstStyle/>
          <a:p>
            <a:pPr marR="116205" algn="ctr">
              <a:lnSpc>
                <a:spcPct val="100000"/>
              </a:lnSpc>
            </a:pPr>
            <a:r>
              <a:rPr sz="2800" dirty="0">
                <a:latin typeface="Calibri"/>
                <a:cs typeface="Calibri"/>
              </a:rPr>
              <a:t>tüm</a:t>
            </a:r>
            <a:endParaRPr sz="2800">
              <a:latin typeface="Calibri"/>
              <a:cs typeface="Calibri"/>
            </a:endParaRPr>
          </a:p>
          <a:p>
            <a:pPr algn="ctr">
              <a:lnSpc>
                <a:spcPct val="100000"/>
              </a:lnSpc>
            </a:pPr>
            <a:r>
              <a:rPr sz="2800" spc="-10" dirty="0">
                <a:latin typeface="Calibri"/>
                <a:cs typeface="Calibri"/>
              </a:rPr>
              <a:t>fi</a:t>
            </a:r>
            <a:r>
              <a:rPr sz="2800" spc="-55" dirty="0">
                <a:latin typeface="Calibri"/>
                <a:cs typeface="Calibri"/>
              </a:rPr>
              <a:t>y</a:t>
            </a:r>
            <a:r>
              <a:rPr sz="2800" spc="-25" dirty="0">
                <a:latin typeface="Calibri"/>
                <a:cs typeface="Calibri"/>
              </a:rPr>
              <a:t>a</a:t>
            </a:r>
            <a:r>
              <a:rPr sz="2800" spc="-5" dirty="0">
                <a:latin typeface="Calibri"/>
                <a:cs typeface="Calibri"/>
              </a:rPr>
              <a:t>tla</a:t>
            </a:r>
            <a:endParaRPr sz="2800">
              <a:latin typeface="Calibri"/>
              <a:cs typeface="Calibri"/>
            </a:endParaRPr>
          </a:p>
        </p:txBody>
      </p:sp>
      <p:sp>
        <p:nvSpPr>
          <p:cNvPr id="13" name="object 13"/>
          <p:cNvSpPr txBox="1"/>
          <p:nvPr/>
        </p:nvSpPr>
        <p:spPr>
          <a:xfrm>
            <a:off x="7157719" y="2016378"/>
            <a:ext cx="1463040" cy="883919"/>
          </a:xfrm>
          <a:prstGeom prst="rect">
            <a:avLst/>
          </a:prstGeom>
        </p:spPr>
        <p:txBody>
          <a:bodyPr vert="horz" wrap="square" lIns="0" tIns="0" rIns="0" bIns="0" rtlCol="0">
            <a:spAutoFit/>
          </a:bodyPr>
          <a:lstStyle/>
          <a:p>
            <a:pPr marL="12700">
              <a:lnSpc>
                <a:spcPct val="100000"/>
              </a:lnSpc>
            </a:pPr>
            <a:r>
              <a:rPr sz="2800" spc="-10" dirty="0">
                <a:latin typeface="Calibri"/>
                <a:cs typeface="Calibri"/>
              </a:rPr>
              <a:t>ihalelerde</a:t>
            </a:r>
            <a:endParaRPr sz="2800">
              <a:latin typeface="Calibri"/>
              <a:cs typeface="Calibri"/>
            </a:endParaRPr>
          </a:p>
          <a:p>
            <a:pPr marL="247015">
              <a:lnSpc>
                <a:spcPct val="100000"/>
              </a:lnSpc>
            </a:pPr>
            <a:r>
              <a:rPr sz="2800" spc="-5" dirty="0">
                <a:latin typeface="Calibri"/>
                <a:cs typeface="Calibri"/>
              </a:rPr>
              <a:t>m</a:t>
            </a:r>
            <a:r>
              <a:rPr sz="2800" spc="-15" dirty="0">
                <a:latin typeface="Calibri"/>
                <a:cs typeface="Calibri"/>
              </a:rPr>
              <a:t>i</a:t>
            </a:r>
            <a:r>
              <a:rPr sz="2800" spc="-5" dirty="0">
                <a:latin typeface="Calibri"/>
                <a:cs typeface="Calibri"/>
              </a:rPr>
              <a:t>k</a:t>
            </a:r>
            <a:r>
              <a:rPr sz="2800" spc="-45" dirty="0">
                <a:latin typeface="Calibri"/>
                <a:cs typeface="Calibri"/>
              </a:rPr>
              <a:t>t</a:t>
            </a:r>
            <a:r>
              <a:rPr sz="2800" spc="-5" dirty="0">
                <a:latin typeface="Calibri"/>
                <a:cs typeface="Calibri"/>
              </a:rPr>
              <a:t>arın</a:t>
            </a:r>
            <a:endParaRPr sz="2800">
              <a:latin typeface="Calibri"/>
              <a:cs typeface="Calibri"/>
            </a:endParaRPr>
          </a:p>
        </p:txBody>
      </p:sp>
      <p:sp>
        <p:nvSpPr>
          <p:cNvPr id="14" name="object 14"/>
          <p:cNvSpPr txBox="1"/>
          <p:nvPr/>
        </p:nvSpPr>
        <p:spPr>
          <a:xfrm>
            <a:off x="547217" y="2869819"/>
            <a:ext cx="8075295" cy="2164715"/>
          </a:xfrm>
          <a:prstGeom prst="rect">
            <a:avLst/>
          </a:prstGeom>
        </p:spPr>
        <p:txBody>
          <a:bodyPr vert="horz" wrap="square" lIns="0" tIns="0" rIns="0" bIns="0" rtlCol="0">
            <a:spAutoFit/>
          </a:bodyPr>
          <a:lstStyle/>
          <a:p>
            <a:pPr marL="12700" marR="5080" algn="just">
              <a:lnSpc>
                <a:spcPct val="100000"/>
              </a:lnSpc>
            </a:pPr>
            <a:r>
              <a:rPr sz="2800" spc="-5" dirty="0">
                <a:latin typeface="Calibri"/>
                <a:cs typeface="Calibri"/>
              </a:rPr>
              <a:t>çarpılması sonucu bulunan tutarları, </a:t>
            </a:r>
            <a:r>
              <a:rPr sz="2800" spc="-10" dirty="0">
                <a:latin typeface="Calibri"/>
                <a:cs typeface="Calibri"/>
              </a:rPr>
              <a:t>virgülden </a:t>
            </a:r>
            <a:r>
              <a:rPr sz="2800" spc="-15" dirty="0">
                <a:latin typeface="Calibri"/>
                <a:cs typeface="Calibri"/>
              </a:rPr>
              <a:t>sonra </a:t>
            </a:r>
            <a:r>
              <a:rPr sz="2800" spc="-5" dirty="0">
                <a:latin typeface="Calibri"/>
                <a:cs typeface="Calibri"/>
              </a:rPr>
              <a:t>iki  ondalık basamaklı </a:t>
            </a:r>
            <a:r>
              <a:rPr sz="2800" spc="-10" dirty="0">
                <a:latin typeface="Calibri"/>
                <a:cs typeface="Calibri"/>
              </a:rPr>
              <a:t>sayıdan </a:t>
            </a:r>
            <a:r>
              <a:rPr sz="2800" spc="-15" dirty="0">
                <a:latin typeface="Calibri"/>
                <a:cs typeface="Calibri"/>
              </a:rPr>
              <a:t>fazla </a:t>
            </a:r>
            <a:r>
              <a:rPr sz="2800" spc="-10" dirty="0">
                <a:latin typeface="Calibri"/>
                <a:cs typeface="Calibri"/>
              </a:rPr>
              <a:t>olacak </a:t>
            </a:r>
            <a:r>
              <a:rPr sz="2800" spc="-5" dirty="0">
                <a:latin typeface="Calibri"/>
                <a:cs typeface="Calibri"/>
              </a:rPr>
              <a:t>şekilde  </a:t>
            </a:r>
            <a:r>
              <a:rPr sz="2800" spc="-30" dirty="0">
                <a:latin typeface="Calibri"/>
                <a:cs typeface="Calibri"/>
              </a:rPr>
              <a:t>verebileceklerdir.</a:t>
            </a:r>
            <a:endParaRPr sz="2800">
              <a:latin typeface="Calibri"/>
              <a:cs typeface="Calibri"/>
            </a:endParaRPr>
          </a:p>
          <a:p>
            <a:pPr marL="205740" indent="-193040" algn="just">
              <a:lnSpc>
                <a:spcPct val="100000"/>
              </a:lnSpc>
              <a:buClr>
                <a:srgbClr val="FF0000"/>
              </a:buClr>
              <a:buSzPct val="89285"/>
              <a:buFont typeface="Arial"/>
              <a:buChar char="•"/>
              <a:tabLst>
                <a:tab pos="206375" algn="l"/>
              </a:tabLst>
            </a:pPr>
            <a:r>
              <a:rPr sz="2800" spc="-5" dirty="0">
                <a:latin typeface="Calibri"/>
                <a:cs typeface="Calibri"/>
              </a:rPr>
              <a:t>Ancak, </a:t>
            </a:r>
            <a:r>
              <a:rPr sz="2800" spc="-10" dirty="0">
                <a:latin typeface="Calibri"/>
                <a:cs typeface="Calibri"/>
              </a:rPr>
              <a:t>toplam teklif tutarı virgülden </a:t>
            </a:r>
            <a:r>
              <a:rPr sz="2800" spc="-15" dirty="0">
                <a:latin typeface="Calibri"/>
                <a:cs typeface="Calibri"/>
              </a:rPr>
              <a:t>sonra </a:t>
            </a:r>
            <a:r>
              <a:rPr sz="2800" spc="-5" dirty="0">
                <a:latin typeface="Calibri"/>
                <a:cs typeface="Calibri"/>
              </a:rPr>
              <a:t>en </a:t>
            </a:r>
            <a:r>
              <a:rPr sz="2800" spc="-15" dirty="0">
                <a:latin typeface="Calibri"/>
                <a:cs typeface="Calibri"/>
              </a:rPr>
              <a:t>yakın </a:t>
            </a:r>
            <a:r>
              <a:rPr sz="2800" spc="355" dirty="0">
                <a:latin typeface="Calibri"/>
                <a:cs typeface="Calibri"/>
              </a:rPr>
              <a:t> </a:t>
            </a:r>
            <a:r>
              <a:rPr sz="2800" spc="-5" dirty="0">
                <a:latin typeface="Calibri"/>
                <a:cs typeface="Calibri"/>
              </a:rPr>
              <a:t>iki</a:t>
            </a:r>
            <a:endParaRPr sz="2800">
              <a:latin typeface="Calibri"/>
              <a:cs typeface="Calibri"/>
            </a:endParaRPr>
          </a:p>
          <a:p>
            <a:pPr marL="12700" algn="just">
              <a:lnSpc>
                <a:spcPct val="100000"/>
              </a:lnSpc>
            </a:pPr>
            <a:r>
              <a:rPr sz="2800" spc="-5" dirty="0">
                <a:latin typeface="Calibri"/>
                <a:cs typeface="Calibri"/>
              </a:rPr>
              <a:t>ondalık basamaklı </a:t>
            </a:r>
            <a:r>
              <a:rPr sz="2800" spc="-25" dirty="0">
                <a:latin typeface="Calibri"/>
                <a:cs typeface="Calibri"/>
              </a:rPr>
              <a:t>sayıya </a:t>
            </a:r>
            <a:r>
              <a:rPr sz="2800" spc="-15" dirty="0">
                <a:latin typeface="Calibri"/>
                <a:cs typeface="Calibri"/>
              </a:rPr>
              <a:t>yuvarlanarak</a:t>
            </a:r>
            <a:r>
              <a:rPr sz="2800" spc="140" dirty="0">
                <a:latin typeface="Calibri"/>
                <a:cs typeface="Calibri"/>
              </a:rPr>
              <a:t> </a:t>
            </a:r>
            <a:r>
              <a:rPr sz="2800" spc="-35" dirty="0">
                <a:latin typeface="Calibri"/>
                <a:cs typeface="Calibri"/>
              </a:rPr>
              <a:t>yazılacaktır.</a:t>
            </a:r>
            <a:endParaRPr sz="2800">
              <a:latin typeface="Calibri"/>
              <a:cs typeface="Calibri"/>
            </a:endParaRPr>
          </a:p>
        </p:txBody>
      </p:sp>
      <p:sp>
        <p:nvSpPr>
          <p:cNvPr id="15" name="object 15"/>
          <p:cNvSpPr txBox="1"/>
          <p:nvPr/>
        </p:nvSpPr>
        <p:spPr>
          <a:xfrm>
            <a:off x="547217" y="5004053"/>
            <a:ext cx="3415665"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 pos="2009139" algn="l"/>
              </a:tabLst>
            </a:pPr>
            <a:r>
              <a:rPr sz="2800" spc="-135" dirty="0">
                <a:latin typeface="Calibri"/>
                <a:cs typeface="Calibri"/>
              </a:rPr>
              <a:t>Y</a:t>
            </a:r>
            <a:r>
              <a:rPr sz="2800" spc="-10" dirty="0">
                <a:latin typeface="Calibri"/>
                <a:cs typeface="Calibri"/>
              </a:rPr>
              <a:t>u</a:t>
            </a:r>
            <a:r>
              <a:rPr sz="2800" spc="-50" dirty="0">
                <a:latin typeface="Calibri"/>
                <a:cs typeface="Calibri"/>
              </a:rPr>
              <a:t>v</a:t>
            </a:r>
            <a:r>
              <a:rPr sz="2800" spc="-5" dirty="0">
                <a:latin typeface="Calibri"/>
                <a:cs typeface="Calibri"/>
              </a:rPr>
              <a:t>arlama</a:t>
            </a:r>
            <a:r>
              <a:rPr sz="2800" dirty="0">
                <a:latin typeface="Calibri"/>
                <a:cs typeface="Calibri"/>
              </a:rPr>
              <a:t>	</a:t>
            </a:r>
            <a:r>
              <a:rPr sz="2800" spc="-5" dirty="0">
                <a:latin typeface="Calibri"/>
                <a:cs typeface="Calibri"/>
              </a:rPr>
              <a:t>iş</a:t>
            </a:r>
            <a:r>
              <a:rPr sz="2800" spc="-25" dirty="0">
                <a:latin typeface="Calibri"/>
                <a:cs typeface="Calibri"/>
              </a:rPr>
              <a:t>l</a:t>
            </a:r>
            <a:r>
              <a:rPr sz="2800" spc="-5" dirty="0">
                <a:latin typeface="Calibri"/>
                <a:cs typeface="Calibri"/>
              </a:rPr>
              <a:t>emi</a:t>
            </a:r>
            <a:r>
              <a:rPr sz="2800" dirty="0">
                <a:latin typeface="Calibri"/>
                <a:cs typeface="Calibri"/>
              </a:rPr>
              <a:t>n</a:t>
            </a:r>
            <a:r>
              <a:rPr sz="2800" spc="-5" dirty="0">
                <a:latin typeface="Calibri"/>
                <a:cs typeface="Calibri"/>
              </a:rPr>
              <a:t>de</a:t>
            </a:r>
            <a:endParaRPr sz="2800">
              <a:latin typeface="Calibri"/>
              <a:cs typeface="Calibri"/>
            </a:endParaRPr>
          </a:p>
        </p:txBody>
      </p:sp>
      <p:sp>
        <p:nvSpPr>
          <p:cNvPr id="16" name="object 16"/>
          <p:cNvSpPr txBox="1"/>
          <p:nvPr/>
        </p:nvSpPr>
        <p:spPr>
          <a:xfrm>
            <a:off x="4242053" y="5004053"/>
            <a:ext cx="4375785" cy="457200"/>
          </a:xfrm>
          <a:prstGeom prst="rect">
            <a:avLst/>
          </a:prstGeom>
        </p:spPr>
        <p:txBody>
          <a:bodyPr vert="horz" wrap="square" lIns="0" tIns="0" rIns="0" bIns="0" rtlCol="0">
            <a:spAutoFit/>
          </a:bodyPr>
          <a:lstStyle/>
          <a:p>
            <a:pPr marL="12700">
              <a:lnSpc>
                <a:spcPct val="100000"/>
              </a:lnSpc>
              <a:tabLst>
                <a:tab pos="1130935" algn="l"/>
                <a:tab pos="2231390" algn="l"/>
                <a:tab pos="2870200" algn="l"/>
              </a:tabLst>
            </a:pPr>
            <a:r>
              <a:rPr sz="2800" spc="-65" dirty="0">
                <a:latin typeface="Calibri"/>
                <a:cs typeface="Calibri"/>
              </a:rPr>
              <a:t>y</a:t>
            </a:r>
            <a:r>
              <a:rPr sz="2800" spc="-5" dirty="0">
                <a:latin typeface="Calibri"/>
                <a:cs typeface="Calibri"/>
              </a:rPr>
              <a:t>arım</a:t>
            </a:r>
            <a:r>
              <a:rPr sz="2800" dirty="0">
                <a:latin typeface="Calibri"/>
                <a:cs typeface="Calibri"/>
              </a:rPr>
              <a:t>	</a:t>
            </a:r>
            <a:r>
              <a:rPr sz="2800" spc="-45" dirty="0">
                <a:latin typeface="Calibri"/>
                <a:cs typeface="Calibri"/>
              </a:rPr>
              <a:t>k</a:t>
            </a:r>
            <a:r>
              <a:rPr sz="2800" spc="-5" dirty="0">
                <a:latin typeface="Calibri"/>
                <a:cs typeface="Calibri"/>
              </a:rPr>
              <a:t>ur</a:t>
            </a:r>
            <a:r>
              <a:rPr sz="2800" dirty="0">
                <a:latin typeface="Calibri"/>
                <a:cs typeface="Calibri"/>
              </a:rPr>
              <a:t>u</a:t>
            </a:r>
            <a:r>
              <a:rPr sz="2800" spc="-5" dirty="0">
                <a:latin typeface="Calibri"/>
                <a:cs typeface="Calibri"/>
              </a:rPr>
              <a:t>ş</a:t>
            </a:r>
            <a:r>
              <a:rPr sz="2800" dirty="0">
                <a:latin typeface="Calibri"/>
                <a:cs typeface="Calibri"/>
              </a:rPr>
              <a:t>	</a:t>
            </a:r>
            <a:r>
              <a:rPr sz="2800" spc="-35" dirty="0">
                <a:latin typeface="Calibri"/>
                <a:cs typeface="Calibri"/>
              </a:rPr>
              <a:t>v</a:t>
            </a:r>
            <a:r>
              <a:rPr sz="2800" spc="-5" dirty="0">
                <a:latin typeface="Calibri"/>
                <a:cs typeface="Calibri"/>
              </a:rPr>
              <a:t>e</a:t>
            </a:r>
            <a:r>
              <a:rPr sz="2800" dirty="0">
                <a:latin typeface="Calibri"/>
                <a:cs typeface="Calibri"/>
              </a:rPr>
              <a:t>	</a:t>
            </a:r>
            <a:r>
              <a:rPr sz="2800" spc="-5" dirty="0">
                <a:latin typeface="Calibri"/>
                <a:cs typeface="Calibri"/>
              </a:rPr>
              <a:t>ü</a:t>
            </a:r>
            <a:r>
              <a:rPr sz="2800" spc="-70" dirty="0">
                <a:latin typeface="Calibri"/>
                <a:cs typeface="Calibri"/>
              </a:rPr>
              <a:t>z</a:t>
            </a:r>
            <a:r>
              <a:rPr sz="2800" spc="-5" dirty="0">
                <a:latin typeface="Calibri"/>
                <a:cs typeface="Calibri"/>
              </a:rPr>
              <a:t>er</a:t>
            </a:r>
            <a:r>
              <a:rPr sz="2800" spc="-20" dirty="0">
                <a:latin typeface="Calibri"/>
                <a:cs typeface="Calibri"/>
              </a:rPr>
              <a:t>i</a:t>
            </a:r>
            <a:r>
              <a:rPr sz="2800" spc="-5" dirty="0">
                <a:latin typeface="Calibri"/>
                <a:cs typeface="Calibri"/>
              </a:rPr>
              <a:t>ndeki</a:t>
            </a:r>
            <a:endParaRPr sz="2800">
              <a:latin typeface="Calibri"/>
              <a:cs typeface="Calibri"/>
            </a:endParaRPr>
          </a:p>
        </p:txBody>
      </p:sp>
      <p:sp>
        <p:nvSpPr>
          <p:cNvPr id="17" name="object 17"/>
          <p:cNvSpPr txBox="1"/>
          <p:nvPr/>
        </p:nvSpPr>
        <p:spPr>
          <a:xfrm>
            <a:off x="547217" y="5430723"/>
            <a:ext cx="5572760" cy="457200"/>
          </a:xfrm>
          <a:prstGeom prst="rect">
            <a:avLst/>
          </a:prstGeom>
        </p:spPr>
        <p:txBody>
          <a:bodyPr vert="horz" wrap="square" lIns="0" tIns="0" rIns="0" bIns="0" rtlCol="0">
            <a:spAutoFit/>
          </a:bodyPr>
          <a:lstStyle/>
          <a:p>
            <a:pPr marL="12700">
              <a:lnSpc>
                <a:spcPct val="100000"/>
              </a:lnSpc>
              <a:tabLst>
                <a:tab pos="1478915" algn="l"/>
                <a:tab pos="2127885" algn="l"/>
                <a:tab pos="3353435" algn="l"/>
              </a:tabLst>
            </a:pPr>
            <a:r>
              <a:rPr sz="2800" spc="-10" dirty="0">
                <a:latin typeface="Calibri"/>
                <a:cs typeface="Calibri"/>
              </a:rPr>
              <a:t>değerler	bir	kuruşa	tamamlanacak;</a:t>
            </a:r>
            <a:endParaRPr sz="2800">
              <a:latin typeface="Calibri"/>
              <a:cs typeface="Calibri"/>
            </a:endParaRPr>
          </a:p>
        </p:txBody>
      </p:sp>
      <p:sp>
        <p:nvSpPr>
          <p:cNvPr id="18" name="object 18"/>
          <p:cNvSpPr txBox="1"/>
          <p:nvPr/>
        </p:nvSpPr>
        <p:spPr>
          <a:xfrm>
            <a:off x="6351523" y="5430723"/>
            <a:ext cx="2265045" cy="457200"/>
          </a:xfrm>
          <a:prstGeom prst="rect">
            <a:avLst/>
          </a:prstGeom>
        </p:spPr>
        <p:txBody>
          <a:bodyPr vert="horz" wrap="square" lIns="0" tIns="0" rIns="0" bIns="0" rtlCol="0">
            <a:spAutoFit/>
          </a:bodyPr>
          <a:lstStyle/>
          <a:p>
            <a:pPr marL="12700">
              <a:lnSpc>
                <a:spcPct val="100000"/>
              </a:lnSpc>
              <a:tabLst>
                <a:tab pos="1083945" algn="l"/>
              </a:tabLst>
            </a:pPr>
            <a:r>
              <a:rPr sz="2800" spc="-10" dirty="0">
                <a:latin typeface="Calibri"/>
                <a:cs typeface="Calibri"/>
              </a:rPr>
              <a:t>yarım	kuruşun</a:t>
            </a:r>
            <a:endParaRPr sz="2800">
              <a:latin typeface="Calibri"/>
              <a:cs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45920" y="309371"/>
            <a:ext cx="596493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19732" y="423926"/>
            <a:ext cx="5332095" cy="521334"/>
          </a:xfrm>
          <a:prstGeom prst="rect">
            <a:avLst/>
          </a:prstGeom>
        </p:spPr>
        <p:txBody>
          <a:bodyPr vert="horz" wrap="square" lIns="0" tIns="0" rIns="0" bIns="0" rtlCol="0">
            <a:spAutoFit/>
          </a:bodyPr>
          <a:lstStyle/>
          <a:p>
            <a:pPr marL="12700">
              <a:lnSpc>
                <a:spcPct val="100000"/>
              </a:lnSpc>
            </a:pPr>
            <a:r>
              <a:rPr spc="-5" dirty="0"/>
              <a:t>Virgülden </a:t>
            </a:r>
            <a:r>
              <a:rPr spc="-15" dirty="0"/>
              <a:t>Sonra Kaç</a:t>
            </a:r>
            <a:r>
              <a:rPr spc="-55" dirty="0"/>
              <a:t> </a:t>
            </a:r>
            <a:r>
              <a:rPr dirty="0"/>
              <a:t>Basamak...</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22476"/>
            <a:ext cx="8072755" cy="2607310"/>
          </a:xfrm>
          <a:prstGeom prst="rect">
            <a:avLst/>
          </a:prstGeom>
        </p:spPr>
        <p:txBody>
          <a:bodyPr vert="horz" wrap="square" lIns="0" tIns="186055" rIns="0" bIns="0" rtlCol="0">
            <a:spAutoFit/>
          </a:bodyPr>
          <a:lstStyle/>
          <a:p>
            <a:pPr marL="231775" indent="-219075" algn="just">
              <a:lnSpc>
                <a:spcPct val="100000"/>
              </a:lnSpc>
              <a:spcBef>
                <a:spcPts val="1465"/>
              </a:spcBef>
              <a:buClr>
                <a:srgbClr val="FF0000"/>
              </a:buClr>
              <a:buSzPct val="95000"/>
              <a:buFont typeface="Arial"/>
              <a:buChar char="•"/>
              <a:tabLst>
                <a:tab pos="232410" algn="l"/>
              </a:tabLst>
            </a:pPr>
            <a:r>
              <a:rPr sz="3000" spc="-10" dirty="0">
                <a:latin typeface="Calibri"/>
                <a:cs typeface="Calibri"/>
              </a:rPr>
              <a:t>Kısmi  teklifin  </a:t>
            </a:r>
            <a:r>
              <a:rPr sz="3000" spc="-15" dirty="0">
                <a:latin typeface="Calibri"/>
                <a:cs typeface="Calibri"/>
              </a:rPr>
              <a:t>tek  </a:t>
            </a:r>
            <a:r>
              <a:rPr sz="3000" spc="-10" dirty="0">
                <a:latin typeface="Calibri"/>
                <a:cs typeface="Calibri"/>
              </a:rPr>
              <a:t>kalemden  </a:t>
            </a:r>
            <a:r>
              <a:rPr sz="3000" dirty="0">
                <a:latin typeface="Calibri"/>
                <a:cs typeface="Calibri"/>
              </a:rPr>
              <a:t>oluşması</a:t>
            </a:r>
            <a:r>
              <a:rPr sz="3000" spc="-145" dirty="0">
                <a:latin typeface="Calibri"/>
                <a:cs typeface="Calibri"/>
              </a:rPr>
              <a:t> </a:t>
            </a:r>
            <a:r>
              <a:rPr sz="3000" spc="-5" dirty="0">
                <a:latin typeface="Calibri"/>
                <a:cs typeface="Calibri"/>
              </a:rPr>
              <a:t>durumunda</a:t>
            </a:r>
            <a:endParaRPr sz="3000">
              <a:latin typeface="Calibri"/>
              <a:cs typeface="Calibri"/>
            </a:endParaRPr>
          </a:p>
          <a:p>
            <a:pPr marL="12700" marR="5080" algn="just">
              <a:lnSpc>
                <a:spcPct val="140000"/>
              </a:lnSpc>
              <a:spcBef>
                <a:spcPts val="80"/>
              </a:spcBef>
            </a:pPr>
            <a:r>
              <a:rPr sz="3000" spc="-5" dirty="0">
                <a:latin typeface="Calibri"/>
                <a:cs typeface="Calibri"/>
              </a:rPr>
              <a:t>birim </a:t>
            </a:r>
            <a:r>
              <a:rPr sz="3000" spc="-15" dirty="0">
                <a:latin typeface="Calibri"/>
                <a:cs typeface="Calibri"/>
              </a:rPr>
              <a:t>fiyatla </a:t>
            </a:r>
            <a:r>
              <a:rPr sz="3000" spc="-10" dirty="0">
                <a:latin typeface="Calibri"/>
                <a:cs typeface="Calibri"/>
              </a:rPr>
              <a:t>miktarın </a:t>
            </a:r>
            <a:r>
              <a:rPr sz="3000" spc="-5" dirty="0">
                <a:latin typeface="Calibri"/>
                <a:cs typeface="Calibri"/>
              </a:rPr>
              <a:t>çarpılması sonucu </a:t>
            </a:r>
            <a:r>
              <a:rPr sz="3000" spc="-10" dirty="0">
                <a:latin typeface="Calibri"/>
                <a:cs typeface="Calibri"/>
              </a:rPr>
              <a:t>bulunan  </a:t>
            </a:r>
            <a:r>
              <a:rPr sz="3000" spc="-50" dirty="0">
                <a:latin typeface="Calibri"/>
                <a:cs typeface="Calibri"/>
              </a:rPr>
              <a:t>tutar, </a:t>
            </a:r>
            <a:r>
              <a:rPr sz="3000" spc="-5" dirty="0">
                <a:latin typeface="Calibri"/>
                <a:cs typeface="Calibri"/>
              </a:rPr>
              <a:t>en </a:t>
            </a:r>
            <a:r>
              <a:rPr sz="3000" spc="-20" dirty="0">
                <a:latin typeface="Calibri"/>
                <a:cs typeface="Calibri"/>
              </a:rPr>
              <a:t>fazla </a:t>
            </a:r>
            <a:r>
              <a:rPr sz="3000" spc="-10" dirty="0">
                <a:latin typeface="Calibri"/>
                <a:cs typeface="Calibri"/>
              </a:rPr>
              <a:t>virgülden </a:t>
            </a:r>
            <a:r>
              <a:rPr sz="3000" spc="-15" dirty="0">
                <a:latin typeface="Calibri"/>
                <a:cs typeface="Calibri"/>
              </a:rPr>
              <a:t>sonra </a:t>
            </a:r>
            <a:r>
              <a:rPr sz="3000" dirty="0">
                <a:latin typeface="Calibri"/>
                <a:cs typeface="Calibri"/>
              </a:rPr>
              <a:t>iki </a:t>
            </a:r>
            <a:r>
              <a:rPr sz="3000" spc="-5" dirty="0">
                <a:latin typeface="Calibri"/>
                <a:cs typeface="Calibri"/>
              </a:rPr>
              <a:t>ondalık </a:t>
            </a:r>
            <a:r>
              <a:rPr sz="3000" dirty="0">
                <a:latin typeface="Calibri"/>
                <a:cs typeface="Calibri"/>
              </a:rPr>
              <a:t>basamaklı  </a:t>
            </a:r>
            <a:r>
              <a:rPr sz="3000" spc="-5" dirty="0">
                <a:latin typeface="Calibri"/>
                <a:cs typeface="Calibri"/>
              </a:rPr>
              <a:t>olacak şekilde</a:t>
            </a:r>
            <a:r>
              <a:rPr sz="3000" spc="-70" dirty="0">
                <a:latin typeface="Calibri"/>
                <a:cs typeface="Calibri"/>
              </a:rPr>
              <a:t> </a:t>
            </a:r>
            <a:r>
              <a:rPr sz="3000" spc="-25" dirty="0">
                <a:latin typeface="Calibri"/>
                <a:cs typeface="Calibri"/>
              </a:rPr>
              <a:t>verilebilecektir.</a:t>
            </a:r>
            <a:endParaRPr sz="3000">
              <a:latin typeface="Calibri"/>
              <a:cs typeface="Calibri"/>
            </a:endParaRPr>
          </a:p>
        </p:txBody>
      </p:sp>
      <p:sp>
        <p:nvSpPr>
          <p:cNvPr id="10" name="object 10"/>
          <p:cNvSpPr txBox="1"/>
          <p:nvPr/>
        </p:nvSpPr>
        <p:spPr>
          <a:xfrm>
            <a:off x="547217" y="4080636"/>
            <a:ext cx="1053465"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50" dirty="0">
                <a:latin typeface="Calibri"/>
                <a:cs typeface="Calibri"/>
              </a:rPr>
              <a:t>K</a:t>
            </a:r>
            <a:r>
              <a:rPr sz="3000" dirty="0">
                <a:latin typeface="Calibri"/>
                <a:cs typeface="Calibri"/>
              </a:rPr>
              <a:t>ısmi</a:t>
            </a:r>
            <a:endParaRPr sz="3000">
              <a:latin typeface="Calibri"/>
              <a:cs typeface="Calibri"/>
            </a:endParaRPr>
          </a:p>
        </p:txBody>
      </p:sp>
      <p:sp>
        <p:nvSpPr>
          <p:cNvPr id="11" name="object 11"/>
          <p:cNvSpPr txBox="1"/>
          <p:nvPr/>
        </p:nvSpPr>
        <p:spPr>
          <a:xfrm>
            <a:off x="1883791" y="4080636"/>
            <a:ext cx="6733540" cy="488950"/>
          </a:xfrm>
          <a:prstGeom prst="rect">
            <a:avLst/>
          </a:prstGeom>
        </p:spPr>
        <p:txBody>
          <a:bodyPr vert="horz" wrap="square" lIns="0" tIns="0" rIns="0" bIns="0" rtlCol="0">
            <a:spAutoFit/>
          </a:bodyPr>
          <a:lstStyle/>
          <a:p>
            <a:pPr marL="12700">
              <a:lnSpc>
                <a:spcPct val="100000"/>
              </a:lnSpc>
              <a:tabLst>
                <a:tab pos="1381125" algn="l"/>
                <a:tab pos="2692400" algn="l"/>
                <a:tab pos="3531870" algn="l"/>
                <a:tab pos="5359400" algn="l"/>
              </a:tabLst>
            </a:pPr>
            <a:r>
              <a:rPr sz="3000" spc="-45" dirty="0">
                <a:latin typeface="Calibri"/>
                <a:cs typeface="Calibri"/>
              </a:rPr>
              <a:t>t</a:t>
            </a:r>
            <a:r>
              <a:rPr sz="3000" spc="-20" dirty="0">
                <a:latin typeface="Calibri"/>
                <a:cs typeface="Calibri"/>
              </a:rPr>
              <a:t>e</a:t>
            </a:r>
            <a:r>
              <a:rPr sz="3000" dirty="0">
                <a:latin typeface="Calibri"/>
                <a:cs typeface="Calibri"/>
              </a:rPr>
              <a:t>kl</a:t>
            </a:r>
            <a:r>
              <a:rPr sz="3000" spc="-10" dirty="0">
                <a:latin typeface="Calibri"/>
                <a:cs typeface="Calibri"/>
              </a:rPr>
              <a:t>i</a:t>
            </a:r>
            <a:r>
              <a:rPr sz="3000" spc="-5" dirty="0">
                <a:latin typeface="Calibri"/>
                <a:cs typeface="Calibri"/>
              </a:rPr>
              <a:t>f</a:t>
            </a:r>
            <a:r>
              <a:rPr sz="3000" spc="-10" dirty="0">
                <a:latin typeface="Calibri"/>
                <a:cs typeface="Calibri"/>
              </a:rPr>
              <a:t>i</a:t>
            </a:r>
            <a:r>
              <a:rPr sz="3000" dirty="0">
                <a:latin typeface="Calibri"/>
                <a:cs typeface="Calibri"/>
              </a:rPr>
              <a:t>n	</a:t>
            </a:r>
            <a:r>
              <a:rPr sz="3000" spc="-5" dirty="0">
                <a:latin typeface="Calibri"/>
                <a:cs typeface="Calibri"/>
              </a:rPr>
              <a:t>b</a:t>
            </a:r>
            <a:r>
              <a:rPr sz="3000" spc="-10" dirty="0">
                <a:latin typeface="Calibri"/>
                <a:cs typeface="Calibri"/>
              </a:rPr>
              <a:t>i</a:t>
            </a:r>
            <a:r>
              <a:rPr sz="3000" spc="-40" dirty="0">
                <a:latin typeface="Calibri"/>
                <a:cs typeface="Calibri"/>
              </a:rPr>
              <a:t>r</a:t>
            </a:r>
            <a:r>
              <a:rPr sz="3000" spc="-5" dirty="0">
                <a:latin typeface="Calibri"/>
                <a:cs typeface="Calibri"/>
              </a:rPr>
              <a:t>d</a:t>
            </a:r>
            <a:r>
              <a:rPr sz="3000" spc="-10" dirty="0">
                <a:latin typeface="Calibri"/>
                <a:cs typeface="Calibri"/>
              </a:rPr>
              <a:t>e</a:t>
            </a:r>
            <a:r>
              <a:rPr sz="3000" dirty="0">
                <a:latin typeface="Calibri"/>
                <a:cs typeface="Calibri"/>
              </a:rPr>
              <a:t>n	</a:t>
            </a:r>
            <a:r>
              <a:rPr sz="3000" spc="-25" dirty="0">
                <a:latin typeface="Calibri"/>
                <a:cs typeface="Calibri"/>
              </a:rPr>
              <a:t>ç</a:t>
            </a:r>
            <a:r>
              <a:rPr sz="3000" dirty="0">
                <a:latin typeface="Calibri"/>
                <a:cs typeface="Calibri"/>
              </a:rPr>
              <a:t>ok	</a:t>
            </a:r>
            <a:r>
              <a:rPr sz="3000" spc="-45" dirty="0">
                <a:latin typeface="Calibri"/>
                <a:cs typeface="Calibri"/>
              </a:rPr>
              <a:t>k</a:t>
            </a:r>
            <a:r>
              <a:rPr sz="3000" dirty="0">
                <a:latin typeface="Calibri"/>
                <a:cs typeface="Calibri"/>
              </a:rPr>
              <a:t>al</a:t>
            </a:r>
            <a:r>
              <a:rPr sz="3000" spc="-10" dirty="0">
                <a:latin typeface="Calibri"/>
                <a:cs typeface="Calibri"/>
              </a:rPr>
              <a:t>e</a:t>
            </a:r>
            <a:r>
              <a:rPr sz="3000" dirty="0">
                <a:latin typeface="Calibri"/>
                <a:cs typeface="Calibri"/>
              </a:rPr>
              <a:t>m</a:t>
            </a:r>
            <a:r>
              <a:rPr sz="3000" spc="-15" dirty="0">
                <a:latin typeface="Calibri"/>
                <a:cs typeface="Calibri"/>
              </a:rPr>
              <a:t>d</a:t>
            </a:r>
            <a:r>
              <a:rPr sz="3000" dirty="0">
                <a:latin typeface="Calibri"/>
                <a:cs typeface="Calibri"/>
              </a:rPr>
              <a:t>en	oluşması</a:t>
            </a:r>
            <a:endParaRPr sz="3000">
              <a:latin typeface="Calibri"/>
              <a:cs typeface="Calibri"/>
            </a:endParaRPr>
          </a:p>
        </p:txBody>
      </p:sp>
      <p:sp>
        <p:nvSpPr>
          <p:cNvPr id="12" name="object 12"/>
          <p:cNvSpPr txBox="1"/>
          <p:nvPr/>
        </p:nvSpPr>
        <p:spPr>
          <a:xfrm>
            <a:off x="547217" y="4721097"/>
            <a:ext cx="8154034" cy="2014855"/>
          </a:xfrm>
          <a:prstGeom prst="rect">
            <a:avLst/>
          </a:prstGeom>
        </p:spPr>
        <p:txBody>
          <a:bodyPr vert="horz" wrap="square" lIns="0" tIns="0" rIns="0" bIns="0" rtlCol="0">
            <a:spAutoFit/>
          </a:bodyPr>
          <a:lstStyle/>
          <a:p>
            <a:pPr marL="12700">
              <a:lnSpc>
                <a:spcPct val="100000"/>
              </a:lnSpc>
            </a:pPr>
            <a:r>
              <a:rPr sz="3000" spc="-5" dirty="0">
                <a:latin typeface="Calibri"/>
                <a:cs typeface="Calibri"/>
              </a:rPr>
              <a:t>halinde </a:t>
            </a:r>
            <a:r>
              <a:rPr sz="3000" dirty="0">
                <a:latin typeface="Calibri"/>
                <a:cs typeface="Calibri"/>
              </a:rPr>
              <a:t>ise </a:t>
            </a:r>
            <a:r>
              <a:rPr sz="3000" spc="-5" dirty="0">
                <a:latin typeface="Calibri"/>
                <a:cs typeface="Calibri"/>
              </a:rPr>
              <a:t>bu </a:t>
            </a:r>
            <a:r>
              <a:rPr sz="3000" spc="-15" dirty="0">
                <a:latin typeface="Calibri"/>
                <a:cs typeface="Calibri"/>
              </a:rPr>
              <a:t>kalem </a:t>
            </a:r>
            <a:r>
              <a:rPr sz="3000" spc="-10" dirty="0">
                <a:latin typeface="Calibri"/>
                <a:cs typeface="Calibri"/>
              </a:rPr>
              <a:t>tutarlarının </a:t>
            </a:r>
            <a:r>
              <a:rPr sz="3000" spc="-5" dirty="0">
                <a:latin typeface="Calibri"/>
                <a:cs typeface="Calibri"/>
              </a:rPr>
              <a:t>toplanması</a:t>
            </a:r>
            <a:r>
              <a:rPr sz="3000" spc="470" dirty="0">
                <a:latin typeface="Calibri"/>
                <a:cs typeface="Calibri"/>
              </a:rPr>
              <a:t> </a:t>
            </a:r>
            <a:r>
              <a:rPr sz="3000" spc="-5" dirty="0">
                <a:latin typeface="Calibri"/>
                <a:cs typeface="Calibri"/>
              </a:rPr>
              <a:t>sonucu</a:t>
            </a:r>
            <a:endParaRPr sz="3000">
              <a:latin typeface="Calibri"/>
              <a:cs typeface="Calibri"/>
            </a:endParaRPr>
          </a:p>
          <a:p>
            <a:pPr marL="12700">
              <a:lnSpc>
                <a:spcPct val="100000"/>
              </a:lnSpc>
              <a:spcBef>
                <a:spcPts val="1440"/>
              </a:spcBef>
            </a:pPr>
            <a:r>
              <a:rPr sz="3000" spc="-10" dirty="0">
                <a:latin typeface="Calibri"/>
                <a:cs typeface="Calibri"/>
              </a:rPr>
              <a:t>bulunan </a:t>
            </a:r>
            <a:r>
              <a:rPr sz="3000" dirty="0">
                <a:latin typeface="Calibri"/>
                <a:cs typeface="Calibri"/>
              </a:rPr>
              <a:t>kısım </a:t>
            </a:r>
            <a:r>
              <a:rPr sz="3000" spc="-10" dirty="0">
                <a:latin typeface="Calibri"/>
                <a:cs typeface="Calibri"/>
              </a:rPr>
              <a:t>toplam tutarı en </a:t>
            </a:r>
            <a:r>
              <a:rPr sz="3000" spc="-15" dirty="0">
                <a:latin typeface="Calibri"/>
                <a:cs typeface="Calibri"/>
              </a:rPr>
              <a:t>fazla </a:t>
            </a:r>
            <a:r>
              <a:rPr sz="3000" spc="-10" dirty="0">
                <a:latin typeface="Calibri"/>
                <a:cs typeface="Calibri"/>
              </a:rPr>
              <a:t>virgülden</a:t>
            </a:r>
            <a:r>
              <a:rPr sz="3000" spc="215" dirty="0">
                <a:latin typeface="Calibri"/>
                <a:cs typeface="Calibri"/>
              </a:rPr>
              <a:t> </a:t>
            </a:r>
            <a:r>
              <a:rPr sz="3000" spc="-20" dirty="0">
                <a:latin typeface="Calibri"/>
                <a:cs typeface="Calibri"/>
              </a:rPr>
              <a:t>sonra</a:t>
            </a:r>
            <a:endParaRPr sz="3000">
              <a:latin typeface="Calibri"/>
              <a:cs typeface="Calibri"/>
            </a:endParaRPr>
          </a:p>
          <a:p>
            <a:pPr marL="12700">
              <a:lnSpc>
                <a:spcPts val="3554"/>
              </a:lnSpc>
              <a:spcBef>
                <a:spcPts val="1440"/>
              </a:spcBef>
            </a:pPr>
            <a:r>
              <a:rPr sz="3000" dirty="0">
                <a:latin typeface="Calibri"/>
                <a:cs typeface="Calibri"/>
              </a:rPr>
              <a:t>iki </a:t>
            </a:r>
            <a:r>
              <a:rPr sz="3000" spc="-5" dirty="0">
                <a:latin typeface="Calibri"/>
                <a:cs typeface="Calibri"/>
              </a:rPr>
              <a:t>ondalık </a:t>
            </a:r>
            <a:r>
              <a:rPr sz="3000" dirty="0">
                <a:latin typeface="Calibri"/>
                <a:cs typeface="Calibri"/>
              </a:rPr>
              <a:t>basamaklı </a:t>
            </a:r>
            <a:r>
              <a:rPr sz="3000" spc="-5" dirty="0">
                <a:latin typeface="Calibri"/>
                <a:cs typeface="Calibri"/>
              </a:rPr>
              <a:t>olacak şekilde</a:t>
            </a:r>
            <a:r>
              <a:rPr sz="3000" spc="-50" dirty="0">
                <a:latin typeface="Calibri"/>
                <a:cs typeface="Calibri"/>
              </a:rPr>
              <a:t> </a:t>
            </a:r>
            <a:r>
              <a:rPr sz="3000" spc="-25" dirty="0">
                <a:latin typeface="Calibri"/>
                <a:cs typeface="Calibri"/>
              </a:rPr>
              <a:t>verilebilecektir.</a:t>
            </a:r>
            <a:endParaRPr sz="3000">
              <a:latin typeface="Calibri"/>
              <a:cs typeface="Calibri"/>
            </a:endParaRPr>
          </a:p>
          <a:p>
            <a:pPr marR="5080" algn="r">
              <a:lnSpc>
                <a:spcPts val="1395"/>
              </a:lnSpc>
            </a:pPr>
            <a:r>
              <a:rPr sz="1200" spc="5" dirty="0">
                <a:solidFill>
                  <a:srgbClr val="888888"/>
                </a:solidFill>
                <a:latin typeface="Tahoma"/>
                <a:cs typeface="Tahoma"/>
              </a:rPr>
              <a:t>8</a:t>
            </a:r>
            <a:r>
              <a:rPr sz="1200" spc="-585" dirty="0">
                <a:solidFill>
                  <a:srgbClr val="888888"/>
                </a:solidFill>
                <a:latin typeface="Tahoma"/>
                <a:cs typeface="Tahoma"/>
              </a:rPr>
              <a:t>9</a:t>
            </a:r>
            <a:r>
              <a:rPr sz="1800" baseline="-32407" dirty="0">
                <a:solidFill>
                  <a:srgbClr val="1D4577"/>
                </a:solidFill>
                <a:latin typeface="Tahoma"/>
                <a:cs typeface="Tahoma"/>
              </a:rPr>
              <a:t>89</a:t>
            </a:r>
            <a:endParaRPr sz="1800" baseline="-32407">
              <a:latin typeface="Tahoma"/>
              <a:cs typeface="Tahoma"/>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64207" y="309371"/>
            <a:ext cx="592988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38020" y="423926"/>
            <a:ext cx="5296535" cy="521334"/>
          </a:xfrm>
          <a:prstGeom prst="rect">
            <a:avLst/>
          </a:prstGeom>
        </p:spPr>
        <p:txBody>
          <a:bodyPr vert="horz" wrap="square" lIns="0" tIns="0" rIns="0" bIns="0" rtlCol="0">
            <a:spAutoFit/>
          </a:bodyPr>
          <a:lstStyle/>
          <a:p>
            <a:pPr marL="12700">
              <a:lnSpc>
                <a:spcPct val="100000"/>
              </a:lnSpc>
            </a:pPr>
            <a:r>
              <a:rPr spc="-5" dirty="0"/>
              <a:t>Virgülden </a:t>
            </a:r>
            <a:r>
              <a:rPr spc="-15" dirty="0"/>
              <a:t>Sonra Kaç</a:t>
            </a:r>
            <a:r>
              <a:rPr spc="-45" dirty="0"/>
              <a:t> </a:t>
            </a:r>
            <a:r>
              <a:rPr dirty="0"/>
              <a:t>Basamak…</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92605"/>
            <a:ext cx="8072120" cy="488950"/>
          </a:xfrm>
          <a:prstGeom prst="rect">
            <a:avLst/>
          </a:prstGeom>
        </p:spPr>
        <p:txBody>
          <a:bodyPr vert="horz" wrap="square" lIns="0" tIns="0" rIns="0" bIns="0" rtlCol="0">
            <a:spAutoFit/>
          </a:bodyPr>
          <a:lstStyle/>
          <a:p>
            <a:pPr marL="234950" indent="-222250">
              <a:lnSpc>
                <a:spcPct val="100000"/>
              </a:lnSpc>
              <a:buClr>
                <a:srgbClr val="0000CC"/>
              </a:buClr>
              <a:buFont typeface="Arial"/>
              <a:buChar char="•"/>
              <a:tabLst>
                <a:tab pos="235585" algn="l"/>
              </a:tabLst>
            </a:pPr>
            <a:r>
              <a:rPr sz="3000" spc="-5" dirty="0">
                <a:solidFill>
                  <a:srgbClr val="C0504D"/>
                </a:solidFill>
                <a:latin typeface="Calibri"/>
                <a:cs typeface="Calibri"/>
              </a:rPr>
              <a:t>İşçilik </a:t>
            </a:r>
            <a:r>
              <a:rPr sz="3000" spc="-10" dirty="0">
                <a:solidFill>
                  <a:srgbClr val="C0504D"/>
                </a:solidFill>
                <a:latin typeface="Calibri"/>
                <a:cs typeface="Calibri"/>
              </a:rPr>
              <a:t>maliyetini </a:t>
            </a:r>
            <a:r>
              <a:rPr sz="3000" spc="-15" dirty="0">
                <a:solidFill>
                  <a:srgbClr val="C0504D"/>
                </a:solidFill>
                <a:latin typeface="Calibri"/>
                <a:cs typeface="Calibri"/>
              </a:rPr>
              <a:t>oluşturan </a:t>
            </a:r>
            <a:r>
              <a:rPr sz="3000" spc="-5" dirty="0">
                <a:latin typeface="Calibri"/>
                <a:cs typeface="Calibri"/>
              </a:rPr>
              <a:t>unsurlar </a:t>
            </a:r>
            <a:r>
              <a:rPr sz="3000" spc="-20" dirty="0">
                <a:latin typeface="Calibri"/>
                <a:cs typeface="Calibri"/>
              </a:rPr>
              <a:t>sosyal</a:t>
            </a:r>
            <a:r>
              <a:rPr sz="3000" spc="595" dirty="0">
                <a:latin typeface="Calibri"/>
                <a:cs typeface="Calibri"/>
              </a:rPr>
              <a:t> </a:t>
            </a:r>
            <a:r>
              <a:rPr sz="3000" spc="-10" dirty="0">
                <a:latin typeface="Calibri"/>
                <a:cs typeface="Calibri"/>
              </a:rPr>
              <a:t>güvenlik</a:t>
            </a:r>
            <a:endParaRPr sz="3000">
              <a:latin typeface="Calibri"/>
              <a:cs typeface="Calibri"/>
            </a:endParaRPr>
          </a:p>
        </p:txBody>
      </p:sp>
      <p:sp>
        <p:nvSpPr>
          <p:cNvPr id="20" name="object 20"/>
          <p:cNvSpPr txBox="1"/>
          <p:nvPr/>
        </p:nvSpPr>
        <p:spPr>
          <a:xfrm>
            <a:off x="8415019" y="6434659"/>
            <a:ext cx="19304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90</a:t>
            </a:r>
            <a:endParaRPr sz="1200">
              <a:latin typeface="Tahoma"/>
              <a:cs typeface="Tahoma"/>
            </a:endParaRPr>
          </a:p>
        </p:txBody>
      </p:sp>
      <p:sp>
        <p:nvSpPr>
          <p:cNvPr id="10" name="object 10"/>
          <p:cNvSpPr txBox="1"/>
          <p:nvPr/>
        </p:nvSpPr>
        <p:spPr>
          <a:xfrm>
            <a:off x="547217" y="1658365"/>
            <a:ext cx="8072755" cy="488950"/>
          </a:xfrm>
          <a:prstGeom prst="rect">
            <a:avLst/>
          </a:prstGeom>
        </p:spPr>
        <p:txBody>
          <a:bodyPr vert="horz" wrap="square" lIns="0" tIns="0" rIns="0" bIns="0" rtlCol="0">
            <a:spAutoFit/>
          </a:bodyPr>
          <a:lstStyle/>
          <a:p>
            <a:pPr marL="12700">
              <a:lnSpc>
                <a:spcPct val="100000"/>
              </a:lnSpc>
              <a:tabLst>
                <a:tab pos="2044064" algn="l"/>
                <a:tab pos="4530090" algn="l"/>
                <a:tab pos="6381750" algn="l"/>
                <a:tab pos="7369809" algn="l"/>
              </a:tabLst>
            </a:pPr>
            <a:r>
              <a:rPr sz="3000" dirty="0">
                <a:latin typeface="Calibri"/>
                <a:cs typeface="Calibri"/>
              </a:rPr>
              <a:t>m</a:t>
            </a:r>
            <a:r>
              <a:rPr sz="3000" spc="-15" dirty="0">
                <a:latin typeface="Calibri"/>
                <a:cs typeface="Calibri"/>
              </a:rPr>
              <a:t>e</a:t>
            </a:r>
            <a:r>
              <a:rPr sz="3000" spc="-40" dirty="0">
                <a:latin typeface="Calibri"/>
                <a:cs typeface="Calibri"/>
              </a:rPr>
              <a:t>v</a:t>
            </a:r>
            <a:r>
              <a:rPr sz="3000" spc="-10" dirty="0">
                <a:latin typeface="Calibri"/>
                <a:cs typeface="Calibri"/>
              </a:rPr>
              <a:t>z</a:t>
            </a:r>
            <a:r>
              <a:rPr sz="3000" spc="-5" dirty="0">
                <a:latin typeface="Calibri"/>
                <a:cs typeface="Calibri"/>
              </a:rPr>
              <a:t>u</a:t>
            </a:r>
            <a:r>
              <a:rPr sz="3000" spc="-45" dirty="0">
                <a:latin typeface="Calibri"/>
                <a:cs typeface="Calibri"/>
              </a:rPr>
              <a:t>a</a:t>
            </a:r>
            <a:r>
              <a:rPr sz="3000" dirty="0">
                <a:latin typeface="Calibri"/>
                <a:cs typeface="Calibri"/>
              </a:rPr>
              <a:t>tı	</a:t>
            </a:r>
            <a:r>
              <a:rPr sz="3000" spc="-45" dirty="0">
                <a:latin typeface="Calibri"/>
                <a:cs typeface="Calibri"/>
              </a:rPr>
              <a:t>k</a:t>
            </a:r>
            <a:r>
              <a:rPr sz="3000" spc="-5" dirty="0">
                <a:latin typeface="Calibri"/>
                <a:cs typeface="Calibri"/>
              </a:rPr>
              <a:t>a</a:t>
            </a:r>
            <a:r>
              <a:rPr sz="3000" spc="-20" dirty="0">
                <a:latin typeface="Calibri"/>
                <a:cs typeface="Calibri"/>
              </a:rPr>
              <a:t>p</a:t>
            </a:r>
            <a:r>
              <a:rPr sz="3000" dirty="0">
                <a:latin typeface="Calibri"/>
                <a:cs typeface="Calibri"/>
              </a:rPr>
              <a:t>sam</a:t>
            </a:r>
            <a:r>
              <a:rPr sz="3000" spc="-10" dirty="0">
                <a:latin typeface="Calibri"/>
                <a:cs typeface="Calibri"/>
              </a:rPr>
              <a:t>ı</a:t>
            </a:r>
            <a:r>
              <a:rPr sz="3000" spc="-5" dirty="0">
                <a:latin typeface="Calibri"/>
                <a:cs typeface="Calibri"/>
              </a:rPr>
              <a:t>nda</a:t>
            </a:r>
            <a:r>
              <a:rPr sz="3000" dirty="0">
                <a:latin typeface="Calibri"/>
                <a:cs typeface="Calibri"/>
              </a:rPr>
              <a:t>	</a:t>
            </a:r>
            <a:r>
              <a:rPr sz="3000" spc="-45" dirty="0">
                <a:latin typeface="Calibri"/>
                <a:cs typeface="Calibri"/>
              </a:rPr>
              <a:t>k</a:t>
            </a:r>
            <a:r>
              <a:rPr sz="3000" dirty="0">
                <a:latin typeface="Calibri"/>
                <a:cs typeface="Calibri"/>
              </a:rPr>
              <a:t>anun</a:t>
            </a:r>
            <a:r>
              <a:rPr sz="3000" spc="-15" dirty="0">
                <a:latin typeface="Calibri"/>
                <a:cs typeface="Calibri"/>
              </a:rPr>
              <a:t>l</a:t>
            </a:r>
            <a:r>
              <a:rPr sz="3000" dirty="0">
                <a:latin typeface="Calibri"/>
                <a:cs typeface="Calibri"/>
              </a:rPr>
              <a:t>a	</a:t>
            </a:r>
            <a:r>
              <a:rPr sz="3000" spc="-35" dirty="0">
                <a:latin typeface="Calibri"/>
                <a:cs typeface="Calibri"/>
              </a:rPr>
              <a:t>v</a:t>
            </a:r>
            <a:r>
              <a:rPr sz="3000" dirty="0">
                <a:latin typeface="Calibri"/>
                <a:cs typeface="Calibri"/>
              </a:rPr>
              <a:t>e	i</a:t>
            </a:r>
            <a:r>
              <a:rPr sz="3000" spc="-15" dirty="0">
                <a:latin typeface="Calibri"/>
                <a:cs typeface="Calibri"/>
              </a:rPr>
              <a:t>d</a:t>
            </a:r>
            <a:r>
              <a:rPr sz="3000" dirty="0">
                <a:latin typeface="Calibri"/>
                <a:cs typeface="Calibri"/>
              </a:rPr>
              <a:t>ari</a:t>
            </a:r>
            <a:endParaRPr sz="3000">
              <a:latin typeface="Calibri"/>
              <a:cs typeface="Calibri"/>
            </a:endParaRPr>
          </a:p>
        </p:txBody>
      </p:sp>
      <p:sp>
        <p:nvSpPr>
          <p:cNvPr id="11" name="object 11"/>
          <p:cNvSpPr txBox="1"/>
          <p:nvPr/>
        </p:nvSpPr>
        <p:spPr>
          <a:xfrm>
            <a:off x="547217" y="2024507"/>
            <a:ext cx="8071484" cy="854710"/>
          </a:xfrm>
          <a:prstGeom prst="rect">
            <a:avLst/>
          </a:prstGeom>
        </p:spPr>
        <p:txBody>
          <a:bodyPr vert="horz" wrap="square" lIns="0" tIns="0" rIns="0" bIns="0" rtlCol="0">
            <a:spAutoFit/>
          </a:bodyPr>
          <a:lstStyle/>
          <a:p>
            <a:pPr marL="12700">
              <a:lnSpc>
                <a:spcPts val="3240"/>
              </a:lnSpc>
              <a:tabLst>
                <a:tab pos="2597150" algn="l"/>
                <a:tab pos="4508500" algn="l"/>
                <a:tab pos="5497830" algn="l"/>
                <a:tab pos="6095365" algn="l"/>
                <a:tab pos="7865109" algn="l"/>
              </a:tabLst>
            </a:pPr>
            <a:r>
              <a:rPr sz="3000" dirty="0">
                <a:latin typeface="Calibri"/>
                <a:cs typeface="Calibri"/>
              </a:rPr>
              <a:t>dü</a:t>
            </a:r>
            <a:r>
              <a:rPr sz="3000" spc="-80" dirty="0">
                <a:latin typeface="Calibri"/>
                <a:cs typeface="Calibri"/>
              </a:rPr>
              <a:t>z</a:t>
            </a:r>
            <a:r>
              <a:rPr sz="3000" dirty="0">
                <a:latin typeface="Calibri"/>
                <a:cs typeface="Calibri"/>
              </a:rPr>
              <a:t>e</a:t>
            </a:r>
            <a:r>
              <a:rPr sz="3000" spc="-15" dirty="0">
                <a:latin typeface="Calibri"/>
                <a:cs typeface="Calibri"/>
              </a:rPr>
              <a:t>n</a:t>
            </a:r>
            <a:r>
              <a:rPr sz="3000" dirty="0">
                <a:latin typeface="Calibri"/>
                <a:cs typeface="Calibri"/>
              </a:rPr>
              <a:t>l</a:t>
            </a:r>
            <a:r>
              <a:rPr sz="3000" spc="-15" dirty="0">
                <a:latin typeface="Calibri"/>
                <a:cs typeface="Calibri"/>
              </a:rPr>
              <a:t>e</a:t>
            </a:r>
            <a:r>
              <a:rPr sz="3000" spc="5" dirty="0">
                <a:latin typeface="Calibri"/>
                <a:cs typeface="Calibri"/>
              </a:rPr>
              <a:t>m</a:t>
            </a:r>
            <a:r>
              <a:rPr sz="3000" dirty="0">
                <a:latin typeface="Calibri"/>
                <a:cs typeface="Calibri"/>
              </a:rPr>
              <a:t>e</a:t>
            </a:r>
            <a:r>
              <a:rPr sz="3000" spc="-15" dirty="0">
                <a:latin typeface="Calibri"/>
                <a:cs typeface="Calibri"/>
              </a:rPr>
              <a:t>l</a:t>
            </a:r>
            <a:r>
              <a:rPr sz="3000" dirty="0">
                <a:latin typeface="Calibri"/>
                <a:cs typeface="Calibri"/>
              </a:rPr>
              <a:t>e</a:t>
            </a:r>
            <a:r>
              <a:rPr sz="3000" spc="-15" dirty="0">
                <a:latin typeface="Calibri"/>
                <a:cs typeface="Calibri"/>
              </a:rPr>
              <a:t>r</a:t>
            </a:r>
            <a:r>
              <a:rPr sz="3000" dirty="0">
                <a:latin typeface="Calibri"/>
                <a:cs typeface="Calibri"/>
              </a:rPr>
              <a:t>le	b</a:t>
            </a:r>
            <a:r>
              <a:rPr sz="3000" spc="-15" dirty="0">
                <a:latin typeface="Calibri"/>
                <a:cs typeface="Calibri"/>
              </a:rPr>
              <a:t>e</a:t>
            </a:r>
            <a:r>
              <a:rPr sz="3000" dirty="0">
                <a:latin typeface="Calibri"/>
                <a:cs typeface="Calibri"/>
              </a:rPr>
              <a:t>l</a:t>
            </a:r>
            <a:r>
              <a:rPr sz="3000" spc="-15" dirty="0">
                <a:latin typeface="Calibri"/>
                <a:cs typeface="Calibri"/>
              </a:rPr>
              <a:t>i</a:t>
            </a:r>
            <a:r>
              <a:rPr sz="3000" dirty="0">
                <a:latin typeface="Calibri"/>
                <a:cs typeface="Calibri"/>
              </a:rPr>
              <a:t>r</a:t>
            </a:r>
            <a:r>
              <a:rPr sz="3000" spc="-10" dirty="0">
                <a:latin typeface="Calibri"/>
                <a:cs typeface="Calibri"/>
              </a:rPr>
              <a:t>l</a:t>
            </a:r>
            <a:r>
              <a:rPr sz="3000" dirty="0">
                <a:latin typeface="Calibri"/>
                <a:cs typeface="Calibri"/>
              </a:rPr>
              <a:t>e</a:t>
            </a:r>
            <a:r>
              <a:rPr sz="3000" spc="-15" dirty="0">
                <a:latin typeface="Calibri"/>
                <a:cs typeface="Calibri"/>
              </a:rPr>
              <a:t>n</a:t>
            </a:r>
            <a:r>
              <a:rPr sz="3000" spc="5" dirty="0">
                <a:latin typeface="Calibri"/>
                <a:cs typeface="Calibri"/>
              </a:rPr>
              <a:t>m</a:t>
            </a:r>
            <a:r>
              <a:rPr sz="3000" dirty="0">
                <a:latin typeface="Calibri"/>
                <a:cs typeface="Calibri"/>
              </a:rPr>
              <a:t>iş	</a:t>
            </a:r>
            <a:r>
              <a:rPr sz="3000" spc="-5" dirty="0">
                <a:latin typeface="Calibri"/>
                <a:cs typeface="Calibri"/>
              </a:rPr>
              <a:t>ol</a:t>
            </a:r>
            <a:r>
              <a:rPr sz="3000" spc="-10" dirty="0">
                <a:latin typeface="Calibri"/>
                <a:cs typeface="Calibri"/>
              </a:rPr>
              <a:t>u</a:t>
            </a:r>
            <a:r>
              <a:rPr sz="3000" spc="-5" dirty="0">
                <a:latin typeface="Calibri"/>
                <a:cs typeface="Calibri"/>
              </a:rPr>
              <a:t>p</a:t>
            </a:r>
            <a:r>
              <a:rPr sz="3000" dirty="0">
                <a:latin typeface="Calibri"/>
                <a:cs typeface="Calibri"/>
              </a:rPr>
              <a:t>;	</a:t>
            </a:r>
            <a:r>
              <a:rPr sz="3000" spc="-10" dirty="0">
                <a:latin typeface="Calibri"/>
                <a:cs typeface="Calibri"/>
              </a:rPr>
              <a:t>b</a:t>
            </a:r>
            <a:r>
              <a:rPr sz="3000" dirty="0">
                <a:latin typeface="Calibri"/>
                <a:cs typeface="Calibri"/>
              </a:rPr>
              <a:t>u	çe</a:t>
            </a:r>
            <a:r>
              <a:rPr sz="3000" spc="-60" dirty="0">
                <a:latin typeface="Calibri"/>
                <a:cs typeface="Calibri"/>
              </a:rPr>
              <a:t>r</a:t>
            </a:r>
            <a:r>
              <a:rPr sz="3000" dirty="0">
                <a:latin typeface="Calibri"/>
                <a:cs typeface="Calibri"/>
              </a:rPr>
              <a:t>ç</a:t>
            </a:r>
            <a:r>
              <a:rPr sz="3000" spc="-30" dirty="0">
                <a:latin typeface="Calibri"/>
                <a:cs typeface="Calibri"/>
              </a:rPr>
              <a:t>e</a:t>
            </a:r>
            <a:r>
              <a:rPr sz="3000" spc="-25" dirty="0">
                <a:latin typeface="Calibri"/>
                <a:cs typeface="Calibri"/>
              </a:rPr>
              <a:t>v</a:t>
            </a:r>
            <a:r>
              <a:rPr sz="3000" spc="-20" dirty="0">
                <a:latin typeface="Calibri"/>
                <a:cs typeface="Calibri"/>
              </a:rPr>
              <a:t>e</a:t>
            </a:r>
            <a:r>
              <a:rPr sz="3000" dirty="0">
                <a:latin typeface="Calibri"/>
                <a:cs typeface="Calibri"/>
              </a:rPr>
              <a:t>de	</a:t>
            </a:r>
            <a:r>
              <a:rPr sz="3000" dirty="0">
                <a:solidFill>
                  <a:srgbClr val="C0504D"/>
                </a:solidFill>
                <a:latin typeface="Calibri"/>
                <a:cs typeface="Calibri"/>
              </a:rPr>
              <a:t>1</a:t>
            </a:r>
            <a:endParaRPr sz="3000">
              <a:latin typeface="Calibri"/>
              <a:cs typeface="Calibri"/>
            </a:endParaRPr>
          </a:p>
          <a:p>
            <a:pPr marL="12700">
              <a:lnSpc>
                <a:spcPts val="3240"/>
              </a:lnSpc>
            </a:pPr>
            <a:r>
              <a:rPr sz="3000" spc="-50" dirty="0">
                <a:solidFill>
                  <a:srgbClr val="C0504D"/>
                </a:solidFill>
                <a:latin typeface="Calibri"/>
                <a:cs typeface="Calibri"/>
              </a:rPr>
              <a:t>TL’nin </a:t>
            </a:r>
            <a:r>
              <a:rPr sz="3000" spc="-5" dirty="0">
                <a:solidFill>
                  <a:srgbClr val="C0504D"/>
                </a:solidFill>
                <a:latin typeface="Calibri"/>
                <a:cs typeface="Calibri"/>
              </a:rPr>
              <a:t>altındaki </a:t>
            </a:r>
            <a:r>
              <a:rPr sz="3000" spc="-10" dirty="0">
                <a:solidFill>
                  <a:srgbClr val="C0504D"/>
                </a:solidFill>
                <a:latin typeface="Calibri"/>
                <a:cs typeface="Calibri"/>
              </a:rPr>
              <a:t>tutarlar </a:t>
            </a:r>
            <a:r>
              <a:rPr sz="3000" b="1" dirty="0">
                <a:solidFill>
                  <a:srgbClr val="FF0066"/>
                </a:solidFill>
                <a:latin typeface="Calibri"/>
                <a:cs typeface="Calibri"/>
              </a:rPr>
              <a:t>iki </a:t>
            </a:r>
            <a:r>
              <a:rPr sz="3000" b="1" spc="-5" dirty="0">
                <a:solidFill>
                  <a:srgbClr val="FF0066"/>
                </a:solidFill>
                <a:latin typeface="Calibri"/>
                <a:cs typeface="Calibri"/>
              </a:rPr>
              <a:t>ondalık </a:t>
            </a:r>
            <a:r>
              <a:rPr sz="3000" spc="-5" dirty="0">
                <a:solidFill>
                  <a:srgbClr val="C0504D"/>
                </a:solidFill>
                <a:latin typeface="Calibri"/>
                <a:cs typeface="Calibri"/>
              </a:rPr>
              <a:t>basamaklı </a:t>
            </a:r>
            <a:r>
              <a:rPr sz="3000" spc="350" dirty="0">
                <a:solidFill>
                  <a:srgbClr val="C0504D"/>
                </a:solidFill>
                <a:latin typeface="Calibri"/>
                <a:cs typeface="Calibri"/>
              </a:rPr>
              <a:t> </a:t>
            </a:r>
            <a:r>
              <a:rPr sz="3000" spc="-20" dirty="0">
                <a:solidFill>
                  <a:srgbClr val="C0504D"/>
                </a:solidFill>
                <a:latin typeface="Calibri"/>
                <a:cs typeface="Calibri"/>
              </a:rPr>
              <a:t>sayıya</a:t>
            </a:r>
            <a:endParaRPr sz="3000">
              <a:latin typeface="Calibri"/>
              <a:cs typeface="Calibri"/>
            </a:endParaRPr>
          </a:p>
        </p:txBody>
      </p:sp>
      <p:sp>
        <p:nvSpPr>
          <p:cNvPr id="12" name="object 12"/>
          <p:cNvSpPr txBox="1"/>
          <p:nvPr/>
        </p:nvSpPr>
        <p:spPr>
          <a:xfrm>
            <a:off x="547217" y="2756027"/>
            <a:ext cx="4217670" cy="488950"/>
          </a:xfrm>
          <a:prstGeom prst="rect">
            <a:avLst/>
          </a:prstGeom>
        </p:spPr>
        <p:txBody>
          <a:bodyPr vert="horz" wrap="square" lIns="0" tIns="0" rIns="0" bIns="0" rtlCol="0">
            <a:spAutoFit/>
          </a:bodyPr>
          <a:lstStyle/>
          <a:p>
            <a:pPr marL="12700">
              <a:lnSpc>
                <a:spcPct val="100000"/>
              </a:lnSpc>
            </a:pPr>
            <a:r>
              <a:rPr sz="3000" spc="-15" dirty="0">
                <a:solidFill>
                  <a:srgbClr val="C0504D"/>
                </a:solidFill>
                <a:latin typeface="Calibri"/>
                <a:cs typeface="Calibri"/>
              </a:rPr>
              <a:t>yuvarlanarak </a:t>
            </a:r>
            <a:r>
              <a:rPr sz="3000" spc="-30" dirty="0">
                <a:solidFill>
                  <a:srgbClr val="C0504D"/>
                </a:solidFill>
                <a:latin typeface="Calibri"/>
                <a:cs typeface="Calibri"/>
              </a:rPr>
              <a:t>yazılmaktadır.</a:t>
            </a:r>
            <a:endParaRPr sz="3000">
              <a:latin typeface="Calibri"/>
              <a:cs typeface="Calibri"/>
            </a:endParaRPr>
          </a:p>
        </p:txBody>
      </p:sp>
      <p:sp>
        <p:nvSpPr>
          <p:cNvPr id="13" name="object 13"/>
          <p:cNvSpPr txBox="1"/>
          <p:nvPr/>
        </p:nvSpPr>
        <p:spPr>
          <a:xfrm>
            <a:off x="547217" y="3121786"/>
            <a:ext cx="1204595" cy="489584"/>
          </a:xfrm>
          <a:prstGeom prst="rect">
            <a:avLst/>
          </a:prstGeom>
        </p:spPr>
        <p:txBody>
          <a:bodyPr vert="horz" wrap="square" lIns="0" tIns="0" rIns="0" bIns="0" rtlCol="0">
            <a:spAutoFit/>
          </a:bodyPr>
          <a:lstStyle/>
          <a:p>
            <a:pPr marL="234950" indent="-222250">
              <a:lnSpc>
                <a:spcPct val="100000"/>
              </a:lnSpc>
              <a:buClr>
                <a:srgbClr val="0000CC"/>
              </a:buClr>
              <a:buFont typeface="Arial"/>
              <a:buChar char="•"/>
              <a:tabLst>
                <a:tab pos="235585" algn="l"/>
              </a:tabLst>
            </a:pPr>
            <a:r>
              <a:rPr sz="3000" spc="-5" dirty="0">
                <a:latin typeface="Calibri"/>
                <a:cs typeface="Calibri"/>
              </a:rPr>
              <a:t>So</a:t>
            </a:r>
            <a:r>
              <a:rPr sz="3000" spc="-45" dirty="0">
                <a:latin typeface="Calibri"/>
                <a:cs typeface="Calibri"/>
              </a:rPr>
              <a:t>s</a:t>
            </a:r>
            <a:r>
              <a:rPr sz="3000" spc="-50" dirty="0">
                <a:latin typeface="Calibri"/>
                <a:cs typeface="Calibri"/>
              </a:rPr>
              <a:t>y</a:t>
            </a:r>
            <a:r>
              <a:rPr sz="3000" dirty="0">
                <a:latin typeface="Calibri"/>
                <a:cs typeface="Calibri"/>
              </a:rPr>
              <a:t>al</a:t>
            </a:r>
            <a:endParaRPr sz="3000">
              <a:latin typeface="Calibri"/>
              <a:cs typeface="Calibri"/>
            </a:endParaRPr>
          </a:p>
        </p:txBody>
      </p:sp>
      <p:sp>
        <p:nvSpPr>
          <p:cNvPr id="14" name="object 14"/>
          <p:cNvSpPr txBox="1"/>
          <p:nvPr/>
        </p:nvSpPr>
        <p:spPr>
          <a:xfrm>
            <a:off x="2135504" y="3121786"/>
            <a:ext cx="6484620" cy="489584"/>
          </a:xfrm>
          <a:prstGeom prst="rect">
            <a:avLst/>
          </a:prstGeom>
        </p:spPr>
        <p:txBody>
          <a:bodyPr vert="horz" wrap="square" lIns="0" tIns="0" rIns="0" bIns="0" rtlCol="0">
            <a:spAutoFit/>
          </a:bodyPr>
          <a:lstStyle/>
          <a:p>
            <a:pPr marL="12700">
              <a:lnSpc>
                <a:spcPct val="100000"/>
              </a:lnSpc>
              <a:tabLst>
                <a:tab pos="1707514" algn="l"/>
                <a:tab pos="4361180" algn="l"/>
              </a:tabLst>
            </a:pPr>
            <a:r>
              <a:rPr sz="3000" spc="-10" dirty="0">
                <a:latin typeface="Calibri"/>
                <a:cs typeface="Calibri"/>
              </a:rPr>
              <a:t>güvenlik	mevzuatındaki	düzenlemeler</a:t>
            </a:r>
            <a:endParaRPr sz="3000">
              <a:latin typeface="Calibri"/>
              <a:cs typeface="Calibri"/>
            </a:endParaRPr>
          </a:p>
        </p:txBody>
      </p:sp>
      <p:sp>
        <p:nvSpPr>
          <p:cNvPr id="15" name="object 15"/>
          <p:cNvSpPr txBox="1"/>
          <p:nvPr/>
        </p:nvSpPr>
        <p:spPr>
          <a:xfrm>
            <a:off x="547217" y="3487801"/>
            <a:ext cx="8074025" cy="488950"/>
          </a:xfrm>
          <a:prstGeom prst="rect">
            <a:avLst/>
          </a:prstGeom>
        </p:spPr>
        <p:txBody>
          <a:bodyPr vert="horz" wrap="square" lIns="0" tIns="0" rIns="0" bIns="0" rtlCol="0">
            <a:spAutoFit/>
          </a:bodyPr>
          <a:lstStyle/>
          <a:p>
            <a:pPr marL="12700">
              <a:lnSpc>
                <a:spcPct val="100000"/>
              </a:lnSpc>
              <a:tabLst>
                <a:tab pos="1539875" algn="l"/>
                <a:tab pos="2978150" algn="l"/>
                <a:tab pos="5013325" algn="l"/>
                <a:tab pos="6120130" algn="l"/>
              </a:tabLst>
            </a:pPr>
            <a:r>
              <a:rPr sz="3000" dirty="0">
                <a:latin typeface="Calibri"/>
                <a:cs typeface="Calibri"/>
              </a:rPr>
              <a:t>em</a:t>
            </a:r>
            <a:r>
              <a:rPr sz="3000" spc="-45" dirty="0">
                <a:latin typeface="Calibri"/>
                <a:cs typeface="Calibri"/>
              </a:rPr>
              <a:t>r</a:t>
            </a:r>
            <a:r>
              <a:rPr sz="3000" dirty="0">
                <a:latin typeface="Calibri"/>
                <a:cs typeface="Calibri"/>
              </a:rPr>
              <a:t>e</a:t>
            </a:r>
            <a:r>
              <a:rPr sz="3000" spc="-15" dirty="0">
                <a:latin typeface="Calibri"/>
                <a:cs typeface="Calibri"/>
              </a:rPr>
              <a:t>d</a:t>
            </a:r>
            <a:r>
              <a:rPr sz="3000" dirty="0">
                <a:latin typeface="Calibri"/>
                <a:cs typeface="Calibri"/>
              </a:rPr>
              <a:t>ici	</a:t>
            </a:r>
            <a:r>
              <a:rPr sz="3000" spc="-5" dirty="0">
                <a:latin typeface="Calibri"/>
                <a:cs typeface="Calibri"/>
              </a:rPr>
              <a:t>n</a:t>
            </a:r>
            <a:r>
              <a:rPr sz="3000" spc="-10" dirty="0">
                <a:latin typeface="Calibri"/>
                <a:cs typeface="Calibri"/>
              </a:rPr>
              <a:t>i</a:t>
            </a:r>
            <a:r>
              <a:rPr sz="3000" spc="-35" dirty="0">
                <a:latin typeface="Calibri"/>
                <a:cs typeface="Calibri"/>
              </a:rPr>
              <a:t>t</a:t>
            </a:r>
            <a:r>
              <a:rPr sz="3000" dirty="0">
                <a:latin typeface="Calibri"/>
                <a:cs typeface="Calibri"/>
              </a:rPr>
              <a:t>e</a:t>
            </a:r>
            <a:r>
              <a:rPr sz="3000" spc="-15" dirty="0">
                <a:latin typeface="Calibri"/>
                <a:cs typeface="Calibri"/>
              </a:rPr>
              <a:t>l</a:t>
            </a:r>
            <a:r>
              <a:rPr sz="3000" dirty="0">
                <a:latin typeface="Calibri"/>
                <a:cs typeface="Calibri"/>
              </a:rPr>
              <a:t>i</a:t>
            </a:r>
            <a:r>
              <a:rPr sz="3000" spc="-15" dirty="0">
                <a:latin typeface="Calibri"/>
                <a:cs typeface="Calibri"/>
              </a:rPr>
              <a:t>k</a:t>
            </a:r>
            <a:r>
              <a:rPr sz="3000" spc="-35" dirty="0">
                <a:latin typeface="Calibri"/>
                <a:cs typeface="Calibri"/>
              </a:rPr>
              <a:t>t</a:t>
            </a:r>
            <a:r>
              <a:rPr sz="3000" dirty="0">
                <a:latin typeface="Calibri"/>
                <a:cs typeface="Calibri"/>
              </a:rPr>
              <a:t>e	</a:t>
            </a:r>
            <a:r>
              <a:rPr sz="3000" spc="-5" dirty="0">
                <a:latin typeface="Calibri"/>
                <a:cs typeface="Calibri"/>
              </a:rPr>
              <a:t>old</a:t>
            </a:r>
            <a:r>
              <a:rPr sz="3000" spc="-15" dirty="0">
                <a:latin typeface="Calibri"/>
                <a:cs typeface="Calibri"/>
              </a:rPr>
              <a:t>u</a:t>
            </a:r>
            <a:r>
              <a:rPr sz="3000" spc="-5" dirty="0">
                <a:latin typeface="Calibri"/>
                <a:cs typeface="Calibri"/>
              </a:rPr>
              <a:t>ğu</a:t>
            </a:r>
            <a:r>
              <a:rPr sz="3000" dirty="0">
                <a:latin typeface="Calibri"/>
                <a:cs typeface="Calibri"/>
              </a:rPr>
              <a:t>nd</a:t>
            </a:r>
            <a:r>
              <a:rPr sz="3000" spc="-5" dirty="0">
                <a:latin typeface="Calibri"/>
                <a:cs typeface="Calibri"/>
              </a:rPr>
              <a:t>an</a:t>
            </a:r>
            <a:r>
              <a:rPr sz="3000" dirty="0">
                <a:latin typeface="Calibri"/>
                <a:cs typeface="Calibri"/>
              </a:rPr>
              <a:t>	</a:t>
            </a:r>
            <a:r>
              <a:rPr sz="3000" spc="-5" dirty="0">
                <a:latin typeface="Calibri"/>
                <a:cs typeface="Calibri"/>
              </a:rPr>
              <a:t>dol</a:t>
            </a:r>
            <a:r>
              <a:rPr sz="3000" spc="-70" dirty="0">
                <a:latin typeface="Calibri"/>
                <a:cs typeface="Calibri"/>
              </a:rPr>
              <a:t>a</a:t>
            </a:r>
            <a:r>
              <a:rPr sz="3000" dirty="0">
                <a:latin typeface="Calibri"/>
                <a:cs typeface="Calibri"/>
              </a:rPr>
              <a:t>yı	u</a:t>
            </a:r>
            <a:r>
              <a:rPr sz="3000" spc="-45" dirty="0">
                <a:latin typeface="Calibri"/>
                <a:cs typeface="Calibri"/>
              </a:rPr>
              <a:t>y</a:t>
            </a:r>
            <a:r>
              <a:rPr sz="3000" dirty="0">
                <a:latin typeface="Calibri"/>
                <a:cs typeface="Calibri"/>
              </a:rPr>
              <a:t>gulanması</a:t>
            </a:r>
            <a:endParaRPr sz="3000">
              <a:latin typeface="Calibri"/>
              <a:cs typeface="Calibri"/>
            </a:endParaRPr>
          </a:p>
        </p:txBody>
      </p:sp>
      <p:sp>
        <p:nvSpPr>
          <p:cNvPr id="16" name="object 16"/>
          <p:cNvSpPr txBox="1"/>
          <p:nvPr/>
        </p:nvSpPr>
        <p:spPr>
          <a:xfrm>
            <a:off x="547217" y="3853560"/>
            <a:ext cx="1778635" cy="488950"/>
          </a:xfrm>
          <a:prstGeom prst="rect">
            <a:avLst/>
          </a:prstGeom>
        </p:spPr>
        <p:txBody>
          <a:bodyPr vert="horz" wrap="square" lIns="0" tIns="0" rIns="0" bIns="0" rtlCol="0">
            <a:spAutoFit/>
          </a:bodyPr>
          <a:lstStyle/>
          <a:p>
            <a:pPr marL="12700">
              <a:lnSpc>
                <a:spcPct val="100000"/>
              </a:lnSpc>
            </a:pPr>
            <a:r>
              <a:rPr sz="3000" spc="-40" dirty="0">
                <a:latin typeface="Calibri"/>
                <a:cs typeface="Calibri"/>
              </a:rPr>
              <a:t>zorunludur.</a:t>
            </a:r>
            <a:endParaRPr sz="3000">
              <a:latin typeface="Calibri"/>
              <a:cs typeface="Calibri"/>
            </a:endParaRPr>
          </a:p>
        </p:txBody>
      </p:sp>
      <p:sp>
        <p:nvSpPr>
          <p:cNvPr id="17" name="object 17"/>
          <p:cNvSpPr txBox="1"/>
          <p:nvPr/>
        </p:nvSpPr>
        <p:spPr>
          <a:xfrm>
            <a:off x="547217" y="4219320"/>
            <a:ext cx="1343660" cy="488950"/>
          </a:xfrm>
          <a:prstGeom prst="rect">
            <a:avLst/>
          </a:prstGeom>
        </p:spPr>
        <p:txBody>
          <a:bodyPr vert="horz" wrap="square" lIns="0" tIns="0" rIns="0" bIns="0" rtlCol="0">
            <a:spAutoFit/>
          </a:bodyPr>
          <a:lstStyle/>
          <a:p>
            <a:pPr marL="234950" indent="-222250">
              <a:lnSpc>
                <a:spcPct val="100000"/>
              </a:lnSpc>
              <a:buClr>
                <a:srgbClr val="0000CC"/>
              </a:buClr>
              <a:buFont typeface="Arial"/>
              <a:buChar char="•"/>
              <a:tabLst>
                <a:tab pos="235585" algn="l"/>
              </a:tabLst>
            </a:pPr>
            <a:r>
              <a:rPr sz="3000" spc="-10" dirty="0">
                <a:solidFill>
                  <a:srgbClr val="006FC0"/>
                </a:solidFill>
                <a:latin typeface="Calibri"/>
                <a:cs typeface="Calibri"/>
              </a:rPr>
              <a:t>Hizmet</a:t>
            </a:r>
            <a:endParaRPr sz="3000">
              <a:latin typeface="Calibri"/>
              <a:cs typeface="Calibri"/>
            </a:endParaRPr>
          </a:p>
        </p:txBody>
      </p:sp>
      <p:sp>
        <p:nvSpPr>
          <p:cNvPr id="18" name="object 18"/>
          <p:cNvSpPr txBox="1"/>
          <p:nvPr/>
        </p:nvSpPr>
        <p:spPr>
          <a:xfrm>
            <a:off x="2240660" y="4219320"/>
            <a:ext cx="6380480" cy="488950"/>
          </a:xfrm>
          <a:prstGeom prst="rect">
            <a:avLst/>
          </a:prstGeom>
        </p:spPr>
        <p:txBody>
          <a:bodyPr vert="horz" wrap="square" lIns="0" tIns="0" rIns="0" bIns="0" rtlCol="0">
            <a:spAutoFit/>
          </a:bodyPr>
          <a:lstStyle/>
          <a:p>
            <a:pPr marL="12700">
              <a:lnSpc>
                <a:spcPct val="100000"/>
              </a:lnSpc>
              <a:tabLst>
                <a:tab pos="1138555" algn="l"/>
                <a:tab pos="3348990" algn="l"/>
                <a:tab pos="4538980" algn="l"/>
                <a:tab pos="5592445" algn="l"/>
              </a:tabLst>
            </a:pPr>
            <a:r>
              <a:rPr sz="3000" dirty="0">
                <a:solidFill>
                  <a:srgbClr val="006FC0"/>
                </a:solidFill>
                <a:latin typeface="Calibri"/>
                <a:cs typeface="Calibri"/>
              </a:rPr>
              <a:t>al</a:t>
            </a:r>
            <a:r>
              <a:rPr sz="3000" spc="-10" dirty="0">
                <a:solidFill>
                  <a:srgbClr val="006FC0"/>
                </a:solidFill>
                <a:latin typeface="Calibri"/>
                <a:cs typeface="Calibri"/>
              </a:rPr>
              <a:t>ı</a:t>
            </a:r>
            <a:r>
              <a:rPr sz="3000" dirty="0">
                <a:solidFill>
                  <a:srgbClr val="006FC0"/>
                </a:solidFill>
                <a:latin typeface="Calibri"/>
                <a:cs typeface="Calibri"/>
              </a:rPr>
              <a:t>mı	i</a:t>
            </a:r>
            <a:r>
              <a:rPr sz="3000" spc="-15" dirty="0">
                <a:solidFill>
                  <a:srgbClr val="006FC0"/>
                </a:solidFill>
                <a:latin typeface="Calibri"/>
                <a:cs typeface="Calibri"/>
              </a:rPr>
              <a:t>h</a:t>
            </a:r>
            <a:r>
              <a:rPr sz="3000" dirty="0">
                <a:solidFill>
                  <a:srgbClr val="006FC0"/>
                </a:solidFill>
                <a:latin typeface="Calibri"/>
                <a:cs typeface="Calibri"/>
              </a:rPr>
              <a:t>al</a:t>
            </a:r>
            <a:r>
              <a:rPr sz="3000" spc="-10" dirty="0">
                <a:solidFill>
                  <a:srgbClr val="006FC0"/>
                </a:solidFill>
                <a:latin typeface="Calibri"/>
                <a:cs typeface="Calibri"/>
              </a:rPr>
              <a:t>e</a:t>
            </a:r>
            <a:r>
              <a:rPr sz="3000" dirty="0">
                <a:solidFill>
                  <a:srgbClr val="006FC0"/>
                </a:solidFill>
                <a:latin typeface="Calibri"/>
                <a:cs typeface="Calibri"/>
              </a:rPr>
              <a:t>l</a:t>
            </a:r>
            <a:r>
              <a:rPr sz="3000" spc="-15" dirty="0">
                <a:solidFill>
                  <a:srgbClr val="006FC0"/>
                </a:solidFill>
                <a:latin typeface="Calibri"/>
                <a:cs typeface="Calibri"/>
              </a:rPr>
              <a:t>e</a:t>
            </a:r>
            <a:r>
              <a:rPr sz="3000" dirty="0">
                <a:solidFill>
                  <a:srgbClr val="006FC0"/>
                </a:solidFill>
                <a:latin typeface="Calibri"/>
                <a:cs typeface="Calibri"/>
              </a:rPr>
              <a:t>r</a:t>
            </a:r>
            <a:r>
              <a:rPr sz="3000" spc="-10" dirty="0">
                <a:solidFill>
                  <a:srgbClr val="006FC0"/>
                </a:solidFill>
                <a:latin typeface="Calibri"/>
                <a:cs typeface="Calibri"/>
              </a:rPr>
              <a:t>i</a:t>
            </a:r>
            <a:r>
              <a:rPr sz="3000" dirty="0">
                <a:solidFill>
                  <a:srgbClr val="006FC0"/>
                </a:solidFill>
                <a:latin typeface="Calibri"/>
                <a:cs typeface="Calibri"/>
              </a:rPr>
              <a:t>n</a:t>
            </a:r>
            <a:r>
              <a:rPr sz="3000" spc="-5" dirty="0">
                <a:solidFill>
                  <a:srgbClr val="006FC0"/>
                </a:solidFill>
                <a:latin typeface="Calibri"/>
                <a:cs typeface="Calibri"/>
              </a:rPr>
              <a:t>d</a:t>
            </a:r>
            <a:r>
              <a:rPr sz="3000" dirty="0">
                <a:solidFill>
                  <a:srgbClr val="006FC0"/>
                </a:solidFill>
                <a:latin typeface="Calibri"/>
                <a:cs typeface="Calibri"/>
              </a:rPr>
              <a:t>e	</a:t>
            </a:r>
            <a:r>
              <a:rPr sz="3000" spc="-5" dirty="0">
                <a:solidFill>
                  <a:srgbClr val="006FC0"/>
                </a:solidFill>
                <a:latin typeface="Calibri"/>
                <a:cs typeface="Calibri"/>
              </a:rPr>
              <a:t>b</a:t>
            </a:r>
            <a:r>
              <a:rPr sz="3000" spc="-10" dirty="0">
                <a:solidFill>
                  <a:srgbClr val="006FC0"/>
                </a:solidFill>
                <a:latin typeface="Calibri"/>
                <a:cs typeface="Calibri"/>
              </a:rPr>
              <a:t>i</a:t>
            </a:r>
            <a:r>
              <a:rPr sz="3000" dirty="0">
                <a:solidFill>
                  <a:srgbClr val="006FC0"/>
                </a:solidFill>
                <a:latin typeface="Calibri"/>
                <a:cs typeface="Calibri"/>
              </a:rPr>
              <a:t>r</a:t>
            </a:r>
            <a:r>
              <a:rPr sz="3000" spc="-10" dirty="0">
                <a:solidFill>
                  <a:srgbClr val="006FC0"/>
                </a:solidFill>
                <a:latin typeface="Calibri"/>
                <a:cs typeface="Calibri"/>
              </a:rPr>
              <a:t>i</a:t>
            </a:r>
            <a:r>
              <a:rPr sz="3000" dirty="0">
                <a:solidFill>
                  <a:srgbClr val="006FC0"/>
                </a:solidFill>
                <a:latin typeface="Calibri"/>
                <a:cs typeface="Calibri"/>
              </a:rPr>
              <a:t>m	</a:t>
            </a:r>
            <a:r>
              <a:rPr sz="3000" spc="-5" dirty="0">
                <a:solidFill>
                  <a:srgbClr val="006FC0"/>
                </a:solidFill>
                <a:latin typeface="Calibri"/>
                <a:cs typeface="Calibri"/>
              </a:rPr>
              <a:t>f</a:t>
            </a:r>
            <a:r>
              <a:rPr sz="3000" spc="-10" dirty="0">
                <a:solidFill>
                  <a:srgbClr val="006FC0"/>
                </a:solidFill>
                <a:latin typeface="Calibri"/>
                <a:cs typeface="Calibri"/>
              </a:rPr>
              <a:t>i</a:t>
            </a:r>
            <a:r>
              <a:rPr sz="3000" spc="-50" dirty="0">
                <a:solidFill>
                  <a:srgbClr val="006FC0"/>
                </a:solidFill>
                <a:latin typeface="Calibri"/>
                <a:cs typeface="Calibri"/>
              </a:rPr>
              <a:t>y</a:t>
            </a:r>
            <a:r>
              <a:rPr sz="3000" spc="-25" dirty="0">
                <a:solidFill>
                  <a:srgbClr val="006FC0"/>
                </a:solidFill>
                <a:latin typeface="Calibri"/>
                <a:cs typeface="Calibri"/>
              </a:rPr>
              <a:t>a</a:t>
            </a:r>
            <a:r>
              <a:rPr sz="3000" dirty="0">
                <a:solidFill>
                  <a:srgbClr val="006FC0"/>
                </a:solidFill>
                <a:latin typeface="Calibri"/>
                <a:cs typeface="Calibri"/>
              </a:rPr>
              <a:t>t	</a:t>
            </a:r>
            <a:r>
              <a:rPr sz="3000" spc="-45" dirty="0">
                <a:solidFill>
                  <a:srgbClr val="006FC0"/>
                </a:solidFill>
                <a:latin typeface="Calibri"/>
                <a:cs typeface="Calibri"/>
              </a:rPr>
              <a:t>t</a:t>
            </a:r>
            <a:r>
              <a:rPr sz="3000" dirty="0">
                <a:solidFill>
                  <a:srgbClr val="006FC0"/>
                </a:solidFill>
                <a:latin typeface="Calibri"/>
                <a:cs typeface="Calibri"/>
              </a:rPr>
              <a:t>ekl</a:t>
            </a:r>
            <a:r>
              <a:rPr sz="3000" spc="-15" dirty="0">
                <a:solidFill>
                  <a:srgbClr val="006FC0"/>
                </a:solidFill>
                <a:latin typeface="Calibri"/>
                <a:cs typeface="Calibri"/>
              </a:rPr>
              <a:t>i</a:t>
            </a:r>
            <a:r>
              <a:rPr sz="3000" dirty="0">
                <a:solidFill>
                  <a:srgbClr val="006FC0"/>
                </a:solidFill>
                <a:latin typeface="Calibri"/>
                <a:cs typeface="Calibri"/>
              </a:rPr>
              <a:t>f</a:t>
            </a:r>
            <a:endParaRPr sz="3000">
              <a:latin typeface="Calibri"/>
              <a:cs typeface="Calibri"/>
            </a:endParaRPr>
          </a:p>
        </p:txBody>
      </p:sp>
      <p:sp>
        <p:nvSpPr>
          <p:cNvPr id="19" name="object 19"/>
          <p:cNvSpPr txBox="1"/>
          <p:nvPr/>
        </p:nvSpPr>
        <p:spPr>
          <a:xfrm>
            <a:off x="547217" y="4676902"/>
            <a:ext cx="8074025" cy="1861185"/>
          </a:xfrm>
          <a:prstGeom prst="rect">
            <a:avLst/>
          </a:prstGeom>
        </p:spPr>
        <p:txBody>
          <a:bodyPr vert="horz" wrap="square" lIns="0" tIns="0" rIns="0" bIns="0" rtlCol="0">
            <a:spAutoFit/>
          </a:bodyPr>
          <a:lstStyle/>
          <a:p>
            <a:pPr marL="12700" marR="5080" algn="just">
              <a:lnSpc>
                <a:spcPct val="80000"/>
              </a:lnSpc>
            </a:pPr>
            <a:r>
              <a:rPr sz="3000" spc="-10" dirty="0">
                <a:solidFill>
                  <a:srgbClr val="006FC0"/>
                </a:solidFill>
                <a:latin typeface="Calibri"/>
                <a:cs typeface="Calibri"/>
              </a:rPr>
              <a:t>cetvelinde </a:t>
            </a:r>
            <a:r>
              <a:rPr sz="3000" spc="-15" dirty="0">
                <a:solidFill>
                  <a:srgbClr val="006FC0"/>
                </a:solidFill>
                <a:latin typeface="Calibri"/>
                <a:cs typeface="Calibri"/>
              </a:rPr>
              <a:t>yer </a:t>
            </a:r>
            <a:r>
              <a:rPr sz="3000" dirty="0">
                <a:solidFill>
                  <a:srgbClr val="006FC0"/>
                </a:solidFill>
                <a:latin typeface="Calibri"/>
                <a:cs typeface="Calibri"/>
              </a:rPr>
              <a:t>alan </a:t>
            </a:r>
            <a:r>
              <a:rPr sz="3000" spc="-15" dirty="0">
                <a:solidFill>
                  <a:srgbClr val="006FC0"/>
                </a:solidFill>
                <a:latin typeface="Calibri"/>
                <a:cs typeface="Calibri"/>
              </a:rPr>
              <a:t>ve </a:t>
            </a:r>
            <a:r>
              <a:rPr sz="3000" dirty="0">
                <a:solidFill>
                  <a:srgbClr val="006FC0"/>
                </a:solidFill>
                <a:latin typeface="Calibri"/>
                <a:cs typeface="Calibri"/>
              </a:rPr>
              <a:t>işçi </a:t>
            </a:r>
            <a:r>
              <a:rPr sz="3000" spc="-15" dirty="0">
                <a:solidFill>
                  <a:srgbClr val="006FC0"/>
                </a:solidFill>
                <a:latin typeface="Calibri"/>
                <a:cs typeface="Calibri"/>
              </a:rPr>
              <a:t>sayısı üzerinden </a:t>
            </a:r>
            <a:r>
              <a:rPr sz="3000" spc="-10" dirty="0">
                <a:solidFill>
                  <a:srgbClr val="006FC0"/>
                </a:solidFill>
                <a:latin typeface="Calibri"/>
                <a:cs typeface="Calibri"/>
              </a:rPr>
              <a:t>teklif  </a:t>
            </a:r>
            <a:r>
              <a:rPr sz="3000" spc="-5" dirty="0">
                <a:solidFill>
                  <a:srgbClr val="006FC0"/>
                </a:solidFill>
                <a:latin typeface="Calibri"/>
                <a:cs typeface="Calibri"/>
              </a:rPr>
              <a:t>alınan işçilik </a:t>
            </a:r>
            <a:r>
              <a:rPr sz="3000" spc="-10" dirty="0">
                <a:solidFill>
                  <a:srgbClr val="006FC0"/>
                </a:solidFill>
                <a:latin typeface="Calibri"/>
                <a:cs typeface="Calibri"/>
              </a:rPr>
              <a:t>kalemlerinin </a:t>
            </a:r>
            <a:r>
              <a:rPr sz="3000" spc="-5" dirty="0">
                <a:solidFill>
                  <a:srgbClr val="006FC0"/>
                </a:solidFill>
                <a:latin typeface="Calibri"/>
                <a:cs typeface="Calibri"/>
              </a:rPr>
              <a:t>birim </a:t>
            </a:r>
            <a:r>
              <a:rPr sz="3000" spc="-10" dirty="0">
                <a:solidFill>
                  <a:srgbClr val="006FC0"/>
                </a:solidFill>
                <a:latin typeface="Calibri"/>
                <a:cs typeface="Calibri"/>
              </a:rPr>
              <a:t>fiyatları </a:t>
            </a:r>
            <a:r>
              <a:rPr sz="3000" spc="-5" dirty="0">
                <a:solidFill>
                  <a:srgbClr val="006FC0"/>
                </a:solidFill>
                <a:latin typeface="Calibri"/>
                <a:cs typeface="Calibri"/>
              </a:rPr>
              <a:t>ile birim  </a:t>
            </a:r>
            <a:r>
              <a:rPr sz="3000" spc="-15" dirty="0">
                <a:solidFill>
                  <a:srgbClr val="006FC0"/>
                </a:solidFill>
                <a:latin typeface="Calibri"/>
                <a:cs typeface="Calibri"/>
              </a:rPr>
              <a:t>fiyatla </a:t>
            </a:r>
            <a:r>
              <a:rPr sz="3000" spc="-10" dirty="0">
                <a:solidFill>
                  <a:srgbClr val="006FC0"/>
                </a:solidFill>
                <a:latin typeface="Calibri"/>
                <a:cs typeface="Calibri"/>
              </a:rPr>
              <a:t>miktarın </a:t>
            </a:r>
            <a:r>
              <a:rPr sz="3000" spc="-5" dirty="0">
                <a:solidFill>
                  <a:srgbClr val="006FC0"/>
                </a:solidFill>
                <a:latin typeface="Calibri"/>
                <a:cs typeface="Calibri"/>
              </a:rPr>
              <a:t>çarpılması sonucu </a:t>
            </a:r>
            <a:r>
              <a:rPr sz="3000" spc="-10" dirty="0">
                <a:solidFill>
                  <a:srgbClr val="006FC0"/>
                </a:solidFill>
                <a:latin typeface="Calibri"/>
                <a:cs typeface="Calibri"/>
              </a:rPr>
              <a:t>bulunan </a:t>
            </a:r>
            <a:r>
              <a:rPr sz="3000" spc="-5" dirty="0">
                <a:solidFill>
                  <a:srgbClr val="006FC0"/>
                </a:solidFill>
                <a:latin typeface="Calibri"/>
                <a:cs typeface="Calibri"/>
              </a:rPr>
              <a:t>tutarları,  </a:t>
            </a:r>
            <a:r>
              <a:rPr sz="3000" spc="-10" dirty="0">
                <a:solidFill>
                  <a:srgbClr val="006FC0"/>
                </a:solidFill>
                <a:latin typeface="Calibri"/>
                <a:cs typeface="Calibri"/>
              </a:rPr>
              <a:t>virgülden </a:t>
            </a:r>
            <a:r>
              <a:rPr sz="3000" spc="-15" dirty="0">
                <a:solidFill>
                  <a:srgbClr val="006FC0"/>
                </a:solidFill>
                <a:latin typeface="Calibri"/>
                <a:cs typeface="Calibri"/>
              </a:rPr>
              <a:t>sonra </a:t>
            </a:r>
            <a:r>
              <a:rPr sz="3000" spc="-10" dirty="0">
                <a:solidFill>
                  <a:srgbClr val="006FC0"/>
                </a:solidFill>
                <a:latin typeface="Calibri"/>
                <a:cs typeface="Calibri"/>
              </a:rPr>
              <a:t>en yakın </a:t>
            </a:r>
            <a:r>
              <a:rPr sz="3000" dirty="0">
                <a:solidFill>
                  <a:srgbClr val="006FC0"/>
                </a:solidFill>
                <a:latin typeface="Calibri"/>
                <a:cs typeface="Calibri"/>
              </a:rPr>
              <a:t>iki </a:t>
            </a:r>
            <a:r>
              <a:rPr sz="3000" spc="-5" dirty="0">
                <a:solidFill>
                  <a:srgbClr val="006FC0"/>
                </a:solidFill>
                <a:latin typeface="Calibri"/>
                <a:cs typeface="Calibri"/>
              </a:rPr>
              <a:t>ondalık </a:t>
            </a:r>
            <a:r>
              <a:rPr sz="3000" dirty="0">
                <a:solidFill>
                  <a:srgbClr val="006FC0"/>
                </a:solidFill>
                <a:latin typeface="Calibri"/>
                <a:cs typeface="Calibri"/>
              </a:rPr>
              <a:t>basamaklı  </a:t>
            </a:r>
            <a:r>
              <a:rPr sz="3000" spc="-20" dirty="0">
                <a:solidFill>
                  <a:srgbClr val="006FC0"/>
                </a:solidFill>
                <a:latin typeface="Calibri"/>
                <a:cs typeface="Calibri"/>
              </a:rPr>
              <a:t>sayıya </a:t>
            </a:r>
            <a:r>
              <a:rPr sz="3000" spc="-15" dirty="0">
                <a:solidFill>
                  <a:srgbClr val="006FC0"/>
                </a:solidFill>
                <a:latin typeface="Calibri"/>
                <a:cs typeface="Calibri"/>
              </a:rPr>
              <a:t>yuvarlanarak</a:t>
            </a:r>
            <a:r>
              <a:rPr sz="3000" spc="20" dirty="0">
                <a:solidFill>
                  <a:srgbClr val="006FC0"/>
                </a:solidFill>
                <a:latin typeface="Calibri"/>
                <a:cs typeface="Calibri"/>
              </a:rPr>
              <a:t> </a:t>
            </a:r>
            <a:r>
              <a:rPr sz="3000" spc="-30" dirty="0">
                <a:solidFill>
                  <a:srgbClr val="006FC0"/>
                </a:solidFill>
                <a:latin typeface="Calibri"/>
                <a:cs typeface="Calibri"/>
              </a:rPr>
              <a:t>yazılacaktır.</a:t>
            </a:r>
            <a:endParaRPr sz="3000">
              <a:latin typeface="Calibri"/>
              <a:cs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64207" y="309371"/>
            <a:ext cx="592988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938020" y="423926"/>
            <a:ext cx="5296535" cy="521334"/>
          </a:xfrm>
          <a:prstGeom prst="rect">
            <a:avLst/>
          </a:prstGeom>
        </p:spPr>
        <p:txBody>
          <a:bodyPr vert="horz" wrap="square" lIns="0" tIns="0" rIns="0" bIns="0" rtlCol="0">
            <a:spAutoFit/>
          </a:bodyPr>
          <a:lstStyle/>
          <a:p>
            <a:pPr marL="12700">
              <a:lnSpc>
                <a:spcPct val="100000"/>
              </a:lnSpc>
            </a:pPr>
            <a:r>
              <a:rPr spc="-5" dirty="0"/>
              <a:t>Virgülden </a:t>
            </a:r>
            <a:r>
              <a:rPr spc="-15" dirty="0"/>
              <a:t>Sonra Kaç</a:t>
            </a:r>
            <a:r>
              <a:rPr spc="-45" dirty="0"/>
              <a:t> </a:t>
            </a:r>
            <a:r>
              <a:rPr dirty="0"/>
              <a:t>Basamak…</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23136"/>
            <a:ext cx="8074025" cy="5149850"/>
          </a:xfrm>
          <a:prstGeom prst="rect">
            <a:avLst/>
          </a:prstGeom>
        </p:spPr>
        <p:txBody>
          <a:bodyPr vert="horz" wrap="square" lIns="0" tIns="0" rIns="0" bIns="0" rtlCol="0">
            <a:spAutoFit/>
          </a:bodyPr>
          <a:lstStyle/>
          <a:p>
            <a:pPr marL="12700" marR="5080" algn="just">
              <a:lnSpc>
                <a:spcPct val="100000"/>
              </a:lnSpc>
              <a:buSzPct val="89583"/>
              <a:buFont typeface="Arial"/>
              <a:buChar char="•"/>
              <a:tabLst>
                <a:tab pos="177800" algn="l"/>
              </a:tabLst>
            </a:pPr>
            <a:r>
              <a:rPr sz="2400" b="1" spc="-35" dirty="0">
                <a:solidFill>
                  <a:srgbClr val="FF0000"/>
                </a:solidFill>
                <a:latin typeface="Calibri"/>
                <a:cs typeface="Calibri"/>
              </a:rPr>
              <a:t>Yapım </a:t>
            </a:r>
            <a:r>
              <a:rPr sz="2400" b="1" spc="-5" dirty="0">
                <a:solidFill>
                  <a:srgbClr val="FF0000"/>
                </a:solidFill>
                <a:latin typeface="Calibri"/>
                <a:cs typeface="Calibri"/>
              </a:rPr>
              <a:t>İşlerinde</a:t>
            </a:r>
            <a:r>
              <a:rPr sz="2400" spc="-5" dirty="0">
                <a:latin typeface="Calibri"/>
                <a:cs typeface="Calibri"/>
              </a:rPr>
              <a:t>; Birim </a:t>
            </a:r>
            <a:r>
              <a:rPr sz="2400" spc="-15" dirty="0">
                <a:latin typeface="Calibri"/>
                <a:cs typeface="Calibri"/>
              </a:rPr>
              <a:t>fiyat </a:t>
            </a:r>
            <a:r>
              <a:rPr sz="2400" spc="-5" dirty="0">
                <a:latin typeface="Calibri"/>
                <a:cs typeface="Calibri"/>
              </a:rPr>
              <a:t>teklif cetvelinde </a:t>
            </a:r>
            <a:r>
              <a:rPr sz="2400" spc="-10" dirty="0">
                <a:latin typeface="Calibri"/>
                <a:cs typeface="Calibri"/>
              </a:rPr>
              <a:t>iş </a:t>
            </a:r>
            <a:r>
              <a:rPr sz="2400" spc="-5" dirty="0">
                <a:latin typeface="Calibri"/>
                <a:cs typeface="Calibri"/>
              </a:rPr>
              <a:t>kalemleri için  teklif </a:t>
            </a:r>
            <a:r>
              <a:rPr sz="2400" dirty="0">
                <a:latin typeface="Calibri"/>
                <a:cs typeface="Calibri"/>
              </a:rPr>
              <a:t>edilen </a:t>
            </a:r>
            <a:r>
              <a:rPr sz="2400" spc="-5" dirty="0">
                <a:latin typeface="Calibri"/>
                <a:cs typeface="Calibri"/>
              </a:rPr>
              <a:t>birim </a:t>
            </a:r>
            <a:r>
              <a:rPr sz="2400" spc="-10" dirty="0">
                <a:latin typeface="Calibri"/>
                <a:cs typeface="Calibri"/>
              </a:rPr>
              <a:t>fiyatlar </a:t>
            </a:r>
            <a:r>
              <a:rPr sz="2400" spc="-15" dirty="0">
                <a:latin typeface="Calibri"/>
                <a:cs typeface="Calibri"/>
              </a:rPr>
              <a:t>ve </a:t>
            </a:r>
            <a:r>
              <a:rPr sz="2400" spc="-5" dirty="0">
                <a:latin typeface="Calibri"/>
                <a:cs typeface="Calibri"/>
              </a:rPr>
              <a:t>analizlerdeki </a:t>
            </a:r>
            <a:r>
              <a:rPr sz="2400" spc="-25" dirty="0">
                <a:latin typeface="Calibri"/>
                <a:cs typeface="Calibri"/>
              </a:rPr>
              <a:t>rayiç </a:t>
            </a:r>
            <a:r>
              <a:rPr sz="2400" spc="-35" dirty="0">
                <a:latin typeface="Calibri"/>
                <a:cs typeface="Calibri"/>
              </a:rPr>
              <a:t>fiyatlar, </a:t>
            </a:r>
            <a:r>
              <a:rPr sz="2400" spc="-10" dirty="0">
                <a:latin typeface="Calibri"/>
                <a:cs typeface="Calibri"/>
              </a:rPr>
              <a:t>virgülden  </a:t>
            </a:r>
            <a:r>
              <a:rPr sz="2400" spc="-15" dirty="0">
                <a:latin typeface="Calibri"/>
                <a:cs typeface="Calibri"/>
              </a:rPr>
              <a:t>sonra </a:t>
            </a:r>
            <a:r>
              <a:rPr sz="2400" dirty="0">
                <a:solidFill>
                  <a:srgbClr val="FF0000"/>
                </a:solidFill>
                <a:latin typeface="Calibri"/>
                <a:cs typeface="Calibri"/>
              </a:rPr>
              <a:t>iki ondalık </a:t>
            </a:r>
            <a:r>
              <a:rPr sz="2400" spc="-5" dirty="0">
                <a:solidFill>
                  <a:srgbClr val="FF0000"/>
                </a:solidFill>
                <a:latin typeface="Calibri"/>
                <a:cs typeface="Calibri"/>
              </a:rPr>
              <a:t>basamaklı </a:t>
            </a:r>
            <a:r>
              <a:rPr sz="2400" spc="-10" dirty="0">
                <a:solidFill>
                  <a:srgbClr val="FF0000"/>
                </a:solidFill>
                <a:latin typeface="Calibri"/>
                <a:cs typeface="Calibri"/>
              </a:rPr>
              <a:t>sayıdan fazla olacak </a:t>
            </a:r>
            <a:r>
              <a:rPr sz="2400" spc="-5" dirty="0">
                <a:solidFill>
                  <a:srgbClr val="FF0000"/>
                </a:solidFill>
                <a:latin typeface="Calibri"/>
                <a:cs typeface="Calibri"/>
              </a:rPr>
              <a:t>şekilde  </a:t>
            </a:r>
            <a:r>
              <a:rPr sz="2400" spc="-20" dirty="0">
                <a:solidFill>
                  <a:srgbClr val="FF0000"/>
                </a:solidFill>
                <a:latin typeface="Calibri"/>
                <a:cs typeface="Calibri"/>
              </a:rPr>
              <a:t>yazılabilecektir.</a:t>
            </a:r>
            <a:endParaRPr sz="2400">
              <a:latin typeface="Calibri"/>
              <a:cs typeface="Calibri"/>
            </a:endParaRPr>
          </a:p>
          <a:p>
            <a:pPr marL="12700" marR="5080" algn="just">
              <a:lnSpc>
                <a:spcPct val="100000"/>
              </a:lnSpc>
              <a:buClr>
                <a:srgbClr val="FF0000"/>
              </a:buClr>
              <a:buSzPct val="89583"/>
              <a:buFont typeface="Arial"/>
              <a:buChar char="•"/>
              <a:tabLst>
                <a:tab pos="177800" algn="l"/>
              </a:tabLst>
            </a:pPr>
            <a:r>
              <a:rPr sz="2400" spc="-5" dirty="0">
                <a:latin typeface="Calibri"/>
                <a:cs typeface="Calibri"/>
              </a:rPr>
              <a:t>Birim </a:t>
            </a:r>
            <a:r>
              <a:rPr sz="2400" spc="-20" dirty="0">
                <a:latin typeface="Calibri"/>
                <a:cs typeface="Calibri"/>
              </a:rPr>
              <a:t>fiyat </a:t>
            </a:r>
            <a:r>
              <a:rPr sz="2400" spc="-10" dirty="0">
                <a:latin typeface="Calibri"/>
                <a:cs typeface="Calibri"/>
              </a:rPr>
              <a:t>teklif </a:t>
            </a:r>
            <a:r>
              <a:rPr sz="2400" spc="-5" dirty="0">
                <a:latin typeface="Calibri"/>
                <a:cs typeface="Calibri"/>
              </a:rPr>
              <a:t>cetvelinde, her bir iş kaleminin </a:t>
            </a:r>
            <a:r>
              <a:rPr sz="2400" spc="-10" dirty="0">
                <a:latin typeface="Calibri"/>
                <a:cs typeface="Calibri"/>
              </a:rPr>
              <a:t>miktarı </a:t>
            </a:r>
            <a:r>
              <a:rPr sz="2400" dirty="0">
                <a:latin typeface="Calibri"/>
                <a:cs typeface="Calibri"/>
              </a:rPr>
              <a:t>ile </a:t>
            </a:r>
            <a:r>
              <a:rPr sz="2400" spc="-10" dirty="0">
                <a:latin typeface="Calibri"/>
                <a:cs typeface="Calibri"/>
              </a:rPr>
              <a:t>bu </a:t>
            </a:r>
            <a:r>
              <a:rPr sz="2400" spc="-5" dirty="0">
                <a:latin typeface="Calibri"/>
                <a:cs typeface="Calibri"/>
              </a:rPr>
              <a:t>iş  </a:t>
            </a:r>
            <a:r>
              <a:rPr sz="2400" spc="-10" dirty="0">
                <a:latin typeface="Calibri"/>
                <a:cs typeface="Calibri"/>
              </a:rPr>
              <a:t>kalemi </a:t>
            </a:r>
            <a:r>
              <a:rPr sz="2400" spc="-5" dirty="0">
                <a:latin typeface="Calibri"/>
                <a:cs typeface="Calibri"/>
              </a:rPr>
              <a:t>için teklif </a:t>
            </a:r>
            <a:r>
              <a:rPr sz="2400" dirty="0">
                <a:latin typeface="Calibri"/>
                <a:cs typeface="Calibri"/>
              </a:rPr>
              <a:t>edilen </a:t>
            </a:r>
            <a:r>
              <a:rPr sz="2400" spc="-5" dirty="0">
                <a:latin typeface="Calibri"/>
                <a:cs typeface="Calibri"/>
              </a:rPr>
              <a:t>birim </a:t>
            </a:r>
            <a:r>
              <a:rPr sz="2400" spc="-15" dirty="0">
                <a:latin typeface="Calibri"/>
                <a:cs typeface="Calibri"/>
              </a:rPr>
              <a:t>fiyatın </a:t>
            </a:r>
            <a:r>
              <a:rPr sz="2400" spc="-5" dirty="0">
                <a:latin typeface="Calibri"/>
                <a:cs typeface="Calibri"/>
              </a:rPr>
              <a:t>çarpımı </a:t>
            </a:r>
            <a:r>
              <a:rPr sz="2400" spc="-10" dirty="0">
                <a:latin typeface="Calibri"/>
                <a:cs typeface="Calibri"/>
              </a:rPr>
              <a:t>sonucu </a:t>
            </a:r>
            <a:r>
              <a:rPr sz="2400" spc="-5" dirty="0">
                <a:latin typeface="Calibri"/>
                <a:cs typeface="Calibri"/>
              </a:rPr>
              <a:t>bulunan  </a:t>
            </a:r>
            <a:r>
              <a:rPr sz="2400" spc="-40" dirty="0">
                <a:latin typeface="Calibri"/>
                <a:cs typeface="Calibri"/>
              </a:rPr>
              <a:t>tutar, </a:t>
            </a:r>
            <a:r>
              <a:rPr sz="2400" spc="-5" dirty="0">
                <a:latin typeface="Calibri"/>
                <a:cs typeface="Calibri"/>
              </a:rPr>
              <a:t>analizlerde de her bir </a:t>
            </a:r>
            <a:r>
              <a:rPr sz="2400" spc="-10" dirty="0">
                <a:latin typeface="Calibri"/>
                <a:cs typeface="Calibri"/>
              </a:rPr>
              <a:t>girdi miktarı </a:t>
            </a:r>
            <a:r>
              <a:rPr sz="2400" dirty="0">
                <a:latin typeface="Calibri"/>
                <a:cs typeface="Calibri"/>
              </a:rPr>
              <a:t>ile </a:t>
            </a:r>
            <a:r>
              <a:rPr sz="2400" spc="-15" dirty="0">
                <a:latin typeface="Calibri"/>
                <a:cs typeface="Calibri"/>
              </a:rPr>
              <a:t>rayicinin </a:t>
            </a:r>
            <a:r>
              <a:rPr sz="2400" spc="-5" dirty="0">
                <a:latin typeface="Calibri"/>
                <a:cs typeface="Calibri"/>
              </a:rPr>
              <a:t>çarpımı  sonucu bulunan </a:t>
            </a:r>
            <a:r>
              <a:rPr sz="2400" spc="-40" dirty="0">
                <a:latin typeface="Calibri"/>
                <a:cs typeface="Calibri"/>
              </a:rPr>
              <a:t>tutar, </a:t>
            </a:r>
            <a:r>
              <a:rPr sz="2400" spc="-5" dirty="0">
                <a:latin typeface="Calibri"/>
                <a:cs typeface="Calibri"/>
              </a:rPr>
              <a:t>virgülden </a:t>
            </a:r>
            <a:r>
              <a:rPr sz="2400" spc="-15" dirty="0">
                <a:latin typeface="Calibri"/>
                <a:cs typeface="Calibri"/>
              </a:rPr>
              <a:t>sonra </a:t>
            </a:r>
            <a:r>
              <a:rPr sz="2400" dirty="0">
                <a:latin typeface="Calibri"/>
                <a:cs typeface="Calibri"/>
              </a:rPr>
              <a:t>iki </a:t>
            </a:r>
            <a:r>
              <a:rPr sz="2400" spc="-5" dirty="0">
                <a:latin typeface="Calibri"/>
                <a:cs typeface="Calibri"/>
              </a:rPr>
              <a:t>ondalık basamaklı  </a:t>
            </a:r>
            <a:r>
              <a:rPr sz="2400" spc="-10" dirty="0">
                <a:latin typeface="Calibri"/>
                <a:cs typeface="Calibri"/>
              </a:rPr>
              <a:t>sayıdan fazla olacak </a:t>
            </a:r>
            <a:r>
              <a:rPr sz="2400" dirty="0">
                <a:latin typeface="Calibri"/>
                <a:cs typeface="Calibri"/>
              </a:rPr>
              <a:t>şekilde</a:t>
            </a:r>
            <a:r>
              <a:rPr sz="2400" spc="35" dirty="0">
                <a:latin typeface="Calibri"/>
                <a:cs typeface="Calibri"/>
              </a:rPr>
              <a:t> </a:t>
            </a:r>
            <a:r>
              <a:rPr sz="2400" spc="-20" dirty="0">
                <a:latin typeface="Calibri"/>
                <a:cs typeface="Calibri"/>
              </a:rPr>
              <a:t>yazılabilecektir.</a:t>
            </a:r>
            <a:endParaRPr sz="2400">
              <a:latin typeface="Calibri"/>
              <a:cs typeface="Calibri"/>
            </a:endParaRPr>
          </a:p>
          <a:p>
            <a:pPr marL="12700" marR="5080" algn="just">
              <a:lnSpc>
                <a:spcPct val="100000"/>
              </a:lnSpc>
              <a:buSzPct val="89583"/>
              <a:buFont typeface="Arial"/>
              <a:buChar char="•"/>
              <a:tabLst>
                <a:tab pos="177800" algn="l"/>
              </a:tabLst>
            </a:pPr>
            <a:r>
              <a:rPr sz="2400" spc="-5" dirty="0">
                <a:solidFill>
                  <a:srgbClr val="FF0000"/>
                </a:solidFill>
                <a:latin typeface="Calibri"/>
                <a:cs typeface="Calibri"/>
              </a:rPr>
              <a:t>Ancak </a:t>
            </a:r>
            <a:r>
              <a:rPr sz="2400" spc="-10" dirty="0">
                <a:solidFill>
                  <a:srgbClr val="FF0000"/>
                </a:solidFill>
                <a:latin typeface="Calibri"/>
                <a:cs typeface="Calibri"/>
              </a:rPr>
              <a:t>toplam </a:t>
            </a:r>
            <a:r>
              <a:rPr sz="2400" spc="-5" dirty="0">
                <a:solidFill>
                  <a:srgbClr val="FF0000"/>
                </a:solidFill>
                <a:latin typeface="Calibri"/>
                <a:cs typeface="Calibri"/>
              </a:rPr>
              <a:t>teklif </a:t>
            </a:r>
            <a:r>
              <a:rPr sz="2400" spc="-10" dirty="0">
                <a:solidFill>
                  <a:srgbClr val="FF0000"/>
                </a:solidFill>
                <a:latin typeface="Calibri"/>
                <a:cs typeface="Calibri"/>
              </a:rPr>
              <a:t>tutarı, </a:t>
            </a:r>
            <a:r>
              <a:rPr sz="2400" spc="-5" dirty="0">
                <a:solidFill>
                  <a:srgbClr val="FF0000"/>
                </a:solidFill>
                <a:latin typeface="Calibri"/>
                <a:cs typeface="Calibri"/>
              </a:rPr>
              <a:t>virgülden </a:t>
            </a:r>
            <a:r>
              <a:rPr sz="2400" spc="-15" dirty="0">
                <a:solidFill>
                  <a:srgbClr val="FF0000"/>
                </a:solidFill>
                <a:latin typeface="Calibri"/>
                <a:cs typeface="Calibri"/>
              </a:rPr>
              <a:t>sonra </a:t>
            </a:r>
            <a:r>
              <a:rPr sz="2400" dirty="0">
                <a:solidFill>
                  <a:srgbClr val="FF0000"/>
                </a:solidFill>
                <a:latin typeface="Calibri"/>
                <a:cs typeface="Calibri"/>
              </a:rPr>
              <a:t>en </a:t>
            </a:r>
            <a:r>
              <a:rPr sz="2400" spc="-10" dirty="0">
                <a:solidFill>
                  <a:srgbClr val="FF0000"/>
                </a:solidFill>
                <a:latin typeface="Calibri"/>
                <a:cs typeface="Calibri"/>
              </a:rPr>
              <a:t>yakın </a:t>
            </a:r>
            <a:r>
              <a:rPr sz="2400" spc="-5" dirty="0">
                <a:solidFill>
                  <a:srgbClr val="FF0000"/>
                </a:solidFill>
                <a:latin typeface="Calibri"/>
                <a:cs typeface="Calibri"/>
              </a:rPr>
              <a:t>iki ondalık  </a:t>
            </a:r>
            <a:r>
              <a:rPr sz="2400" dirty="0">
                <a:solidFill>
                  <a:srgbClr val="FF0000"/>
                </a:solidFill>
                <a:latin typeface="Calibri"/>
                <a:cs typeface="Calibri"/>
              </a:rPr>
              <a:t>basamaklı </a:t>
            </a:r>
            <a:r>
              <a:rPr sz="2400" spc="-15" dirty="0">
                <a:solidFill>
                  <a:srgbClr val="FF0000"/>
                </a:solidFill>
                <a:latin typeface="Calibri"/>
                <a:cs typeface="Calibri"/>
              </a:rPr>
              <a:t>sayıya </a:t>
            </a:r>
            <a:r>
              <a:rPr sz="2400" spc="-10" dirty="0">
                <a:solidFill>
                  <a:srgbClr val="FF0000"/>
                </a:solidFill>
                <a:latin typeface="Calibri"/>
                <a:cs typeface="Calibri"/>
              </a:rPr>
              <a:t>yuvarlanarak</a:t>
            </a:r>
            <a:r>
              <a:rPr sz="2400" spc="-60" dirty="0">
                <a:solidFill>
                  <a:srgbClr val="FF0000"/>
                </a:solidFill>
                <a:latin typeface="Calibri"/>
                <a:cs typeface="Calibri"/>
              </a:rPr>
              <a:t> </a:t>
            </a:r>
            <a:r>
              <a:rPr sz="2400" spc="-25" dirty="0">
                <a:solidFill>
                  <a:srgbClr val="FF0000"/>
                </a:solidFill>
                <a:latin typeface="Calibri"/>
                <a:cs typeface="Calibri"/>
              </a:rPr>
              <a:t>yazılacaktır.</a:t>
            </a:r>
            <a:endParaRPr sz="2400">
              <a:latin typeface="Calibri"/>
              <a:cs typeface="Calibri"/>
            </a:endParaRPr>
          </a:p>
          <a:p>
            <a:pPr marL="12700" marR="6985" algn="just">
              <a:lnSpc>
                <a:spcPct val="100000"/>
              </a:lnSpc>
              <a:spcBef>
                <a:spcPts val="5"/>
              </a:spcBef>
              <a:buClr>
                <a:srgbClr val="FF0000"/>
              </a:buClr>
              <a:buSzPct val="89583"/>
              <a:buFont typeface="Arial"/>
              <a:buChar char="•"/>
              <a:tabLst>
                <a:tab pos="177800" algn="l"/>
              </a:tabLst>
            </a:pPr>
            <a:r>
              <a:rPr sz="2400" spc="-20" dirty="0">
                <a:latin typeface="Calibri"/>
                <a:cs typeface="Calibri"/>
              </a:rPr>
              <a:t>Yuvarlama </a:t>
            </a:r>
            <a:r>
              <a:rPr sz="2400" dirty="0">
                <a:latin typeface="Calibri"/>
                <a:cs typeface="Calibri"/>
              </a:rPr>
              <a:t>işleminde </a:t>
            </a:r>
            <a:r>
              <a:rPr sz="2400" spc="-10" dirty="0">
                <a:latin typeface="Calibri"/>
                <a:cs typeface="Calibri"/>
              </a:rPr>
              <a:t>yarım kuruş </a:t>
            </a:r>
            <a:r>
              <a:rPr sz="2400" spc="-15" dirty="0">
                <a:latin typeface="Calibri"/>
                <a:cs typeface="Calibri"/>
              </a:rPr>
              <a:t>ve </a:t>
            </a:r>
            <a:r>
              <a:rPr sz="2400" spc="-5" dirty="0">
                <a:latin typeface="Calibri"/>
                <a:cs typeface="Calibri"/>
              </a:rPr>
              <a:t>üzerindeki değerler bir  </a:t>
            </a:r>
            <a:r>
              <a:rPr sz="2400" spc="-10" dirty="0">
                <a:latin typeface="Calibri"/>
                <a:cs typeface="Calibri"/>
              </a:rPr>
              <a:t>kuruşa tamamlanacak; yarım kuruşun </a:t>
            </a:r>
            <a:r>
              <a:rPr sz="2400" dirty="0">
                <a:latin typeface="Calibri"/>
                <a:cs typeface="Calibri"/>
              </a:rPr>
              <a:t>altındaki </a:t>
            </a:r>
            <a:r>
              <a:rPr sz="2400" spc="-5" dirty="0">
                <a:latin typeface="Calibri"/>
                <a:cs typeface="Calibri"/>
              </a:rPr>
              <a:t>değerler </a:t>
            </a:r>
            <a:r>
              <a:rPr sz="2400" dirty="0">
                <a:latin typeface="Calibri"/>
                <a:cs typeface="Calibri"/>
              </a:rPr>
              <a:t>ise  </a:t>
            </a:r>
            <a:r>
              <a:rPr sz="2400" spc="-15" dirty="0">
                <a:latin typeface="Calibri"/>
                <a:cs typeface="Calibri"/>
              </a:rPr>
              <a:t>dikkate</a:t>
            </a:r>
            <a:r>
              <a:rPr sz="2400" spc="-85" dirty="0">
                <a:latin typeface="Calibri"/>
                <a:cs typeface="Calibri"/>
              </a:rPr>
              <a:t> </a:t>
            </a:r>
            <a:r>
              <a:rPr sz="2400" spc="-10" dirty="0">
                <a:latin typeface="Calibri"/>
                <a:cs typeface="Calibri"/>
              </a:rPr>
              <a:t>alınmayacaktır</a:t>
            </a:r>
            <a:endParaRPr sz="2400">
              <a:latin typeface="Calibri"/>
              <a:cs typeface="Calibri"/>
            </a:endParaRPr>
          </a:p>
        </p:txBody>
      </p:sp>
      <p:sp>
        <p:nvSpPr>
          <p:cNvPr id="10" name="object 10"/>
          <p:cNvSpPr txBox="1"/>
          <p:nvPr/>
        </p:nvSpPr>
        <p:spPr>
          <a:xfrm>
            <a:off x="8415019" y="6434659"/>
            <a:ext cx="286385" cy="30099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9</a:t>
            </a:r>
            <a:r>
              <a:rPr sz="1200" spc="-585" dirty="0">
                <a:solidFill>
                  <a:srgbClr val="888888"/>
                </a:solidFill>
                <a:latin typeface="Tahoma"/>
                <a:cs typeface="Tahoma"/>
              </a:rPr>
              <a:t>1</a:t>
            </a:r>
            <a:r>
              <a:rPr sz="1800" baseline="-32407" dirty="0">
                <a:solidFill>
                  <a:srgbClr val="1D4577"/>
                </a:solidFill>
                <a:latin typeface="Tahoma"/>
                <a:cs typeface="Tahoma"/>
              </a:rPr>
              <a:t>91</a:t>
            </a:r>
            <a:endParaRPr sz="1800" baseline="-32407">
              <a:latin typeface="Tahoma"/>
              <a:cs typeface="Tahoma"/>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47216" y="309371"/>
            <a:ext cx="656234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621027" y="423926"/>
            <a:ext cx="5923280" cy="487680"/>
          </a:xfrm>
          <a:prstGeom prst="rect">
            <a:avLst/>
          </a:prstGeom>
        </p:spPr>
        <p:txBody>
          <a:bodyPr vert="horz" wrap="square" lIns="0" tIns="0" rIns="0" bIns="0" rtlCol="0">
            <a:spAutoFit/>
          </a:bodyPr>
          <a:lstStyle/>
          <a:p>
            <a:pPr marL="12700">
              <a:lnSpc>
                <a:spcPct val="100000"/>
              </a:lnSpc>
            </a:pPr>
            <a:r>
              <a:rPr dirty="0"/>
              <a:t>Bilgi Eksikliklerinin</a:t>
            </a:r>
            <a:r>
              <a:rPr spc="-100" dirty="0"/>
              <a:t> </a:t>
            </a:r>
            <a:r>
              <a:rPr spc="-20" dirty="0"/>
              <a:t>Tamamlatılması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p:nvPr/>
        </p:nvSpPr>
        <p:spPr>
          <a:xfrm>
            <a:off x="818832" y="1769998"/>
            <a:ext cx="7786370" cy="0"/>
          </a:xfrm>
          <a:custGeom>
            <a:avLst/>
            <a:gdLst/>
            <a:ahLst/>
            <a:cxnLst/>
            <a:rect l="l" t="t" r="r" b="b"/>
            <a:pathLst>
              <a:path w="7786370">
                <a:moveTo>
                  <a:pt x="0" y="0"/>
                </a:moveTo>
                <a:lnTo>
                  <a:pt x="7786052" y="0"/>
                </a:lnTo>
              </a:path>
            </a:pathLst>
          </a:custGeom>
          <a:ln w="22859">
            <a:solidFill>
              <a:srgbClr val="000000"/>
            </a:solidFill>
          </a:ln>
        </p:spPr>
        <p:txBody>
          <a:bodyPr wrap="square" lIns="0" tIns="0" rIns="0" bIns="0" rtlCol="0"/>
          <a:lstStyle/>
          <a:p>
            <a:endParaRPr/>
          </a:p>
        </p:txBody>
      </p:sp>
      <p:sp>
        <p:nvSpPr>
          <p:cNvPr id="10" name="object 10"/>
          <p:cNvSpPr txBox="1"/>
          <p:nvPr/>
        </p:nvSpPr>
        <p:spPr>
          <a:xfrm>
            <a:off x="547217" y="1193038"/>
            <a:ext cx="8072755" cy="5451475"/>
          </a:xfrm>
          <a:prstGeom prst="rect">
            <a:avLst/>
          </a:prstGeom>
        </p:spPr>
        <p:txBody>
          <a:bodyPr vert="horz" wrap="square" lIns="0" tIns="0" rIns="0" bIns="0" rtlCol="0">
            <a:spAutoFit/>
          </a:bodyPr>
          <a:lstStyle/>
          <a:p>
            <a:pPr marL="12700" marR="5715" algn="just">
              <a:lnSpc>
                <a:spcPct val="140000"/>
              </a:lnSpc>
              <a:buClr>
                <a:srgbClr val="FF0000"/>
              </a:buClr>
              <a:buSzPct val="69642"/>
              <a:buAutoNum type="alphaLcParenR"/>
              <a:tabLst>
                <a:tab pos="271780" algn="l"/>
              </a:tabLst>
            </a:pPr>
            <a:r>
              <a:rPr sz="2800" spc="-5" dirty="0">
                <a:latin typeface="Calibri"/>
                <a:cs typeface="Calibri"/>
              </a:rPr>
              <a:t>Geçici </a:t>
            </a:r>
            <a:r>
              <a:rPr sz="2800" spc="-15" dirty="0">
                <a:latin typeface="Calibri"/>
                <a:cs typeface="Calibri"/>
              </a:rPr>
              <a:t>teminat</a:t>
            </a:r>
            <a:r>
              <a:rPr sz="2800" spc="600" dirty="0">
                <a:latin typeface="Calibri"/>
                <a:cs typeface="Calibri"/>
              </a:rPr>
              <a:t> </a:t>
            </a:r>
            <a:r>
              <a:rPr sz="2800" spc="-20" dirty="0">
                <a:latin typeface="Calibri"/>
                <a:cs typeface="Calibri"/>
              </a:rPr>
              <a:t>ve </a:t>
            </a:r>
            <a:r>
              <a:rPr sz="2800" spc="-10" dirty="0">
                <a:latin typeface="Calibri"/>
                <a:cs typeface="Calibri"/>
              </a:rPr>
              <a:t>teklif </a:t>
            </a:r>
            <a:r>
              <a:rPr sz="2800" spc="-5" dirty="0">
                <a:latin typeface="Calibri"/>
                <a:cs typeface="Calibri"/>
              </a:rPr>
              <a:t>mektuplarının </a:t>
            </a:r>
            <a:r>
              <a:rPr sz="2800" spc="-15" dirty="0">
                <a:latin typeface="Calibri"/>
                <a:cs typeface="Calibri"/>
              </a:rPr>
              <a:t>Kanunen </a:t>
            </a:r>
            <a:r>
              <a:rPr sz="2800" spc="600" dirty="0">
                <a:latin typeface="Calibri"/>
                <a:cs typeface="Calibri"/>
              </a:rPr>
              <a:t> </a:t>
            </a:r>
            <a:r>
              <a:rPr sz="2800" u="heavy" spc="-10" dirty="0">
                <a:latin typeface="Calibri"/>
                <a:cs typeface="Calibri"/>
              </a:rPr>
              <a:t>taşıması </a:t>
            </a:r>
            <a:r>
              <a:rPr sz="2800" u="heavy" spc="-15" dirty="0">
                <a:latin typeface="Calibri"/>
                <a:cs typeface="Calibri"/>
              </a:rPr>
              <a:t>zorunlu</a:t>
            </a:r>
            <a:r>
              <a:rPr sz="2800" u="heavy" spc="600" dirty="0">
                <a:latin typeface="Calibri"/>
                <a:cs typeface="Calibri"/>
              </a:rPr>
              <a:t> </a:t>
            </a:r>
            <a:r>
              <a:rPr sz="2800" u="heavy" spc="-5" dirty="0">
                <a:latin typeface="Calibri"/>
                <a:cs typeface="Calibri"/>
              </a:rPr>
              <a:t>hususlar hariç olmak </a:t>
            </a:r>
            <a:r>
              <a:rPr sz="2800" spc="-20" dirty="0">
                <a:latin typeface="Calibri"/>
                <a:cs typeface="Calibri"/>
              </a:rPr>
              <a:t>üzere, </a:t>
            </a:r>
            <a:r>
              <a:rPr sz="2800" spc="-5" dirty="0">
                <a:solidFill>
                  <a:srgbClr val="FF3300"/>
                </a:solidFill>
                <a:latin typeface="Calibri"/>
                <a:cs typeface="Calibri"/>
              </a:rPr>
              <a:t>bilgi  </a:t>
            </a:r>
            <a:r>
              <a:rPr sz="2800" spc="-10" dirty="0">
                <a:solidFill>
                  <a:srgbClr val="FF3300"/>
                </a:solidFill>
                <a:latin typeface="Calibri"/>
                <a:cs typeface="Calibri"/>
              </a:rPr>
              <a:t>eksikliklerinin </a:t>
            </a:r>
            <a:r>
              <a:rPr sz="2800" spc="-10" dirty="0">
                <a:latin typeface="Calibri"/>
                <a:cs typeface="Calibri"/>
              </a:rPr>
              <a:t>giderilmesine </a:t>
            </a:r>
            <a:r>
              <a:rPr sz="2800" spc="-5" dirty="0">
                <a:latin typeface="Calibri"/>
                <a:cs typeface="Calibri"/>
              </a:rPr>
              <a:t>ilişkin</a:t>
            </a:r>
            <a:r>
              <a:rPr sz="2800" spc="114" dirty="0">
                <a:latin typeface="Calibri"/>
                <a:cs typeface="Calibri"/>
              </a:rPr>
              <a:t> </a:t>
            </a:r>
            <a:r>
              <a:rPr sz="2800" spc="-35" dirty="0">
                <a:latin typeface="Calibri"/>
                <a:cs typeface="Calibri"/>
              </a:rPr>
              <a:t>belgeler,</a:t>
            </a:r>
            <a:endParaRPr sz="2800">
              <a:latin typeface="Calibri"/>
              <a:cs typeface="Calibri"/>
            </a:endParaRPr>
          </a:p>
          <a:p>
            <a:pPr marL="12700" marR="5080" algn="just">
              <a:lnSpc>
                <a:spcPct val="140000"/>
              </a:lnSpc>
              <a:buClr>
                <a:srgbClr val="FF0000"/>
              </a:buClr>
              <a:buSzPct val="89285"/>
              <a:buAutoNum type="alphaLcParenR"/>
              <a:tabLst>
                <a:tab pos="358775" algn="l"/>
                <a:tab pos="7880350" algn="l"/>
              </a:tabLst>
            </a:pPr>
            <a:r>
              <a:rPr sz="2800" spc="-15" dirty="0">
                <a:latin typeface="Calibri"/>
                <a:cs typeface="Calibri"/>
              </a:rPr>
              <a:t>Aday </a:t>
            </a:r>
            <a:r>
              <a:rPr sz="2800" spc="-20" dirty="0">
                <a:latin typeface="Calibri"/>
                <a:cs typeface="Calibri"/>
              </a:rPr>
              <a:t>ve </a:t>
            </a:r>
            <a:r>
              <a:rPr sz="2800" spc="-15" dirty="0">
                <a:latin typeface="Calibri"/>
                <a:cs typeface="Calibri"/>
              </a:rPr>
              <a:t>isteklilerce </a:t>
            </a:r>
            <a:r>
              <a:rPr sz="2800" spc="-5" dirty="0">
                <a:latin typeface="Calibri"/>
                <a:cs typeface="Calibri"/>
              </a:rPr>
              <a:t>sunulan </a:t>
            </a:r>
            <a:r>
              <a:rPr sz="2800" spc="-10" dirty="0">
                <a:latin typeface="Calibri"/>
                <a:cs typeface="Calibri"/>
              </a:rPr>
              <a:t>ve </a:t>
            </a:r>
            <a:r>
              <a:rPr sz="2800" spc="-15" dirty="0">
                <a:latin typeface="Calibri"/>
                <a:cs typeface="Calibri"/>
              </a:rPr>
              <a:t>başka </a:t>
            </a:r>
            <a:r>
              <a:rPr sz="2800" spc="-10" dirty="0">
                <a:latin typeface="Calibri"/>
                <a:cs typeface="Calibri"/>
              </a:rPr>
              <a:t>kurum, </a:t>
            </a:r>
            <a:r>
              <a:rPr sz="2800" spc="-5" dirty="0">
                <a:latin typeface="Calibri"/>
                <a:cs typeface="Calibri"/>
              </a:rPr>
              <a:t>kuruluş  </a:t>
            </a:r>
            <a:r>
              <a:rPr sz="2800" spc="-20" dirty="0">
                <a:latin typeface="Calibri"/>
                <a:cs typeface="Calibri"/>
              </a:rPr>
              <a:t>ve </a:t>
            </a:r>
            <a:r>
              <a:rPr sz="2800" spc="-10" dirty="0">
                <a:latin typeface="Calibri"/>
                <a:cs typeface="Calibri"/>
              </a:rPr>
              <a:t>kişilerce düzenlenen </a:t>
            </a:r>
            <a:r>
              <a:rPr sz="2800" spc="-15" dirty="0">
                <a:latin typeface="Calibri"/>
                <a:cs typeface="Calibri"/>
              </a:rPr>
              <a:t>belgelerde, </a:t>
            </a:r>
            <a:r>
              <a:rPr sz="2800" spc="-10" dirty="0">
                <a:latin typeface="Calibri"/>
                <a:cs typeface="Calibri"/>
              </a:rPr>
              <a:t>belgenin taşıması  </a:t>
            </a:r>
            <a:r>
              <a:rPr sz="2800" spc="-15" dirty="0">
                <a:latin typeface="Calibri"/>
                <a:cs typeface="Calibri"/>
              </a:rPr>
              <a:t>zorunlu </a:t>
            </a:r>
            <a:r>
              <a:rPr sz="2800" dirty="0">
                <a:latin typeface="Calibri"/>
                <a:cs typeface="Calibri"/>
              </a:rPr>
              <a:t>asli </a:t>
            </a:r>
            <a:r>
              <a:rPr sz="2800" spc="-5" dirty="0">
                <a:latin typeface="Calibri"/>
                <a:cs typeface="Calibri"/>
              </a:rPr>
              <a:t>unsurlar dışında, </a:t>
            </a:r>
            <a:r>
              <a:rPr sz="2800" spc="-10" dirty="0">
                <a:latin typeface="Calibri"/>
                <a:cs typeface="Calibri"/>
              </a:rPr>
              <a:t>belgenin </a:t>
            </a:r>
            <a:r>
              <a:rPr sz="2800" spc="-5" dirty="0">
                <a:latin typeface="Calibri"/>
                <a:cs typeface="Calibri"/>
              </a:rPr>
              <a:t>içeriğine ilişkin  </a:t>
            </a:r>
            <a:r>
              <a:rPr sz="2800" spc="-15" dirty="0">
                <a:latin typeface="Calibri"/>
                <a:cs typeface="Calibri"/>
              </a:rPr>
              <a:t>tereddüt </a:t>
            </a:r>
            <a:r>
              <a:rPr sz="2800" spc="-25" dirty="0">
                <a:latin typeface="Calibri"/>
                <a:cs typeface="Calibri"/>
              </a:rPr>
              <a:t>yaratacak </a:t>
            </a:r>
            <a:r>
              <a:rPr sz="2800" spc="-15" dirty="0">
                <a:latin typeface="Calibri"/>
                <a:cs typeface="Calibri"/>
              </a:rPr>
              <a:t>nitelikte </a:t>
            </a:r>
            <a:r>
              <a:rPr sz="2800" spc="-10" dirty="0">
                <a:latin typeface="Calibri"/>
                <a:cs typeface="Calibri"/>
              </a:rPr>
              <a:t>olan </a:t>
            </a:r>
            <a:r>
              <a:rPr sz="2800" spc="-20" dirty="0">
                <a:latin typeface="Calibri"/>
                <a:cs typeface="Calibri"/>
              </a:rPr>
              <a:t>ve </a:t>
            </a:r>
            <a:r>
              <a:rPr sz="2800" spc="-15" dirty="0">
                <a:latin typeface="Calibri"/>
                <a:cs typeface="Calibri"/>
              </a:rPr>
              <a:t>belgeyi düzenleyen  </a:t>
            </a:r>
            <a:r>
              <a:rPr sz="2800" spc="-10" dirty="0">
                <a:latin typeface="Calibri"/>
                <a:cs typeface="Calibri"/>
              </a:rPr>
              <a:t>kurum, </a:t>
            </a:r>
            <a:r>
              <a:rPr sz="2800" spc="-5" dirty="0">
                <a:latin typeface="Calibri"/>
                <a:cs typeface="Calibri"/>
              </a:rPr>
              <a:t>kuruluş </a:t>
            </a:r>
            <a:r>
              <a:rPr sz="2800" spc="-30" dirty="0">
                <a:latin typeface="Calibri"/>
                <a:cs typeface="Calibri"/>
              </a:rPr>
              <a:t>veya </a:t>
            </a:r>
            <a:r>
              <a:rPr sz="2800" spc="-10" dirty="0">
                <a:latin typeface="Calibri"/>
                <a:cs typeface="Calibri"/>
              </a:rPr>
              <a:t>kişilerden </a:t>
            </a:r>
            <a:r>
              <a:rPr sz="2800" spc="-15" dirty="0">
                <a:latin typeface="Calibri"/>
                <a:cs typeface="Calibri"/>
              </a:rPr>
              <a:t>kaynaklanan</a:t>
            </a:r>
            <a:r>
              <a:rPr sz="2800" spc="600" dirty="0">
                <a:latin typeface="Calibri"/>
                <a:cs typeface="Calibri"/>
              </a:rPr>
              <a:t> </a:t>
            </a:r>
            <a:r>
              <a:rPr sz="2800" spc="-5" dirty="0">
                <a:solidFill>
                  <a:srgbClr val="FF3300"/>
                </a:solidFill>
                <a:latin typeface="Calibri"/>
                <a:cs typeface="Calibri"/>
              </a:rPr>
              <a:t>bilgi  e</a:t>
            </a:r>
            <a:r>
              <a:rPr sz="2800" spc="-35" dirty="0">
                <a:solidFill>
                  <a:srgbClr val="FF3300"/>
                </a:solidFill>
                <a:latin typeface="Calibri"/>
                <a:cs typeface="Calibri"/>
              </a:rPr>
              <a:t>k</a:t>
            </a:r>
            <a:r>
              <a:rPr sz="2800" spc="-10" dirty="0">
                <a:solidFill>
                  <a:srgbClr val="FF3300"/>
                </a:solidFill>
                <a:latin typeface="Calibri"/>
                <a:cs typeface="Calibri"/>
              </a:rPr>
              <a:t>s</a:t>
            </a:r>
            <a:r>
              <a:rPr sz="2800" spc="-15" dirty="0">
                <a:solidFill>
                  <a:srgbClr val="FF3300"/>
                </a:solidFill>
                <a:latin typeface="Calibri"/>
                <a:cs typeface="Calibri"/>
              </a:rPr>
              <a:t>i</a:t>
            </a:r>
            <a:r>
              <a:rPr sz="2800" spc="-5" dirty="0">
                <a:solidFill>
                  <a:srgbClr val="FF3300"/>
                </a:solidFill>
                <a:latin typeface="Calibri"/>
                <a:cs typeface="Calibri"/>
              </a:rPr>
              <a:t>k</a:t>
            </a:r>
            <a:r>
              <a:rPr sz="2800" spc="-15" dirty="0">
                <a:solidFill>
                  <a:srgbClr val="FF3300"/>
                </a:solidFill>
                <a:latin typeface="Calibri"/>
                <a:cs typeface="Calibri"/>
              </a:rPr>
              <a:t>l</a:t>
            </a:r>
            <a:r>
              <a:rPr sz="2800" spc="-5" dirty="0">
                <a:solidFill>
                  <a:srgbClr val="FF3300"/>
                </a:solidFill>
                <a:latin typeface="Calibri"/>
                <a:cs typeface="Calibri"/>
              </a:rPr>
              <a:t>i</a:t>
            </a:r>
            <a:r>
              <a:rPr sz="2800" spc="-15" dirty="0">
                <a:solidFill>
                  <a:srgbClr val="FF3300"/>
                </a:solidFill>
                <a:latin typeface="Calibri"/>
                <a:cs typeface="Calibri"/>
              </a:rPr>
              <a:t>k</a:t>
            </a:r>
            <a:r>
              <a:rPr sz="2800" spc="-5" dirty="0">
                <a:solidFill>
                  <a:srgbClr val="FF3300"/>
                </a:solidFill>
                <a:latin typeface="Calibri"/>
                <a:cs typeface="Calibri"/>
              </a:rPr>
              <a:t>l</a:t>
            </a:r>
            <a:r>
              <a:rPr sz="2800" spc="-15" dirty="0">
                <a:solidFill>
                  <a:srgbClr val="FF3300"/>
                </a:solidFill>
                <a:latin typeface="Calibri"/>
                <a:cs typeface="Calibri"/>
              </a:rPr>
              <a:t>e</a:t>
            </a:r>
            <a:r>
              <a:rPr sz="2800" spc="-5" dirty="0">
                <a:solidFill>
                  <a:srgbClr val="FF3300"/>
                </a:solidFill>
                <a:latin typeface="Calibri"/>
                <a:cs typeface="Calibri"/>
              </a:rPr>
              <a:t>r</a:t>
            </a:r>
            <a:r>
              <a:rPr sz="2800" spc="-15" dirty="0">
                <a:solidFill>
                  <a:srgbClr val="FF3300"/>
                </a:solidFill>
                <a:latin typeface="Calibri"/>
                <a:cs typeface="Calibri"/>
              </a:rPr>
              <a:t>i</a:t>
            </a:r>
            <a:r>
              <a:rPr sz="2800" spc="-10" dirty="0">
                <a:solidFill>
                  <a:srgbClr val="FF3300"/>
                </a:solidFill>
                <a:latin typeface="Calibri"/>
                <a:cs typeface="Calibri"/>
              </a:rPr>
              <a:t>n</a:t>
            </a:r>
            <a:r>
              <a:rPr sz="2800" spc="-20" dirty="0">
                <a:solidFill>
                  <a:srgbClr val="FF3300"/>
                </a:solidFill>
                <a:latin typeface="Calibri"/>
                <a:cs typeface="Calibri"/>
              </a:rPr>
              <a:t>i</a:t>
            </a:r>
            <a:r>
              <a:rPr sz="2800" spc="-5" dirty="0">
                <a:solidFill>
                  <a:srgbClr val="FF3300"/>
                </a:solidFill>
                <a:latin typeface="Calibri"/>
                <a:cs typeface="Calibri"/>
              </a:rPr>
              <a:t>n</a:t>
            </a:r>
            <a:r>
              <a:rPr sz="2800" spc="35" dirty="0">
                <a:solidFill>
                  <a:srgbClr val="FF3300"/>
                </a:solidFill>
                <a:latin typeface="Calibri"/>
                <a:cs typeface="Calibri"/>
              </a:rPr>
              <a:t> </a:t>
            </a:r>
            <a:r>
              <a:rPr sz="2800" spc="-5" dirty="0">
                <a:latin typeface="Calibri"/>
                <a:cs typeface="Calibri"/>
              </a:rPr>
              <a:t>gi</a:t>
            </a:r>
            <a:r>
              <a:rPr sz="2800" spc="-20" dirty="0">
                <a:latin typeface="Calibri"/>
                <a:cs typeface="Calibri"/>
              </a:rPr>
              <a:t>d</a:t>
            </a:r>
            <a:r>
              <a:rPr sz="2800" spc="-5" dirty="0">
                <a:latin typeface="Calibri"/>
                <a:cs typeface="Calibri"/>
              </a:rPr>
              <a:t>er</a:t>
            </a:r>
            <a:r>
              <a:rPr sz="2800" spc="-20" dirty="0">
                <a:latin typeface="Calibri"/>
                <a:cs typeface="Calibri"/>
              </a:rPr>
              <a:t>i</a:t>
            </a:r>
            <a:r>
              <a:rPr sz="2800" spc="-5" dirty="0">
                <a:latin typeface="Calibri"/>
                <a:cs typeface="Calibri"/>
              </a:rPr>
              <a:t>l</a:t>
            </a:r>
            <a:r>
              <a:rPr sz="2800" spc="-20" dirty="0">
                <a:latin typeface="Calibri"/>
                <a:cs typeface="Calibri"/>
              </a:rPr>
              <a:t>m</a:t>
            </a:r>
            <a:r>
              <a:rPr sz="2800" spc="-5" dirty="0">
                <a:latin typeface="Calibri"/>
                <a:cs typeface="Calibri"/>
              </a:rPr>
              <a:t>es</a:t>
            </a:r>
            <a:r>
              <a:rPr sz="2800" spc="-20" dirty="0">
                <a:latin typeface="Calibri"/>
                <a:cs typeface="Calibri"/>
              </a:rPr>
              <a:t>i</a:t>
            </a:r>
            <a:r>
              <a:rPr sz="2800" spc="-10" dirty="0">
                <a:latin typeface="Calibri"/>
                <a:cs typeface="Calibri"/>
              </a:rPr>
              <a:t>n</a:t>
            </a:r>
            <a:r>
              <a:rPr sz="2800" spc="-5" dirty="0">
                <a:latin typeface="Calibri"/>
                <a:cs typeface="Calibri"/>
              </a:rPr>
              <a:t>e</a:t>
            </a:r>
            <a:r>
              <a:rPr sz="2800" spc="35" dirty="0">
                <a:latin typeface="Calibri"/>
                <a:cs typeface="Calibri"/>
              </a:rPr>
              <a:t> </a:t>
            </a:r>
            <a:r>
              <a:rPr sz="2800" dirty="0">
                <a:latin typeface="Calibri"/>
                <a:cs typeface="Calibri"/>
              </a:rPr>
              <a:t>i</a:t>
            </a:r>
            <a:r>
              <a:rPr sz="2800" spc="-15" dirty="0">
                <a:latin typeface="Calibri"/>
                <a:cs typeface="Calibri"/>
              </a:rPr>
              <a:t>l</a:t>
            </a:r>
            <a:r>
              <a:rPr sz="2800" dirty="0">
                <a:latin typeface="Calibri"/>
                <a:cs typeface="Calibri"/>
              </a:rPr>
              <a:t>i</a:t>
            </a:r>
            <a:r>
              <a:rPr sz="2800" spc="-15" dirty="0">
                <a:latin typeface="Calibri"/>
                <a:cs typeface="Calibri"/>
              </a:rPr>
              <a:t>ş</a:t>
            </a:r>
            <a:r>
              <a:rPr sz="2800" dirty="0">
                <a:latin typeface="Calibri"/>
                <a:cs typeface="Calibri"/>
              </a:rPr>
              <a:t>k</a:t>
            </a:r>
            <a:r>
              <a:rPr sz="2800" spc="-10" dirty="0">
                <a:latin typeface="Calibri"/>
                <a:cs typeface="Calibri"/>
              </a:rPr>
              <a:t>i</a:t>
            </a:r>
            <a:r>
              <a:rPr sz="2800" spc="-5" dirty="0">
                <a:latin typeface="Calibri"/>
                <a:cs typeface="Calibri"/>
              </a:rPr>
              <a:t>n</a:t>
            </a:r>
            <a:r>
              <a:rPr sz="2800" spc="20" dirty="0">
                <a:latin typeface="Calibri"/>
                <a:cs typeface="Calibri"/>
              </a:rPr>
              <a:t> </a:t>
            </a:r>
            <a:r>
              <a:rPr sz="2800" spc="-10" dirty="0">
                <a:latin typeface="Calibri"/>
                <a:cs typeface="Calibri"/>
              </a:rPr>
              <a:t>be</a:t>
            </a:r>
            <a:r>
              <a:rPr sz="2800" spc="-20" dirty="0">
                <a:latin typeface="Calibri"/>
                <a:cs typeface="Calibri"/>
              </a:rPr>
              <a:t>l</a:t>
            </a:r>
            <a:r>
              <a:rPr sz="2800" spc="-30" dirty="0">
                <a:latin typeface="Calibri"/>
                <a:cs typeface="Calibri"/>
              </a:rPr>
              <a:t>g</a:t>
            </a:r>
            <a:r>
              <a:rPr sz="2800" spc="-5" dirty="0">
                <a:latin typeface="Calibri"/>
                <a:cs typeface="Calibri"/>
              </a:rPr>
              <a:t>e</a:t>
            </a:r>
            <a:r>
              <a:rPr sz="2800" spc="-15" dirty="0">
                <a:latin typeface="Calibri"/>
                <a:cs typeface="Calibri"/>
              </a:rPr>
              <a:t>l</a:t>
            </a:r>
            <a:r>
              <a:rPr sz="2800" spc="-5" dirty="0">
                <a:latin typeface="Calibri"/>
                <a:cs typeface="Calibri"/>
              </a:rPr>
              <a:t>e</a:t>
            </a:r>
            <a:r>
              <a:rPr sz="2800" spc="-254" dirty="0">
                <a:latin typeface="Calibri"/>
                <a:cs typeface="Calibri"/>
              </a:rPr>
              <a:t>r</a:t>
            </a:r>
            <a:r>
              <a:rPr sz="2800" spc="-5" dirty="0">
                <a:latin typeface="Calibri"/>
                <a:cs typeface="Calibri"/>
              </a:rPr>
              <a:t>,</a:t>
            </a:r>
            <a:r>
              <a:rPr sz="1800" baseline="-37037" dirty="0">
                <a:solidFill>
                  <a:srgbClr val="888888"/>
                </a:solidFill>
                <a:latin typeface="Tahoma"/>
                <a:cs typeface="Tahoma"/>
              </a:rPr>
              <a:t> 	</a:t>
            </a:r>
            <a:r>
              <a:rPr sz="1800" spc="7" baseline="-37037" dirty="0">
                <a:solidFill>
                  <a:srgbClr val="888888"/>
                </a:solidFill>
                <a:latin typeface="Tahoma"/>
                <a:cs typeface="Tahoma"/>
              </a:rPr>
              <a:t>92</a:t>
            </a:r>
            <a:endParaRPr sz="1800" baseline="-37037">
              <a:latin typeface="Tahoma"/>
              <a:cs typeface="Tahom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47216" y="309371"/>
            <a:ext cx="656234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621027" y="423926"/>
            <a:ext cx="5923280" cy="521334"/>
          </a:xfrm>
          <a:prstGeom prst="rect">
            <a:avLst/>
          </a:prstGeom>
        </p:spPr>
        <p:txBody>
          <a:bodyPr vert="horz" wrap="square" lIns="0" tIns="0" rIns="0" bIns="0" rtlCol="0">
            <a:spAutoFit/>
          </a:bodyPr>
          <a:lstStyle/>
          <a:p>
            <a:pPr marL="12700">
              <a:lnSpc>
                <a:spcPct val="100000"/>
              </a:lnSpc>
            </a:pPr>
            <a:r>
              <a:rPr dirty="0"/>
              <a:t>Bilgi Eksikliklerinin</a:t>
            </a:r>
            <a:r>
              <a:rPr spc="-100" dirty="0"/>
              <a:t> </a:t>
            </a:r>
            <a:r>
              <a:rPr spc="-20" dirty="0"/>
              <a:t>Tamamlatılması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2036698"/>
            <a:ext cx="8070850" cy="488950"/>
          </a:xfrm>
          <a:prstGeom prst="rect">
            <a:avLst/>
          </a:prstGeom>
        </p:spPr>
        <p:txBody>
          <a:bodyPr vert="horz" wrap="square" lIns="0" tIns="0" rIns="0" bIns="0" rtlCol="0">
            <a:spAutoFit/>
          </a:bodyPr>
          <a:lstStyle/>
          <a:p>
            <a:pPr marL="205740" indent="-193040">
              <a:lnSpc>
                <a:spcPct val="100000"/>
              </a:lnSpc>
              <a:buClr>
                <a:srgbClr val="FF0000"/>
              </a:buClr>
              <a:buSzPct val="83333"/>
              <a:buFont typeface="Arial"/>
              <a:buChar char="•"/>
              <a:tabLst>
                <a:tab pos="206375" algn="l"/>
                <a:tab pos="1053465" algn="l"/>
                <a:tab pos="4399280" algn="l"/>
                <a:tab pos="5444490" algn="l"/>
                <a:tab pos="7368540" algn="l"/>
              </a:tabLst>
            </a:pPr>
            <a:r>
              <a:rPr sz="3000" b="1" dirty="0">
                <a:solidFill>
                  <a:srgbClr val="CC3300"/>
                </a:solidFill>
                <a:latin typeface="Calibri"/>
                <a:cs typeface="Calibri"/>
              </a:rPr>
              <a:t>Bilgi	</a:t>
            </a:r>
            <a:r>
              <a:rPr sz="3000" b="1" spc="-25" dirty="0">
                <a:solidFill>
                  <a:srgbClr val="CC3300"/>
                </a:solidFill>
                <a:latin typeface="Calibri"/>
                <a:cs typeface="Calibri"/>
              </a:rPr>
              <a:t>t</a:t>
            </a:r>
            <a:r>
              <a:rPr sz="3000" b="1" spc="-5" dirty="0">
                <a:solidFill>
                  <a:srgbClr val="CC3300"/>
                </a:solidFill>
                <a:latin typeface="Calibri"/>
                <a:cs typeface="Calibri"/>
              </a:rPr>
              <a:t>a</a:t>
            </a:r>
            <a:r>
              <a:rPr sz="3000" b="1" spc="-30" dirty="0">
                <a:solidFill>
                  <a:srgbClr val="CC3300"/>
                </a:solidFill>
                <a:latin typeface="Calibri"/>
                <a:cs typeface="Calibri"/>
              </a:rPr>
              <a:t>m</a:t>
            </a:r>
            <a:r>
              <a:rPr sz="3000" b="1" spc="-5" dirty="0">
                <a:solidFill>
                  <a:srgbClr val="CC3300"/>
                </a:solidFill>
                <a:latin typeface="Calibri"/>
                <a:cs typeface="Calibri"/>
              </a:rPr>
              <a:t>a</a:t>
            </a:r>
            <a:r>
              <a:rPr sz="3000" b="1" spc="-15" dirty="0">
                <a:solidFill>
                  <a:srgbClr val="CC3300"/>
                </a:solidFill>
                <a:latin typeface="Calibri"/>
                <a:cs typeface="Calibri"/>
              </a:rPr>
              <a:t>m</a:t>
            </a:r>
            <a:r>
              <a:rPr sz="3000" b="1" dirty="0">
                <a:solidFill>
                  <a:srgbClr val="CC3300"/>
                </a:solidFill>
                <a:latin typeface="Calibri"/>
                <a:cs typeface="Calibri"/>
              </a:rPr>
              <a:t>l</a:t>
            </a:r>
            <a:r>
              <a:rPr sz="3000" b="1" spc="-15" dirty="0">
                <a:solidFill>
                  <a:srgbClr val="CC3300"/>
                </a:solidFill>
                <a:latin typeface="Calibri"/>
                <a:cs typeface="Calibri"/>
              </a:rPr>
              <a:t>a</a:t>
            </a:r>
            <a:r>
              <a:rPr sz="3000" b="1" spc="-5" dirty="0">
                <a:solidFill>
                  <a:srgbClr val="CC3300"/>
                </a:solidFill>
                <a:latin typeface="Calibri"/>
                <a:cs typeface="Calibri"/>
              </a:rPr>
              <a:t>m</a:t>
            </a:r>
            <a:r>
              <a:rPr sz="3000" b="1" spc="-65" dirty="0">
                <a:solidFill>
                  <a:srgbClr val="CC3300"/>
                </a:solidFill>
                <a:latin typeface="Calibri"/>
                <a:cs typeface="Calibri"/>
              </a:rPr>
              <a:t>a</a:t>
            </a:r>
            <a:r>
              <a:rPr sz="3000" b="1" spc="-45" dirty="0">
                <a:solidFill>
                  <a:srgbClr val="CC3300"/>
                </a:solidFill>
                <a:latin typeface="Calibri"/>
                <a:cs typeface="Calibri"/>
              </a:rPr>
              <a:t>y</a:t>
            </a:r>
            <a:r>
              <a:rPr sz="3000" b="1" dirty="0">
                <a:solidFill>
                  <a:srgbClr val="CC3300"/>
                </a:solidFill>
                <a:latin typeface="Calibri"/>
                <a:cs typeface="Calibri"/>
              </a:rPr>
              <a:t>a</a:t>
            </a:r>
            <a:r>
              <a:rPr sz="3000" b="1" spc="-10" dirty="0">
                <a:solidFill>
                  <a:srgbClr val="CC3300"/>
                </a:solidFill>
                <a:latin typeface="Calibri"/>
                <a:cs typeface="Calibri"/>
              </a:rPr>
              <a:t>n</a:t>
            </a:r>
            <a:r>
              <a:rPr sz="3000" b="1" dirty="0">
                <a:solidFill>
                  <a:srgbClr val="CC3300"/>
                </a:solidFill>
                <a:latin typeface="Calibri"/>
                <a:cs typeface="Calibri"/>
              </a:rPr>
              <a:t>l</a:t>
            </a:r>
            <a:r>
              <a:rPr sz="3000" b="1" spc="-15" dirty="0">
                <a:solidFill>
                  <a:srgbClr val="CC3300"/>
                </a:solidFill>
                <a:latin typeface="Calibri"/>
                <a:cs typeface="Calibri"/>
              </a:rPr>
              <a:t>a</a:t>
            </a:r>
            <a:r>
              <a:rPr sz="3000" b="1" dirty="0">
                <a:solidFill>
                  <a:srgbClr val="CC3300"/>
                </a:solidFill>
                <a:latin typeface="Calibri"/>
                <a:cs typeface="Calibri"/>
              </a:rPr>
              <a:t>rın	</a:t>
            </a:r>
            <a:r>
              <a:rPr sz="3000" b="1" spc="-35" dirty="0">
                <a:solidFill>
                  <a:srgbClr val="CC3300"/>
                </a:solidFill>
                <a:latin typeface="Calibri"/>
                <a:cs typeface="Calibri"/>
              </a:rPr>
              <a:t>g</a:t>
            </a:r>
            <a:r>
              <a:rPr sz="3000" b="1" spc="-5" dirty="0">
                <a:solidFill>
                  <a:srgbClr val="CC3300"/>
                </a:solidFill>
                <a:latin typeface="Calibri"/>
                <a:cs typeface="Calibri"/>
              </a:rPr>
              <a:t>e</a:t>
            </a:r>
            <a:r>
              <a:rPr sz="3000" b="1" dirty="0">
                <a:solidFill>
                  <a:srgbClr val="CC3300"/>
                </a:solidFill>
                <a:latin typeface="Calibri"/>
                <a:cs typeface="Calibri"/>
              </a:rPr>
              <a:t>çici	</a:t>
            </a:r>
            <a:r>
              <a:rPr sz="3000" b="1" spc="-35" dirty="0">
                <a:solidFill>
                  <a:srgbClr val="CC3300"/>
                </a:solidFill>
                <a:latin typeface="Calibri"/>
                <a:cs typeface="Calibri"/>
              </a:rPr>
              <a:t>t</a:t>
            </a:r>
            <a:r>
              <a:rPr sz="3000" b="1" spc="-5" dirty="0">
                <a:solidFill>
                  <a:srgbClr val="CC3300"/>
                </a:solidFill>
                <a:latin typeface="Calibri"/>
                <a:cs typeface="Calibri"/>
              </a:rPr>
              <a:t>e</a:t>
            </a:r>
            <a:r>
              <a:rPr sz="3000" b="1" spc="-20" dirty="0">
                <a:solidFill>
                  <a:srgbClr val="CC3300"/>
                </a:solidFill>
                <a:latin typeface="Calibri"/>
                <a:cs typeface="Calibri"/>
              </a:rPr>
              <a:t>m</a:t>
            </a:r>
            <a:r>
              <a:rPr sz="3000" b="1" dirty="0">
                <a:solidFill>
                  <a:srgbClr val="CC3300"/>
                </a:solidFill>
                <a:latin typeface="Calibri"/>
                <a:cs typeface="Calibri"/>
              </a:rPr>
              <a:t>in</a:t>
            </a:r>
            <a:r>
              <a:rPr sz="3000" b="1" spc="-40" dirty="0">
                <a:solidFill>
                  <a:srgbClr val="CC3300"/>
                </a:solidFill>
                <a:latin typeface="Calibri"/>
                <a:cs typeface="Calibri"/>
              </a:rPr>
              <a:t>a</a:t>
            </a:r>
            <a:r>
              <a:rPr sz="3000" b="1" dirty="0">
                <a:solidFill>
                  <a:srgbClr val="CC3300"/>
                </a:solidFill>
                <a:latin typeface="Calibri"/>
                <a:cs typeface="Calibri"/>
              </a:rPr>
              <a:t>tl</a:t>
            </a:r>
            <a:r>
              <a:rPr sz="3000" b="1" spc="-10" dirty="0">
                <a:solidFill>
                  <a:srgbClr val="CC3300"/>
                </a:solidFill>
                <a:latin typeface="Calibri"/>
                <a:cs typeface="Calibri"/>
              </a:rPr>
              <a:t>a</a:t>
            </a:r>
            <a:r>
              <a:rPr sz="3000" b="1" spc="-5" dirty="0">
                <a:solidFill>
                  <a:srgbClr val="CC3300"/>
                </a:solidFill>
                <a:latin typeface="Calibri"/>
                <a:cs typeface="Calibri"/>
              </a:rPr>
              <a:t>rı</a:t>
            </a:r>
            <a:r>
              <a:rPr sz="3000" b="1" dirty="0">
                <a:solidFill>
                  <a:srgbClr val="CC3300"/>
                </a:solidFill>
                <a:latin typeface="Calibri"/>
                <a:cs typeface="Calibri"/>
              </a:rPr>
              <a:t>	</a:t>
            </a:r>
            <a:r>
              <a:rPr sz="3000" b="1" spc="-45" dirty="0">
                <a:solidFill>
                  <a:srgbClr val="CC3300"/>
                </a:solidFill>
                <a:latin typeface="Calibri"/>
                <a:cs typeface="Calibri"/>
              </a:rPr>
              <a:t>g</a:t>
            </a:r>
            <a:r>
              <a:rPr sz="3000" b="1" spc="-5" dirty="0">
                <a:solidFill>
                  <a:srgbClr val="CC3300"/>
                </a:solidFill>
                <a:latin typeface="Calibri"/>
                <a:cs typeface="Calibri"/>
              </a:rPr>
              <a:t>elir</a:t>
            </a:r>
            <a:endParaRPr sz="30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86</a:t>
            </a:fld>
            <a:endParaRPr dirty="0"/>
          </a:p>
        </p:txBody>
      </p:sp>
      <p:sp>
        <p:nvSpPr>
          <p:cNvPr id="10" name="object 10"/>
          <p:cNvSpPr txBox="1"/>
          <p:nvPr/>
        </p:nvSpPr>
        <p:spPr>
          <a:xfrm>
            <a:off x="547217" y="2722498"/>
            <a:ext cx="3839845" cy="1175385"/>
          </a:xfrm>
          <a:prstGeom prst="rect">
            <a:avLst/>
          </a:prstGeom>
        </p:spPr>
        <p:txBody>
          <a:bodyPr vert="horz" wrap="square" lIns="0" tIns="0" rIns="0" bIns="0" rtlCol="0">
            <a:spAutoFit/>
          </a:bodyPr>
          <a:lstStyle/>
          <a:p>
            <a:pPr marL="12700">
              <a:lnSpc>
                <a:spcPct val="100000"/>
              </a:lnSpc>
              <a:tabLst>
                <a:tab pos="2891155" algn="l"/>
              </a:tabLst>
            </a:pPr>
            <a:r>
              <a:rPr sz="3000" b="1" spc="-40" dirty="0">
                <a:solidFill>
                  <a:srgbClr val="CC3300"/>
                </a:solidFill>
                <a:latin typeface="Calibri"/>
                <a:cs typeface="Calibri"/>
              </a:rPr>
              <a:t>k</a:t>
            </a:r>
            <a:r>
              <a:rPr sz="3000" b="1" spc="-55" dirty="0">
                <a:solidFill>
                  <a:srgbClr val="CC3300"/>
                </a:solidFill>
                <a:latin typeface="Calibri"/>
                <a:cs typeface="Calibri"/>
              </a:rPr>
              <a:t>a</a:t>
            </a:r>
            <a:r>
              <a:rPr sz="3000" b="1" spc="-45" dirty="0">
                <a:solidFill>
                  <a:srgbClr val="CC3300"/>
                </a:solidFill>
                <a:latin typeface="Calibri"/>
                <a:cs typeface="Calibri"/>
              </a:rPr>
              <a:t>y</a:t>
            </a:r>
            <a:r>
              <a:rPr sz="3000" b="1" dirty="0">
                <a:solidFill>
                  <a:srgbClr val="CC3300"/>
                </a:solidFill>
                <a:latin typeface="Calibri"/>
                <a:cs typeface="Calibri"/>
              </a:rPr>
              <a:t>dedil</a:t>
            </a:r>
            <a:r>
              <a:rPr sz="3000" b="1" spc="5" dirty="0">
                <a:solidFill>
                  <a:srgbClr val="CC3300"/>
                </a:solidFill>
                <a:latin typeface="Calibri"/>
                <a:cs typeface="Calibri"/>
              </a:rPr>
              <a:t>e</a:t>
            </a:r>
            <a:r>
              <a:rPr sz="3000" b="1" spc="-5" dirty="0">
                <a:solidFill>
                  <a:srgbClr val="CC3300"/>
                </a:solidFill>
                <a:latin typeface="Calibri"/>
                <a:cs typeface="Calibri"/>
              </a:rPr>
              <a:t>c</a:t>
            </a:r>
            <a:r>
              <a:rPr sz="3000" b="1" dirty="0">
                <a:solidFill>
                  <a:srgbClr val="CC3300"/>
                </a:solidFill>
                <a:latin typeface="Calibri"/>
                <a:cs typeface="Calibri"/>
              </a:rPr>
              <a:t>e</a:t>
            </a:r>
            <a:r>
              <a:rPr sz="3000" b="1" spc="-25" dirty="0">
                <a:solidFill>
                  <a:srgbClr val="CC3300"/>
                </a:solidFill>
                <a:latin typeface="Calibri"/>
                <a:cs typeface="Calibri"/>
              </a:rPr>
              <a:t>k</a:t>
            </a:r>
            <a:r>
              <a:rPr sz="3000" b="1" dirty="0">
                <a:solidFill>
                  <a:srgbClr val="CC3300"/>
                </a:solidFill>
                <a:latin typeface="Calibri"/>
                <a:cs typeface="Calibri"/>
              </a:rPr>
              <a:t>ti</a:t>
            </a:r>
            <a:r>
              <a:rPr sz="3000" b="1" spc="-260" dirty="0">
                <a:solidFill>
                  <a:srgbClr val="CC3300"/>
                </a:solidFill>
                <a:latin typeface="Calibri"/>
                <a:cs typeface="Calibri"/>
              </a:rPr>
              <a:t>r</a:t>
            </a:r>
            <a:r>
              <a:rPr sz="3000" b="1" dirty="0">
                <a:solidFill>
                  <a:srgbClr val="CC3300"/>
                </a:solidFill>
                <a:latin typeface="Calibri"/>
                <a:cs typeface="Calibri"/>
              </a:rPr>
              <a:t>.	</a:t>
            </a:r>
            <a:r>
              <a:rPr sz="3000" dirty="0">
                <a:solidFill>
                  <a:srgbClr val="CC3300"/>
                </a:solidFill>
                <a:latin typeface="Calibri"/>
                <a:cs typeface="Calibri"/>
              </a:rPr>
              <a:t>An</a:t>
            </a:r>
            <a:r>
              <a:rPr sz="3000" spc="-25" dirty="0">
                <a:solidFill>
                  <a:srgbClr val="CC3300"/>
                </a:solidFill>
                <a:latin typeface="Calibri"/>
                <a:cs typeface="Calibri"/>
              </a:rPr>
              <a:t>c</a:t>
            </a:r>
            <a:r>
              <a:rPr sz="3000" dirty="0">
                <a:solidFill>
                  <a:srgbClr val="CC3300"/>
                </a:solidFill>
                <a:latin typeface="Calibri"/>
                <a:cs typeface="Calibri"/>
              </a:rPr>
              <a:t>ak</a:t>
            </a:r>
            <a:endParaRPr sz="3000">
              <a:latin typeface="Calibri"/>
              <a:cs typeface="Calibri"/>
            </a:endParaRPr>
          </a:p>
          <a:p>
            <a:pPr marL="12700">
              <a:lnSpc>
                <a:spcPct val="100000"/>
              </a:lnSpc>
              <a:spcBef>
                <a:spcPts val="1800"/>
              </a:spcBef>
              <a:tabLst>
                <a:tab pos="2386965" algn="l"/>
              </a:tabLst>
            </a:pPr>
            <a:r>
              <a:rPr sz="3000" spc="-5" dirty="0">
                <a:latin typeface="Calibri"/>
                <a:cs typeface="Calibri"/>
              </a:rPr>
              <a:t>tamamlama	</a:t>
            </a:r>
            <a:r>
              <a:rPr sz="3000" spc="-15" dirty="0">
                <a:latin typeface="Calibri"/>
                <a:cs typeface="Calibri"/>
              </a:rPr>
              <a:t>yoluna</a:t>
            </a:r>
            <a:endParaRPr sz="3000">
              <a:latin typeface="Calibri"/>
              <a:cs typeface="Calibri"/>
            </a:endParaRPr>
          </a:p>
        </p:txBody>
      </p:sp>
      <p:sp>
        <p:nvSpPr>
          <p:cNvPr id="11" name="object 11"/>
          <p:cNvSpPr txBox="1"/>
          <p:nvPr/>
        </p:nvSpPr>
        <p:spPr>
          <a:xfrm>
            <a:off x="4479797" y="2722498"/>
            <a:ext cx="1217930" cy="1175385"/>
          </a:xfrm>
          <a:prstGeom prst="rect">
            <a:avLst/>
          </a:prstGeom>
        </p:spPr>
        <p:txBody>
          <a:bodyPr vert="horz" wrap="square" lIns="0" tIns="0" rIns="0" bIns="0" rtlCol="0">
            <a:spAutoFit/>
          </a:bodyPr>
          <a:lstStyle/>
          <a:p>
            <a:pPr algn="ctr">
              <a:lnSpc>
                <a:spcPct val="100000"/>
              </a:lnSpc>
            </a:pPr>
            <a:r>
              <a:rPr sz="3000" spc="-15" dirty="0">
                <a:solidFill>
                  <a:srgbClr val="CC3300"/>
                </a:solidFill>
                <a:latin typeface="Calibri"/>
                <a:cs typeface="Calibri"/>
              </a:rPr>
              <a:t>idare</a:t>
            </a:r>
            <a:endParaRPr sz="3000">
              <a:latin typeface="Calibri"/>
              <a:cs typeface="Calibri"/>
            </a:endParaRPr>
          </a:p>
          <a:p>
            <a:pPr algn="ctr">
              <a:lnSpc>
                <a:spcPct val="100000"/>
              </a:lnSpc>
              <a:spcBef>
                <a:spcPts val="1800"/>
              </a:spcBef>
            </a:pPr>
            <a:r>
              <a:rPr sz="3000" dirty="0">
                <a:latin typeface="Calibri"/>
                <a:cs typeface="Calibri"/>
              </a:rPr>
              <a:t>gid</a:t>
            </a:r>
            <a:r>
              <a:rPr sz="3000" spc="-15" dirty="0">
                <a:latin typeface="Calibri"/>
                <a:cs typeface="Calibri"/>
              </a:rPr>
              <a:t>i</a:t>
            </a:r>
            <a:r>
              <a:rPr sz="3000" dirty="0">
                <a:latin typeface="Calibri"/>
                <a:cs typeface="Calibri"/>
              </a:rPr>
              <a:t>l</a:t>
            </a:r>
            <a:r>
              <a:rPr sz="3000" spc="-15" dirty="0">
                <a:latin typeface="Calibri"/>
                <a:cs typeface="Calibri"/>
              </a:rPr>
              <a:t>i</a:t>
            </a:r>
            <a:r>
              <a:rPr sz="3000" spc="-50" dirty="0">
                <a:latin typeface="Calibri"/>
                <a:cs typeface="Calibri"/>
              </a:rPr>
              <a:t>r</a:t>
            </a:r>
            <a:r>
              <a:rPr sz="3000" spc="-5" dirty="0">
                <a:latin typeface="Calibri"/>
                <a:cs typeface="Calibri"/>
              </a:rPr>
              <a:t>se</a:t>
            </a:r>
            <a:endParaRPr sz="3000">
              <a:latin typeface="Calibri"/>
              <a:cs typeface="Calibri"/>
            </a:endParaRPr>
          </a:p>
        </p:txBody>
      </p:sp>
      <p:sp>
        <p:nvSpPr>
          <p:cNvPr id="12" name="object 12"/>
          <p:cNvSpPr txBox="1"/>
          <p:nvPr/>
        </p:nvSpPr>
        <p:spPr>
          <a:xfrm>
            <a:off x="5953759" y="2722498"/>
            <a:ext cx="1621790" cy="1175385"/>
          </a:xfrm>
          <a:prstGeom prst="rect">
            <a:avLst/>
          </a:prstGeom>
        </p:spPr>
        <p:txBody>
          <a:bodyPr vert="horz" wrap="square" lIns="0" tIns="0" rIns="0" bIns="0" rtlCol="0">
            <a:spAutoFit/>
          </a:bodyPr>
          <a:lstStyle/>
          <a:p>
            <a:pPr algn="ctr">
              <a:lnSpc>
                <a:spcPct val="100000"/>
              </a:lnSpc>
            </a:pPr>
            <a:r>
              <a:rPr sz="3000" spc="-45" dirty="0">
                <a:solidFill>
                  <a:srgbClr val="CC3300"/>
                </a:solidFill>
                <a:latin typeface="Calibri"/>
                <a:cs typeface="Calibri"/>
              </a:rPr>
              <a:t>t</a:t>
            </a:r>
            <a:r>
              <a:rPr sz="3000" dirty="0">
                <a:solidFill>
                  <a:srgbClr val="CC3300"/>
                </a:solidFill>
                <a:latin typeface="Calibri"/>
                <a:cs typeface="Calibri"/>
              </a:rPr>
              <a:t>a</a:t>
            </a:r>
            <a:r>
              <a:rPr sz="3000" spc="-60" dirty="0">
                <a:solidFill>
                  <a:srgbClr val="CC3300"/>
                </a:solidFill>
                <a:latin typeface="Calibri"/>
                <a:cs typeface="Calibri"/>
              </a:rPr>
              <a:t>r</a:t>
            </a:r>
            <a:r>
              <a:rPr sz="3000" spc="-5" dirty="0">
                <a:solidFill>
                  <a:srgbClr val="CC3300"/>
                </a:solidFill>
                <a:latin typeface="Calibri"/>
                <a:cs typeface="Calibri"/>
              </a:rPr>
              <a:t>a</a:t>
            </a:r>
            <a:r>
              <a:rPr sz="3000" spc="-20" dirty="0">
                <a:solidFill>
                  <a:srgbClr val="CC3300"/>
                </a:solidFill>
                <a:latin typeface="Calibri"/>
                <a:cs typeface="Calibri"/>
              </a:rPr>
              <a:t>f</a:t>
            </a:r>
            <a:r>
              <a:rPr sz="3000" dirty="0">
                <a:solidFill>
                  <a:srgbClr val="CC3300"/>
                </a:solidFill>
                <a:latin typeface="Calibri"/>
                <a:cs typeface="Calibri"/>
              </a:rPr>
              <a:t>ı</a:t>
            </a:r>
            <a:r>
              <a:rPr sz="3000" spc="-10" dirty="0">
                <a:solidFill>
                  <a:srgbClr val="CC3300"/>
                </a:solidFill>
                <a:latin typeface="Calibri"/>
                <a:cs typeface="Calibri"/>
              </a:rPr>
              <a:t>n</a:t>
            </a:r>
            <a:r>
              <a:rPr sz="3000" spc="-5" dirty="0">
                <a:solidFill>
                  <a:srgbClr val="CC3300"/>
                </a:solidFill>
                <a:latin typeface="Calibri"/>
                <a:cs typeface="Calibri"/>
              </a:rPr>
              <a:t>dan</a:t>
            </a:r>
            <a:endParaRPr sz="3000">
              <a:latin typeface="Calibri"/>
              <a:cs typeface="Calibri"/>
            </a:endParaRPr>
          </a:p>
          <a:p>
            <a:pPr marL="90805" algn="ctr">
              <a:lnSpc>
                <a:spcPct val="100000"/>
              </a:lnSpc>
              <a:spcBef>
                <a:spcPts val="1800"/>
              </a:spcBef>
            </a:pPr>
            <a:r>
              <a:rPr sz="3000" spc="-15" dirty="0">
                <a:latin typeface="Calibri"/>
                <a:cs typeface="Calibri"/>
              </a:rPr>
              <a:t>teminat</a:t>
            </a:r>
            <a:endParaRPr sz="3000">
              <a:latin typeface="Calibri"/>
              <a:cs typeface="Calibri"/>
            </a:endParaRPr>
          </a:p>
        </p:txBody>
      </p:sp>
      <p:sp>
        <p:nvSpPr>
          <p:cNvPr id="13" name="object 13"/>
          <p:cNvSpPr txBox="1"/>
          <p:nvPr/>
        </p:nvSpPr>
        <p:spPr>
          <a:xfrm>
            <a:off x="7921497" y="2722498"/>
            <a:ext cx="699135" cy="1175385"/>
          </a:xfrm>
          <a:prstGeom prst="rect">
            <a:avLst/>
          </a:prstGeom>
        </p:spPr>
        <p:txBody>
          <a:bodyPr vert="horz" wrap="square" lIns="0" tIns="0" rIns="0" bIns="0" rtlCol="0">
            <a:spAutoFit/>
          </a:bodyPr>
          <a:lstStyle/>
          <a:p>
            <a:pPr marL="12700" indent="31750">
              <a:lnSpc>
                <a:spcPct val="100000"/>
              </a:lnSpc>
            </a:pPr>
            <a:r>
              <a:rPr sz="3000" spc="-5" dirty="0">
                <a:latin typeface="Calibri"/>
                <a:cs typeface="Calibri"/>
              </a:rPr>
              <a:t>b</a:t>
            </a:r>
            <a:r>
              <a:rPr sz="3000" spc="-10" dirty="0">
                <a:latin typeface="Calibri"/>
                <a:cs typeface="Calibri"/>
              </a:rPr>
              <a:t>i</a:t>
            </a:r>
            <a:r>
              <a:rPr sz="3000" dirty="0">
                <a:latin typeface="Calibri"/>
                <a:cs typeface="Calibri"/>
              </a:rPr>
              <a:t>lgi</a:t>
            </a:r>
            <a:endParaRPr sz="3000">
              <a:latin typeface="Calibri"/>
              <a:cs typeface="Calibri"/>
            </a:endParaRPr>
          </a:p>
          <a:p>
            <a:pPr marL="12700">
              <a:lnSpc>
                <a:spcPct val="100000"/>
              </a:lnSpc>
              <a:spcBef>
                <a:spcPts val="1800"/>
              </a:spcBef>
            </a:pPr>
            <a:r>
              <a:rPr sz="3000" spc="-25" dirty="0">
                <a:latin typeface="Calibri"/>
                <a:cs typeface="Calibri"/>
              </a:rPr>
              <a:t>g</a:t>
            </a:r>
            <a:r>
              <a:rPr sz="3000" dirty="0">
                <a:latin typeface="Calibri"/>
                <a:cs typeface="Calibri"/>
              </a:rPr>
              <a:t>e</a:t>
            </a:r>
            <a:r>
              <a:rPr sz="3000" spc="-15" dirty="0">
                <a:latin typeface="Calibri"/>
                <a:cs typeface="Calibri"/>
              </a:rPr>
              <a:t>l</a:t>
            </a:r>
            <a:r>
              <a:rPr sz="3000" dirty="0">
                <a:latin typeface="Calibri"/>
                <a:cs typeface="Calibri"/>
              </a:rPr>
              <a:t>ir</a:t>
            </a:r>
            <a:endParaRPr sz="3000">
              <a:latin typeface="Calibri"/>
              <a:cs typeface="Calibri"/>
            </a:endParaRPr>
          </a:p>
        </p:txBody>
      </p:sp>
      <p:sp>
        <p:nvSpPr>
          <p:cNvPr id="14" name="object 14"/>
          <p:cNvSpPr txBox="1"/>
          <p:nvPr/>
        </p:nvSpPr>
        <p:spPr>
          <a:xfrm>
            <a:off x="547217" y="4094353"/>
            <a:ext cx="8073390" cy="1861185"/>
          </a:xfrm>
          <a:prstGeom prst="rect">
            <a:avLst/>
          </a:prstGeom>
        </p:spPr>
        <p:txBody>
          <a:bodyPr vert="horz" wrap="square" lIns="0" tIns="0" rIns="0" bIns="0" rtlCol="0">
            <a:spAutoFit/>
          </a:bodyPr>
          <a:lstStyle/>
          <a:p>
            <a:pPr marL="12700">
              <a:lnSpc>
                <a:spcPct val="100000"/>
              </a:lnSpc>
            </a:pPr>
            <a:r>
              <a:rPr sz="3000" spc="-35" dirty="0">
                <a:latin typeface="Calibri"/>
                <a:cs typeface="Calibri"/>
              </a:rPr>
              <a:t>kaydedilmeyecektir.</a:t>
            </a:r>
            <a:endParaRPr sz="3000">
              <a:latin typeface="Calibri"/>
              <a:cs typeface="Calibri"/>
            </a:endParaRPr>
          </a:p>
          <a:p>
            <a:pPr marL="234950" indent="-222250">
              <a:lnSpc>
                <a:spcPct val="100000"/>
              </a:lnSpc>
              <a:spcBef>
                <a:spcPts val="1800"/>
              </a:spcBef>
              <a:buClr>
                <a:srgbClr val="0000CC"/>
              </a:buClr>
              <a:buFont typeface="Arial"/>
              <a:buChar char="•"/>
              <a:tabLst>
                <a:tab pos="235585" algn="l"/>
                <a:tab pos="1035050" algn="l"/>
                <a:tab pos="3042285" algn="l"/>
                <a:tab pos="3729990" algn="l"/>
                <a:tab pos="5077460" algn="l"/>
                <a:tab pos="6826884" algn="l"/>
                <a:tab pos="7376159" algn="l"/>
                <a:tab pos="7866380" algn="l"/>
              </a:tabLst>
            </a:pPr>
            <a:r>
              <a:rPr sz="3000" dirty="0">
                <a:latin typeface="Calibri"/>
                <a:cs typeface="Calibri"/>
              </a:rPr>
              <a:t>Bi</a:t>
            </a:r>
            <a:r>
              <a:rPr sz="3000" spc="-15" dirty="0">
                <a:latin typeface="Calibri"/>
                <a:cs typeface="Calibri"/>
              </a:rPr>
              <a:t>l</a:t>
            </a:r>
            <a:r>
              <a:rPr sz="3000" dirty="0">
                <a:latin typeface="Calibri"/>
                <a:cs typeface="Calibri"/>
              </a:rPr>
              <a:t>gi	</a:t>
            </a:r>
            <a:r>
              <a:rPr sz="3000" spc="-35" dirty="0">
                <a:latin typeface="Calibri"/>
                <a:cs typeface="Calibri"/>
              </a:rPr>
              <a:t>t</a:t>
            </a:r>
            <a:r>
              <a:rPr sz="3000" dirty="0">
                <a:latin typeface="Calibri"/>
                <a:cs typeface="Calibri"/>
              </a:rPr>
              <a:t>a</a:t>
            </a:r>
            <a:r>
              <a:rPr sz="3000" spc="-10" dirty="0">
                <a:latin typeface="Calibri"/>
                <a:cs typeface="Calibri"/>
              </a:rPr>
              <a:t>m</a:t>
            </a:r>
            <a:r>
              <a:rPr sz="3000" dirty="0">
                <a:latin typeface="Calibri"/>
                <a:cs typeface="Calibri"/>
              </a:rPr>
              <a:t>amlama	iç</a:t>
            </a:r>
            <a:r>
              <a:rPr sz="3000" spc="-15" dirty="0">
                <a:latin typeface="Calibri"/>
                <a:cs typeface="Calibri"/>
              </a:rPr>
              <a:t>i</a:t>
            </a:r>
            <a:r>
              <a:rPr sz="3000" dirty="0">
                <a:latin typeface="Calibri"/>
                <a:cs typeface="Calibri"/>
              </a:rPr>
              <a:t>n	i</a:t>
            </a:r>
            <a:r>
              <a:rPr sz="3000" spc="-15" dirty="0">
                <a:latin typeface="Calibri"/>
                <a:cs typeface="Calibri"/>
              </a:rPr>
              <a:t>d</a:t>
            </a:r>
            <a:r>
              <a:rPr sz="3000" dirty="0">
                <a:latin typeface="Calibri"/>
                <a:cs typeface="Calibri"/>
              </a:rPr>
              <a:t>a</a:t>
            </a:r>
            <a:r>
              <a:rPr sz="3000" spc="-40" dirty="0">
                <a:latin typeface="Calibri"/>
                <a:cs typeface="Calibri"/>
              </a:rPr>
              <a:t>r</a:t>
            </a:r>
            <a:r>
              <a:rPr sz="3000" dirty="0">
                <a:latin typeface="Calibri"/>
                <a:cs typeface="Calibri"/>
              </a:rPr>
              <a:t>e</a:t>
            </a:r>
            <a:r>
              <a:rPr sz="3000" spc="-15" dirty="0">
                <a:latin typeface="Calibri"/>
                <a:cs typeface="Calibri"/>
              </a:rPr>
              <a:t>l</a:t>
            </a:r>
            <a:r>
              <a:rPr sz="3000" dirty="0">
                <a:latin typeface="Calibri"/>
                <a:cs typeface="Calibri"/>
              </a:rPr>
              <a:t>er	</a:t>
            </a:r>
            <a:r>
              <a:rPr sz="3000" spc="-35" dirty="0">
                <a:latin typeface="Calibri"/>
                <a:cs typeface="Calibri"/>
              </a:rPr>
              <a:t>t</a:t>
            </a:r>
            <a:r>
              <a:rPr sz="3000" dirty="0">
                <a:latin typeface="Calibri"/>
                <a:cs typeface="Calibri"/>
              </a:rPr>
              <a:t>a</a:t>
            </a:r>
            <a:r>
              <a:rPr sz="3000" spc="-65" dirty="0">
                <a:latin typeface="Calibri"/>
                <a:cs typeface="Calibri"/>
              </a:rPr>
              <a:t>r</a:t>
            </a:r>
            <a:r>
              <a:rPr sz="3000" spc="-10" dirty="0">
                <a:latin typeface="Calibri"/>
                <a:cs typeface="Calibri"/>
              </a:rPr>
              <a:t>a</a:t>
            </a:r>
            <a:r>
              <a:rPr sz="3000" dirty="0">
                <a:latin typeface="Calibri"/>
                <a:cs typeface="Calibri"/>
              </a:rPr>
              <a:t>f</a:t>
            </a:r>
            <a:r>
              <a:rPr sz="3000" spc="-10" dirty="0">
                <a:latin typeface="Calibri"/>
                <a:cs typeface="Calibri"/>
              </a:rPr>
              <a:t>ı</a:t>
            </a:r>
            <a:r>
              <a:rPr sz="3000" dirty="0">
                <a:latin typeface="Calibri"/>
                <a:cs typeface="Calibri"/>
              </a:rPr>
              <a:t>ndan	</a:t>
            </a:r>
            <a:r>
              <a:rPr sz="3000" b="1" dirty="0">
                <a:solidFill>
                  <a:srgbClr val="CC3300"/>
                </a:solidFill>
                <a:latin typeface="Calibri"/>
                <a:cs typeface="Calibri"/>
              </a:rPr>
              <a:t>en	</a:t>
            </a:r>
            <a:r>
              <a:rPr sz="3000" b="1" spc="-10" dirty="0">
                <a:solidFill>
                  <a:srgbClr val="CC3300"/>
                </a:solidFill>
                <a:latin typeface="Calibri"/>
                <a:cs typeface="Calibri"/>
              </a:rPr>
              <a:t>a</a:t>
            </a:r>
            <a:r>
              <a:rPr sz="3000" b="1" dirty="0">
                <a:solidFill>
                  <a:srgbClr val="CC3300"/>
                </a:solidFill>
                <a:latin typeface="Calibri"/>
                <a:cs typeface="Calibri"/>
              </a:rPr>
              <a:t>z	2</a:t>
            </a:r>
            <a:endParaRPr sz="3000">
              <a:latin typeface="Calibri"/>
              <a:cs typeface="Calibri"/>
            </a:endParaRPr>
          </a:p>
          <a:p>
            <a:pPr marL="12700">
              <a:lnSpc>
                <a:spcPct val="100000"/>
              </a:lnSpc>
              <a:spcBef>
                <a:spcPts val="1795"/>
              </a:spcBef>
            </a:pPr>
            <a:r>
              <a:rPr sz="3000" b="1" dirty="0">
                <a:solidFill>
                  <a:srgbClr val="CC3300"/>
                </a:solidFill>
                <a:latin typeface="Calibri"/>
                <a:cs typeface="Calibri"/>
              </a:rPr>
              <a:t>gün </a:t>
            </a:r>
            <a:r>
              <a:rPr sz="3000" b="1" spc="-10" dirty="0">
                <a:solidFill>
                  <a:srgbClr val="CC3300"/>
                </a:solidFill>
                <a:latin typeface="Calibri"/>
                <a:cs typeface="Calibri"/>
              </a:rPr>
              <a:t>verilmek</a:t>
            </a:r>
            <a:r>
              <a:rPr sz="3000" b="1" spc="-35" dirty="0">
                <a:solidFill>
                  <a:srgbClr val="CC3300"/>
                </a:solidFill>
                <a:latin typeface="Calibri"/>
                <a:cs typeface="Calibri"/>
              </a:rPr>
              <a:t> </a:t>
            </a:r>
            <a:r>
              <a:rPr sz="3000" b="1" spc="-25" dirty="0">
                <a:solidFill>
                  <a:srgbClr val="CC3300"/>
                </a:solidFill>
                <a:latin typeface="Calibri"/>
                <a:cs typeface="Calibri"/>
              </a:rPr>
              <a:t>durumundadır.</a:t>
            </a:r>
            <a:endParaRPr sz="3000">
              <a:latin typeface="Calibri"/>
              <a:cs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799715" cy="521334"/>
          </a:xfrm>
          <a:prstGeom prst="rect">
            <a:avLst/>
          </a:prstGeom>
        </p:spPr>
        <p:txBody>
          <a:bodyPr vert="horz" wrap="square" lIns="0" tIns="0" rIns="0" bIns="0" rtlCol="0">
            <a:spAutoFit/>
          </a:bodyPr>
          <a:lstStyle/>
          <a:p>
            <a:pPr marL="12700">
              <a:lnSpc>
                <a:spcPct val="100000"/>
              </a:lnSpc>
            </a:pPr>
            <a:r>
              <a:rPr dirty="0"/>
              <a:t>Örnek KİK</a:t>
            </a:r>
            <a:r>
              <a:rPr spc="-80" dirty="0"/>
              <a:t> </a:t>
            </a:r>
            <a:r>
              <a:rPr spc="-20" dirty="0"/>
              <a:t>Kararı</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2502153"/>
            <a:ext cx="8072120" cy="489584"/>
          </a:xfrm>
          <a:prstGeom prst="rect">
            <a:avLst/>
          </a:prstGeom>
        </p:spPr>
        <p:txBody>
          <a:bodyPr vert="horz" wrap="square" lIns="0" tIns="0" rIns="0" bIns="0" rtlCol="0">
            <a:spAutoFit/>
          </a:bodyPr>
          <a:lstStyle/>
          <a:p>
            <a:pPr marL="192405" indent="-179705">
              <a:lnSpc>
                <a:spcPct val="100000"/>
              </a:lnSpc>
              <a:buClr>
                <a:srgbClr val="FF0000"/>
              </a:buClr>
              <a:buSzPct val="78333"/>
              <a:buFont typeface="Arial"/>
              <a:buChar char="•"/>
              <a:tabLst>
                <a:tab pos="193040" algn="l"/>
              </a:tabLst>
            </a:pPr>
            <a:r>
              <a:rPr sz="3000" spc="-5" dirty="0">
                <a:latin typeface="Calibri"/>
                <a:cs typeface="Calibri"/>
              </a:rPr>
              <a:t>Bilanço </a:t>
            </a:r>
            <a:r>
              <a:rPr sz="3000" spc="-20" dirty="0">
                <a:latin typeface="Calibri"/>
                <a:cs typeface="Calibri"/>
              </a:rPr>
              <a:t>ve </a:t>
            </a:r>
            <a:r>
              <a:rPr sz="3000" spc="-10" dirty="0">
                <a:latin typeface="Calibri"/>
                <a:cs typeface="Calibri"/>
              </a:rPr>
              <a:t>gelir tablosunda </a:t>
            </a:r>
            <a:r>
              <a:rPr sz="3000" spc="-15" dirty="0">
                <a:latin typeface="Calibri"/>
                <a:cs typeface="Calibri"/>
              </a:rPr>
              <a:t>yer </a:t>
            </a:r>
            <a:r>
              <a:rPr sz="3000" dirty="0">
                <a:latin typeface="Calibri"/>
                <a:cs typeface="Calibri"/>
              </a:rPr>
              <a:t>alan </a:t>
            </a:r>
            <a:r>
              <a:rPr sz="3000" spc="-15" dirty="0">
                <a:latin typeface="Calibri"/>
                <a:cs typeface="Calibri"/>
              </a:rPr>
              <a:t>karın </a:t>
            </a:r>
            <a:r>
              <a:rPr sz="3000" spc="600" dirty="0">
                <a:latin typeface="Calibri"/>
                <a:cs typeface="Calibri"/>
              </a:rPr>
              <a:t> </a:t>
            </a:r>
            <a:r>
              <a:rPr sz="3000" spc="-5" dirty="0">
                <a:latin typeface="Calibri"/>
                <a:cs typeface="Calibri"/>
              </a:rPr>
              <a:t>birbirine</a:t>
            </a:r>
            <a:endParaRPr sz="30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87</a:t>
            </a:fld>
            <a:endParaRPr dirty="0"/>
          </a:p>
        </p:txBody>
      </p:sp>
      <p:sp>
        <p:nvSpPr>
          <p:cNvPr id="10" name="object 10"/>
          <p:cNvSpPr txBox="1"/>
          <p:nvPr/>
        </p:nvSpPr>
        <p:spPr>
          <a:xfrm>
            <a:off x="3941826" y="3187953"/>
            <a:ext cx="4676140" cy="488950"/>
          </a:xfrm>
          <a:prstGeom prst="rect">
            <a:avLst/>
          </a:prstGeom>
        </p:spPr>
        <p:txBody>
          <a:bodyPr vert="horz" wrap="square" lIns="0" tIns="0" rIns="0" bIns="0" rtlCol="0">
            <a:spAutoFit/>
          </a:bodyPr>
          <a:lstStyle/>
          <a:p>
            <a:pPr marL="12700">
              <a:lnSpc>
                <a:spcPct val="100000"/>
              </a:lnSpc>
              <a:tabLst>
                <a:tab pos="1126490" algn="l"/>
                <a:tab pos="2809240" algn="l"/>
              </a:tabLst>
            </a:pPr>
            <a:r>
              <a:rPr sz="3000" spc="-5" dirty="0">
                <a:latin typeface="Calibri"/>
                <a:cs typeface="Calibri"/>
              </a:rPr>
              <a:t>bilgi	eksikliği	</a:t>
            </a:r>
            <a:r>
              <a:rPr sz="3000" spc="-10" dirty="0">
                <a:latin typeface="Calibri"/>
                <a:cs typeface="Calibri"/>
              </a:rPr>
              <a:t>kapsamında</a:t>
            </a:r>
            <a:endParaRPr sz="3000">
              <a:latin typeface="Calibri"/>
              <a:cs typeface="Calibri"/>
            </a:endParaRPr>
          </a:p>
        </p:txBody>
      </p:sp>
      <p:sp>
        <p:nvSpPr>
          <p:cNvPr id="11" name="object 11"/>
          <p:cNvSpPr txBox="1"/>
          <p:nvPr/>
        </p:nvSpPr>
        <p:spPr>
          <a:xfrm>
            <a:off x="547217" y="2959353"/>
            <a:ext cx="2946400" cy="2089785"/>
          </a:xfrm>
          <a:prstGeom prst="rect">
            <a:avLst/>
          </a:prstGeom>
        </p:spPr>
        <p:txBody>
          <a:bodyPr vert="horz" wrap="square" lIns="0" tIns="0" rIns="0" bIns="0" rtlCol="0">
            <a:spAutoFit/>
          </a:bodyPr>
          <a:lstStyle/>
          <a:p>
            <a:pPr marL="12700" marR="5080">
              <a:lnSpc>
                <a:spcPct val="150000"/>
              </a:lnSpc>
              <a:tabLst>
                <a:tab pos="1433195" algn="l"/>
              </a:tabLst>
            </a:pPr>
            <a:r>
              <a:rPr sz="3000" spc="-5" dirty="0">
                <a:latin typeface="Calibri"/>
                <a:cs typeface="Calibri"/>
              </a:rPr>
              <a:t>u</a:t>
            </a:r>
            <a:r>
              <a:rPr sz="3000" spc="-45" dirty="0">
                <a:latin typeface="Calibri"/>
                <a:cs typeface="Calibri"/>
              </a:rPr>
              <a:t>y</a:t>
            </a:r>
            <a:r>
              <a:rPr sz="3000" dirty="0">
                <a:latin typeface="Calibri"/>
                <a:cs typeface="Calibri"/>
              </a:rPr>
              <a:t>gun	olmama</a:t>
            </a:r>
            <a:r>
              <a:rPr sz="3000" spc="5" dirty="0">
                <a:latin typeface="Calibri"/>
                <a:cs typeface="Calibri"/>
              </a:rPr>
              <a:t>s</a:t>
            </a:r>
            <a:r>
              <a:rPr sz="3000" dirty="0">
                <a:latin typeface="Calibri"/>
                <a:cs typeface="Calibri"/>
              </a:rPr>
              <a:t>ı  </a:t>
            </a:r>
            <a:r>
              <a:rPr sz="3000" spc="-25" dirty="0">
                <a:latin typeface="Calibri"/>
                <a:cs typeface="Calibri"/>
              </a:rPr>
              <a:t>tamamlatılabilir.  </a:t>
            </a:r>
            <a:r>
              <a:rPr sz="3000" spc="-5" dirty="0">
                <a:latin typeface="Calibri"/>
                <a:cs typeface="Calibri"/>
              </a:rPr>
              <a:t>(2009/UH.I-1378)</a:t>
            </a:r>
            <a:endParaRPr sz="3000">
              <a:latin typeface="Calibri"/>
              <a:cs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799715" cy="521334"/>
          </a:xfrm>
          <a:prstGeom prst="rect">
            <a:avLst/>
          </a:prstGeom>
        </p:spPr>
        <p:txBody>
          <a:bodyPr vert="horz" wrap="square" lIns="0" tIns="0" rIns="0" bIns="0" rtlCol="0">
            <a:spAutoFit/>
          </a:bodyPr>
          <a:lstStyle/>
          <a:p>
            <a:pPr marL="12700">
              <a:lnSpc>
                <a:spcPct val="100000"/>
              </a:lnSpc>
            </a:pPr>
            <a:r>
              <a:rPr dirty="0"/>
              <a:t>Örnek KİK</a:t>
            </a:r>
            <a:r>
              <a:rPr spc="-80" dirty="0"/>
              <a:t> </a:t>
            </a:r>
            <a:r>
              <a:rPr spc="-20" dirty="0"/>
              <a:t>Kararı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41958"/>
            <a:ext cx="8073390" cy="5017135"/>
          </a:xfrm>
          <a:prstGeom prst="rect">
            <a:avLst/>
          </a:prstGeom>
        </p:spPr>
        <p:txBody>
          <a:bodyPr vert="horz" wrap="square" lIns="0" tIns="0" rIns="0" bIns="0" rtlCol="0">
            <a:spAutoFit/>
          </a:bodyPr>
          <a:lstStyle/>
          <a:p>
            <a:pPr marL="198120" indent="-185420" algn="just">
              <a:lnSpc>
                <a:spcPct val="100000"/>
              </a:lnSpc>
              <a:buClr>
                <a:srgbClr val="FF0000"/>
              </a:buClr>
              <a:buSzPct val="80000"/>
              <a:buFont typeface="Arial"/>
              <a:buChar char="•"/>
              <a:tabLst>
                <a:tab pos="198755" algn="l"/>
              </a:tabLst>
            </a:pPr>
            <a:r>
              <a:rPr sz="3000" spc="-10" dirty="0">
                <a:latin typeface="Calibri"/>
                <a:cs typeface="Calibri"/>
              </a:rPr>
              <a:t>Başvuru </a:t>
            </a:r>
            <a:r>
              <a:rPr sz="3000" spc="-5" dirty="0">
                <a:latin typeface="Calibri"/>
                <a:cs typeface="Calibri"/>
              </a:rPr>
              <a:t>sahibi </a:t>
            </a:r>
            <a:r>
              <a:rPr sz="3000" spc="-15" dirty="0">
                <a:latin typeface="Calibri"/>
                <a:cs typeface="Calibri"/>
              </a:rPr>
              <a:t>tarafından </a:t>
            </a:r>
            <a:r>
              <a:rPr sz="3000" spc="-20" dirty="0">
                <a:latin typeface="Calibri"/>
                <a:cs typeface="Calibri"/>
              </a:rPr>
              <a:t>ibraz  </a:t>
            </a:r>
            <a:r>
              <a:rPr sz="3000" spc="-5" dirty="0">
                <a:latin typeface="Calibri"/>
                <a:cs typeface="Calibri"/>
              </a:rPr>
              <a:t>edilen </a:t>
            </a:r>
            <a:r>
              <a:rPr sz="3000" spc="-5" dirty="0">
                <a:solidFill>
                  <a:srgbClr val="F90101"/>
                </a:solidFill>
                <a:latin typeface="Calibri"/>
                <a:cs typeface="Calibri"/>
              </a:rPr>
              <a:t>iş  </a:t>
            </a:r>
            <a:r>
              <a:rPr sz="3000" spc="635" dirty="0">
                <a:solidFill>
                  <a:srgbClr val="F90101"/>
                </a:solidFill>
                <a:latin typeface="Calibri"/>
                <a:cs typeface="Calibri"/>
              </a:rPr>
              <a:t> </a:t>
            </a:r>
            <a:r>
              <a:rPr sz="3000" spc="-15" dirty="0">
                <a:solidFill>
                  <a:srgbClr val="F90101"/>
                </a:solidFill>
                <a:latin typeface="Calibri"/>
                <a:cs typeface="Calibri"/>
              </a:rPr>
              <a:t>deneyim</a:t>
            </a:r>
            <a:endParaRPr sz="3000">
              <a:latin typeface="Calibri"/>
              <a:cs typeface="Calibri"/>
            </a:endParaRPr>
          </a:p>
          <a:p>
            <a:pPr marL="12700" marR="5080" algn="just">
              <a:lnSpc>
                <a:spcPct val="110000"/>
              </a:lnSpc>
            </a:pPr>
            <a:r>
              <a:rPr sz="3000" spc="-10" dirty="0">
                <a:solidFill>
                  <a:srgbClr val="F90101"/>
                </a:solidFill>
                <a:latin typeface="Calibri"/>
                <a:cs typeface="Calibri"/>
              </a:rPr>
              <a:t>belgesinde </a:t>
            </a:r>
            <a:r>
              <a:rPr sz="3000" spc="-5" dirty="0">
                <a:solidFill>
                  <a:srgbClr val="F90101"/>
                </a:solidFill>
                <a:latin typeface="Calibri"/>
                <a:cs typeface="Calibri"/>
              </a:rPr>
              <a:t>mührün bulunmamasının </a:t>
            </a:r>
            <a:r>
              <a:rPr sz="3000" spc="-5" dirty="0">
                <a:latin typeface="Calibri"/>
                <a:cs typeface="Calibri"/>
              </a:rPr>
              <a:t>iş </a:t>
            </a:r>
            <a:r>
              <a:rPr sz="3000" spc="-10" dirty="0">
                <a:latin typeface="Calibri"/>
                <a:cs typeface="Calibri"/>
              </a:rPr>
              <a:t>deneyim  belgesini </a:t>
            </a:r>
            <a:r>
              <a:rPr sz="3000" spc="-15" dirty="0">
                <a:latin typeface="Calibri"/>
                <a:cs typeface="Calibri"/>
              </a:rPr>
              <a:t>düzenleyen</a:t>
            </a:r>
            <a:r>
              <a:rPr sz="3000" spc="645" dirty="0">
                <a:latin typeface="Calibri"/>
                <a:cs typeface="Calibri"/>
              </a:rPr>
              <a:t> </a:t>
            </a:r>
            <a:r>
              <a:rPr sz="3000" spc="-10" dirty="0">
                <a:latin typeface="Calibri"/>
                <a:cs typeface="Calibri"/>
              </a:rPr>
              <a:t>idareden kaynaklandığı  </a:t>
            </a:r>
            <a:r>
              <a:rPr sz="3000" spc="-5" dirty="0">
                <a:latin typeface="Calibri"/>
                <a:cs typeface="Calibri"/>
              </a:rPr>
              <a:t>anlaşıldığından </a:t>
            </a:r>
            <a:r>
              <a:rPr sz="3000" spc="-15" dirty="0">
                <a:latin typeface="Calibri"/>
                <a:cs typeface="Calibri"/>
              </a:rPr>
              <a:t>söz </a:t>
            </a:r>
            <a:r>
              <a:rPr sz="3000" spc="-20" dirty="0">
                <a:latin typeface="Calibri"/>
                <a:cs typeface="Calibri"/>
              </a:rPr>
              <a:t>konusu </a:t>
            </a:r>
            <a:r>
              <a:rPr sz="3000" spc="-5" dirty="0">
                <a:latin typeface="Calibri"/>
                <a:cs typeface="Calibri"/>
              </a:rPr>
              <a:t>eksikliğin anılan </a:t>
            </a:r>
            <a:r>
              <a:rPr sz="3000" spc="-15" dirty="0">
                <a:latin typeface="Calibri"/>
                <a:cs typeface="Calibri"/>
              </a:rPr>
              <a:t>Kanun  </a:t>
            </a:r>
            <a:r>
              <a:rPr sz="3000" dirty="0">
                <a:latin typeface="Calibri"/>
                <a:cs typeface="Calibri"/>
              </a:rPr>
              <a:t>hükmü </a:t>
            </a:r>
            <a:r>
              <a:rPr sz="3000" spc="-10" dirty="0">
                <a:latin typeface="Calibri"/>
                <a:cs typeface="Calibri"/>
              </a:rPr>
              <a:t>uyarınca </a:t>
            </a:r>
            <a:r>
              <a:rPr sz="3000" spc="-5" dirty="0">
                <a:latin typeface="Calibri"/>
                <a:cs typeface="Calibri"/>
              </a:rPr>
              <a:t>bilgi eksikliği </a:t>
            </a:r>
            <a:r>
              <a:rPr sz="3000" spc="-10" dirty="0">
                <a:latin typeface="Calibri"/>
                <a:cs typeface="Calibri"/>
              </a:rPr>
              <a:t>kapsamında  değerlendirilerek tamamlatılması yönünde </a:t>
            </a:r>
            <a:r>
              <a:rPr sz="3000" spc="-5" dirty="0">
                <a:latin typeface="Calibri"/>
                <a:cs typeface="Calibri"/>
              </a:rPr>
              <a:t>işlem  </a:t>
            </a:r>
            <a:r>
              <a:rPr sz="3000" spc="-10" dirty="0">
                <a:latin typeface="Calibri"/>
                <a:cs typeface="Calibri"/>
              </a:rPr>
              <a:t>tesis </a:t>
            </a:r>
            <a:r>
              <a:rPr sz="3000" spc="-5" dirty="0">
                <a:latin typeface="Calibri"/>
                <a:cs typeface="Calibri"/>
              </a:rPr>
              <a:t>edilmesi </a:t>
            </a:r>
            <a:r>
              <a:rPr sz="3000" spc="-20" dirty="0">
                <a:latin typeface="Calibri"/>
                <a:cs typeface="Calibri"/>
              </a:rPr>
              <a:t>gerekirken </a:t>
            </a:r>
            <a:r>
              <a:rPr sz="3000" spc="-15" dirty="0">
                <a:latin typeface="Calibri"/>
                <a:cs typeface="Calibri"/>
              </a:rPr>
              <a:t>söz </a:t>
            </a:r>
            <a:r>
              <a:rPr sz="3000" spc="-20" dirty="0">
                <a:latin typeface="Calibri"/>
                <a:cs typeface="Calibri"/>
              </a:rPr>
              <a:t>konusu </a:t>
            </a:r>
            <a:r>
              <a:rPr sz="3000" spc="-5" dirty="0">
                <a:latin typeface="Calibri"/>
                <a:cs typeface="Calibri"/>
              </a:rPr>
              <a:t>işlemler </a:t>
            </a:r>
            <a:r>
              <a:rPr sz="3000" spc="-10" dirty="0">
                <a:latin typeface="Calibri"/>
                <a:cs typeface="Calibri"/>
              </a:rPr>
              <a:t>tesis  </a:t>
            </a:r>
            <a:r>
              <a:rPr sz="3000" spc="-5" dirty="0">
                <a:latin typeface="Calibri"/>
                <a:cs typeface="Calibri"/>
              </a:rPr>
              <a:t>edilmeden belirtilen </a:t>
            </a:r>
            <a:r>
              <a:rPr sz="3000" spc="-20" dirty="0">
                <a:latin typeface="Calibri"/>
                <a:cs typeface="Calibri"/>
              </a:rPr>
              <a:t>gerekçeyle </a:t>
            </a:r>
            <a:r>
              <a:rPr sz="3000" spc="-10" dirty="0">
                <a:latin typeface="Calibri"/>
                <a:cs typeface="Calibri"/>
              </a:rPr>
              <a:t>başvuru </a:t>
            </a:r>
            <a:r>
              <a:rPr sz="3000" spc="-10" dirty="0">
                <a:solidFill>
                  <a:srgbClr val="F90101"/>
                </a:solidFill>
                <a:latin typeface="Calibri"/>
                <a:cs typeface="Calibri"/>
              </a:rPr>
              <a:t>sahibinin  teklifinin değerlendirme </a:t>
            </a:r>
            <a:r>
              <a:rPr sz="3000" spc="-5" dirty="0">
                <a:solidFill>
                  <a:srgbClr val="F90101"/>
                </a:solidFill>
                <a:latin typeface="Calibri"/>
                <a:cs typeface="Calibri"/>
              </a:rPr>
              <a:t>dışı </a:t>
            </a:r>
            <a:r>
              <a:rPr sz="3000" spc="-10" dirty="0">
                <a:solidFill>
                  <a:srgbClr val="F90101"/>
                </a:solidFill>
                <a:latin typeface="Calibri"/>
                <a:cs typeface="Calibri"/>
              </a:rPr>
              <a:t>bırakılması </a:t>
            </a:r>
            <a:r>
              <a:rPr sz="3000" spc="-5" dirty="0">
                <a:solidFill>
                  <a:srgbClr val="F90101"/>
                </a:solidFill>
                <a:latin typeface="Calibri"/>
                <a:cs typeface="Calibri"/>
              </a:rPr>
              <a:t>anılan  </a:t>
            </a:r>
            <a:r>
              <a:rPr sz="3000" spc="-15" dirty="0">
                <a:solidFill>
                  <a:srgbClr val="F90101"/>
                </a:solidFill>
                <a:latin typeface="Calibri"/>
                <a:cs typeface="Calibri"/>
              </a:rPr>
              <a:t>mevzuat </a:t>
            </a:r>
            <a:r>
              <a:rPr sz="3000" spc="-5" dirty="0">
                <a:solidFill>
                  <a:srgbClr val="F90101"/>
                </a:solidFill>
                <a:latin typeface="Calibri"/>
                <a:cs typeface="Calibri"/>
              </a:rPr>
              <a:t>hükümlerine </a:t>
            </a:r>
            <a:r>
              <a:rPr sz="3000" spc="-40" dirty="0">
                <a:solidFill>
                  <a:srgbClr val="F90101"/>
                </a:solidFill>
                <a:latin typeface="Calibri"/>
                <a:cs typeface="Calibri"/>
              </a:rPr>
              <a:t>aykırıdır. </a:t>
            </a:r>
            <a:r>
              <a:rPr sz="3000" spc="-40" dirty="0">
                <a:latin typeface="Calibri"/>
                <a:cs typeface="Calibri"/>
              </a:rPr>
              <a:t>(2009/UY.I </a:t>
            </a:r>
            <a:r>
              <a:rPr sz="3000" dirty="0">
                <a:latin typeface="Calibri"/>
                <a:cs typeface="Calibri"/>
              </a:rPr>
              <a:t>-</a:t>
            </a:r>
            <a:r>
              <a:rPr sz="3000" spc="95" dirty="0">
                <a:latin typeface="Calibri"/>
                <a:cs typeface="Calibri"/>
              </a:rPr>
              <a:t> </a:t>
            </a:r>
            <a:r>
              <a:rPr sz="3000" dirty="0">
                <a:latin typeface="Calibri"/>
                <a:cs typeface="Calibri"/>
              </a:rPr>
              <a:t>1484)</a:t>
            </a:r>
            <a:endParaRPr sz="30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88</a:t>
            </a:fld>
            <a:endParaRPr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799715" cy="521334"/>
          </a:xfrm>
          <a:prstGeom prst="rect">
            <a:avLst/>
          </a:prstGeom>
        </p:spPr>
        <p:txBody>
          <a:bodyPr vert="horz" wrap="square" lIns="0" tIns="0" rIns="0" bIns="0" rtlCol="0">
            <a:spAutoFit/>
          </a:bodyPr>
          <a:lstStyle/>
          <a:p>
            <a:pPr marL="12700">
              <a:lnSpc>
                <a:spcPct val="100000"/>
              </a:lnSpc>
            </a:pPr>
            <a:r>
              <a:rPr dirty="0"/>
              <a:t>Örnek KİK</a:t>
            </a:r>
            <a:r>
              <a:rPr spc="-80" dirty="0"/>
              <a:t> </a:t>
            </a:r>
            <a:r>
              <a:rPr spc="-20" dirty="0"/>
              <a:t>Kararı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693417"/>
            <a:ext cx="8072120" cy="992505"/>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 pos="1544320" algn="l"/>
                <a:tab pos="2896235" algn="l"/>
                <a:tab pos="3792220" algn="l"/>
                <a:tab pos="4961255" algn="l"/>
                <a:tab pos="6825615" algn="l"/>
              </a:tabLst>
            </a:pPr>
            <a:r>
              <a:rPr sz="3000" spc="-15" dirty="0">
                <a:latin typeface="Calibri"/>
                <a:cs typeface="Calibri"/>
              </a:rPr>
              <a:t>İhaleye	katılma	</a:t>
            </a:r>
            <a:r>
              <a:rPr sz="3000" spc="-5" dirty="0">
                <a:latin typeface="Calibri"/>
                <a:cs typeface="Calibri"/>
              </a:rPr>
              <a:t>şartı	</a:t>
            </a:r>
            <a:r>
              <a:rPr sz="3000" spc="-15" dirty="0">
                <a:latin typeface="Calibri"/>
                <a:cs typeface="Calibri"/>
              </a:rPr>
              <a:t>olarak	</a:t>
            </a:r>
            <a:r>
              <a:rPr sz="3000" spc="-15" dirty="0">
                <a:solidFill>
                  <a:srgbClr val="F90101"/>
                </a:solidFill>
                <a:latin typeface="Calibri"/>
                <a:cs typeface="Calibri"/>
              </a:rPr>
              <a:t>istenilmesi	</a:t>
            </a:r>
            <a:r>
              <a:rPr sz="3000" spc="-30" dirty="0">
                <a:solidFill>
                  <a:srgbClr val="F90101"/>
                </a:solidFill>
                <a:latin typeface="Calibri"/>
                <a:cs typeface="Calibri"/>
              </a:rPr>
              <a:t>gereken</a:t>
            </a:r>
            <a:endParaRPr sz="3000">
              <a:latin typeface="Calibri"/>
              <a:cs typeface="Calibri"/>
            </a:endParaRPr>
          </a:p>
          <a:p>
            <a:pPr marL="12700">
              <a:lnSpc>
                <a:spcPct val="100000"/>
              </a:lnSpc>
              <a:spcBef>
                <a:spcPts val="360"/>
              </a:spcBef>
              <a:tabLst>
                <a:tab pos="1717675" algn="l"/>
                <a:tab pos="4027170" algn="l"/>
                <a:tab pos="5432425" algn="l"/>
                <a:tab pos="5999480" algn="l"/>
                <a:tab pos="7416800" algn="l"/>
              </a:tabLst>
            </a:pPr>
            <a:r>
              <a:rPr sz="3000" spc="-5" dirty="0">
                <a:solidFill>
                  <a:srgbClr val="F90101"/>
                </a:solidFill>
                <a:latin typeface="Calibri"/>
                <a:cs typeface="Calibri"/>
              </a:rPr>
              <a:t>b</a:t>
            </a:r>
            <a:r>
              <a:rPr sz="3000" spc="-15" dirty="0">
                <a:solidFill>
                  <a:srgbClr val="F90101"/>
                </a:solidFill>
                <a:latin typeface="Calibri"/>
                <a:cs typeface="Calibri"/>
              </a:rPr>
              <a:t>e</a:t>
            </a:r>
            <a:r>
              <a:rPr sz="3000" dirty="0">
                <a:solidFill>
                  <a:srgbClr val="F90101"/>
                </a:solidFill>
                <a:latin typeface="Calibri"/>
                <a:cs typeface="Calibri"/>
              </a:rPr>
              <a:t>l</a:t>
            </a:r>
            <a:r>
              <a:rPr sz="3000" spc="-30" dirty="0">
                <a:solidFill>
                  <a:srgbClr val="F90101"/>
                </a:solidFill>
                <a:latin typeface="Calibri"/>
                <a:cs typeface="Calibri"/>
              </a:rPr>
              <a:t>g</a:t>
            </a:r>
            <a:r>
              <a:rPr sz="3000" dirty="0">
                <a:solidFill>
                  <a:srgbClr val="F90101"/>
                </a:solidFill>
                <a:latin typeface="Calibri"/>
                <a:cs typeface="Calibri"/>
              </a:rPr>
              <a:t>e</a:t>
            </a:r>
            <a:r>
              <a:rPr sz="3000" spc="-15" dirty="0">
                <a:solidFill>
                  <a:srgbClr val="F90101"/>
                </a:solidFill>
                <a:latin typeface="Calibri"/>
                <a:cs typeface="Calibri"/>
              </a:rPr>
              <a:t>l</a:t>
            </a:r>
            <a:r>
              <a:rPr sz="3000" dirty="0">
                <a:solidFill>
                  <a:srgbClr val="F90101"/>
                </a:solidFill>
                <a:latin typeface="Calibri"/>
                <a:cs typeface="Calibri"/>
              </a:rPr>
              <a:t>e</a:t>
            </a:r>
            <a:r>
              <a:rPr sz="3000" spc="-15" dirty="0">
                <a:solidFill>
                  <a:srgbClr val="F90101"/>
                </a:solidFill>
                <a:latin typeface="Calibri"/>
                <a:cs typeface="Calibri"/>
              </a:rPr>
              <a:t>r</a:t>
            </a:r>
            <a:r>
              <a:rPr sz="3000" dirty="0">
                <a:solidFill>
                  <a:srgbClr val="F90101"/>
                </a:solidFill>
                <a:latin typeface="Calibri"/>
                <a:cs typeface="Calibri"/>
              </a:rPr>
              <a:t>in	i</a:t>
            </a:r>
            <a:r>
              <a:rPr sz="3000" spc="-40" dirty="0">
                <a:solidFill>
                  <a:srgbClr val="F90101"/>
                </a:solidFill>
                <a:latin typeface="Calibri"/>
                <a:cs typeface="Calibri"/>
              </a:rPr>
              <a:t>s</a:t>
            </a:r>
            <a:r>
              <a:rPr sz="3000" spc="-35" dirty="0">
                <a:solidFill>
                  <a:srgbClr val="F90101"/>
                </a:solidFill>
                <a:latin typeface="Calibri"/>
                <a:cs typeface="Calibri"/>
              </a:rPr>
              <a:t>t</a:t>
            </a:r>
            <a:r>
              <a:rPr sz="3000" dirty="0">
                <a:solidFill>
                  <a:srgbClr val="F90101"/>
                </a:solidFill>
                <a:latin typeface="Calibri"/>
                <a:cs typeface="Calibri"/>
              </a:rPr>
              <a:t>e</a:t>
            </a:r>
            <a:r>
              <a:rPr sz="3000" spc="-15" dirty="0">
                <a:solidFill>
                  <a:srgbClr val="F90101"/>
                </a:solidFill>
                <a:latin typeface="Calibri"/>
                <a:cs typeface="Calibri"/>
              </a:rPr>
              <a:t>n</a:t>
            </a:r>
            <a:r>
              <a:rPr sz="3000" dirty="0">
                <a:solidFill>
                  <a:srgbClr val="F90101"/>
                </a:solidFill>
                <a:latin typeface="Calibri"/>
                <a:cs typeface="Calibri"/>
              </a:rPr>
              <a:t>i</a:t>
            </a:r>
            <a:r>
              <a:rPr sz="3000" spc="-15" dirty="0">
                <a:solidFill>
                  <a:srgbClr val="F90101"/>
                </a:solidFill>
                <a:latin typeface="Calibri"/>
                <a:cs typeface="Calibri"/>
              </a:rPr>
              <a:t>l</a:t>
            </a:r>
            <a:r>
              <a:rPr sz="3000" dirty="0">
                <a:solidFill>
                  <a:srgbClr val="F90101"/>
                </a:solidFill>
                <a:latin typeface="Calibri"/>
                <a:cs typeface="Calibri"/>
              </a:rPr>
              <a:t>mem</a:t>
            </a:r>
            <a:r>
              <a:rPr sz="3000" spc="-10" dirty="0">
                <a:solidFill>
                  <a:srgbClr val="F90101"/>
                </a:solidFill>
                <a:latin typeface="Calibri"/>
                <a:cs typeface="Calibri"/>
              </a:rPr>
              <a:t>e</a:t>
            </a:r>
            <a:r>
              <a:rPr sz="3000" spc="-5" dirty="0">
                <a:solidFill>
                  <a:srgbClr val="F90101"/>
                </a:solidFill>
                <a:latin typeface="Calibri"/>
                <a:cs typeface="Calibri"/>
              </a:rPr>
              <a:t>s</a:t>
            </a:r>
            <a:r>
              <a:rPr sz="3000" dirty="0">
                <a:solidFill>
                  <a:srgbClr val="F90101"/>
                </a:solidFill>
                <a:latin typeface="Calibri"/>
                <a:cs typeface="Calibri"/>
              </a:rPr>
              <a:t>i	</a:t>
            </a:r>
            <a:r>
              <a:rPr sz="3000" spc="-5" dirty="0">
                <a:solidFill>
                  <a:srgbClr val="F90101"/>
                </a:solidFill>
                <a:latin typeface="Calibri"/>
                <a:cs typeface="Calibri"/>
              </a:rPr>
              <a:t>ha</a:t>
            </a:r>
            <a:r>
              <a:rPr sz="3000" spc="-20" dirty="0">
                <a:solidFill>
                  <a:srgbClr val="F90101"/>
                </a:solidFill>
                <a:latin typeface="Calibri"/>
                <a:cs typeface="Calibri"/>
              </a:rPr>
              <a:t>l</a:t>
            </a:r>
            <a:r>
              <a:rPr sz="3000" dirty="0">
                <a:solidFill>
                  <a:srgbClr val="F90101"/>
                </a:solidFill>
                <a:latin typeface="Calibri"/>
                <a:cs typeface="Calibri"/>
              </a:rPr>
              <a:t>i</a:t>
            </a:r>
            <a:r>
              <a:rPr sz="3000" spc="-15" dirty="0">
                <a:solidFill>
                  <a:srgbClr val="F90101"/>
                </a:solidFill>
                <a:latin typeface="Calibri"/>
                <a:cs typeface="Calibri"/>
              </a:rPr>
              <a:t>n</a:t>
            </a:r>
            <a:r>
              <a:rPr sz="3000" spc="-5" dirty="0">
                <a:solidFill>
                  <a:srgbClr val="F90101"/>
                </a:solidFill>
                <a:latin typeface="Calibri"/>
                <a:cs typeface="Calibri"/>
              </a:rPr>
              <a:t>d</a:t>
            </a:r>
            <a:r>
              <a:rPr sz="3000" spc="-15" dirty="0">
                <a:solidFill>
                  <a:srgbClr val="F90101"/>
                </a:solidFill>
                <a:latin typeface="Calibri"/>
                <a:cs typeface="Calibri"/>
              </a:rPr>
              <a:t>e</a:t>
            </a:r>
            <a:r>
              <a:rPr sz="3000" dirty="0">
                <a:solidFill>
                  <a:srgbClr val="F90101"/>
                </a:solidFill>
                <a:latin typeface="Calibri"/>
                <a:cs typeface="Calibri"/>
              </a:rPr>
              <a:t>,	</a:t>
            </a:r>
            <a:r>
              <a:rPr sz="3000" spc="-10" dirty="0">
                <a:latin typeface="Calibri"/>
                <a:cs typeface="Calibri"/>
              </a:rPr>
              <a:t>b</a:t>
            </a:r>
            <a:r>
              <a:rPr sz="3000" dirty="0">
                <a:latin typeface="Calibri"/>
                <a:cs typeface="Calibri"/>
              </a:rPr>
              <a:t>u	</a:t>
            </a:r>
            <a:r>
              <a:rPr sz="3000" spc="-5" dirty="0">
                <a:latin typeface="Calibri"/>
                <a:cs typeface="Calibri"/>
              </a:rPr>
              <a:t>b</a:t>
            </a:r>
            <a:r>
              <a:rPr sz="3000" spc="-15" dirty="0">
                <a:latin typeface="Calibri"/>
                <a:cs typeface="Calibri"/>
              </a:rPr>
              <a:t>e</a:t>
            </a:r>
            <a:r>
              <a:rPr sz="3000" dirty="0">
                <a:latin typeface="Calibri"/>
                <a:cs typeface="Calibri"/>
              </a:rPr>
              <a:t>l</a:t>
            </a:r>
            <a:r>
              <a:rPr sz="3000" spc="-30" dirty="0">
                <a:latin typeface="Calibri"/>
                <a:cs typeface="Calibri"/>
              </a:rPr>
              <a:t>g</a:t>
            </a:r>
            <a:r>
              <a:rPr sz="3000" dirty="0">
                <a:latin typeface="Calibri"/>
                <a:cs typeface="Calibri"/>
              </a:rPr>
              <a:t>e</a:t>
            </a:r>
            <a:r>
              <a:rPr sz="3000" spc="-15" dirty="0">
                <a:latin typeface="Calibri"/>
                <a:cs typeface="Calibri"/>
              </a:rPr>
              <a:t>l</a:t>
            </a:r>
            <a:r>
              <a:rPr sz="3000" dirty="0">
                <a:latin typeface="Calibri"/>
                <a:cs typeface="Calibri"/>
              </a:rPr>
              <a:t>er	</a:t>
            </a:r>
            <a:r>
              <a:rPr sz="3000" spc="-5" dirty="0">
                <a:latin typeface="Calibri"/>
                <a:cs typeface="Calibri"/>
              </a:rPr>
              <a:t>b</a:t>
            </a:r>
            <a:r>
              <a:rPr sz="3000" spc="-15" dirty="0">
                <a:latin typeface="Calibri"/>
                <a:cs typeface="Calibri"/>
              </a:rPr>
              <a:t>i</a:t>
            </a:r>
            <a:r>
              <a:rPr sz="3000" dirty="0">
                <a:latin typeface="Calibri"/>
                <a:cs typeface="Calibri"/>
              </a:rPr>
              <a:t>lgi</a:t>
            </a:r>
            <a:endParaRPr sz="30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89</a:t>
            </a:fld>
            <a:endParaRPr dirty="0"/>
          </a:p>
        </p:txBody>
      </p:sp>
      <p:sp>
        <p:nvSpPr>
          <p:cNvPr id="10" name="object 10"/>
          <p:cNvSpPr txBox="1"/>
          <p:nvPr/>
        </p:nvSpPr>
        <p:spPr>
          <a:xfrm>
            <a:off x="2449448" y="2699639"/>
            <a:ext cx="6168390" cy="488950"/>
          </a:xfrm>
          <a:prstGeom prst="rect">
            <a:avLst/>
          </a:prstGeom>
        </p:spPr>
        <p:txBody>
          <a:bodyPr vert="horz" wrap="square" lIns="0" tIns="0" rIns="0" bIns="0" rtlCol="0">
            <a:spAutoFit/>
          </a:bodyPr>
          <a:lstStyle/>
          <a:p>
            <a:pPr marL="12700">
              <a:lnSpc>
                <a:spcPct val="100000"/>
              </a:lnSpc>
              <a:tabLst>
                <a:tab pos="2560955" algn="l"/>
              </a:tabLst>
            </a:pPr>
            <a:r>
              <a:rPr sz="3000" spc="-10" dirty="0">
                <a:latin typeface="Calibri"/>
                <a:cs typeface="Calibri"/>
              </a:rPr>
              <a:t>kapsamında	</a:t>
            </a:r>
            <a:r>
              <a:rPr sz="3000" spc="-25" dirty="0">
                <a:latin typeface="Calibri"/>
                <a:cs typeface="Calibri"/>
              </a:rPr>
              <a:t>tamamlatılamayacaktır.</a:t>
            </a:r>
            <a:endParaRPr sz="3000">
              <a:latin typeface="Calibri"/>
              <a:cs typeface="Calibri"/>
            </a:endParaRPr>
          </a:p>
        </p:txBody>
      </p:sp>
      <p:sp>
        <p:nvSpPr>
          <p:cNvPr id="11" name="object 11"/>
          <p:cNvSpPr txBox="1"/>
          <p:nvPr/>
        </p:nvSpPr>
        <p:spPr>
          <a:xfrm>
            <a:off x="547217" y="2653919"/>
            <a:ext cx="1448435" cy="1541145"/>
          </a:xfrm>
          <a:prstGeom prst="rect">
            <a:avLst/>
          </a:prstGeom>
        </p:spPr>
        <p:txBody>
          <a:bodyPr vert="horz" wrap="square" lIns="0" tIns="0" rIns="0" bIns="0" rtlCol="0">
            <a:spAutoFit/>
          </a:bodyPr>
          <a:lstStyle/>
          <a:p>
            <a:pPr marL="12700" marR="5080" algn="just">
              <a:lnSpc>
                <a:spcPct val="110000"/>
              </a:lnSpc>
            </a:pPr>
            <a:r>
              <a:rPr sz="3000" spc="-5" dirty="0">
                <a:latin typeface="Calibri"/>
                <a:cs typeface="Calibri"/>
              </a:rPr>
              <a:t>eksikliği  </a:t>
            </a:r>
            <a:r>
              <a:rPr sz="3000" spc="-10" dirty="0">
                <a:latin typeface="Calibri"/>
                <a:cs typeface="Calibri"/>
              </a:rPr>
              <a:t>Başvuru  </a:t>
            </a:r>
            <a:r>
              <a:rPr sz="3000" dirty="0">
                <a:solidFill>
                  <a:srgbClr val="FF0000"/>
                </a:solidFill>
                <a:latin typeface="Calibri"/>
                <a:cs typeface="Calibri"/>
              </a:rPr>
              <a:t>TÜRM</a:t>
            </a:r>
            <a:r>
              <a:rPr sz="3000" spc="5" dirty="0">
                <a:solidFill>
                  <a:srgbClr val="FF0000"/>
                </a:solidFill>
                <a:latin typeface="Calibri"/>
                <a:cs typeface="Calibri"/>
              </a:rPr>
              <a:t>O</a:t>
            </a:r>
            <a:r>
              <a:rPr sz="3000" dirty="0">
                <a:solidFill>
                  <a:srgbClr val="FF0000"/>
                </a:solidFill>
                <a:latin typeface="Calibri"/>
                <a:cs typeface="Calibri"/>
              </a:rPr>
              <a:t>B</a:t>
            </a:r>
            <a:endParaRPr sz="3000">
              <a:latin typeface="Calibri"/>
              <a:cs typeface="Calibri"/>
            </a:endParaRPr>
          </a:p>
        </p:txBody>
      </p:sp>
      <p:sp>
        <p:nvSpPr>
          <p:cNvPr id="12" name="object 12"/>
          <p:cNvSpPr txBox="1"/>
          <p:nvPr/>
        </p:nvSpPr>
        <p:spPr>
          <a:xfrm>
            <a:off x="2013585" y="3202813"/>
            <a:ext cx="1637030" cy="991869"/>
          </a:xfrm>
          <a:prstGeom prst="rect">
            <a:avLst/>
          </a:prstGeom>
        </p:spPr>
        <p:txBody>
          <a:bodyPr vert="horz" wrap="square" lIns="0" tIns="0" rIns="0" bIns="0" rtlCol="0">
            <a:spAutoFit/>
          </a:bodyPr>
          <a:lstStyle/>
          <a:p>
            <a:pPr marL="12700">
              <a:lnSpc>
                <a:spcPct val="100000"/>
              </a:lnSpc>
            </a:pPr>
            <a:r>
              <a:rPr sz="3000" spc="-5" dirty="0">
                <a:latin typeface="Calibri"/>
                <a:cs typeface="Calibri"/>
              </a:rPr>
              <a:t>sahibinin</a:t>
            </a:r>
            <a:endParaRPr sz="3000">
              <a:latin typeface="Calibri"/>
              <a:cs typeface="Calibri"/>
            </a:endParaRPr>
          </a:p>
          <a:p>
            <a:pPr marL="213360">
              <a:lnSpc>
                <a:spcPct val="100000"/>
              </a:lnSpc>
              <a:spcBef>
                <a:spcPts val="359"/>
              </a:spcBef>
            </a:pPr>
            <a:r>
              <a:rPr sz="3000" spc="-45" dirty="0">
                <a:solidFill>
                  <a:srgbClr val="FF0000"/>
                </a:solidFill>
                <a:latin typeface="Calibri"/>
                <a:cs typeface="Calibri"/>
              </a:rPr>
              <a:t>k</a:t>
            </a:r>
            <a:r>
              <a:rPr sz="3000" dirty="0">
                <a:solidFill>
                  <a:srgbClr val="FF0000"/>
                </a:solidFill>
                <a:latin typeface="Calibri"/>
                <a:cs typeface="Calibri"/>
              </a:rPr>
              <a:t>aş</a:t>
            </a:r>
            <a:r>
              <a:rPr sz="3000" spc="-15" dirty="0">
                <a:solidFill>
                  <a:srgbClr val="FF0000"/>
                </a:solidFill>
                <a:latin typeface="Calibri"/>
                <a:cs typeface="Calibri"/>
              </a:rPr>
              <a:t>e</a:t>
            </a:r>
            <a:r>
              <a:rPr sz="3000" dirty="0">
                <a:solidFill>
                  <a:srgbClr val="FF0000"/>
                </a:solidFill>
                <a:latin typeface="Calibri"/>
                <a:cs typeface="Calibri"/>
              </a:rPr>
              <a:t>sin</a:t>
            </a:r>
            <a:r>
              <a:rPr sz="3000" spc="-15" dirty="0">
                <a:solidFill>
                  <a:srgbClr val="FF0000"/>
                </a:solidFill>
                <a:latin typeface="Calibri"/>
                <a:cs typeface="Calibri"/>
              </a:rPr>
              <a:t>i</a:t>
            </a:r>
            <a:r>
              <a:rPr sz="3000" spc="-5" dirty="0">
                <a:solidFill>
                  <a:srgbClr val="FF0000"/>
                </a:solidFill>
                <a:latin typeface="Calibri"/>
                <a:cs typeface="Calibri"/>
              </a:rPr>
              <a:t>n</a:t>
            </a:r>
            <a:endParaRPr sz="3000">
              <a:latin typeface="Calibri"/>
              <a:cs typeface="Calibri"/>
            </a:endParaRPr>
          </a:p>
        </p:txBody>
      </p:sp>
      <p:sp>
        <p:nvSpPr>
          <p:cNvPr id="13" name="object 13"/>
          <p:cNvSpPr txBox="1"/>
          <p:nvPr/>
        </p:nvSpPr>
        <p:spPr>
          <a:xfrm>
            <a:off x="3636645" y="3202813"/>
            <a:ext cx="4984115" cy="991869"/>
          </a:xfrm>
          <a:prstGeom prst="rect">
            <a:avLst/>
          </a:prstGeom>
        </p:spPr>
        <p:txBody>
          <a:bodyPr vert="horz" wrap="square" lIns="0" tIns="0" rIns="0" bIns="0" rtlCol="0">
            <a:spAutoFit/>
          </a:bodyPr>
          <a:lstStyle/>
          <a:p>
            <a:pPr marL="245745" indent="-233679">
              <a:lnSpc>
                <a:spcPct val="100000"/>
              </a:lnSpc>
              <a:tabLst>
                <a:tab pos="1356995" algn="l"/>
                <a:tab pos="1941830" algn="l"/>
                <a:tab pos="2842895" algn="l"/>
              </a:tabLst>
            </a:pPr>
            <a:r>
              <a:rPr sz="3000" spc="-10" dirty="0">
                <a:latin typeface="Calibri"/>
                <a:cs typeface="Calibri"/>
              </a:rPr>
              <a:t>bilanço	</a:t>
            </a:r>
            <a:r>
              <a:rPr sz="3000" spc="-15" dirty="0">
                <a:latin typeface="Calibri"/>
                <a:cs typeface="Calibri"/>
              </a:rPr>
              <a:t>ve	</a:t>
            </a:r>
            <a:r>
              <a:rPr sz="3000" spc="-10" dirty="0">
                <a:latin typeface="Calibri"/>
                <a:cs typeface="Calibri"/>
              </a:rPr>
              <a:t>gelir	</a:t>
            </a:r>
            <a:r>
              <a:rPr sz="3000" spc="-5" dirty="0">
                <a:latin typeface="Calibri"/>
                <a:cs typeface="Calibri"/>
              </a:rPr>
              <a:t>tablolarındaki</a:t>
            </a:r>
            <a:endParaRPr sz="3000">
              <a:latin typeface="Calibri"/>
              <a:cs typeface="Calibri"/>
            </a:endParaRPr>
          </a:p>
          <a:p>
            <a:pPr marL="245745">
              <a:lnSpc>
                <a:spcPct val="100000"/>
              </a:lnSpc>
              <a:spcBef>
                <a:spcPts val="359"/>
              </a:spcBef>
              <a:tabLst>
                <a:tab pos="1265555" algn="l"/>
                <a:tab pos="2268220" algn="l"/>
                <a:tab pos="3888740" algn="l"/>
                <a:tab pos="4522470" algn="l"/>
              </a:tabLst>
            </a:pPr>
            <a:r>
              <a:rPr sz="3000" dirty="0">
                <a:latin typeface="Calibri"/>
                <a:cs typeface="Calibri"/>
              </a:rPr>
              <a:t>4734	</a:t>
            </a:r>
            <a:r>
              <a:rPr sz="3000" spc="-5" dirty="0">
                <a:latin typeface="Calibri"/>
                <a:cs typeface="Calibri"/>
              </a:rPr>
              <a:t>s</a:t>
            </a:r>
            <a:r>
              <a:rPr sz="3000" spc="-60" dirty="0">
                <a:latin typeface="Calibri"/>
                <a:cs typeface="Calibri"/>
              </a:rPr>
              <a:t>a</a:t>
            </a:r>
            <a:r>
              <a:rPr sz="3000" dirty="0">
                <a:latin typeface="Calibri"/>
                <a:cs typeface="Calibri"/>
              </a:rPr>
              <a:t>y</a:t>
            </a:r>
            <a:r>
              <a:rPr sz="3000" spc="-10" dirty="0">
                <a:latin typeface="Calibri"/>
                <a:cs typeface="Calibri"/>
              </a:rPr>
              <a:t>ı</a:t>
            </a:r>
            <a:r>
              <a:rPr sz="3000" dirty="0">
                <a:latin typeface="Calibri"/>
                <a:cs typeface="Calibri"/>
              </a:rPr>
              <a:t>lı	</a:t>
            </a:r>
            <a:r>
              <a:rPr sz="3000" spc="-50" dirty="0">
                <a:latin typeface="Calibri"/>
                <a:cs typeface="Calibri"/>
              </a:rPr>
              <a:t>K</a:t>
            </a:r>
            <a:r>
              <a:rPr sz="3000" spc="10" dirty="0">
                <a:latin typeface="Calibri"/>
                <a:cs typeface="Calibri"/>
              </a:rPr>
              <a:t>a</a:t>
            </a:r>
            <a:r>
              <a:rPr sz="3000" spc="-5" dirty="0">
                <a:latin typeface="Calibri"/>
                <a:cs typeface="Calibri"/>
              </a:rPr>
              <a:t>nun</a:t>
            </a:r>
            <a:r>
              <a:rPr sz="3000" spc="-15" dirty="0">
                <a:latin typeface="Calibri"/>
                <a:cs typeface="Calibri"/>
              </a:rPr>
              <a:t>u</a:t>
            </a:r>
            <a:r>
              <a:rPr sz="3000" dirty="0">
                <a:latin typeface="Calibri"/>
                <a:cs typeface="Calibri"/>
              </a:rPr>
              <a:t>n	</a:t>
            </a:r>
            <a:r>
              <a:rPr sz="3000" spc="15" dirty="0">
                <a:latin typeface="Calibri"/>
                <a:cs typeface="Calibri"/>
              </a:rPr>
              <a:t>3</a:t>
            </a:r>
            <a:r>
              <a:rPr sz="3000" dirty="0">
                <a:latin typeface="Calibri"/>
                <a:cs typeface="Calibri"/>
              </a:rPr>
              <a:t>7	</a:t>
            </a:r>
            <a:r>
              <a:rPr sz="3000" spc="-5" dirty="0">
                <a:latin typeface="Calibri"/>
                <a:cs typeface="Calibri"/>
              </a:rPr>
              <a:t>nci</a:t>
            </a:r>
            <a:endParaRPr sz="3000">
              <a:latin typeface="Calibri"/>
              <a:cs typeface="Calibri"/>
            </a:endParaRPr>
          </a:p>
        </p:txBody>
      </p:sp>
      <p:sp>
        <p:nvSpPr>
          <p:cNvPr id="14" name="object 14"/>
          <p:cNvSpPr txBox="1"/>
          <p:nvPr/>
        </p:nvSpPr>
        <p:spPr>
          <a:xfrm>
            <a:off x="547217" y="4162933"/>
            <a:ext cx="8072120" cy="2044700"/>
          </a:xfrm>
          <a:prstGeom prst="rect">
            <a:avLst/>
          </a:prstGeom>
        </p:spPr>
        <p:txBody>
          <a:bodyPr vert="horz" wrap="square" lIns="0" tIns="0" rIns="0" bIns="0" rtlCol="0">
            <a:spAutoFit/>
          </a:bodyPr>
          <a:lstStyle/>
          <a:p>
            <a:pPr marL="12700" marR="5080" algn="just">
              <a:lnSpc>
                <a:spcPct val="110000"/>
              </a:lnSpc>
            </a:pPr>
            <a:r>
              <a:rPr sz="3000" dirty="0">
                <a:latin typeface="Calibri"/>
                <a:cs typeface="Calibri"/>
              </a:rPr>
              <a:t>maddesi </a:t>
            </a:r>
            <a:r>
              <a:rPr sz="3000" spc="-10" dirty="0">
                <a:latin typeface="Calibri"/>
                <a:cs typeface="Calibri"/>
              </a:rPr>
              <a:t>kapsamında </a:t>
            </a:r>
            <a:r>
              <a:rPr sz="3000" spc="-5" dirty="0">
                <a:latin typeface="Calibri"/>
                <a:cs typeface="Calibri"/>
              </a:rPr>
              <a:t>tamamlanmasının </a:t>
            </a:r>
            <a:r>
              <a:rPr sz="3000" spc="-10" dirty="0">
                <a:latin typeface="Calibri"/>
                <a:cs typeface="Calibri"/>
              </a:rPr>
              <a:t>istenmesi  </a:t>
            </a:r>
            <a:r>
              <a:rPr sz="3000" spc="-15" dirty="0">
                <a:latin typeface="Calibri"/>
                <a:cs typeface="Calibri"/>
              </a:rPr>
              <a:t>ve </a:t>
            </a:r>
            <a:r>
              <a:rPr sz="3000" spc="-5" dirty="0">
                <a:latin typeface="Calibri"/>
                <a:cs typeface="Calibri"/>
              </a:rPr>
              <a:t>bu </a:t>
            </a:r>
            <a:r>
              <a:rPr sz="3000" dirty="0">
                <a:latin typeface="Calibri"/>
                <a:cs typeface="Calibri"/>
              </a:rPr>
              <a:t>aşamadan </a:t>
            </a:r>
            <a:r>
              <a:rPr sz="3000" spc="-15" dirty="0">
                <a:latin typeface="Calibri"/>
                <a:cs typeface="Calibri"/>
              </a:rPr>
              <a:t>sonraki </a:t>
            </a:r>
            <a:r>
              <a:rPr sz="3000" spc="-5" dirty="0">
                <a:latin typeface="Calibri"/>
                <a:cs typeface="Calibri"/>
              </a:rPr>
              <a:t>işlemlerin </a:t>
            </a:r>
            <a:r>
              <a:rPr sz="3000" spc="-20" dirty="0">
                <a:latin typeface="Calibri"/>
                <a:cs typeface="Calibri"/>
              </a:rPr>
              <a:t>mevzuata </a:t>
            </a:r>
            <a:r>
              <a:rPr sz="3000" spc="-15" dirty="0">
                <a:latin typeface="Calibri"/>
                <a:cs typeface="Calibri"/>
              </a:rPr>
              <a:t>uygun  olarak</a:t>
            </a:r>
            <a:r>
              <a:rPr sz="3000" spc="645" dirty="0">
                <a:latin typeface="Calibri"/>
                <a:cs typeface="Calibri"/>
              </a:rPr>
              <a:t> </a:t>
            </a:r>
            <a:r>
              <a:rPr sz="3000" spc="-15" dirty="0">
                <a:latin typeface="Calibri"/>
                <a:cs typeface="Calibri"/>
              </a:rPr>
              <a:t>yeniden</a:t>
            </a:r>
            <a:r>
              <a:rPr sz="3000" spc="645" dirty="0">
                <a:latin typeface="Calibri"/>
                <a:cs typeface="Calibri"/>
              </a:rPr>
              <a:t> </a:t>
            </a:r>
            <a:r>
              <a:rPr sz="3000" spc="-10" dirty="0">
                <a:latin typeface="Calibri"/>
                <a:cs typeface="Calibri"/>
              </a:rPr>
              <a:t>gerçekleştirilmesi </a:t>
            </a:r>
            <a:r>
              <a:rPr sz="3000" spc="-35" dirty="0">
                <a:latin typeface="Calibri"/>
                <a:cs typeface="Calibri"/>
              </a:rPr>
              <a:t>gerekmektedir.  </a:t>
            </a:r>
            <a:r>
              <a:rPr sz="3000" spc="-5" dirty="0">
                <a:latin typeface="Calibri"/>
                <a:cs typeface="Calibri"/>
              </a:rPr>
              <a:t>(2010/UM.I </a:t>
            </a:r>
            <a:r>
              <a:rPr sz="3000" dirty="0">
                <a:latin typeface="Calibri"/>
                <a:cs typeface="Calibri"/>
              </a:rPr>
              <a:t>-</a:t>
            </a:r>
            <a:r>
              <a:rPr sz="3000" spc="-55" dirty="0">
                <a:latin typeface="Calibri"/>
                <a:cs typeface="Calibri"/>
              </a:rPr>
              <a:t> </a:t>
            </a:r>
            <a:r>
              <a:rPr sz="3000" dirty="0">
                <a:latin typeface="Calibri"/>
                <a:cs typeface="Calibri"/>
              </a:rPr>
              <a:t>40)</a:t>
            </a:r>
            <a:endParaRPr sz="3000">
              <a:latin typeface="Calibri"/>
              <a:cs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47700" y="309371"/>
            <a:ext cx="796290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921511" y="423926"/>
            <a:ext cx="7329170" cy="521334"/>
          </a:xfrm>
          <a:prstGeom prst="rect">
            <a:avLst/>
          </a:prstGeom>
        </p:spPr>
        <p:txBody>
          <a:bodyPr vert="horz" wrap="square" lIns="0" tIns="0" rIns="0" bIns="0" rtlCol="0">
            <a:spAutoFit/>
          </a:bodyPr>
          <a:lstStyle/>
          <a:p>
            <a:pPr marL="12700">
              <a:lnSpc>
                <a:spcPct val="100000"/>
              </a:lnSpc>
            </a:pPr>
            <a:r>
              <a:rPr spc="-5" dirty="0"/>
              <a:t>Kısmi </a:t>
            </a:r>
            <a:r>
              <a:rPr spc="-50" dirty="0"/>
              <a:t>Teklife </a:t>
            </a:r>
            <a:r>
              <a:rPr dirty="0"/>
              <a:t>Açık </a:t>
            </a:r>
            <a:r>
              <a:rPr spc="-5" dirty="0"/>
              <a:t>İhalelerde</a:t>
            </a:r>
            <a:r>
              <a:rPr spc="30" dirty="0"/>
              <a:t> </a:t>
            </a:r>
            <a:r>
              <a:rPr spc="-5" dirty="0"/>
              <a:t>Değerlendirme</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74394"/>
            <a:ext cx="1294765" cy="457200"/>
          </a:xfrm>
          <a:prstGeom prst="rect">
            <a:avLst/>
          </a:prstGeom>
        </p:spPr>
        <p:txBody>
          <a:bodyPr vert="horz" wrap="square" lIns="0" tIns="0" rIns="0" bIns="0" rtlCol="0">
            <a:spAutoFit/>
          </a:bodyPr>
          <a:lstStyle/>
          <a:p>
            <a:pPr marL="219710" indent="-207010">
              <a:lnSpc>
                <a:spcPct val="100000"/>
              </a:lnSpc>
              <a:buClr>
                <a:srgbClr val="FF0000"/>
              </a:buClr>
              <a:buSzPct val="96428"/>
              <a:buFont typeface="Arial"/>
              <a:buChar char="•"/>
              <a:tabLst>
                <a:tab pos="220345" algn="l"/>
              </a:tabLst>
            </a:pPr>
            <a:r>
              <a:rPr sz="2800" spc="-220" dirty="0">
                <a:solidFill>
                  <a:srgbClr val="F90101"/>
                </a:solidFill>
                <a:latin typeface="Calibri"/>
                <a:cs typeface="Calibri"/>
              </a:rPr>
              <a:t>Y</a:t>
            </a:r>
            <a:r>
              <a:rPr sz="2800" spc="-15" dirty="0">
                <a:solidFill>
                  <a:srgbClr val="F90101"/>
                </a:solidFill>
                <a:latin typeface="Calibri"/>
                <a:cs typeface="Calibri"/>
              </a:rPr>
              <a:t>e</a:t>
            </a:r>
            <a:r>
              <a:rPr sz="2800" spc="-30" dirty="0">
                <a:solidFill>
                  <a:srgbClr val="F90101"/>
                </a:solidFill>
                <a:latin typeface="Calibri"/>
                <a:cs typeface="Calibri"/>
              </a:rPr>
              <a:t>t</a:t>
            </a:r>
            <a:r>
              <a:rPr sz="2800" spc="-5" dirty="0">
                <a:solidFill>
                  <a:srgbClr val="F90101"/>
                </a:solidFill>
                <a:latin typeface="Calibri"/>
                <a:cs typeface="Calibri"/>
              </a:rPr>
              <a:t>er</a:t>
            </a:r>
            <a:r>
              <a:rPr sz="2800" spc="-15" dirty="0">
                <a:solidFill>
                  <a:srgbClr val="F90101"/>
                </a:solidFill>
                <a:latin typeface="Calibri"/>
                <a:cs typeface="Calibri"/>
              </a:rPr>
              <a:t>l</a:t>
            </a:r>
            <a:r>
              <a:rPr sz="2800" spc="-5" dirty="0">
                <a:solidFill>
                  <a:srgbClr val="F90101"/>
                </a:solidFill>
                <a:latin typeface="Calibri"/>
                <a:cs typeface="Calibri"/>
              </a:rPr>
              <a:t>ik</a:t>
            </a:r>
            <a:endParaRPr sz="2800">
              <a:latin typeface="Calibri"/>
              <a:cs typeface="Calibri"/>
            </a:endParaRPr>
          </a:p>
        </p:txBody>
      </p:sp>
      <p:sp>
        <p:nvSpPr>
          <p:cNvPr id="10" name="object 10"/>
          <p:cNvSpPr txBox="1"/>
          <p:nvPr/>
        </p:nvSpPr>
        <p:spPr>
          <a:xfrm>
            <a:off x="2111120" y="1374394"/>
            <a:ext cx="3154045" cy="457200"/>
          </a:xfrm>
          <a:prstGeom prst="rect">
            <a:avLst/>
          </a:prstGeom>
        </p:spPr>
        <p:txBody>
          <a:bodyPr vert="horz" wrap="square" lIns="0" tIns="0" rIns="0" bIns="0" rtlCol="0">
            <a:spAutoFit/>
          </a:bodyPr>
          <a:lstStyle/>
          <a:p>
            <a:pPr marL="12700">
              <a:lnSpc>
                <a:spcPct val="100000"/>
              </a:lnSpc>
              <a:tabLst>
                <a:tab pos="2653665" algn="l"/>
              </a:tabLst>
            </a:pPr>
            <a:r>
              <a:rPr sz="2800" spc="-5" dirty="0">
                <a:solidFill>
                  <a:srgbClr val="F90101"/>
                </a:solidFill>
                <a:latin typeface="Calibri"/>
                <a:cs typeface="Calibri"/>
              </a:rPr>
              <a:t>de</a:t>
            </a:r>
            <a:r>
              <a:rPr sz="2800" spc="-35" dirty="0">
                <a:solidFill>
                  <a:srgbClr val="F90101"/>
                </a:solidFill>
                <a:latin typeface="Calibri"/>
                <a:cs typeface="Calibri"/>
              </a:rPr>
              <a:t>ğ</a:t>
            </a:r>
            <a:r>
              <a:rPr sz="2800" spc="-5" dirty="0">
                <a:solidFill>
                  <a:srgbClr val="F90101"/>
                </a:solidFill>
                <a:latin typeface="Calibri"/>
                <a:cs typeface="Calibri"/>
              </a:rPr>
              <a:t>er</a:t>
            </a:r>
            <a:r>
              <a:rPr sz="2800" spc="-20" dirty="0">
                <a:solidFill>
                  <a:srgbClr val="F90101"/>
                </a:solidFill>
                <a:latin typeface="Calibri"/>
                <a:cs typeface="Calibri"/>
              </a:rPr>
              <a:t>l</a:t>
            </a:r>
            <a:r>
              <a:rPr sz="2800" spc="-5" dirty="0">
                <a:solidFill>
                  <a:srgbClr val="F90101"/>
                </a:solidFill>
                <a:latin typeface="Calibri"/>
                <a:cs typeface="Calibri"/>
              </a:rPr>
              <a:t>end</a:t>
            </a:r>
            <a:r>
              <a:rPr sz="2800" dirty="0">
                <a:solidFill>
                  <a:srgbClr val="F90101"/>
                </a:solidFill>
                <a:latin typeface="Calibri"/>
                <a:cs typeface="Calibri"/>
              </a:rPr>
              <a:t>i</a:t>
            </a:r>
            <a:r>
              <a:rPr sz="2800" spc="-5" dirty="0">
                <a:solidFill>
                  <a:srgbClr val="F90101"/>
                </a:solidFill>
                <a:latin typeface="Calibri"/>
                <a:cs typeface="Calibri"/>
              </a:rPr>
              <a:t>rmesi</a:t>
            </a:r>
            <a:r>
              <a:rPr sz="2800" dirty="0">
                <a:solidFill>
                  <a:srgbClr val="F90101"/>
                </a:solidFill>
                <a:latin typeface="Calibri"/>
                <a:cs typeface="Calibri"/>
              </a:rPr>
              <a:t>	</a:t>
            </a:r>
            <a:r>
              <a:rPr sz="2800" spc="-10" dirty="0">
                <a:latin typeface="Calibri"/>
                <a:cs typeface="Calibri"/>
              </a:rPr>
              <a:t>her</a:t>
            </a:r>
            <a:endParaRPr sz="2800">
              <a:latin typeface="Calibri"/>
              <a:cs typeface="Calibri"/>
            </a:endParaRPr>
          </a:p>
        </p:txBody>
      </p:sp>
      <p:sp>
        <p:nvSpPr>
          <p:cNvPr id="11" name="object 11"/>
          <p:cNvSpPr txBox="1"/>
          <p:nvPr/>
        </p:nvSpPr>
        <p:spPr>
          <a:xfrm>
            <a:off x="5467350" y="1192611"/>
            <a:ext cx="3152775" cy="1247775"/>
          </a:xfrm>
          <a:prstGeom prst="rect">
            <a:avLst/>
          </a:prstGeom>
        </p:spPr>
        <p:txBody>
          <a:bodyPr vert="horz" wrap="square" lIns="0" tIns="0" rIns="0" bIns="0" rtlCol="0">
            <a:spAutoFit/>
          </a:bodyPr>
          <a:lstStyle/>
          <a:p>
            <a:pPr marL="12700" marR="5080" indent="69850">
              <a:lnSpc>
                <a:spcPct val="142600"/>
              </a:lnSpc>
              <a:tabLst>
                <a:tab pos="770255" algn="l"/>
                <a:tab pos="901065" algn="l"/>
                <a:tab pos="1812289" algn="l"/>
                <a:tab pos="2609850" algn="l"/>
              </a:tabLst>
            </a:pPr>
            <a:r>
              <a:rPr sz="2800" spc="-10" dirty="0">
                <a:latin typeface="Calibri"/>
                <a:cs typeface="Calibri"/>
              </a:rPr>
              <a:t>b</a:t>
            </a:r>
            <a:r>
              <a:rPr sz="2800" spc="-15" dirty="0">
                <a:latin typeface="Calibri"/>
                <a:cs typeface="Calibri"/>
              </a:rPr>
              <a:t>i</a:t>
            </a:r>
            <a:r>
              <a:rPr sz="2800" spc="-5" dirty="0">
                <a:latin typeface="Calibri"/>
                <a:cs typeface="Calibri"/>
              </a:rPr>
              <a:t>r</a:t>
            </a:r>
            <a:r>
              <a:rPr sz="2800" dirty="0">
                <a:latin typeface="Calibri"/>
                <a:cs typeface="Calibri"/>
              </a:rPr>
              <a:t>	</a:t>
            </a:r>
            <a:r>
              <a:rPr sz="2800" spc="-5" dirty="0">
                <a:latin typeface="Calibri"/>
                <a:cs typeface="Calibri"/>
              </a:rPr>
              <a:t>kısım</a:t>
            </a:r>
            <a:r>
              <a:rPr sz="2800" dirty="0">
                <a:latin typeface="Calibri"/>
                <a:cs typeface="Calibri"/>
              </a:rPr>
              <a:t>	</a:t>
            </a:r>
            <a:r>
              <a:rPr sz="2800" spc="-5" dirty="0">
                <a:latin typeface="Calibri"/>
                <a:cs typeface="Calibri"/>
              </a:rPr>
              <a:t>için</a:t>
            </a:r>
            <a:r>
              <a:rPr sz="2800" dirty="0">
                <a:latin typeface="Calibri"/>
                <a:cs typeface="Calibri"/>
              </a:rPr>
              <a:t>	</a:t>
            </a:r>
            <a:r>
              <a:rPr sz="2800" spc="-50" dirty="0">
                <a:latin typeface="Calibri"/>
                <a:cs typeface="Calibri"/>
              </a:rPr>
              <a:t>a</a:t>
            </a:r>
            <a:r>
              <a:rPr sz="2800" spc="-5" dirty="0">
                <a:latin typeface="Calibri"/>
                <a:cs typeface="Calibri"/>
              </a:rPr>
              <a:t>y</a:t>
            </a:r>
            <a:r>
              <a:rPr sz="2800" spc="-20" dirty="0">
                <a:latin typeface="Calibri"/>
                <a:cs typeface="Calibri"/>
              </a:rPr>
              <a:t>r</a:t>
            </a:r>
            <a:r>
              <a:rPr sz="2800" dirty="0">
                <a:latin typeface="Calibri"/>
                <a:cs typeface="Calibri"/>
              </a:rPr>
              <a:t>ı  </a:t>
            </a:r>
            <a:r>
              <a:rPr sz="2800" spc="-5" dirty="0">
                <a:solidFill>
                  <a:srgbClr val="F90101"/>
                </a:solidFill>
                <a:latin typeface="Calibri"/>
                <a:cs typeface="Calibri"/>
              </a:rPr>
              <a:t>iç</a:t>
            </a:r>
            <a:r>
              <a:rPr sz="2800" spc="-10" dirty="0">
                <a:solidFill>
                  <a:srgbClr val="F90101"/>
                </a:solidFill>
                <a:latin typeface="Calibri"/>
                <a:cs typeface="Calibri"/>
              </a:rPr>
              <a:t>i</a:t>
            </a:r>
            <a:r>
              <a:rPr sz="2800" spc="-5" dirty="0">
                <a:solidFill>
                  <a:srgbClr val="F90101"/>
                </a:solidFill>
                <a:latin typeface="Calibri"/>
                <a:cs typeface="Calibri"/>
              </a:rPr>
              <a:t>n</a:t>
            </a:r>
            <a:r>
              <a:rPr sz="2800" dirty="0">
                <a:solidFill>
                  <a:srgbClr val="F90101"/>
                </a:solidFill>
                <a:latin typeface="Calibri"/>
                <a:cs typeface="Calibri"/>
              </a:rPr>
              <a:t>		</a:t>
            </a:r>
            <a:r>
              <a:rPr sz="2800" spc="-50" dirty="0">
                <a:solidFill>
                  <a:srgbClr val="F90101"/>
                </a:solidFill>
                <a:latin typeface="Calibri"/>
                <a:cs typeface="Calibri"/>
              </a:rPr>
              <a:t>a</a:t>
            </a:r>
            <a:r>
              <a:rPr sz="2800" spc="-5" dirty="0">
                <a:solidFill>
                  <a:srgbClr val="F90101"/>
                </a:solidFill>
                <a:latin typeface="Calibri"/>
                <a:cs typeface="Calibri"/>
              </a:rPr>
              <a:t>y</a:t>
            </a:r>
            <a:r>
              <a:rPr sz="2800" spc="-20" dirty="0">
                <a:solidFill>
                  <a:srgbClr val="F90101"/>
                </a:solidFill>
                <a:latin typeface="Calibri"/>
                <a:cs typeface="Calibri"/>
              </a:rPr>
              <a:t>r</a:t>
            </a:r>
            <a:r>
              <a:rPr sz="2800" dirty="0">
                <a:solidFill>
                  <a:srgbClr val="F90101"/>
                </a:solidFill>
                <a:latin typeface="Calibri"/>
                <a:cs typeface="Calibri"/>
              </a:rPr>
              <a:t>ı	</a:t>
            </a:r>
            <a:r>
              <a:rPr sz="2800" spc="-580" dirty="0">
                <a:solidFill>
                  <a:srgbClr val="F90101"/>
                </a:solidFill>
                <a:latin typeface="Calibri"/>
                <a:cs typeface="Calibri"/>
              </a:rPr>
              <a:t> </a:t>
            </a:r>
            <a:r>
              <a:rPr sz="2800" spc="-5" dirty="0">
                <a:solidFill>
                  <a:srgbClr val="F90101"/>
                </a:solidFill>
                <a:latin typeface="Calibri"/>
                <a:cs typeface="Calibri"/>
              </a:rPr>
              <a:t>s</a:t>
            </a:r>
            <a:r>
              <a:rPr sz="2800" spc="-40" dirty="0">
                <a:solidFill>
                  <a:srgbClr val="F90101"/>
                </a:solidFill>
                <a:latin typeface="Calibri"/>
                <a:cs typeface="Calibri"/>
              </a:rPr>
              <a:t>ö</a:t>
            </a:r>
            <a:r>
              <a:rPr sz="2800" spc="-5" dirty="0">
                <a:solidFill>
                  <a:srgbClr val="F90101"/>
                </a:solidFill>
                <a:latin typeface="Calibri"/>
                <a:cs typeface="Calibri"/>
              </a:rPr>
              <a:t>zle</a:t>
            </a:r>
            <a:r>
              <a:rPr sz="2800" spc="-15" dirty="0">
                <a:solidFill>
                  <a:srgbClr val="F90101"/>
                </a:solidFill>
                <a:latin typeface="Calibri"/>
                <a:cs typeface="Calibri"/>
              </a:rPr>
              <a:t>ş</a:t>
            </a:r>
            <a:r>
              <a:rPr sz="2800" spc="-5" dirty="0">
                <a:solidFill>
                  <a:srgbClr val="F90101"/>
                </a:solidFill>
                <a:latin typeface="Calibri"/>
                <a:cs typeface="Calibri"/>
              </a:rPr>
              <a:t>me</a:t>
            </a:r>
            <a:endParaRPr sz="2800">
              <a:latin typeface="Calibri"/>
              <a:cs typeface="Calibri"/>
            </a:endParaRPr>
          </a:p>
        </p:txBody>
      </p:sp>
      <p:sp>
        <p:nvSpPr>
          <p:cNvPr id="12" name="object 12"/>
          <p:cNvSpPr txBox="1"/>
          <p:nvPr/>
        </p:nvSpPr>
        <p:spPr>
          <a:xfrm>
            <a:off x="547217" y="1812163"/>
            <a:ext cx="4556125" cy="1225550"/>
          </a:xfrm>
          <a:prstGeom prst="rect">
            <a:avLst/>
          </a:prstGeom>
        </p:spPr>
        <p:txBody>
          <a:bodyPr vert="horz" wrap="square" lIns="0" tIns="0" rIns="0" bIns="0" rtlCol="0">
            <a:spAutoFit/>
          </a:bodyPr>
          <a:lstStyle/>
          <a:p>
            <a:pPr marL="12700" marR="5080">
              <a:lnSpc>
                <a:spcPct val="140000"/>
              </a:lnSpc>
              <a:tabLst>
                <a:tab pos="2101850" algn="l"/>
                <a:tab pos="3014980" algn="l"/>
                <a:tab pos="3795395" algn="l"/>
              </a:tabLst>
            </a:pPr>
            <a:r>
              <a:rPr sz="2800" spc="-65" dirty="0">
                <a:latin typeface="Calibri"/>
                <a:cs typeface="Calibri"/>
              </a:rPr>
              <a:t>y</a:t>
            </a:r>
            <a:r>
              <a:rPr sz="2800" spc="-5" dirty="0">
                <a:latin typeface="Calibri"/>
                <a:cs typeface="Calibri"/>
              </a:rPr>
              <a:t>apı</a:t>
            </a:r>
            <a:r>
              <a:rPr sz="2800" spc="-20" dirty="0">
                <a:latin typeface="Calibri"/>
                <a:cs typeface="Calibri"/>
              </a:rPr>
              <a:t>l</a:t>
            </a:r>
            <a:r>
              <a:rPr sz="2800" spc="-5" dirty="0">
                <a:latin typeface="Calibri"/>
                <a:cs typeface="Calibri"/>
              </a:rPr>
              <a:t>a</a:t>
            </a:r>
            <a:r>
              <a:rPr sz="2800" spc="-20" dirty="0">
                <a:latin typeface="Calibri"/>
                <a:cs typeface="Calibri"/>
              </a:rPr>
              <a:t>c</a:t>
            </a:r>
            <a:r>
              <a:rPr sz="2800" spc="-5" dirty="0">
                <a:latin typeface="Calibri"/>
                <a:cs typeface="Calibri"/>
              </a:rPr>
              <a:t>aktı</a:t>
            </a:r>
            <a:r>
              <a:rPr sz="2800" spc="-285" dirty="0">
                <a:latin typeface="Calibri"/>
                <a:cs typeface="Calibri"/>
              </a:rPr>
              <a:t>r</a:t>
            </a:r>
            <a:r>
              <a:rPr sz="2800" spc="-5" dirty="0">
                <a:latin typeface="Calibri"/>
                <a:cs typeface="Calibri"/>
              </a:rPr>
              <a:t>.</a:t>
            </a:r>
            <a:r>
              <a:rPr sz="2800" dirty="0">
                <a:latin typeface="Calibri"/>
                <a:cs typeface="Calibri"/>
              </a:rPr>
              <a:t>	</a:t>
            </a:r>
            <a:r>
              <a:rPr sz="2800" spc="-10" dirty="0">
                <a:solidFill>
                  <a:srgbClr val="F90101"/>
                </a:solidFill>
                <a:latin typeface="Calibri"/>
                <a:cs typeface="Calibri"/>
              </a:rPr>
              <a:t>He</a:t>
            </a:r>
            <a:r>
              <a:rPr sz="2800" spc="-5" dirty="0">
                <a:solidFill>
                  <a:srgbClr val="F90101"/>
                </a:solidFill>
                <a:latin typeface="Calibri"/>
                <a:cs typeface="Calibri"/>
              </a:rPr>
              <a:t>r</a:t>
            </a:r>
            <a:r>
              <a:rPr sz="2800" dirty="0">
                <a:solidFill>
                  <a:srgbClr val="F90101"/>
                </a:solidFill>
                <a:latin typeface="Calibri"/>
                <a:cs typeface="Calibri"/>
              </a:rPr>
              <a:t>	</a:t>
            </a:r>
            <a:r>
              <a:rPr sz="2800" spc="-10" dirty="0">
                <a:solidFill>
                  <a:srgbClr val="F90101"/>
                </a:solidFill>
                <a:latin typeface="Calibri"/>
                <a:cs typeface="Calibri"/>
              </a:rPr>
              <a:t>b</a:t>
            </a:r>
            <a:r>
              <a:rPr sz="2800" spc="-15" dirty="0">
                <a:solidFill>
                  <a:srgbClr val="F90101"/>
                </a:solidFill>
                <a:latin typeface="Calibri"/>
                <a:cs typeface="Calibri"/>
              </a:rPr>
              <a:t>i</a:t>
            </a:r>
            <a:r>
              <a:rPr sz="2800" spc="-5" dirty="0">
                <a:solidFill>
                  <a:srgbClr val="F90101"/>
                </a:solidFill>
                <a:latin typeface="Calibri"/>
                <a:cs typeface="Calibri"/>
              </a:rPr>
              <a:t>r</a:t>
            </a:r>
            <a:r>
              <a:rPr sz="2800" dirty="0">
                <a:solidFill>
                  <a:srgbClr val="F90101"/>
                </a:solidFill>
                <a:latin typeface="Calibri"/>
                <a:cs typeface="Calibri"/>
              </a:rPr>
              <a:t>	</a:t>
            </a:r>
            <a:r>
              <a:rPr sz="2800" spc="-5" dirty="0">
                <a:solidFill>
                  <a:srgbClr val="F90101"/>
                </a:solidFill>
                <a:latin typeface="Calibri"/>
                <a:cs typeface="Calibri"/>
              </a:rPr>
              <a:t>kısım  </a:t>
            </a:r>
            <a:r>
              <a:rPr sz="2800" spc="-30" dirty="0">
                <a:latin typeface="Calibri"/>
                <a:cs typeface="Calibri"/>
              </a:rPr>
              <a:t>imzalanabilir.</a:t>
            </a:r>
            <a:endParaRPr sz="2800">
              <a:latin typeface="Calibri"/>
              <a:cs typeface="Calibri"/>
            </a:endParaRPr>
          </a:p>
        </p:txBody>
      </p:sp>
      <p:sp>
        <p:nvSpPr>
          <p:cNvPr id="13" name="object 13"/>
          <p:cNvSpPr txBox="1"/>
          <p:nvPr/>
        </p:nvSpPr>
        <p:spPr>
          <a:xfrm>
            <a:off x="547217" y="3006978"/>
            <a:ext cx="8072120" cy="3018155"/>
          </a:xfrm>
          <a:prstGeom prst="rect">
            <a:avLst/>
          </a:prstGeom>
        </p:spPr>
        <p:txBody>
          <a:bodyPr vert="horz" wrap="square" lIns="0" tIns="0" rIns="0" bIns="0" rtlCol="0">
            <a:spAutoFit/>
          </a:bodyPr>
          <a:lstStyle/>
          <a:p>
            <a:pPr marL="12700" marR="5080" algn="just">
              <a:lnSpc>
                <a:spcPct val="140000"/>
              </a:lnSpc>
              <a:buClr>
                <a:srgbClr val="FF0000"/>
              </a:buClr>
              <a:buSzPct val="89285"/>
              <a:buFont typeface="Arial"/>
              <a:buChar char="•"/>
              <a:tabLst>
                <a:tab pos="206375" algn="l"/>
              </a:tabLst>
            </a:pPr>
            <a:r>
              <a:rPr sz="2800" spc="-10" dirty="0">
                <a:solidFill>
                  <a:srgbClr val="CC3300"/>
                </a:solidFill>
                <a:latin typeface="Calibri"/>
                <a:cs typeface="Calibri"/>
              </a:rPr>
              <a:t>Ancak </a:t>
            </a:r>
            <a:r>
              <a:rPr sz="2800" spc="-5" dirty="0">
                <a:latin typeface="Calibri"/>
                <a:cs typeface="Calibri"/>
              </a:rPr>
              <a:t>işin </a:t>
            </a:r>
            <a:r>
              <a:rPr sz="2800" spc="-10" dirty="0">
                <a:latin typeface="Calibri"/>
                <a:cs typeface="Calibri"/>
              </a:rPr>
              <a:t>tamamına </a:t>
            </a:r>
            <a:r>
              <a:rPr sz="2800" spc="-30" dirty="0">
                <a:latin typeface="Calibri"/>
                <a:cs typeface="Calibri"/>
              </a:rPr>
              <a:t>veya </a:t>
            </a:r>
            <a:r>
              <a:rPr sz="2800" spc="-10" dirty="0">
                <a:latin typeface="Calibri"/>
                <a:cs typeface="Calibri"/>
              </a:rPr>
              <a:t>bir </a:t>
            </a:r>
            <a:r>
              <a:rPr sz="2800" dirty="0">
                <a:latin typeface="Calibri"/>
                <a:cs typeface="Calibri"/>
              </a:rPr>
              <a:t>kısmına </a:t>
            </a:r>
            <a:r>
              <a:rPr sz="2800" spc="-10" dirty="0">
                <a:latin typeface="Calibri"/>
                <a:cs typeface="Calibri"/>
              </a:rPr>
              <a:t>teklif </a:t>
            </a:r>
            <a:r>
              <a:rPr sz="2800" spc="-20" dirty="0">
                <a:latin typeface="Calibri"/>
                <a:cs typeface="Calibri"/>
              </a:rPr>
              <a:t>veren  </a:t>
            </a:r>
            <a:r>
              <a:rPr sz="2800" spc="-10" dirty="0">
                <a:solidFill>
                  <a:srgbClr val="CC3300"/>
                </a:solidFill>
                <a:latin typeface="Calibri"/>
                <a:cs typeface="Calibri"/>
              </a:rPr>
              <a:t>isteklinin </a:t>
            </a:r>
            <a:r>
              <a:rPr sz="2800" spc="-10" dirty="0">
                <a:latin typeface="Calibri"/>
                <a:cs typeface="Calibri"/>
              </a:rPr>
              <a:t>teklif </a:t>
            </a:r>
            <a:r>
              <a:rPr sz="2800" spc="-15" dirty="0">
                <a:latin typeface="Calibri"/>
                <a:cs typeface="Calibri"/>
              </a:rPr>
              <a:t>verdiği </a:t>
            </a:r>
            <a:r>
              <a:rPr sz="2800" spc="-5" dirty="0">
                <a:latin typeface="Calibri"/>
                <a:cs typeface="Calibri"/>
              </a:rPr>
              <a:t>kısım </a:t>
            </a:r>
            <a:r>
              <a:rPr sz="2800" spc="-30" dirty="0">
                <a:latin typeface="Calibri"/>
                <a:cs typeface="Calibri"/>
              </a:rPr>
              <a:t>veya </a:t>
            </a:r>
            <a:r>
              <a:rPr sz="2800" spc="-10" dirty="0">
                <a:solidFill>
                  <a:srgbClr val="CC3300"/>
                </a:solidFill>
                <a:latin typeface="Calibri"/>
                <a:cs typeface="Calibri"/>
              </a:rPr>
              <a:t>kısımlardan birkaçı  </a:t>
            </a:r>
            <a:r>
              <a:rPr sz="2800" spc="-30" dirty="0">
                <a:solidFill>
                  <a:srgbClr val="CC3300"/>
                </a:solidFill>
                <a:latin typeface="Calibri"/>
                <a:cs typeface="Calibri"/>
              </a:rPr>
              <a:t>veya </a:t>
            </a:r>
            <a:r>
              <a:rPr sz="2800" spc="-10" dirty="0">
                <a:solidFill>
                  <a:srgbClr val="CC3300"/>
                </a:solidFill>
                <a:latin typeface="Calibri"/>
                <a:cs typeface="Calibri"/>
              </a:rPr>
              <a:t>tamamı </a:t>
            </a:r>
            <a:r>
              <a:rPr sz="2800" spc="-5" dirty="0">
                <a:solidFill>
                  <a:srgbClr val="CC3300"/>
                </a:solidFill>
                <a:latin typeface="Calibri"/>
                <a:cs typeface="Calibri"/>
              </a:rPr>
              <a:t>için </a:t>
            </a:r>
            <a:r>
              <a:rPr sz="2800" spc="-20" dirty="0">
                <a:solidFill>
                  <a:srgbClr val="CC3300"/>
                </a:solidFill>
                <a:latin typeface="Calibri"/>
                <a:cs typeface="Calibri"/>
              </a:rPr>
              <a:t>ekonomik </a:t>
            </a:r>
            <a:r>
              <a:rPr sz="2800" spc="-5" dirty="0">
                <a:solidFill>
                  <a:srgbClr val="CC3300"/>
                </a:solidFill>
                <a:latin typeface="Calibri"/>
                <a:cs typeface="Calibri"/>
              </a:rPr>
              <a:t>açıdan en </a:t>
            </a:r>
            <a:r>
              <a:rPr sz="2800" spc="-20" dirty="0">
                <a:solidFill>
                  <a:srgbClr val="CC3300"/>
                </a:solidFill>
                <a:latin typeface="Calibri"/>
                <a:cs typeface="Calibri"/>
              </a:rPr>
              <a:t>avantajlı </a:t>
            </a:r>
            <a:r>
              <a:rPr sz="2800" spc="-10" dirty="0">
                <a:solidFill>
                  <a:srgbClr val="CC3300"/>
                </a:solidFill>
                <a:latin typeface="Calibri"/>
                <a:cs typeface="Calibri"/>
              </a:rPr>
              <a:t>teklif  sahibi </a:t>
            </a:r>
            <a:r>
              <a:rPr sz="2800" spc="-15" dirty="0">
                <a:solidFill>
                  <a:srgbClr val="CC3300"/>
                </a:solidFill>
                <a:latin typeface="Calibri"/>
                <a:cs typeface="Calibri"/>
              </a:rPr>
              <a:t>olarak </a:t>
            </a:r>
            <a:r>
              <a:rPr sz="2800" spc="-5" dirty="0">
                <a:solidFill>
                  <a:srgbClr val="CC3300"/>
                </a:solidFill>
                <a:latin typeface="Calibri"/>
                <a:cs typeface="Calibri"/>
              </a:rPr>
              <a:t>belirlenmesi </a:t>
            </a:r>
            <a:r>
              <a:rPr sz="2800" spc="-15" dirty="0">
                <a:solidFill>
                  <a:srgbClr val="CC3300"/>
                </a:solidFill>
                <a:latin typeface="Calibri"/>
                <a:cs typeface="Calibri"/>
              </a:rPr>
              <a:t>söz </a:t>
            </a:r>
            <a:r>
              <a:rPr sz="2800" spc="-20" dirty="0">
                <a:solidFill>
                  <a:srgbClr val="CC3300"/>
                </a:solidFill>
                <a:latin typeface="Calibri"/>
                <a:cs typeface="Calibri"/>
              </a:rPr>
              <a:t>konusu </a:t>
            </a:r>
            <a:r>
              <a:rPr sz="2800" dirty="0">
                <a:solidFill>
                  <a:srgbClr val="CC3300"/>
                </a:solidFill>
                <a:latin typeface="Calibri"/>
                <a:cs typeface="Calibri"/>
              </a:rPr>
              <a:t>olduğunda</a:t>
            </a:r>
            <a:r>
              <a:rPr sz="2800" dirty="0">
                <a:latin typeface="Calibri"/>
                <a:cs typeface="Calibri"/>
              </a:rPr>
              <a:t>, </a:t>
            </a:r>
            <a:r>
              <a:rPr sz="2800" b="1" spc="-15" dirty="0">
                <a:solidFill>
                  <a:srgbClr val="0000FF"/>
                </a:solidFill>
                <a:latin typeface="Calibri"/>
                <a:cs typeface="Calibri"/>
              </a:rPr>
              <a:t>yapım  </a:t>
            </a:r>
            <a:r>
              <a:rPr sz="2800" b="1" spc="-5" dirty="0">
                <a:solidFill>
                  <a:srgbClr val="0000FF"/>
                </a:solidFill>
                <a:latin typeface="Calibri"/>
                <a:cs typeface="Calibri"/>
              </a:rPr>
              <a:t>işleri  ihaleleri   </a:t>
            </a:r>
            <a:r>
              <a:rPr sz="2800" b="1" dirty="0">
                <a:solidFill>
                  <a:srgbClr val="0000FF"/>
                </a:solidFill>
                <a:latin typeface="Calibri"/>
                <a:cs typeface="Calibri"/>
              </a:rPr>
              <a:t>hariç,   </a:t>
            </a:r>
            <a:r>
              <a:rPr sz="2800" dirty="0">
                <a:latin typeface="Calibri"/>
                <a:cs typeface="Calibri"/>
              </a:rPr>
              <a:t>bu  </a:t>
            </a:r>
            <a:r>
              <a:rPr sz="2800" spc="-10" dirty="0">
                <a:latin typeface="Calibri"/>
                <a:cs typeface="Calibri"/>
              </a:rPr>
              <a:t>istekli  ile   tek   </a:t>
            </a:r>
            <a:r>
              <a:rPr sz="2800" spc="-5" dirty="0">
                <a:latin typeface="Calibri"/>
                <a:cs typeface="Calibri"/>
              </a:rPr>
              <a:t>bir </a:t>
            </a:r>
            <a:r>
              <a:rPr sz="2800" spc="45" dirty="0">
                <a:latin typeface="Calibri"/>
                <a:cs typeface="Calibri"/>
              </a:rPr>
              <a:t> </a:t>
            </a:r>
            <a:r>
              <a:rPr sz="2800" spc="-10" dirty="0">
                <a:latin typeface="Calibri"/>
                <a:cs typeface="Calibri"/>
              </a:rPr>
              <a:t>sözleşme</a:t>
            </a:r>
            <a:endParaRPr sz="2800">
              <a:latin typeface="Calibri"/>
              <a:cs typeface="Calibri"/>
            </a:endParaRPr>
          </a:p>
        </p:txBody>
      </p:sp>
      <p:sp>
        <p:nvSpPr>
          <p:cNvPr id="14" name="object 14"/>
          <p:cNvSpPr txBox="1"/>
          <p:nvPr/>
        </p:nvSpPr>
        <p:spPr>
          <a:xfrm>
            <a:off x="547217" y="6165596"/>
            <a:ext cx="2159000" cy="457200"/>
          </a:xfrm>
          <a:prstGeom prst="rect">
            <a:avLst/>
          </a:prstGeom>
        </p:spPr>
        <p:txBody>
          <a:bodyPr vert="horz" wrap="square" lIns="0" tIns="0" rIns="0" bIns="0" rtlCol="0">
            <a:spAutoFit/>
          </a:bodyPr>
          <a:lstStyle/>
          <a:p>
            <a:pPr marL="12700">
              <a:lnSpc>
                <a:spcPct val="100000"/>
              </a:lnSpc>
            </a:pPr>
            <a:r>
              <a:rPr sz="2800" spc="-30" dirty="0">
                <a:latin typeface="Calibri"/>
                <a:cs typeface="Calibri"/>
              </a:rPr>
              <a:t>imzalanacaktır.</a:t>
            </a:r>
            <a:endParaRPr sz="2800">
              <a:latin typeface="Calibri"/>
              <a:cs typeface="Calibri"/>
            </a:endParaRPr>
          </a:p>
        </p:txBody>
      </p:sp>
      <p:sp>
        <p:nvSpPr>
          <p:cNvPr id="15" name="object 15"/>
          <p:cNvSpPr txBox="1"/>
          <p:nvPr/>
        </p:nvSpPr>
        <p:spPr>
          <a:xfrm>
            <a:off x="8415019" y="6447434"/>
            <a:ext cx="19304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97</a:t>
            </a:r>
            <a:endParaRPr sz="1200">
              <a:latin typeface="Tahoma"/>
              <a:cs typeface="Tahoma"/>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47700" y="309371"/>
            <a:ext cx="796290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921511" y="423926"/>
            <a:ext cx="7329170" cy="521334"/>
          </a:xfrm>
          <a:prstGeom prst="rect">
            <a:avLst/>
          </a:prstGeom>
        </p:spPr>
        <p:txBody>
          <a:bodyPr vert="horz" wrap="square" lIns="0" tIns="0" rIns="0" bIns="0" rtlCol="0">
            <a:spAutoFit/>
          </a:bodyPr>
          <a:lstStyle/>
          <a:p>
            <a:pPr marL="12700">
              <a:lnSpc>
                <a:spcPct val="100000"/>
              </a:lnSpc>
            </a:pPr>
            <a:r>
              <a:rPr spc="-5" dirty="0"/>
              <a:t>Kısmi </a:t>
            </a:r>
            <a:r>
              <a:rPr spc="-50" dirty="0"/>
              <a:t>Teklife </a:t>
            </a:r>
            <a:r>
              <a:rPr dirty="0"/>
              <a:t>Açık </a:t>
            </a:r>
            <a:r>
              <a:rPr spc="-5" dirty="0"/>
              <a:t>İhalelerde</a:t>
            </a:r>
            <a:r>
              <a:rPr spc="30" dirty="0"/>
              <a:t> </a:t>
            </a:r>
            <a:r>
              <a:rPr spc="-5" dirty="0"/>
              <a:t>Değerlendirme</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64817"/>
            <a:ext cx="8074025" cy="4833620"/>
          </a:xfrm>
          <a:prstGeom prst="rect">
            <a:avLst/>
          </a:prstGeom>
        </p:spPr>
        <p:txBody>
          <a:bodyPr vert="horz" wrap="square" lIns="0" tIns="0" rIns="0" bIns="0" rtlCol="0">
            <a:spAutoFit/>
          </a:bodyPr>
          <a:lstStyle/>
          <a:p>
            <a:pPr marL="12700" marR="5080" algn="just">
              <a:lnSpc>
                <a:spcPct val="150000"/>
              </a:lnSpc>
              <a:buClr>
                <a:srgbClr val="FF0000"/>
              </a:buClr>
              <a:buSzPct val="90000"/>
              <a:buFont typeface="Arial"/>
              <a:buChar char="•"/>
              <a:tabLst>
                <a:tab pos="220345" algn="l"/>
              </a:tabLst>
            </a:pPr>
            <a:r>
              <a:rPr sz="3000" spc="-10" dirty="0">
                <a:latin typeface="Calibri"/>
                <a:cs typeface="Calibri"/>
              </a:rPr>
              <a:t>Ancak, </a:t>
            </a:r>
            <a:r>
              <a:rPr sz="3000" b="1" spc="-10" dirty="0">
                <a:solidFill>
                  <a:srgbClr val="1F487C"/>
                </a:solidFill>
                <a:latin typeface="Calibri"/>
                <a:cs typeface="Calibri"/>
              </a:rPr>
              <a:t>mal </a:t>
            </a:r>
            <a:r>
              <a:rPr sz="3000" b="1" spc="-15" dirty="0">
                <a:solidFill>
                  <a:srgbClr val="1F487C"/>
                </a:solidFill>
                <a:latin typeface="Calibri"/>
                <a:cs typeface="Calibri"/>
              </a:rPr>
              <a:t>ve </a:t>
            </a:r>
            <a:r>
              <a:rPr sz="3000" b="1" spc="-10" dirty="0">
                <a:solidFill>
                  <a:srgbClr val="1F487C"/>
                </a:solidFill>
                <a:latin typeface="Calibri"/>
                <a:cs typeface="Calibri"/>
              </a:rPr>
              <a:t>hizmet </a:t>
            </a:r>
            <a:r>
              <a:rPr sz="3000" b="1" spc="-5" dirty="0">
                <a:solidFill>
                  <a:srgbClr val="1F487C"/>
                </a:solidFill>
                <a:latin typeface="Calibri"/>
                <a:cs typeface="Calibri"/>
              </a:rPr>
              <a:t>alımlarında </a:t>
            </a:r>
            <a:r>
              <a:rPr sz="3000" spc="-5" dirty="0">
                <a:latin typeface="Calibri"/>
                <a:cs typeface="Calibri"/>
              </a:rPr>
              <a:t>bir </a:t>
            </a:r>
            <a:r>
              <a:rPr sz="3000" spc="-20" dirty="0">
                <a:latin typeface="Calibri"/>
                <a:cs typeface="Calibri"/>
              </a:rPr>
              <a:t>idareye </a:t>
            </a:r>
            <a:r>
              <a:rPr sz="3000" spc="-5" dirty="0">
                <a:latin typeface="Calibri"/>
                <a:cs typeface="Calibri"/>
              </a:rPr>
              <a:t>bağlı  birimlerin </a:t>
            </a:r>
            <a:r>
              <a:rPr sz="3000" spc="-10" dirty="0">
                <a:latin typeface="Calibri"/>
                <a:cs typeface="Calibri"/>
              </a:rPr>
              <a:t>ihtiyaçlarının bir </a:t>
            </a:r>
            <a:r>
              <a:rPr sz="3000" spc="-25" dirty="0">
                <a:latin typeface="Calibri"/>
                <a:cs typeface="Calibri"/>
              </a:rPr>
              <a:t>merkezden </a:t>
            </a:r>
            <a:r>
              <a:rPr sz="3000" spc="-10" dirty="0">
                <a:latin typeface="Calibri"/>
                <a:cs typeface="Calibri"/>
              </a:rPr>
              <a:t>yapılan </a:t>
            </a:r>
            <a:r>
              <a:rPr sz="3000" dirty="0">
                <a:latin typeface="Calibri"/>
                <a:cs typeface="Calibri"/>
              </a:rPr>
              <a:t>ihale  </a:t>
            </a:r>
            <a:r>
              <a:rPr sz="3000" spc="-5" dirty="0">
                <a:latin typeface="Calibri"/>
                <a:cs typeface="Calibri"/>
              </a:rPr>
              <a:t>ile </a:t>
            </a:r>
            <a:r>
              <a:rPr sz="3000" spc="-10" dirty="0">
                <a:latin typeface="Calibri"/>
                <a:cs typeface="Calibri"/>
              </a:rPr>
              <a:t>karşılanması </a:t>
            </a:r>
            <a:r>
              <a:rPr sz="3000" spc="-5" dirty="0">
                <a:latin typeface="Calibri"/>
                <a:cs typeface="Calibri"/>
              </a:rPr>
              <a:t>amacıyla kısmi </a:t>
            </a:r>
            <a:r>
              <a:rPr sz="3000" spc="-20" dirty="0">
                <a:latin typeface="Calibri"/>
                <a:cs typeface="Calibri"/>
              </a:rPr>
              <a:t>teklife </a:t>
            </a:r>
            <a:r>
              <a:rPr sz="3000" spc="-10" dirty="0">
                <a:latin typeface="Calibri"/>
                <a:cs typeface="Calibri"/>
              </a:rPr>
              <a:t>imkan verilen  ihalelere  münhasıran  </a:t>
            </a:r>
            <a:r>
              <a:rPr sz="3000" spc="-15" dirty="0">
                <a:latin typeface="Calibri"/>
                <a:cs typeface="Calibri"/>
              </a:rPr>
              <a:t>ve  </a:t>
            </a:r>
            <a:r>
              <a:rPr sz="3000" spc="-5" dirty="0">
                <a:latin typeface="Calibri"/>
                <a:cs typeface="Calibri"/>
              </a:rPr>
              <a:t>idari  </a:t>
            </a:r>
            <a:r>
              <a:rPr sz="3000" dirty="0">
                <a:latin typeface="Calibri"/>
                <a:cs typeface="Calibri"/>
              </a:rPr>
              <a:t>şartnamenin   </a:t>
            </a:r>
            <a:r>
              <a:rPr sz="3000" spc="160" dirty="0">
                <a:latin typeface="Calibri"/>
                <a:cs typeface="Calibri"/>
              </a:rPr>
              <a:t> </a:t>
            </a:r>
            <a:r>
              <a:rPr sz="3000" spc="-10" dirty="0">
                <a:latin typeface="Calibri"/>
                <a:cs typeface="Calibri"/>
              </a:rPr>
              <a:t>Kısmi</a:t>
            </a:r>
            <a:endParaRPr sz="3000">
              <a:latin typeface="Calibri"/>
              <a:cs typeface="Calibri"/>
            </a:endParaRPr>
          </a:p>
          <a:p>
            <a:pPr marL="12700" marR="5080" algn="just">
              <a:lnSpc>
                <a:spcPct val="150000"/>
              </a:lnSpc>
            </a:pPr>
            <a:r>
              <a:rPr sz="3000" spc="-20" dirty="0">
                <a:latin typeface="Calibri"/>
                <a:cs typeface="Calibri"/>
              </a:rPr>
              <a:t>teklife </a:t>
            </a:r>
            <a:r>
              <a:rPr sz="3000" spc="-5" dirty="0">
                <a:latin typeface="Calibri"/>
                <a:cs typeface="Calibri"/>
              </a:rPr>
              <a:t>ilişkin açıklamalar başlığı altında </a:t>
            </a:r>
            <a:r>
              <a:rPr sz="3000" spc="-10" dirty="0">
                <a:latin typeface="Calibri"/>
                <a:cs typeface="Calibri"/>
              </a:rPr>
              <a:t>idarece </a:t>
            </a:r>
            <a:r>
              <a:rPr sz="3000" spc="-5" dirty="0">
                <a:latin typeface="Calibri"/>
                <a:cs typeface="Calibri"/>
              </a:rPr>
              <a:t>bu  hususun </a:t>
            </a:r>
            <a:r>
              <a:rPr sz="3000" spc="-10" dirty="0">
                <a:latin typeface="Calibri"/>
                <a:cs typeface="Calibri"/>
              </a:rPr>
              <a:t>düzenlenmiş </a:t>
            </a:r>
            <a:r>
              <a:rPr sz="3000" dirty="0">
                <a:latin typeface="Calibri"/>
                <a:cs typeface="Calibri"/>
              </a:rPr>
              <a:t>olması </a:t>
            </a:r>
            <a:r>
              <a:rPr sz="3000" spc="-20" dirty="0">
                <a:latin typeface="Calibri"/>
                <a:cs typeface="Calibri"/>
              </a:rPr>
              <a:t>kaydıyla </a:t>
            </a:r>
            <a:r>
              <a:rPr sz="3000" spc="-5" dirty="0">
                <a:latin typeface="Calibri"/>
                <a:cs typeface="Calibri"/>
              </a:rPr>
              <a:t>her bir </a:t>
            </a:r>
            <a:r>
              <a:rPr sz="3000" dirty="0">
                <a:latin typeface="Calibri"/>
                <a:cs typeface="Calibri"/>
              </a:rPr>
              <a:t>kısım  </a:t>
            </a:r>
            <a:r>
              <a:rPr sz="3000" spc="-5" dirty="0">
                <a:latin typeface="Calibri"/>
                <a:cs typeface="Calibri"/>
              </a:rPr>
              <a:t>için </a:t>
            </a:r>
            <a:r>
              <a:rPr sz="3000" spc="-15" dirty="0">
                <a:latin typeface="Calibri"/>
                <a:cs typeface="Calibri"/>
              </a:rPr>
              <a:t>ayrı ayrı </a:t>
            </a:r>
            <a:r>
              <a:rPr sz="3000" spc="-5" dirty="0">
                <a:latin typeface="Calibri"/>
                <a:cs typeface="Calibri"/>
              </a:rPr>
              <a:t>sözleşme</a:t>
            </a:r>
            <a:r>
              <a:rPr sz="3000" spc="35" dirty="0">
                <a:latin typeface="Calibri"/>
                <a:cs typeface="Calibri"/>
              </a:rPr>
              <a:t> </a:t>
            </a:r>
            <a:r>
              <a:rPr sz="3000" spc="-25" dirty="0">
                <a:latin typeface="Calibri"/>
                <a:cs typeface="Calibri"/>
              </a:rPr>
              <a:t>imzalanabilecektir.</a:t>
            </a:r>
            <a:endParaRPr sz="30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91</a:t>
            </a:fld>
            <a:endParaRPr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894588"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616575"/>
          </a:xfrm>
          <a:custGeom>
            <a:avLst/>
            <a:gdLst/>
            <a:ahLst/>
            <a:cxnLst/>
            <a:rect l="l" t="t" r="r" b="b"/>
            <a:pathLst>
              <a:path w="8229600" h="5616575">
                <a:moveTo>
                  <a:pt x="0" y="5616575"/>
                </a:moveTo>
                <a:lnTo>
                  <a:pt x="8229600" y="5616575"/>
                </a:lnTo>
                <a:lnTo>
                  <a:pt x="8229600" y="0"/>
                </a:lnTo>
                <a:lnTo>
                  <a:pt x="0" y="0"/>
                </a:lnTo>
                <a:lnTo>
                  <a:pt x="0" y="5616575"/>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616575"/>
          </a:xfrm>
          <a:custGeom>
            <a:avLst/>
            <a:gdLst/>
            <a:ahLst/>
            <a:cxnLst/>
            <a:rect l="l" t="t" r="r" b="b"/>
            <a:pathLst>
              <a:path w="8229600" h="5616575">
                <a:moveTo>
                  <a:pt x="0" y="5616575"/>
                </a:moveTo>
                <a:lnTo>
                  <a:pt x="8229600" y="5616575"/>
                </a:lnTo>
                <a:lnTo>
                  <a:pt x="8229600" y="0"/>
                </a:lnTo>
                <a:lnTo>
                  <a:pt x="0" y="0"/>
                </a:lnTo>
                <a:lnTo>
                  <a:pt x="0" y="5616575"/>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1695322"/>
            <a:ext cx="8072755" cy="4605020"/>
          </a:xfrm>
          <a:prstGeom prst="rect">
            <a:avLst/>
          </a:prstGeom>
        </p:spPr>
        <p:txBody>
          <a:bodyPr vert="horz" wrap="square" lIns="0" tIns="0" rIns="0" bIns="0" rtlCol="0">
            <a:spAutoFit/>
          </a:bodyPr>
          <a:lstStyle/>
          <a:p>
            <a:pPr marL="12700" algn="just">
              <a:lnSpc>
                <a:spcPct val="100000"/>
              </a:lnSpc>
              <a:buClr>
                <a:srgbClr val="FF0000"/>
              </a:buClr>
              <a:buSzPct val="90000"/>
              <a:buFont typeface="Arial"/>
              <a:buChar char="•"/>
              <a:tabLst>
                <a:tab pos="220345" algn="l"/>
              </a:tabLst>
            </a:pPr>
            <a:r>
              <a:rPr sz="3000" spc="-30" dirty="0">
                <a:solidFill>
                  <a:srgbClr val="F90101"/>
                </a:solidFill>
                <a:latin typeface="Calibri"/>
                <a:cs typeface="Calibri"/>
              </a:rPr>
              <a:t>Şikayet  </a:t>
            </a:r>
            <a:r>
              <a:rPr sz="3000" spc="-5" dirty="0">
                <a:solidFill>
                  <a:srgbClr val="F90101"/>
                </a:solidFill>
                <a:latin typeface="Calibri"/>
                <a:cs typeface="Calibri"/>
              </a:rPr>
              <a:t>olan  kısımlar  hariç</a:t>
            </a:r>
            <a:r>
              <a:rPr sz="3000" spc="-5" dirty="0">
                <a:latin typeface="Calibri"/>
                <a:cs typeface="Calibri"/>
              </a:rPr>
              <a:t>,  </a:t>
            </a:r>
            <a:r>
              <a:rPr sz="3000" spc="-10" dirty="0">
                <a:latin typeface="Calibri"/>
                <a:cs typeface="Calibri"/>
              </a:rPr>
              <a:t>diğer  kısımlara</a:t>
            </a:r>
            <a:r>
              <a:rPr sz="3000" spc="450" dirty="0">
                <a:latin typeface="Calibri"/>
                <a:cs typeface="Calibri"/>
              </a:rPr>
              <a:t> </a:t>
            </a:r>
            <a:r>
              <a:rPr sz="3000" spc="-5" dirty="0">
                <a:latin typeface="Calibri"/>
                <a:cs typeface="Calibri"/>
              </a:rPr>
              <a:t>ilişkin</a:t>
            </a:r>
            <a:endParaRPr sz="3000">
              <a:latin typeface="Calibri"/>
              <a:cs typeface="Calibri"/>
            </a:endParaRPr>
          </a:p>
          <a:p>
            <a:pPr marL="12700" algn="just">
              <a:lnSpc>
                <a:spcPct val="100000"/>
              </a:lnSpc>
            </a:pPr>
            <a:r>
              <a:rPr sz="3000" spc="-5" dirty="0">
                <a:latin typeface="Calibri"/>
                <a:cs typeface="Calibri"/>
              </a:rPr>
              <a:t>sözleşmeler</a:t>
            </a:r>
            <a:r>
              <a:rPr sz="3000" spc="-55" dirty="0">
                <a:latin typeface="Calibri"/>
                <a:cs typeface="Calibri"/>
              </a:rPr>
              <a:t> </a:t>
            </a:r>
            <a:r>
              <a:rPr sz="3000" spc="-30" dirty="0">
                <a:latin typeface="Calibri"/>
                <a:cs typeface="Calibri"/>
              </a:rPr>
              <a:t>imzalanabilir.</a:t>
            </a:r>
            <a:endParaRPr sz="3000">
              <a:latin typeface="Calibri"/>
              <a:cs typeface="Calibri"/>
            </a:endParaRPr>
          </a:p>
          <a:p>
            <a:pPr marL="12700" marR="6985" algn="just">
              <a:lnSpc>
                <a:spcPct val="100000"/>
              </a:lnSpc>
              <a:buClr>
                <a:srgbClr val="FF0000"/>
              </a:buClr>
              <a:buSzPct val="90000"/>
              <a:buFont typeface="Arial"/>
              <a:buChar char="•"/>
              <a:tabLst>
                <a:tab pos="220345" algn="l"/>
              </a:tabLst>
            </a:pPr>
            <a:r>
              <a:rPr sz="3000" spc="-15" dirty="0">
                <a:latin typeface="Calibri"/>
                <a:cs typeface="Calibri"/>
              </a:rPr>
              <a:t>Ayrı ayrı </a:t>
            </a:r>
            <a:r>
              <a:rPr sz="3000" spc="-10" dirty="0">
                <a:latin typeface="Calibri"/>
                <a:cs typeface="Calibri"/>
              </a:rPr>
              <a:t>sözleşmeye </a:t>
            </a:r>
            <a:r>
              <a:rPr sz="3000" spc="-5" dirty="0">
                <a:latin typeface="Calibri"/>
                <a:cs typeface="Calibri"/>
              </a:rPr>
              <a:t>bağlanacak her </a:t>
            </a:r>
            <a:r>
              <a:rPr sz="3000" dirty="0">
                <a:latin typeface="Calibri"/>
                <a:cs typeface="Calibri"/>
              </a:rPr>
              <a:t>kısım </a:t>
            </a:r>
            <a:r>
              <a:rPr sz="3000" spc="-5" dirty="0">
                <a:latin typeface="Calibri"/>
                <a:cs typeface="Calibri"/>
              </a:rPr>
              <a:t>için </a:t>
            </a:r>
            <a:r>
              <a:rPr sz="3000" spc="-15" dirty="0">
                <a:latin typeface="Calibri"/>
                <a:cs typeface="Calibri"/>
              </a:rPr>
              <a:t>ayrı  </a:t>
            </a:r>
            <a:r>
              <a:rPr sz="3000" spc="-20" dirty="0">
                <a:latin typeface="Calibri"/>
                <a:cs typeface="Calibri"/>
              </a:rPr>
              <a:t>kesin </a:t>
            </a:r>
            <a:r>
              <a:rPr sz="3000" spc="-15" dirty="0">
                <a:latin typeface="Calibri"/>
                <a:cs typeface="Calibri"/>
              </a:rPr>
              <a:t>teminat</a:t>
            </a:r>
            <a:r>
              <a:rPr sz="3000" spc="-65" dirty="0">
                <a:latin typeface="Calibri"/>
                <a:cs typeface="Calibri"/>
              </a:rPr>
              <a:t> </a:t>
            </a:r>
            <a:r>
              <a:rPr sz="3000" spc="-30" dirty="0">
                <a:latin typeface="Calibri"/>
                <a:cs typeface="Calibri"/>
              </a:rPr>
              <a:t>alınacaktır.</a:t>
            </a:r>
            <a:endParaRPr sz="3000">
              <a:latin typeface="Calibri"/>
              <a:cs typeface="Calibri"/>
            </a:endParaRPr>
          </a:p>
          <a:p>
            <a:pPr marL="12700" marR="5080" algn="just">
              <a:lnSpc>
                <a:spcPct val="100000"/>
              </a:lnSpc>
              <a:spcBef>
                <a:spcPts val="5"/>
              </a:spcBef>
              <a:buSzPct val="90000"/>
              <a:buFont typeface="Arial"/>
              <a:buChar char="•"/>
              <a:tabLst>
                <a:tab pos="220345" algn="l"/>
              </a:tabLst>
            </a:pPr>
            <a:r>
              <a:rPr sz="3000" u="heavy" spc="-5" dirty="0">
                <a:solidFill>
                  <a:srgbClr val="FF0000"/>
                </a:solidFill>
                <a:latin typeface="Calibri"/>
                <a:cs typeface="Calibri"/>
              </a:rPr>
              <a:t>Aritmetik </a:t>
            </a:r>
            <a:r>
              <a:rPr sz="3000" u="heavy" spc="-20" dirty="0">
                <a:solidFill>
                  <a:srgbClr val="FF0000"/>
                </a:solidFill>
                <a:latin typeface="Calibri"/>
                <a:cs typeface="Calibri"/>
              </a:rPr>
              <a:t>hata </a:t>
            </a:r>
            <a:r>
              <a:rPr sz="3000" u="heavy" spc="-5" dirty="0">
                <a:solidFill>
                  <a:srgbClr val="FF0000"/>
                </a:solidFill>
                <a:latin typeface="Calibri"/>
                <a:cs typeface="Calibri"/>
              </a:rPr>
              <a:t>bulunması </a:t>
            </a:r>
            <a:r>
              <a:rPr sz="3000" u="heavy" spc="-10" dirty="0">
                <a:solidFill>
                  <a:srgbClr val="FF0000"/>
                </a:solidFill>
                <a:latin typeface="Calibri"/>
                <a:cs typeface="Calibri"/>
              </a:rPr>
              <a:t>halinde, </a:t>
            </a:r>
            <a:r>
              <a:rPr sz="3000" u="heavy" spc="-5" dirty="0">
                <a:solidFill>
                  <a:srgbClr val="FF0000"/>
                </a:solidFill>
                <a:latin typeface="Calibri"/>
                <a:cs typeface="Calibri"/>
              </a:rPr>
              <a:t>sadece </a:t>
            </a:r>
            <a:r>
              <a:rPr sz="3000" u="heavy" spc="-15" dirty="0">
                <a:solidFill>
                  <a:srgbClr val="FF0000"/>
                </a:solidFill>
                <a:latin typeface="Calibri"/>
                <a:cs typeface="Calibri"/>
              </a:rPr>
              <a:t>hatanın </a:t>
            </a:r>
            <a:r>
              <a:rPr sz="3000" u="heavy" spc="645" dirty="0">
                <a:solidFill>
                  <a:srgbClr val="FF0000"/>
                </a:solidFill>
                <a:latin typeface="Calibri"/>
                <a:cs typeface="Calibri"/>
              </a:rPr>
              <a:t> </a:t>
            </a:r>
            <a:r>
              <a:rPr sz="3000" u="heavy" spc="-5" dirty="0">
                <a:solidFill>
                  <a:srgbClr val="FF0000"/>
                </a:solidFill>
                <a:latin typeface="Calibri"/>
                <a:cs typeface="Calibri"/>
              </a:rPr>
              <a:t>bulunduğu </a:t>
            </a:r>
            <a:r>
              <a:rPr sz="3000" u="heavy" dirty="0">
                <a:solidFill>
                  <a:srgbClr val="FF0000"/>
                </a:solidFill>
                <a:latin typeface="Calibri"/>
                <a:cs typeface="Calibri"/>
              </a:rPr>
              <a:t>kısım </a:t>
            </a:r>
            <a:r>
              <a:rPr sz="3000" u="heavy" spc="-10" dirty="0">
                <a:solidFill>
                  <a:srgbClr val="FF0000"/>
                </a:solidFill>
                <a:latin typeface="Calibri"/>
                <a:cs typeface="Calibri"/>
              </a:rPr>
              <a:t>değerlendirme </a:t>
            </a:r>
            <a:r>
              <a:rPr sz="3000" u="heavy" spc="-5" dirty="0">
                <a:solidFill>
                  <a:srgbClr val="FF0000"/>
                </a:solidFill>
                <a:latin typeface="Calibri"/>
                <a:cs typeface="Calibri"/>
              </a:rPr>
              <a:t>dışı</a:t>
            </a:r>
            <a:r>
              <a:rPr sz="3000" u="heavy" spc="35" dirty="0">
                <a:solidFill>
                  <a:srgbClr val="FF0000"/>
                </a:solidFill>
                <a:latin typeface="Calibri"/>
                <a:cs typeface="Calibri"/>
              </a:rPr>
              <a:t> </a:t>
            </a:r>
            <a:r>
              <a:rPr sz="3000" u="heavy" spc="-40" dirty="0">
                <a:solidFill>
                  <a:srgbClr val="FF0000"/>
                </a:solidFill>
                <a:latin typeface="Calibri"/>
                <a:cs typeface="Calibri"/>
              </a:rPr>
              <a:t>bırakılır.</a:t>
            </a:r>
            <a:endParaRPr sz="3000">
              <a:latin typeface="Calibri"/>
              <a:cs typeface="Calibri"/>
            </a:endParaRPr>
          </a:p>
          <a:p>
            <a:pPr marL="12700" marR="5080" algn="just">
              <a:lnSpc>
                <a:spcPct val="100000"/>
              </a:lnSpc>
              <a:buClr>
                <a:srgbClr val="FF0000"/>
              </a:buClr>
              <a:buSzPct val="90000"/>
              <a:buFont typeface="Arial"/>
              <a:buChar char="•"/>
              <a:tabLst>
                <a:tab pos="220345" algn="l"/>
              </a:tabLst>
            </a:pPr>
            <a:r>
              <a:rPr sz="3000" spc="-10" dirty="0">
                <a:solidFill>
                  <a:srgbClr val="006FC0"/>
                </a:solidFill>
                <a:latin typeface="Calibri"/>
                <a:cs typeface="Calibri"/>
              </a:rPr>
              <a:t>Kısmi </a:t>
            </a:r>
            <a:r>
              <a:rPr sz="3000" spc="-25" dirty="0">
                <a:solidFill>
                  <a:srgbClr val="006FC0"/>
                </a:solidFill>
                <a:latin typeface="Calibri"/>
                <a:cs typeface="Calibri"/>
              </a:rPr>
              <a:t>teklife </a:t>
            </a:r>
            <a:r>
              <a:rPr sz="3000" spc="-5" dirty="0">
                <a:solidFill>
                  <a:srgbClr val="006FC0"/>
                </a:solidFill>
                <a:latin typeface="Calibri"/>
                <a:cs typeface="Calibri"/>
              </a:rPr>
              <a:t>açık </a:t>
            </a:r>
            <a:r>
              <a:rPr sz="3000" spc="-10" dirty="0">
                <a:solidFill>
                  <a:srgbClr val="006FC0"/>
                </a:solidFill>
                <a:latin typeface="Calibri"/>
                <a:cs typeface="Calibri"/>
              </a:rPr>
              <a:t>ihalelerde </a:t>
            </a:r>
            <a:r>
              <a:rPr sz="3000" spc="-5" dirty="0">
                <a:latin typeface="Calibri"/>
                <a:cs typeface="Calibri"/>
              </a:rPr>
              <a:t>aritmetik </a:t>
            </a:r>
            <a:r>
              <a:rPr sz="3000" spc="-20" dirty="0">
                <a:latin typeface="Calibri"/>
                <a:cs typeface="Calibri"/>
              </a:rPr>
              <a:t>hata </a:t>
            </a:r>
            <a:r>
              <a:rPr sz="3000" spc="-15" dirty="0">
                <a:latin typeface="Calibri"/>
                <a:cs typeface="Calibri"/>
              </a:rPr>
              <a:t>kalem  </a:t>
            </a:r>
            <a:r>
              <a:rPr sz="3000" spc="-5" dirty="0">
                <a:latin typeface="Calibri"/>
                <a:cs typeface="Calibri"/>
              </a:rPr>
              <a:t>bazında değerlendirilmeli </a:t>
            </a:r>
            <a:r>
              <a:rPr sz="3000" spc="-20" dirty="0">
                <a:latin typeface="Calibri"/>
                <a:cs typeface="Calibri"/>
              </a:rPr>
              <a:t>hata bulunmayan </a:t>
            </a:r>
            <a:r>
              <a:rPr sz="3000" spc="-10" dirty="0">
                <a:latin typeface="Calibri"/>
                <a:cs typeface="Calibri"/>
              </a:rPr>
              <a:t>diğer  </a:t>
            </a:r>
            <a:r>
              <a:rPr sz="3000" spc="-15" dirty="0">
                <a:latin typeface="Calibri"/>
                <a:cs typeface="Calibri"/>
              </a:rPr>
              <a:t>kalemlere </a:t>
            </a:r>
            <a:r>
              <a:rPr sz="3000" spc="-10" dirty="0">
                <a:latin typeface="Calibri"/>
                <a:cs typeface="Calibri"/>
              </a:rPr>
              <a:t>verilen teklifler değerlendirme </a:t>
            </a:r>
            <a:r>
              <a:rPr sz="3000" spc="-5" dirty="0">
                <a:latin typeface="Calibri"/>
                <a:cs typeface="Calibri"/>
              </a:rPr>
              <a:t>dışı  </a:t>
            </a:r>
            <a:r>
              <a:rPr sz="3000" spc="-25" dirty="0">
                <a:latin typeface="Calibri"/>
                <a:cs typeface="Calibri"/>
              </a:rPr>
              <a:t>bırakılmamalıdır.  </a:t>
            </a:r>
            <a:r>
              <a:rPr sz="3000" dirty="0">
                <a:latin typeface="Calibri"/>
                <a:cs typeface="Calibri"/>
              </a:rPr>
              <a:t>31.08.2009 </a:t>
            </a:r>
            <a:r>
              <a:rPr sz="3000" spc="-15" dirty="0">
                <a:latin typeface="Calibri"/>
                <a:cs typeface="Calibri"/>
              </a:rPr>
              <a:t>ve</a:t>
            </a:r>
            <a:r>
              <a:rPr sz="3000" spc="85" dirty="0">
                <a:latin typeface="Calibri"/>
                <a:cs typeface="Calibri"/>
              </a:rPr>
              <a:t> </a:t>
            </a:r>
            <a:r>
              <a:rPr sz="3000" spc="-5" dirty="0">
                <a:latin typeface="Calibri"/>
                <a:cs typeface="Calibri"/>
              </a:rPr>
              <a:t>2009/UM.III-2200</a:t>
            </a:r>
            <a:endParaRPr sz="3000">
              <a:latin typeface="Calibri"/>
              <a:cs typeface="Calibri"/>
            </a:endParaRPr>
          </a:p>
        </p:txBody>
      </p:sp>
      <p:sp>
        <p:nvSpPr>
          <p:cNvPr id="8" name="object 8"/>
          <p:cNvSpPr txBox="1">
            <a:spLocks noGrp="1"/>
          </p:cNvSpPr>
          <p:nvPr>
            <p:ph type="sldNum" sz="quarter" idx="7"/>
          </p:nvPr>
        </p:nvSpPr>
        <p:spPr>
          <a:prstGeom prst="rect">
            <a:avLst/>
          </a:prstGeom>
        </p:spPr>
        <p:txBody>
          <a:bodyPr vert="horz" wrap="square" lIns="0" tIns="12700" rIns="0" bIns="0" rtlCol="0">
            <a:spAutoFit/>
          </a:bodyPr>
          <a:lstStyle/>
          <a:p>
            <a:pPr marL="109220">
              <a:lnSpc>
                <a:spcPct val="100000"/>
              </a:lnSpc>
              <a:spcBef>
                <a:spcPts val="100"/>
              </a:spcBef>
            </a:pPr>
            <a:fld id="{81D60167-4931-47E6-BA6A-407CBD079E47}" type="slidenum">
              <a:rPr dirty="0"/>
              <a:pPr marL="109220">
                <a:lnSpc>
                  <a:spcPct val="100000"/>
                </a:lnSpc>
                <a:spcBef>
                  <a:spcPts val="100"/>
                </a:spcBef>
              </a:pPr>
              <a:t>92</a:t>
            </a:fld>
            <a:endParaRPr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20623" y="236220"/>
            <a:ext cx="8324088" cy="96011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781555" y="309371"/>
            <a:ext cx="5693664" cy="93878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29663" cy="865251"/>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7" name="object 7"/>
          <p:cNvSpPr txBox="1">
            <a:spLocks noGrp="1"/>
          </p:cNvSpPr>
          <p:nvPr>
            <p:ph type="title"/>
          </p:nvPr>
        </p:nvSpPr>
        <p:spPr>
          <a:xfrm>
            <a:off x="2055367" y="423926"/>
            <a:ext cx="5053965" cy="521334"/>
          </a:xfrm>
          <a:prstGeom prst="rect">
            <a:avLst/>
          </a:prstGeom>
        </p:spPr>
        <p:txBody>
          <a:bodyPr vert="horz" wrap="square" lIns="0" tIns="0" rIns="0" bIns="0" rtlCol="0">
            <a:spAutoFit/>
          </a:bodyPr>
          <a:lstStyle/>
          <a:p>
            <a:pPr marL="12700">
              <a:lnSpc>
                <a:spcPct val="100000"/>
              </a:lnSpc>
            </a:pPr>
            <a:r>
              <a:rPr dirty="0"/>
              <a:t>Aşırı Düşük </a:t>
            </a:r>
            <a:r>
              <a:rPr spc="-50" dirty="0"/>
              <a:t>Teklif</a:t>
            </a:r>
            <a:r>
              <a:rPr spc="-65" dirty="0"/>
              <a:t> </a:t>
            </a:r>
            <a:r>
              <a:rPr spc="-5" dirty="0"/>
              <a:t>Sorgulaması</a:t>
            </a: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9" name="object 9"/>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10" name="object 10"/>
          <p:cNvSpPr txBox="1"/>
          <p:nvPr/>
        </p:nvSpPr>
        <p:spPr>
          <a:xfrm>
            <a:off x="547217" y="1322476"/>
            <a:ext cx="8072755" cy="4528185"/>
          </a:xfrm>
          <a:prstGeom prst="rect">
            <a:avLst/>
          </a:prstGeom>
        </p:spPr>
        <p:txBody>
          <a:bodyPr vert="horz" wrap="square" lIns="0" tIns="186055" rIns="0" bIns="0" rtlCol="0">
            <a:spAutoFit/>
          </a:bodyPr>
          <a:lstStyle/>
          <a:p>
            <a:pPr marL="12700" algn="just">
              <a:lnSpc>
                <a:spcPct val="100000"/>
              </a:lnSpc>
              <a:spcBef>
                <a:spcPts val="1465"/>
              </a:spcBef>
              <a:buClr>
                <a:srgbClr val="FF0000"/>
              </a:buClr>
              <a:buSzPct val="95000"/>
              <a:buFont typeface="Arial"/>
              <a:buChar char="•"/>
              <a:tabLst>
                <a:tab pos="232410" algn="l"/>
              </a:tabLst>
            </a:pPr>
            <a:r>
              <a:rPr sz="3000" spc="-20" dirty="0">
                <a:latin typeface="Calibri"/>
                <a:cs typeface="Calibri"/>
              </a:rPr>
              <a:t>Komisyon  </a:t>
            </a:r>
            <a:r>
              <a:rPr sz="3000" dirty="0">
                <a:latin typeface="Calibri"/>
                <a:cs typeface="Calibri"/>
              </a:rPr>
              <a:t>37  </a:t>
            </a:r>
            <a:r>
              <a:rPr sz="3000" spc="-5" dirty="0">
                <a:latin typeface="Calibri"/>
                <a:cs typeface="Calibri"/>
              </a:rPr>
              <a:t>nci  </a:t>
            </a:r>
            <a:r>
              <a:rPr sz="3000" spc="-10" dirty="0">
                <a:latin typeface="Calibri"/>
                <a:cs typeface="Calibri"/>
              </a:rPr>
              <a:t>maddeye  </a:t>
            </a:r>
            <a:r>
              <a:rPr sz="3000" spc="-20" dirty="0">
                <a:latin typeface="Calibri"/>
                <a:cs typeface="Calibri"/>
              </a:rPr>
              <a:t>göre   </a:t>
            </a:r>
            <a:r>
              <a:rPr sz="3000" spc="500" dirty="0">
                <a:latin typeface="Calibri"/>
                <a:cs typeface="Calibri"/>
              </a:rPr>
              <a:t> </a:t>
            </a:r>
            <a:r>
              <a:rPr sz="3000" spc="-5" dirty="0">
                <a:latin typeface="Calibri"/>
                <a:cs typeface="Calibri"/>
              </a:rPr>
              <a:t>değerlendirme</a:t>
            </a:r>
            <a:endParaRPr sz="3000">
              <a:latin typeface="Calibri"/>
              <a:cs typeface="Calibri"/>
            </a:endParaRPr>
          </a:p>
          <a:p>
            <a:pPr marL="12700" marR="5080" algn="just">
              <a:lnSpc>
                <a:spcPct val="140000"/>
              </a:lnSpc>
              <a:spcBef>
                <a:spcPts val="80"/>
              </a:spcBef>
            </a:pPr>
            <a:r>
              <a:rPr sz="3000" spc="-15" dirty="0">
                <a:latin typeface="Calibri"/>
                <a:cs typeface="Calibri"/>
              </a:rPr>
              <a:t>yaptıktan sonra, </a:t>
            </a:r>
            <a:r>
              <a:rPr sz="3000" u="heavy" spc="-5" dirty="0">
                <a:solidFill>
                  <a:srgbClr val="FF0000"/>
                </a:solidFill>
                <a:latin typeface="Calibri"/>
                <a:cs typeface="Calibri"/>
              </a:rPr>
              <a:t>diğer </a:t>
            </a:r>
            <a:r>
              <a:rPr sz="3000" u="heavy" spc="-15" dirty="0">
                <a:solidFill>
                  <a:srgbClr val="FF0000"/>
                </a:solidFill>
                <a:latin typeface="Calibri"/>
                <a:cs typeface="Calibri"/>
              </a:rPr>
              <a:t>tekliflere </a:t>
            </a:r>
            <a:r>
              <a:rPr sz="3000" spc="-30" dirty="0">
                <a:latin typeface="Calibri"/>
                <a:cs typeface="Calibri"/>
              </a:rPr>
              <a:t>veya </a:t>
            </a:r>
            <a:r>
              <a:rPr sz="3000" u="heavy" spc="-10" dirty="0">
                <a:solidFill>
                  <a:srgbClr val="FF0000"/>
                </a:solidFill>
                <a:latin typeface="Calibri"/>
                <a:cs typeface="Calibri"/>
              </a:rPr>
              <a:t>idarenin tespit  ettiği yaklaşık </a:t>
            </a:r>
            <a:r>
              <a:rPr sz="3000" u="heavy" spc="-15" dirty="0">
                <a:solidFill>
                  <a:srgbClr val="FF0000"/>
                </a:solidFill>
                <a:latin typeface="Calibri"/>
                <a:cs typeface="Calibri"/>
              </a:rPr>
              <a:t>maliyete </a:t>
            </a:r>
            <a:r>
              <a:rPr sz="3000" spc="-20" dirty="0">
                <a:latin typeface="Calibri"/>
                <a:cs typeface="Calibri"/>
              </a:rPr>
              <a:t>göre </a:t>
            </a:r>
            <a:r>
              <a:rPr sz="3000" spc="-10" dirty="0">
                <a:latin typeface="Calibri"/>
                <a:cs typeface="Calibri"/>
              </a:rPr>
              <a:t>teklif </a:t>
            </a:r>
            <a:r>
              <a:rPr sz="3000" spc="-20" dirty="0">
                <a:latin typeface="Calibri"/>
                <a:cs typeface="Calibri"/>
              </a:rPr>
              <a:t>fiyatı </a:t>
            </a:r>
            <a:r>
              <a:rPr sz="3000" dirty="0">
                <a:latin typeface="Calibri"/>
                <a:cs typeface="Calibri"/>
              </a:rPr>
              <a:t>aşırı </a:t>
            </a:r>
            <a:r>
              <a:rPr sz="3000" spc="-5" dirty="0">
                <a:latin typeface="Calibri"/>
                <a:cs typeface="Calibri"/>
              </a:rPr>
              <a:t>düşük  olanları </a:t>
            </a:r>
            <a:r>
              <a:rPr sz="3000" spc="-10" dirty="0">
                <a:latin typeface="Calibri"/>
                <a:cs typeface="Calibri"/>
              </a:rPr>
              <a:t>tespit</a:t>
            </a:r>
            <a:r>
              <a:rPr sz="3000" spc="-60" dirty="0">
                <a:latin typeface="Calibri"/>
                <a:cs typeface="Calibri"/>
              </a:rPr>
              <a:t> </a:t>
            </a:r>
            <a:r>
              <a:rPr sz="3000" spc="-65" dirty="0">
                <a:latin typeface="Calibri"/>
                <a:cs typeface="Calibri"/>
              </a:rPr>
              <a:t>eder.</a:t>
            </a:r>
            <a:endParaRPr sz="3000">
              <a:latin typeface="Calibri"/>
              <a:cs typeface="Calibri"/>
            </a:endParaRPr>
          </a:p>
          <a:p>
            <a:pPr marL="12700" marR="5715" algn="just">
              <a:lnSpc>
                <a:spcPct val="140000"/>
              </a:lnSpc>
              <a:buClr>
                <a:srgbClr val="FF0000"/>
              </a:buClr>
              <a:buSzPct val="90000"/>
              <a:buFont typeface="Arial"/>
              <a:buChar char="•"/>
              <a:tabLst>
                <a:tab pos="220345" algn="l"/>
              </a:tabLst>
            </a:pPr>
            <a:r>
              <a:rPr sz="3000" dirty="0">
                <a:latin typeface="Calibri"/>
                <a:cs typeface="Calibri"/>
              </a:rPr>
              <a:t>Bu </a:t>
            </a:r>
            <a:r>
              <a:rPr sz="3000" spc="-10" dirty="0">
                <a:latin typeface="Calibri"/>
                <a:cs typeface="Calibri"/>
              </a:rPr>
              <a:t>teklifleri </a:t>
            </a:r>
            <a:r>
              <a:rPr sz="3000" u="heavy" spc="-10" dirty="0">
                <a:solidFill>
                  <a:srgbClr val="FF0000"/>
                </a:solidFill>
                <a:latin typeface="Calibri"/>
                <a:cs typeface="Calibri"/>
              </a:rPr>
              <a:t>reddetmeden </a:t>
            </a:r>
            <a:r>
              <a:rPr sz="3000" u="heavy" spc="-5" dirty="0">
                <a:solidFill>
                  <a:srgbClr val="FF0000"/>
                </a:solidFill>
                <a:latin typeface="Calibri"/>
                <a:cs typeface="Calibri"/>
              </a:rPr>
              <a:t>önce</a:t>
            </a:r>
            <a:r>
              <a:rPr sz="3000" spc="-5" dirty="0">
                <a:latin typeface="Calibri"/>
                <a:cs typeface="Calibri"/>
              </a:rPr>
              <a:t>, </a:t>
            </a:r>
            <a:r>
              <a:rPr sz="3000" spc="-10" dirty="0">
                <a:latin typeface="Calibri"/>
                <a:cs typeface="Calibri"/>
              </a:rPr>
              <a:t>belirlenen süre  </a:t>
            </a:r>
            <a:r>
              <a:rPr sz="3000" spc="-5" dirty="0">
                <a:latin typeface="Calibri"/>
                <a:cs typeface="Calibri"/>
              </a:rPr>
              <a:t>içinde </a:t>
            </a:r>
            <a:r>
              <a:rPr sz="3000" spc="-15" dirty="0">
                <a:latin typeface="Calibri"/>
                <a:cs typeface="Calibri"/>
              </a:rPr>
              <a:t>teklif </a:t>
            </a:r>
            <a:r>
              <a:rPr sz="3000" spc="-5" dirty="0">
                <a:latin typeface="Calibri"/>
                <a:cs typeface="Calibri"/>
              </a:rPr>
              <a:t>sahiplerinden </a:t>
            </a:r>
            <a:r>
              <a:rPr sz="3000" spc="-10" dirty="0">
                <a:latin typeface="Calibri"/>
                <a:cs typeface="Calibri"/>
              </a:rPr>
              <a:t>teklifte </a:t>
            </a:r>
            <a:r>
              <a:rPr sz="3000" spc="-5" dirty="0">
                <a:latin typeface="Calibri"/>
                <a:cs typeface="Calibri"/>
              </a:rPr>
              <a:t>önemli olduğunu  </a:t>
            </a:r>
            <a:r>
              <a:rPr sz="3000" spc="-10" dirty="0">
                <a:solidFill>
                  <a:srgbClr val="FF0000"/>
                </a:solidFill>
                <a:latin typeface="Calibri"/>
                <a:cs typeface="Calibri"/>
              </a:rPr>
              <a:t>tespit </a:t>
            </a:r>
            <a:r>
              <a:rPr sz="3000" spc="-15" dirty="0">
                <a:solidFill>
                  <a:srgbClr val="FF0000"/>
                </a:solidFill>
                <a:latin typeface="Calibri"/>
                <a:cs typeface="Calibri"/>
              </a:rPr>
              <a:t>ettiği </a:t>
            </a:r>
            <a:r>
              <a:rPr sz="3000" spc="-5" dirty="0">
                <a:solidFill>
                  <a:srgbClr val="FF0000"/>
                </a:solidFill>
                <a:latin typeface="Calibri"/>
                <a:cs typeface="Calibri"/>
              </a:rPr>
              <a:t>bileşenler </a:t>
            </a:r>
            <a:r>
              <a:rPr sz="3000" spc="-5" dirty="0">
                <a:solidFill>
                  <a:srgbClr val="0000FF"/>
                </a:solidFill>
                <a:latin typeface="Calibri"/>
                <a:cs typeface="Calibri"/>
              </a:rPr>
              <a:t>ile ilgili </a:t>
            </a:r>
            <a:r>
              <a:rPr sz="3000" spc="-10" dirty="0">
                <a:solidFill>
                  <a:srgbClr val="0000FF"/>
                </a:solidFill>
                <a:latin typeface="Calibri"/>
                <a:cs typeface="Calibri"/>
              </a:rPr>
              <a:t>ayrıntılar </a:t>
            </a:r>
            <a:r>
              <a:rPr sz="3000" u="heavy" spc="-10" dirty="0">
                <a:solidFill>
                  <a:srgbClr val="FF0000"/>
                </a:solidFill>
                <a:latin typeface="Calibri"/>
                <a:cs typeface="Calibri"/>
              </a:rPr>
              <a:t>yazılı  </a:t>
            </a:r>
            <a:r>
              <a:rPr sz="3000" u="heavy" spc="200" dirty="0">
                <a:solidFill>
                  <a:srgbClr val="FF0000"/>
                </a:solidFill>
                <a:latin typeface="Calibri"/>
                <a:cs typeface="Calibri"/>
              </a:rPr>
              <a:t> </a:t>
            </a:r>
            <a:r>
              <a:rPr sz="3000" spc="-15" dirty="0">
                <a:solidFill>
                  <a:srgbClr val="0000FF"/>
                </a:solidFill>
                <a:latin typeface="Calibri"/>
                <a:cs typeface="Calibri"/>
              </a:rPr>
              <a:t>olarak</a:t>
            </a:r>
            <a:endParaRPr sz="3000">
              <a:latin typeface="Calibri"/>
              <a:cs typeface="Calibri"/>
            </a:endParaRPr>
          </a:p>
        </p:txBody>
      </p:sp>
      <p:sp>
        <p:nvSpPr>
          <p:cNvPr id="11" name="object 11"/>
          <p:cNvSpPr txBox="1"/>
          <p:nvPr/>
        </p:nvSpPr>
        <p:spPr>
          <a:xfrm>
            <a:off x="547217" y="6083833"/>
            <a:ext cx="1047115" cy="407034"/>
          </a:xfrm>
          <a:prstGeom prst="rect">
            <a:avLst/>
          </a:prstGeom>
        </p:spPr>
        <p:txBody>
          <a:bodyPr vert="horz" wrap="square" lIns="0" tIns="0" rIns="0" bIns="0" rtlCol="0">
            <a:spAutoFit/>
          </a:bodyPr>
          <a:lstStyle/>
          <a:p>
            <a:pPr marL="12700">
              <a:lnSpc>
                <a:spcPts val="2950"/>
              </a:lnSpc>
            </a:pPr>
            <a:r>
              <a:rPr sz="3000" dirty="0">
                <a:solidFill>
                  <a:srgbClr val="0000FF"/>
                </a:solidFill>
                <a:latin typeface="Calibri"/>
                <a:cs typeface="Calibri"/>
              </a:rPr>
              <a:t>i</a:t>
            </a:r>
            <a:r>
              <a:rPr sz="3000" spc="-40" dirty="0">
                <a:solidFill>
                  <a:srgbClr val="0000FF"/>
                </a:solidFill>
                <a:latin typeface="Calibri"/>
                <a:cs typeface="Calibri"/>
              </a:rPr>
              <a:t>s</a:t>
            </a:r>
            <a:r>
              <a:rPr sz="3000" spc="-35" dirty="0">
                <a:solidFill>
                  <a:srgbClr val="0000FF"/>
                </a:solidFill>
                <a:latin typeface="Calibri"/>
                <a:cs typeface="Calibri"/>
              </a:rPr>
              <a:t>t</a:t>
            </a:r>
            <a:r>
              <a:rPr sz="3000" dirty="0">
                <a:solidFill>
                  <a:srgbClr val="0000FF"/>
                </a:solidFill>
                <a:latin typeface="Calibri"/>
                <a:cs typeface="Calibri"/>
              </a:rPr>
              <a:t>e</a:t>
            </a:r>
            <a:r>
              <a:rPr sz="3000" spc="-15" dirty="0">
                <a:solidFill>
                  <a:srgbClr val="0000FF"/>
                </a:solidFill>
                <a:latin typeface="Calibri"/>
                <a:cs typeface="Calibri"/>
              </a:rPr>
              <a:t>n</a:t>
            </a:r>
            <a:r>
              <a:rPr sz="3000" dirty="0">
                <a:solidFill>
                  <a:srgbClr val="0000FF"/>
                </a:solidFill>
                <a:latin typeface="Calibri"/>
                <a:cs typeface="Calibri"/>
              </a:rPr>
              <a:t>i</a:t>
            </a:r>
            <a:r>
              <a:rPr sz="3000" spc="-315" dirty="0">
                <a:solidFill>
                  <a:srgbClr val="0000FF"/>
                </a:solidFill>
                <a:latin typeface="Calibri"/>
                <a:cs typeface="Calibri"/>
              </a:rPr>
              <a:t>r</a:t>
            </a:r>
            <a:r>
              <a:rPr sz="3000" dirty="0">
                <a:solidFill>
                  <a:srgbClr val="0000FF"/>
                </a:solidFill>
                <a:latin typeface="Calibri"/>
                <a:cs typeface="Calibri"/>
              </a:rPr>
              <a:t>.</a:t>
            </a:r>
            <a:endParaRPr sz="3000">
              <a:latin typeface="Calibri"/>
              <a:cs typeface="Calibri"/>
            </a:endParaRPr>
          </a:p>
        </p:txBody>
      </p:sp>
      <p:sp>
        <p:nvSpPr>
          <p:cNvPr id="12" name="object 12"/>
          <p:cNvSpPr txBox="1"/>
          <p:nvPr/>
        </p:nvSpPr>
        <p:spPr>
          <a:xfrm>
            <a:off x="8331200" y="6434659"/>
            <a:ext cx="27686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100</a:t>
            </a:r>
            <a:endParaRPr sz="1200">
              <a:latin typeface="Tahoma"/>
              <a:cs typeface="Tahoma"/>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1695" y="309371"/>
            <a:ext cx="345338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75761" y="423926"/>
            <a:ext cx="2815590" cy="487680"/>
          </a:xfrm>
          <a:prstGeom prst="rect">
            <a:avLst/>
          </a:prstGeom>
        </p:spPr>
        <p:txBody>
          <a:bodyPr vert="horz" wrap="square" lIns="0" tIns="0" rIns="0" bIns="0" rtlCol="0">
            <a:spAutoFit/>
          </a:bodyPr>
          <a:lstStyle/>
          <a:p>
            <a:pPr marL="12700">
              <a:lnSpc>
                <a:spcPct val="100000"/>
              </a:lnSpc>
            </a:pPr>
            <a:r>
              <a:rPr dirty="0"/>
              <a:t>İhale</a:t>
            </a:r>
            <a:r>
              <a:rPr spc="-90" dirty="0"/>
              <a:t> </a:t>
            </a:r>
            <a:r>
              <a:rPr spc="-15" dirty="0"/>
              <a:t>Komisyonu</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97253"/>
            <a:ext cx="1130935"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5" dirty="0">
                <a:latin typeface="Calibri"/>
                <a:cs typeface="Calibri"/>
              </a:rPr>
              <a:t>İmal</a:t>
            </a:r>
            <a:r>
              <a:rPr sz="2800" spc="-25" dirty="0">
                <a:latin typeface="Calibri"/>
                <a:cs typeface="Calibri"/>
              </a:rPr>
              <a:t>a</a:t>
            </a:r>
            <a:r>
              <a:rPr sz="2800" spc="-5" dirty="0">
                <a:latin typeface="Calibri"/>
                <a:cs typeface="Calibri"/>
              </a:rPr>
              <a:t>t</a:t>
            </a:r>
            <a:endParaRPr sz="2800">
              <a:latin typeface="Calibri"/>
              <a:cs typeface="Calibri"/>
            </a:endParaRPr>
          </a:p>
        </p:txBody>
      </p:sp>
      <p:sp>
        <p:nvSpPr>
          <p:cNvPr id="12" name="object 12"/>
          <p:cNvSpPr txBox="1"/>
          <p:nvPr/>
        </p:nvSpPr>
        <p:spPr>
          <a:xfrm>
            <a:off x="547217" y="6083680"/>
            <a:ext cx="5829935" cy="381000"/>
          </a:xfrm>
          <a:prstGeom prst="rect">
            <a:avLst/>
          </a:prstGeom>
        </p:spPr>
        <p:txBody>
          <a:bodyPr vert="horz" wrap="square" lIns="0" tIns="0" rIns="0" bIns="0" rtlCol="0">
            <a:spAutoFit/>
          </a:bodyPr>
          <a:lstStyle/>
          <a:p>
            <a:pPr marL="12700">
              <a:lnSpc>
                <a:spcPts val="2755"/>
              </a:lnSpc>
            </a:pPr>
            <a:r>
              <a:rPr sz="2800" u="heavy" spc="-10" dirty="0">
                <a:solidFill>
                  <a:srgbClr val="0000FF"/>
                </a:solidFill>
                <a:latin typeface="Calibri"/>
                <a:cs typeface="Calibri"/>
              </a:rPr>
              <a:t>değerlendirme </a:t>
            </a:r>
            <a:r>
              <a:rPr sz="2800" u="heavy" spc="-5" dirty="0">
                <a:solidFill>
                  <a:srgbClr val="0000FF"/>
                </a:solidFill>
                <a:latin typeface="Calibri"/>
                <a:cs typeface="Calibri"/>
              </a:rPr>
              <a:t>dışı </a:t>
            </a:r>
            <a:r>
              <a:rPr sz="2800" u="heavy" spc="-15" dirty="0">
                <a:solidFill>
                  <a:srgbClr val="0000FF"/>
                </a:solidFill>
                <a:latin typeface="Calibri"/>
                <a:cs typeface="Calibri"/>
              </a:rPr>
              <a:t>bırakılarak</a:t>
            </a:r>
            <a:r>
              <a:rPr sz="2800" u="heavy" spc="30" dirty="0">
                <a:solidFill>
                  <a:srgbClr val="0000FF"/>
                </a:solidFill>
                <a:latin typeface="Calibri"/>
                <a:cs typeface="Calibri"/>
              </a:rPr>
              <a:t> </a:t>
            </a:r>
            <a:r>
              <a:rPr sz="2800" u="heavy" spc="-35" dirty="0">
                <a:solidFill>
                  <a:srgbClr val="0000FF"/>
                </a:solidFill>
                <a:latin typeface="Calibri"/>
                <a:cs typeface="Calibri"/>
              </a:rPr>
              <a:t>reddedilir.</a:t>
            </a:r>
            <a:endParaRPr sz="2800">
              <a:latin typeface="Calibri"/>
              <a:cs typeface="Calibri"/>
            </a:endParaRPr>
          </a:p>
        </p:txBody>
      </p:sp>
      <p:sp>
        <p:nvSpPr>
          <p:cNvPr id="13" name="object 13"/>
          <p:cNvSpPr txBox="1"/>
          <p:nvPr/>
        </p:nvSpPr>
        <p:spPr>
          <a:xfrm>
            <a:off x="8331200" y="6434659"/>
            <a:ext cx="27686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101</a:t>
            </a:r>
            <a:endParaRPr sz="1200">
              <a:latin typeface="Tahoma"/>
              <a:cs typeface="Tahoma"/>
            </a:endParaRPr>
          </a:p>
        </p:txBody>
      </p:sp>
      <p:sp>
        <p:nvSpPr>
          <p:cNvPr id="10" name="object 10"/>
          <p:cNvSpPr txBox="1"/>
          <p:nvPr/>
        </p:nvSpPr>
        <p:spPr>
          <a:xfrm>
            <a:off x="2071497" y="1397253"/>
            <a:ext cx="6548755" cy="426720"/>
          </a:xfrm>
          <a:prstGeom prst="rect">
            <a:avLst/>
          </a:prstGeom>
        </p:spPr>
        <p:txBody>
          <a:bodyPr vert="horz" wrap="square" lIns="0" tIns="0" rIns="0" bIns="0" rtlCol="0">
            <a:spAutoFit/>
          </a:bodyPr>
          <a:lstStyle/>
          <a:p>
            <a:pPr marL="12700">
              <a:lnSpc>
                <a:spcPct val="100000"/>
              </a:lnSpc>
              <a:tabLst>
                <a:tab pos="1829435" algn="l"/>
                <a:tab pos="3231515" algn="l"/>
                <a:tab pos="4903470" algn="l"/>
                <a:tab pos="5657850" algn="l"/>
              </a:tabLst>
            </a:pPr>
            <a:r>
              <a:rPr sz="2800" spc="-5" dirty="0">
                <a:latin typeface="Calibri"/>
                <a:cs typeface="Calibri"/>
              </a:rPr>
              <a:t>sü</a:t>
            </a:r>
            <a:r>
              <a:rPr sz="2800" spc="-50" dirty="0">
                <a:latin typeface="Calibri"/>
                <a:cs typeface="Calibri"/>
              </a:rPr>
              <a:t>r</a:t>
            </a:r>
            <a:r>
              <a:rPr sz="2800" spc="-5" dirty="0">
                <a:latin typeface="Calibri"/>
                <a:cs typeface="Calibri"/>
              </a:rPr>
              <a:t>ec</a:t>
            </a:r>
            <a:r>
              <a:rPr sz="2800" dirty="0">
                <a:latin typeface="Calibri"/>
                <a:cs typeface="Calibri"/>
              </a:rPr>
              <a:t>i</a:t>
            </a:r>
            <a:r>
              <a:rPr sz="2800" spc="-5" dirty="0">
                <a:latin typeface="Calibri"/>
                <a:cs typeface="Calibri"/>
              </a:rPr>
              <a:t>nin,</a:t>
            </a:r>
            <a:r>
              <a:rPr sz="2800" dirty="0">
                <a:latin typeface="Calibri"/>
                <a:cs typeface="Calibri"/>
              </a:rPr>
              <a:t>	</a:t>
            </a:r>
            <a:r>
              <a:rPr sz="2800" spc="-35" dirty="0">
                <a:latin typeface="Calibri"/>
                <a:cs typeface="Calibri"/>
              </a:rPr>
              <a:t>v</a:t>
            </a:r>
            <a:r>
              <a:rPr sz="2800" spc="-5" dirty="0">
                <a:latin typeface="Calibri"/>
                <a:cs typeface="Calibri"/>
              </a:rPr>
              <a:t>er</a:t>
            </a:r>
            <a:r>
              <a:rPr sz="2800" spc="-15" dirty="0">
                <a:latin typeface="Calibri"/>
                <a:cs typeface="Calibri"/>
              </a:rPr>
              <a:t>i</a:t>
            </a:r>
            <a:r>
              <a:rPr sz="2800" spc="-5" dirty="0">
                <a:latin typeface="Calibri"/>
                <a:cs typeface="Calibri"/>
              </a:rPr>
              <a:t>len</a:t>
            </a:r>
            <a:r>
              <a:rPr sz="2800" dirty="0">
                <a:latin typeface="Calibri"/>
                <a:cs typeface="Calibri"/>
              </a:rPr>
              <a:t>	</a:t>
            </a:r>
            <a:r>
              <a:rPr sz="2800" spc="-10" dirty="0">
                <a:latin typeface="Calibri"/>
                <a:cs typeface="Calibri"/>
              </a:rPr>
              <a:t>h</a:t>
            </a:r>
            <a:r>
              <a:rPr sz="2800" spc="-15" dirty="0">
                <a:latin typeface="Calibri"/>
                <a:cs typeface="Calibri"/>
              </a:rPr>
              <a:t>i</a:t>
            </a:r>
            <a:r>
              <a:rPr sz="2800" spc="-5" dirty="0">
                <a:latin typeface="Calibri"/>
                <a:cs typeface="Calibri"/>
              </a:rPr>
              <a:t>zm</a:t>
            </a:r>
            <a:r>
              <a:rPr sz="2800" spc="-20" dirty="0">
                <a:latin typeface="Calibri"/>
                <a:cs typeface="Calibri"/>
              </a:rPr>
              <a:t>e</a:t>
            </a:r>
            <a:r>
              <a:rPr sz="2800" spc="-5" dirty="0">
                <a:latin typeface="Calibri"/>
                <a:cs typeface="Calibri"/>
              </a:rPr>
              <a:t>tin</a:t>
            </a:r>
            <a:r>
              <a:rPr sz="2800" dirty="0">
                <a:latin typeface="Calibri"/>
                <a:cs typeface="Calibri"/>
              </a:rPr>
              <a:t>	</a:t>
            </a:r>
            <a:r>
              <a:rPr sz="2800" spc="-35" dirty="0">
                <a:latin typeface="Calibri"/>
                <a:cs typeface="Calibri"/>
              </a:rPr>
              <a:t>v</a:t>
            </a:r>
            <a:r>
              <a:rPr sz="2800" spc="-5" dirty="0">
                <a:latin typeface="Calibri"/>
                <a:cs typeface="Calibri"/>
              </a:rPr>
              <a:t>e</a:t>
            </a:r>
            <a:r>
              <a:rPr sz="2800" dirty="0">
                <a:latin typeface="Calibri"/>
                <a:cs typeface="Calibri"/>
              </a:rPr>
              <a:t>	</a:t>
            </a:r>
            <a:r>
              <a:rPr sz="2800" spc="-50" dirty="0">
                <a:latin typeface="Calibri"/>
                <a:cs typeface="Calibri"/>
              </a:rPr>
              <a:t>y</a:t>
            </a:r>
            <a:r>
              <a:rPr sz="2800" spc="-5" dirty="0">
                <a:latin typeface="Calibri"/>
                <a:cs typeface="Calibri"/>
              </a:rPr>
              <a:t>apım</a:t>
            </a:r>
            <a:endParaRPr sz="2800">
              <a:latin typeface="Calibri"/>
              <a:cs typeface="Calibri"/>
            </a:endParaRPr>
          </a:p>
        </p:txBody>
      </p:sp>
      <p:sp>
        <p:nvSpPr>
          <p:cNvPr id="11" name="object 11"/>
          <p:cNvSpPr txBox="1"/>
          <p:nvPr/>
        </p:nvSpPr>
        <p:spPr>
          <a:xfrm>
            <a:off x="547217" y="1781302"/>
            <a:ext cx="8072755" cy="4298950"/>
          </a:xfrm>
          <a:prstGeom prst="rect">
            <a:avLst/>
          </a:prstGeom>
        </p:spPr>
        <p:txBody>
          <a:bodyPr vert="horz" wrap="square" lIns="0" tIns="0" rIns="0" bIns="0" rtlCol="0">
            <a:spAutoFit/>
          </a:bodyPr>
          <a:lstStyle/>
          <a:p>
            <a:pPr marL="12700" algn="just">
              <a:lnSpc>
                <a:spcPts val="3195"/>
              </a:lnSpc>
            </a:pPr>
            <a:r>
              <a:rPr sz="2800" spc="-15" dirty="0">
                <a:latin typeface="Calibri"/>
                <a:cs typeface="Calibri"/>
              </a:rPr>
              <a:t>yönteminin </a:t>
            </a:r>
            <a:r>
              <a:rPr sz="2800" spc="-20" dirty="0">
                <a:latin typeface="Calibri"/>
                <a:cs typeface="Calibri"/>
              </a:rPr>
              <a:t>ekonomik</a:t>
            </a:r>
            <a:r>
              <a:rPr sz="2800" spc="5" dirty="0">
                <a:latin typeface="Calibri"/>
                <a:cs typeface="Calibri"/>
              </a:rPr>
              <a:t> </a:t>
            </a:r>
            <a:r>
              <a:rPr sz="2800" spc="-5" dirty="0">
                <a:latin typeface="Calibri"/>
                <a:cs typeface="Calibri"/>
              </a:rPr>
              <a:t>olması,</a:t>
            </a:r>
            <a:endParaRPr sz="2800">
              <a:latin typeface="Calibri"/>
              <a:cs typeface="Calibri"/>
            </a:endParaRPr>
          </a:p>
          <a:p>
            <a:pPr marL="12700" marR="6350" algn="just">
              <a:lnSpc>
                <a:spcPts val="3020"/>
              </a:lnSpc>
              <a:spcBef>
                <a:spcPts val="215"/>
              </a:spcBef>
              <a:buClr>
                <a:srgbClr val="FF0000"/>
              </a:buClr>
              <a:buSzPct val="89285"/>
              <a:buFont typeface="Arial"/>
              <a:buChar char="•"/>
              <a:tabLst>
                <a:tab pos="454659" algn="l"/>
              </a:tabLst>
            </a:pPr>
            <a:r>
              <a:rPr sz="2800" spc="-5" dirty="0">
                <a:latin typeface="Calibri"/>
                <a:cs typeface="Calibri"/>
              </a:rPr>
              <a:t>Seçilen </a:t>
            </a:r>
            <a:r>
              <a:rPr sz="2800" spc="-10" dirty="0">
                <a:latin typeface="Calibri"/>
                <a:cs typeface="Calibri"/>
              </a:rPr>
              <a:t>teknik çözümler </a:t>
            </a:r>
            <a:r>
              <a:rPr sz="2800" spc="-20" dirty="0">
                <a:latin typeface="Calibri"/>
                <a:cs typeface="Calibri"/>
              </a:rPr>
              <a:t>ve </a:t>
            </a:r>
            <a:r>
              <a:rPr sz="2800" spc="-10" dirty="0">
                <a:latin typeface="Calibri"/>
                <a:cs typeface="Calibri"/>
              </a:rPr>
              <a:t>teklif sahibinin </a:t>
            </a:r>
            <a:r>
              <a:rPr sz="2800" spc="-5" dirty="0">
                <a:latin typeface="Calibri"/>
                <a:cs typeface="Calibri"/>
              </a:rPr>
              <a:t>mal </a:t>
            </a:r>
            <a:r>
              <a:rPr sz="2800" spc="-35" dirty="0">
                <a:latin typeface="Calibri"/>
                <a:cs typeface="Calibri"/>
              </a:rPr>
              <a:t>ve  </a:t>
            </a:r>
            <a:r>
              <a:rPr sz="2800" spc="-10" dirty="0">
                <a:latin typeface="Calibri"/>
                <a:cs typeface="Calibri"/>
              </a:rPr>
              <a:t>hizmetlerin </a:t>
            </a:r>
            <a:r>
              <a:rPr sz="2800" spc="-5" dirty="0">
                <a:latin typeface="Calibri"/>
                <a:cs typeface="Calibri"/>
              </a:rPr>
              <a:t>temini </a:t>
            </a:r>
            <a:r>
              <a:rPr sz="2800" spc="-30" dirty="0">
                <a:latin typeface="Calibri"/>
                <a:cs typeface="Calibri"/>
              </a:rPr>
              <a:t>veya </a:t>
            </a:r>
            <a:r>
              <a:rPr sz="2800" spc="-15" dirty="0">
                <a:latin typeface="Calibri"/>
                <a:cs typeface="Calibri"/>
              </a:rPr>
              <a:t>yapım</a:t>
            </a:r>
            <a:r>
              <a:rPr sz="2800" spc="600" dirty="0">
                <a:latin typeface="Calibri"/>
                <a:cs typeface="Calibri"/>
              </a:rPr>
              <a:t> </a:t>
            </a:r>
            <a:r>
              <a:rPr sz="2800" spc="-5" dirty="0">
                <a:latin typeface="Calibri"/>
                <a:cs typeface="Calibri"/>
              </a:rPr>
              <a:t>işinin </a:t>
            </a:r>
            <a:r>
              <a:rPr sz="2800" spc="-15" dirty="0">
                <a:latin typeface="Calibri"/>
                <a:cs typeface="Calibri"/>
              </a:rPr>
              <a:t>yerine </a:t>
            </a:r>
            <a:r>
              <a:rPr sz="2800" spc="600" dirty="0">
                <a:latin typeface="Calibri"/>
                <a:cs typeface="Calibri"/>
              </a:rPr>
              <a:t> </a:t>
            </a:r>
            <a:r>
              <a:rPr sz="2800" spc="-10" dirty="0">
                <a:latin typeface="Calibri"/>
                <a:cs typeface="Calibri"/>
              </a:rPr>
              <a:t>getirilmesinde kullanacağı </a:t>
            </a:r>
            <a:r>
              <a:rPr sz="2800" spc="-20" dirty="0">
                <a:latin typeface="Calibri"/>
                <a:cs typeface="Calibri"/>
              </a:rPr>
              <a:t>avantajlı</a:t>
            </a:r>
            <a:r>
              <a:rPr sz="2800" spc="55" dirty="0">
                <a:latin typeface="Calibri"/>
                <a:cs typeface="Calibri"/>
              </a:rPr>
              <a:t> </a:t>
            </a:r>
            <a:r>
              <a:rPr sz="2800" spc="-45" dirty="0">
                <a:latin typeface="Calibri"/>
                <a:cs typeface="Calibri"/>
              </a:rPr>
              <a:t>koşullar,</a:t>
            </a:r>
            <a:endParaRPr sz="2800">
              <a:latin typeface="Calibri"/>
              <a:cs typeface="Calibri"/>
            </a:endParaRPr>
          </a:p>
          <a:p>
            <a:pPr marL="12700" marR="5080" algn="just">
              <a:lnSpc>
                <a:spcPts val="3020"/>
              </a:lnSpc>
              <a:buClr>
                <a:srgbClr val="FF0000"/>
              </a:buClr>
              <a:buSzPct val="89285"/>
              <a:buFont typeface="Arial"/>
              <a:buChar char="•"/>
              <a:tabLst>
                <a:tab pos="206375" algn="l"/>
              </a:tabLst>
            </a:pPr>
            <a:r>
              <a:rPr sz="2800" spc="-45" dirty="0">
                <a:latin typeface="Calibri"/>
                <a:cs typeface="Calibri"/>
              </a:rPr>
              <a:t>Teklif </a:t>
            </a:r>
            <a:r>
              <a:rPr sz="2800" spc="-5" dirty="0">
                <a:latin typeface="Calibri"/>
                <a:cs typeface="Calibri"/>
              </a:rPr>
              <a:t>edilen mal, </a:t>
            </a:r>
            <a:r>
              <a:rPr sz="2800" spc="-10" dirty="0">
                <a:latin typeface="Calibri"/>
                <a:cs typeface="Calibri"/>
              </a:rPr>
              <a:t>hizmet </a:t>
            </a:r>
            <a:r>
              <a:rPr sz="2800" spc="-30" dirty="0">
                <a:latin typeface="Calibri"/>
                <a:cs typeface="Calibri"/>
              </a:rPr>
              <a:t>veya </a:t>
            </a:r>
            <a:r>
              <a:rPr sz="2800" spc="-15" dirty="0">
                <a:latin typeface="Calibri"/>
                <a:cs typeface="Calibri"/>
              </a:rPr>
              <a:t>yapım </a:t>
            </a:r>
            <a:r>
              <a:rPr sz="2800" spc="-5" dirty="0">
                <a:latin typeface="Calibri"/>
                <a:cs typeface="Calibri"/>
              </a:rPr>
              <a:t>işinin </a:t>
            </a:r>
            <a:r>
              <a:rPr sz="2800" spc="-10" dirty="0">
                <a:latin typeface="Calibri"/>
                <a:cs typeface="Calibri"/>
              </a:rPr>
              <a:t>özgünlüğü,  </a:t>
            </a:r>
            <a:r>
              <a:rPr sz="2800" spc="-5" dirty="0">
                <a:latin typeface="Calibri"/>
                <a:cs typeface="Calibri"/>
              </a:rPr>
              <a:t>hususlarında </a:t>
            </a:r>
            <a:r>
              <a:rPr sz="2800" u="heavy" spc="-10" dirty="0">
                <a:solidFill>
                  <a:srgbClr val="FF0000"/>
                </a:solidFill>
                <a:latin typeface="Calibri"/>
                <a:cs typeface="Calibri"/>
              </a:rPr>
              <a:t>belgelendirilmek </a:t>
            </a:r>
            <a:r>
              <a:rPr sz="2800" spc="-10" dirty="0">
                <a:latin typeface="Calibri"/>
                <a:cs typeface="Calibri"/>
              </a:rPr>
              <a:t>suretiyle </a:t>
            </a:r>
            <a:r>
              <a:rPr sz="2800" spc="-15" dirty="0">
                <a:latin typeface="Calibri"/>
                <a:cs typeface="Calibri"/>
              </a:rPr>
              <a:t>yapılan </a:t>
            </a:r>
            <a:r>
              <a:rPr sz="2800" u="heavy" spc="-15" dirty="0">
                <a:solidFill>
                  <a:srgbClr val="FF0000"/>
                </a:solidFill>
                <a:latin typeface="Calibri"/>
                <a:cs typeface="Calibri"/>
              </a:rPr>
              <a:t>yazılı </a:t>
            </a:r>
            <a:r>
              <a:rPr sz="2800" u="heavy" spc="600" dirty="0">
                <a:solidFill>
                  <a:srgbClr val="FF0000"/>
                </a:solidFill>
                <a:latin typeface="Calibri"/>
                <a:cs typeface="Calibri"/>
              </a:rPr>
              <a:t> </a:t>
            </a:r>
            <a:r>
              <a:rPr sz="2800" u="heavy" spc="-5" dirty="0">
                <a:solidFill>
                  <a:srgbClr val="FF0000"/>
                </a:solidFill>
                <a:latin typeface="Calibri"/>
                <a:cs typeface="Calibri"/>
              </a:rPr>
              <a:t>açıklamaları    </a:t>
            </a:r>
            <a:r>
              <a:rPr sz="2800" spc="-20" dirty="0">
                <a:latin typeface="Calibri"/>
                <a:cs typeface="Calibri"/>
              </a:rPr>
              <a:t>dikkate    </a:t>
            </a:r>
            <a:r>
              <a:rPr sz="2800" spc="-15" dirty="0">
                <a:latin typeface="Calibri"/>
                <a:cs typeface="Calibri"/>
              </a:rPr>
              <a:t>alarak,    </a:t>
            </a:r>
            <a:r>
              <a:rPr sz="2800" spc="-5" dirty="0">
                <a:latin typeface="Calibri"/>
                <a:cs typeface="Calibri"/>
              </a:rPr>
              <a:t>aşırı    düşük    </a:t>
            </a:r>
            <a:r>
              <a:rPr sz="2800" spc="125" dirty="0">
                <a:latin typeface="Calibri"/>
                <a:cs typeface="Calibri"/>
              </a:rPr>
              <a:t> </a:t>
            </a:r>
            <a:r>
              <a:rPr sz="2800" spc="-10" dirty="0">
                <a:latin typeface="Calibri"/>
                <a:cs typeface="Calibri"/>
              </a:rPr>
              <a:t>teklifleri</a:t>
            </a:r>
            <a:endParaRPr sz="2800">
              <a:latin typeface="Calibri"/>
              <a:cs typeface="Calibri"/>
            </a:endParaRPr>
          </a:p>
          <a:p>
            <a:pPr marL="12700" algn="just">
              <a:lnSpc>
                <a:spcPts val="2815"/>
              </a:lnSpc>
            </a:pPr>
            <a:r>
              <a:rPr sz="2800" spc="-30" dirty="0">
                <a:latin typeface="Calibri"/>
                <a:cs typeface="Calibri"/>
              </a:rPr>
              <a:t>değerlendirir.</a:t>
            </a:r>
            <a:endParaRPr sz="2800">
              <a:latin typeface="Calibri"/>
              <a:cs typeface="Calibri"/>
            </a:endParaRPr>
          </a:p>
          <a:p>
            <a:pPr marL="12700" algn="just">
              <a:lnSpc>
                <a:spcPts val="3025"/>
              </a:lnSpc>
            </a:pPr>
            <a:r>
              <a:rPr sz="2800" spc="-5" dirty="0">
                <a:solidFill>
                  <a:srgbClr val="0000FF"/>
                </a:solidFill>
                <a:latin typeface="Calibri"/>
                <a:cs typeface="Calibri"/>
              </a:rPr>
              <a:t>Bu </a:t>
            </a:r>
            <a:r>
              <a:rPr sz="2800" spc="-10" dirty="0">
                <a:solidFill>
                  <a:srgbClr val="0000FF"/>
                </a:solidFill>
                <a:latin typeface="Calibri"/>
                <a:cs typeface="Calibri"/>
              </a:rPr>
              <a:t>değerlendirme</a:t>
            </a:r>
            <a:r>
              <a:rPr sz="2800" spc="15" dirty="0">
                <a:solidFill>
                  <a:srgbClr val="0000FF"/>
                </a:solidFill>
                <a:latin typeface="Calibri"/>
                <a:cs typeface="Calibri"/>
              </a:rPr>
              <a:t> </a:t>
            </a:r>
            <a:r>
              <a:rPr sz="2800" spc="-10" dirty="0">
                <a:solidFill>
                  <a:srgbClr val="0000FF"/>
                </a:solidFill>
                <a:latin typeface="Calibri"/>
                <a:cs typeface="Calibri"/>
              </a:rPr>
              <a:t>sonucunda,</a:t>
            </a:r>
            <a:endParaRPr sz="2800">
              <a:latin typeface="Calibri"/>
              <a:cs typeface="Calibri"/>
            </a:endParaRPr>
          </a:p>
          <a:p>
            <a:pPr marL="425450" indent="-412750" algn="just">
              <a:lnSpc>
                <a:spcPts val="3025"/>
              </a:lnSpc>
              <a:buSzPct val="89285"/>
              <a:buFont typeface="Wingdings"/>
              <a:buChar char=""/>
              <a:tabLst>
                <a:tab pos="426084" algn="l"/>
              </a:tabLst>
            </a:pPr>
            <a:r>
              <a:rPr sz="2800" spc="-5" dirty="0">
                <a:solidFill>
                  <a:srgbClr val="FF0000"/>
                </a:solidFill>
                <a:latin typeface="Calibri"/>
                <a:cs typeface="Calibri"/>
              </a:rPr>
              <a:t>Açıklamaları </a:t>
            </a:r>
            <a:r>
              <a:rPr sz="2800" spc="-15" dirty="0">
                <a:solidFill>
                  <a:srgbClr val="FF0000"/>
                </a:solidFill>
                <a:latin typeface="Calibri"/>
                <a:cs typeface="Calibri"/>
              </a:rPr>
              <a:t>yeterli</a:t>
            </a:r>
            <a:r>
              <a:rPr sz="2800" spc="-60" dirty="0">
                <a:solidFill>
                  <a:srgbClr val="FF0000"/>
                </a:solidFill>
                <a:latin typeface="Calibri"/>
                <a:cs typeface="Calibri"/>
              </a:rPr>
              <a:t> </a:t>
            </a:r>
            <a:r>
              <a:rPr sz="2800" spc="-10" dirty="0">
                <a:solidFill>
                  <a:srgbClr val="FF0000"/>
                </a:solidFill>
                <a:latin typeface="Calibri"/>
                <a:cs typeface="Calibri"/>
              </a:rPr>
              <a:t>görülmeyen,</a:t>
            </a:r>
            <a:endParaRPr sz="2800">
              <a:latin typeface="Calibri"/>
              <a:cs typeface="Calibri"/>
            </a:endParaRPr>
          </a:p>
          <a:p>
            <a:pPr marL="425450" indent="-412750" algn="just">
              <a:lnSpc>
                <a:spcPts val="3190"/>
              </a:lnSpc>
              <a:buSzPct val="89285"/>
              <a:buFont typeface="Wingdings"/>
              <a:buChar char=""/>
              <a:tabLst>
                <a:tab pos="426084" algn="l"/>
              </a:tabLst>
            </a:pPr>
            <a:r>
              <a:rPr sz="2800" spc="-35" dirty="0">
                <a:solidFill>
                  <a:srgbClr val="FF0000"/>
                </a:solidFill>
                <a:latin typeface="Calibri"/>
                <a:cs typeface="Calibri"/>
              </a:rPr>
              <a:t>Yazılı  </a:t>
            </a:r>
            <a:r>
              <a:rPr sz="2800" spc="-5" dirty="0">
                <a:solidFill>
                  <a:srgbClr val="FF0000"/>
                </a:solidFill>
                <a:latin typeface="Calibri"/>
                <a:cs typeface="Calibri"/>
              </a:rPr>
              <a:t>açıklamada  </a:t>
            </a:r>
            <a:r>
              <a:rPr sz="2800" spc="-15" dirty="0">
                <a:solidFill>
                  <a:srgbClr val="FF0000"/>
                </a:solidFill>
                <a:latin typeface="Calibri"/>
                <a:cs typeface="Calibri"/>
              </a:rPr>
              <a:t>bulunmayan,  </a:t>
            </a:r>
            <a:r>
              <a:rPr sz="2800" u="heavy" spc="-10" dirty="0">
                <a:solidFill>
                  <a:srgbClr val="0000FF"/>
                </a:solidFill>
                <a:latin typeface="Calibri"/>
                <a:cs typeface="Calibri"/>
              </a:rPr>
              <a:t>isteklilerin  </a:t>
            </a:r>
            <a:r>
              <a:rPr sz="2800" u="heavy" spc="430" dirty="0">
                <a:solidFill>
                  <a:srgbClr val="0000FF"/>
                </a:solidFill>
                <a:latin typeface="Calibri"/>
                <a:cs typeface="Calibri"/>
              </a:rPr>
              <a:t> </a:t>
            </a:r>
            <a:r>
              <a:rPr sz="2800" u="heavy" spc="-10" dirty="0">
                <a:solidFill>
                  <a:srgbClr val="0000FF"/>
                </a:solidFill>
                <a:latin typeface="Calibri"/>
                <a:cs typeface="Calibri"/>
              </a:rPr>
              <a:t>teklifleri</a:t>
            </a:r>
            <a:endParaRPr sz="2800">
              <a:latin typeface="Calibri"/>
              <a:cs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44651" y="65531"/>
            <a:ext cx="7967472"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marL="2540" algn="ctr">
              <a:lnSpc>
                <a:spcPct val="100000"/>
              </a:lnSpc>
            </a:pPr>
            <a:r>
              <a:rPr dirty="0"/>
              <a:t>Aşırı Düşük </a:t>
            </a:r>
            <a:r>
              <a:rPr spc="-50" dirty="0"/>
              <a:t>Teklif</a:t>
            </a:r>
            <a:r>
              <a:rPr spc="-55" dirty="0"/>
              <a:t> </a:t>
            </a:r>
            <a:r>
              <a:rPr dirty="0"/>
              <a:t>Belirlemesinde</a:t>
            </a:r>
          </a:p>
          <a:p>
            <a:pPr algn="ctr">
              <a:lnSpc>
                <a:spcPct val="100000"/>
              </a:lnSpc>
              <a:tabLst>
                <a:tab pos="498475" algn="l"/>
                <a:tab pos="8119109" algn="l"/>
              </a:tabLst>
            </a:pPr>
            <a:r>
              <a:rPr b="0" u="sng" dirty="0">
                <a:latin typeface="Times New Roman"/>
                <a:cs typeface="Times New Roman"/>
              </a:rPr>
              <a:t> 	</a:t>
            </a:r>
            <a:r>
              <a:rPr u="sng" dirty="0"/>
              <a:t>İhale </a:t>
            </a:r>
            <a:r>
              <a:rPr u="sng" spc="-15" dirty="0"/>
              <a:t>Komisyonu </a:t>
            </a:r>
            <a:r>
              <a:rPr u="sng" dirty="0"/>
              <a:t>Hangi </a:t>
            </a:r>
            <a:r>
              <a:rPr u="sng" spc="-10" dirty="0"/>
              <a:t>Kriterleri </a:t>
            </a:r>
            <a:r>
              <a:rPr u="sng" dirty="0"/>
              <a:t>Esas Alır</a:t>
            </a:r>
            <a:r>
              <a:rPr u="sng" spc="-60" dirty="0"/>
              <a:t> </a:t>
            </a:r>
            <a:r>
              <a:rPr u="sng" dirty="0"/>
              <a:t>?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374394"/>
            <a:ext cx="937260" cy="457200"/>
          </a:xfrm>
          <a:prstGeom prst="rect">
            <a:avLst/>
          </a:prstGeom>
        </p:spPr>
        <p:txBody>
          <a:bodyPr vert="horz" wrap="square" lIns="0" tIns="0" rIns="0" bIns="0" rtlCol="0">
            <a:spAutoFit/>
          </a:bodyPr>
          <a:lstStyle/>
          <a:p>
            <a:pPr marL="219710" indent="-207010">
              <a:lnSpc>
                <a:spcPct val="100000"/>
              </a:lnSpc>
              <a:buClr>
                <a:srgbClr val="FF0000"/>
              </a:buClr>
              <a:buSzPct val="96428"/>
              <a:buFont typeface="Arial"/>
              <a:buChar char="•"/>
              <a:tabLst>
                <a:tab pos="220345" algn="l"/>
              </a:tabLst>
            </a:pPr>
            <a:r>
              <a:rPr sz="2800" spc="-5" dirty="0">
                <a:latin typeface="Calibri"/>
                <a:cs typeface="Calibri"/>
              </a:rPr>
              <a:t>İhale</a:t>
            </a:r>
            <a:endParaRPr sz="2800">
              <a:latin typeface="Calibri"/>
              <a:cs typeface="Calibri"/>
            </a:endParaRPr>
          </a:p>
        </p:txBody>
      </p:sp>
      <p:sp>
        <p:nvSpPr>
          <p:cNvPr id="9" name="object 9"/>
          <p:cNvSpPr txBox="1"/>
          <p:nvPr/>
        </p:nvSpPr>
        <p:spPr>
          <a:xfrm>
            <a:off x="1696339" y="1374394"/>
            <a:ext cx="3600450" cy="457200"/>
          </a:xfrm>
          <a:prstGeom prst="rect">
            <a:avLst/>
          </a:prstGeom>
        </p:spPr>
        <p:txBody>
          <a:bodyPr vert="horz" wrap="square" lIns="0" tIns="0" rIns="0" bIns="0" rtlCol="0">
            <a:spAutoFit/>
          </a:bodyPr>
          <a:lstStyle/>
          <a:p>
            <a:pPr marL="12700">
              <a:lnSpc>
                <a:spcPct val="100000"/>
              </a:lnSpc>
              <a:tabLst>
                <a:tab pos="1891664" algn="l"/>
                <a:tab pos="2725420" algn="l"/>
              </a:tabLst>
            </a:pPr>
            <a:r>
              <a:rPr sz="2800" spc="-100" dirty="0">
                <a:latin typeface="Calibri"/>
                <a:cs typeface="Calibri"/>
              </a:rPr>
              <a:t>k</a:t>
            </a:r>
            <a:r>
              <a:rPr sz="2800" spc="-15" dirty="0">
                <a:latin typeface="Calibri"/>
                <a:cs typeface="Calibri"/>
              </a:rPr>
              <a:t>o</a:t>
            </a:r>
            <a:r>
              <a:rPr sz="2800" spc="-5" dirty="0">
                <a:latin typeface="Calibri"/>
                <a:cs typeface="Calibri"/>
              </a:rPr>
              <a:t>m</a:t>
            </a:r>
            <a:r>
              <a:rPr sz="2800" spc="-15" dirty="0">
                <a:latin typeface="Calibri"/>
                <a:cs typeface="Calibri"/>
              </a:rPr>
              <a:t>i</a:t>
            </a:r>
            <a:r>
              <a:rPr sz="2800" spc="-60" dirty="0">
                <a:latin typeface="Calibri"/>
                <a:cs typeface="Calibri"/>
              </a:rPr>
              <a:t>s</a:t>
            </a:r>
            <a:r>
              <a:rPr sz="2800" spc="-50" dirty="0">
                <a:latin typeface="Calibri"/>
                <a:cs typeface="Calibri"/>
              </a:rPr>
              <a:t>y</a:t>
            </a:r>
            <a:r>
              <a:rPr sz="2800" spc="0" dirty="0">
                <a:latin typeface="Calibri"/>
                <a:cs typeface="Calibri"/>
              </a:rPr>
              <a:t>o</a:t>
            </a:r>
            <a:r>
              <a:rPr sz="2800" spc="-10" dirty="0">
                <a:latin typeface="Calibri"/>
                <a:cs typeface="Calibri"/>
              </a:rPr>
              <a:t>n</a:t>
            </a:r>
            <a:r>
              <a:rPr sz="2800" spc="0" dirty="0">
                <a:latin typeface="Calibri"/>
                <a:cs typeface="Calibri"/>
              </a:rPr>
              <a:t>u</a:t>
            </a:r>
            <a:r>
              <a:rPr sz="2800" spc="-5" dirty="0">
                <a:latin typeface="Calibri"/>
                <a:cs typeface="Calibri"/>
              </a:rPr>
              <a:t>,</a:t>
            </a:r>
            <a:r>
              <a:rPr sz="2800" dirty="0">
                <a:latin typeface="Calibri"/>
                <a:cs typeface="Calibri"/>
              </a:rPr>
              <a:t>	</a:t>
            </a:r>
            <a:r>
              <a:rPr sz="2800" spc="-5" dirty="0">
                <a:latin typeface="Calibri"/>
                <a:cs typeface="Calibri"/>
              </a:rPr>
              <a:t>aşırı</a:t>
            </a:r>
            <a:r>
              <a:rPr sz="2800" dirty="0">
                <a:latin typeface="Calibri"/>
                <a:cs typeface="Calibri"/>
              </a:rPr>
              <a:t>	</a:t>
            </a:r>
            <a:r>
              <a:rPr sz="2800" spc="-5" dirty="0">
                <a:latin typeface="Calibri"/>
                <a:cs typeface="Calibri"/>
              </a:rPr>
              <a:t>dü</a:t>
            </a:r>
            <a:r>
              <a:rPr sz="2800" spc="0" dirty="0">
                <a:latin typeface="Calibri"/>
                <a:cs typeface="Calibri"/>
              </a:rPr>
              <a:t>ş</a:t>
            </a:r>
            <a:r>
              <a:rPr sz="2800" spc="-5" dirty="0">
                <a:latin typeface="Calibri"/>
                <a:cs typeface="Calibri"/>
              </a:rPr>
              <a:t>ük</a:t>
            </a:r>
            <a:endParaRPr sz="2800">
              <a:latin typeface="Calibri"/>
              <a:cs typeface="Calibri"/>
            </a:endParaRPr>
          </a:p>
        </p:txBody>
      </p:sp>
      <p:sp>
        <p:nvSpPr>
          <p:cNvPr id="10" name="object 10"/>
          <p:cNvSpPr txBox="1"/>
          <p:nvPr/>
        </p:nvSpPr>
        <p:spPr>
          <a:xfrm>
            <a:off x="547217" y="1982851"/>
            <a:ext cx="3082925" cy="457200"/>
          </a:xfrm>
          <a:prstGeom prst="rect">
            <a:avLst/>
          </a:prstGeom>
        </p:spPr>
        <p:txBody>
          <a:bodyPr vert="horz" wrap="square" lIns="0" tIns="0" rIns="0" bIns="0" rtlCol="0">
            <a:spAutoFit/>
          </a:bodyPr>
          <a:lstStyle/>
          <a:p>
            <a:pPr marL="12700">
              <a:lnSpc>
                <a:spcPct val="100000"/>
              </a:lnSpc>
            </a:pPr>
            <a:r>
              <a:rPr sz="2800" spc="-5" dirty="0">
                <a:latin typeface="Calibri"/>
                <a:cs typeface="Calibri"/>
              </a:rPr>
              <a:t>de</a:t>
            </a:r>
            <a:r>
              <a:rPr sz="2800" spc="-35" dirty="0">
                <a:latin typeface="Calibri"/>
                <a:cs typeface="Calibri"/>
              </a:rPr>
              <a:t>ğ</a:t>
            </a:r>
            <a:r>
              <a:rPr sz="2800" spc="-5" dirty="0">
                <a:latin typeface="Calibri"/>
                <a:cs typeface="Calibri"/>
              </a:rPr>
              <a:t>er</a:t>
            </a:r>
            <a:r>
              <a:rPr sz="2800" spc="-20" dirty="0">
                <a:latin typeface="Calibri"/>
                <a:cs typeface="Calibri"/>
              </a:rPr>
              <a:t>l</a:t>
            </a:r>
            <a:r>
              <a:rPr sz="2800" spc="-5" dirty="0">
                <a:latin typeface="Calibri"/>
                <a:cs typeface="Calibri"/>
              </a:rPr>
              <a:t>end</a:t>
            </a:r>
            <a:r>
              <a:rPr sz="2800" dirty="0">
                <a:latin typeface="Calibri"/>
                <a:cs typeface="Calibri"/>
              </a:rPr>
              <a:t>ir</a:t>
            </a:r>
            <a:r>
              <a:rPr sz="2800" spc="-15" dirty="0">
                <a:latin typeface="Calibri"/>
                <a:cs typeface="Calibri"/>
              </a:rPr>
              <a:t>i</a:t>
            </a:r>
            <a:r>
              <a:rPr sz="2800" spc="-5" dirty="0">
                <a:latin typeface="Calibri"/>
                <a:cs typeface="Calibri"/>
              </a:rPr>
              <a:t>l</a:t>
            </a:r>
            <a:r>
              <a:rPr sz="2800" spc="-15" dirty="0">
                <a:latin typeface="Calibri"/>
                <a:cs typeface="Calibri"/>
              </a:rPr>
              <a:t>m</a:t>
            </a:r>
            <a:r>
              <a:rPr sz="2800" spc="-5" dirty="0">
                <a:latin typeface="Calibri"/>
                <a:cs typeface="Calibri"/>
              </a:rPr>
              <a:t>esi</a:t>
            </a:r>
            <a:r>
              <a:rPr sz="2800" dirty="0">
                <a:latin typeface="Calibri"/>
                <a:cs typeface="Calibri"/>
              </a:rPr>
              <a:t>n</a:t>
            </a:r>
            <a:r>
              <a:rPr sz="2800" spc="-5" dirty="0">
                <a:latin typeface="Calibri"/>
                <a:cs typeface="Calibri"/>
              </a:rPr>
              <a:t>de</a:t>
            </a:r>
            <a:endParaRPr sz="2800">
              <a:latin typeface="Calibri"/>
              <a:cs typeface="Calibri"/>
            </a:endParaRPr>
          </a:p>
        </p:txBody>
      </p:sp>
      <p:sp>
        <p:nvSpPr>
          <p:cNvPr id="11" name="object 11"/>
          <p:cNvSpPr txBox="1"/>
          <p:nvPr/>
        </p:nvSpPr>
        <p:spPr>
          <a:xfrm>
            <a:off x="3966209" y="1982851"/>
            <a:ext cx="985519" cy="457200"/>
          </a:xfrm>
          <a:prstGeom prst="rect">
            <a:avLst/>
          </a:prstGeom>
        </p:spPr>
        <p:txBody>
          <a:bodyPr vert="horz" wrap="square" lIns="0" tIns="0" rIns="0" bIns="0" rtlCol="0">
            <a:spAutoFit/>
          </a:bodyPr>
          <a:lstStyle/>
          <a:p>
            <a:pPr marL="12700">
              <a:lnSpc>
                <a:spcPct val="100000"/>
              </a:lnSpc>
            </a:pPr>
            <a:r>
              <a:rPr sz="2800" spc="-55" dirty="0">
                <a:solidFill>
                  <a:srgbClr val="FF0000"/>
                </a:solidFill>
                <a:latin typeface="Calibri"/>
                <a:cs typeface="Calibri"/>
              </a:rPr>
              <a:t>K</a:t>
            </a:r>
            <a:r>
              <a:rPr sz="2800" spc="-10" dirty="0">
                <a:solidFill>
                  <a:srgbClr val="FF0000"/>
                </a:solidFill>
                <a:latin typeface="Calibri"/>
                <a:cs typeface="Calibri"/>
              </a:rPr>
              <a:t>ur</a:t>
            </a:r>
            <a:r>
              <a:rPr sz="2800" dirty="0">
                <a:solidFill>
                  <a:srgbClr val="FF0000"/>
                </a:solidFill>
                <a:latin typeface="Calibri"/>
                <a:cs typeface="Calibri"/>
              </a:rPr>
              <a:t>u</a:t>
            </a:r>
            <a:r>
              <a:rPr sz="2800" spc="-5" dirty="0">
                <a:solidFill>
                  <a:srgbClr val="FF0000"/>
                </a:solidFill>
                <a:latin typeface="Calibri"/>
                <a:cs typeface="Calibri"/>
              </a:rPr>
              <a:t>m</a:t>
            </a:r>
            <a:endParaRPr sz="2800">
              <a:latin typeface="Calibri"/>
              <a:cs typeface="Calibri"/>
            </a:endParaRPr>
          </a:p>
        </p:txBody>
      </p:sp>
      <p:sp>
        <p:nvSpPr>
          <p:cNvPr id="12" name="object 12"/>
          <p:cNvSpPr txBox="1"/>
          <p:nvPr/>
        </p:nvSpPr>
        <p:spPr>
          <a:xfrm>
            <a:off x="5287517" y="1192611"/>
            <a:ext cx="3328035" cy="1247775"/>
          </a:xfrm>
          <a:prstGeom prst="rect">
            <a:avLst/>
          </a:prstGeom>
        </p:spPr>
        <p:txBody>
          <a:bodyPr vert="horz" wrap="square" lIns="0" tIns="0" rIns="0" bIns="0" rtlCol="0">
            <a:spAutoFit/>
          </a:bodyPr>
          <a:lstStyle/>
          <a:p>
            <a:pPr marL="12700" marR="5080" indent="222250">
              <a:lnSpc>
                <a:spcPct val="142600"/>
              </a:lnSpc>
              <a:tabLst>
                <a:tab pos="1844675" algn="l"/>
                <a:tab pos="2984500" algn="l"/>
              </a:tabLst>
            </a:pPr>
            <a:r>
              <a:rPr sz="2800" spc="-30" dirty="0">
                <a:latin typeface="Calibri"/>
                <a:cs typeface="Calibri"/>
              </a:rPr>
              <a:t>t</a:t>
            </a:r>
            <a:r>
              <a:rPr sz="2800" spc="-5" dirty="0">
                <a:latin typeface="Calibri"/>
                <a:cs typeface="Calibri"/>
              </a:rPr>
              <a:t>ekl</a:t>
            </a:r>
            <a:r>
              <a:rPr sz="2800" spc="-20" dirty="0">
                <a:latin typeface="Calibri"/>
                <a:cs typeface="Calibri"/>
              </a:rPr>
              <a:t>i</a:t>
            </a:r>
            <a:r>
              <a:rPr sz="2800" spc="-10" dirty="0">
                <a:latin typeface="Calibri"/>
                <a:cs typeface="Calibri"/>
              </a:rPr>
              <a:t>fle</a:t>
            </a:r>
            <a:r>
              <a:rPr sz="2800" spc="-15" dirty="0">
                <a:latin typeface="Calibri"/>
                <a:cs typeface="Calibri"/>
              </a:rPr>
              <a:t>r</a:t>
            </a:r>
            <a:r>
              <a:rPr sz="2800" spc="-5" dirty="0">
                <a:latin typeface="Calibri"/>
                <a:cs typeface="Calibri"/>
              </a:rPr>
              <a:t>in</a:t>
            </a:r>
            <a:r>
              <a:rPr sz="2800" dirty="0">
                <a:latin typeface="Calibri"/>
                <a:cs typeface="Calibri"/>
              </a:rPr>
              <a:t>	</a:t>
            </a:r>
            <a:r>
              <a:rPr sz="2800" spc="-30" dirty="0">
                <a:latin typeface="Calibri"/>
                <a:cs typeface="Calibri"/>
              </a:rPr>
              <a:t>t</a:t>
            </a:r>
            <a:r>
              <a:rPr sz="2800" spc="-5" dirty="0">
                <a:latin typeface="Calibri"/>
                <a:cs typeface="Calibri"/>
              </a:rPr>
              <a:t>e</a:t>
            </a:r>
            <a:r>
              <a:rPr sz="2800" dirty="0">
                <a:latin typeface="Calibri"/>
                <a:cs typeface="Calibri"/>
              </a:rPr>
              <a:t>s</a:t>
            </a:r>
            <a:r>
              <a:rPr sz="2800" spc="-10" dirty="0">
                <a:latin typeface="Calibri"/>
                <a:cs typeface="Calibri"/>
              </a:rPr>
              <a:t>p</a:t>
            </a:r>
            <a:r>
              <a:rPr sz="2800" spc="-15" dirty="0">
                <a:latin typeface="Calibri"/>
                <a:cs typeface="Calibri"/>
              </a:rPr>
              <a:t>i</a:t>
            </a:r>
            <a:r>
              <a:rPr sz="2800" dirty="0">
                <a:latin typeface="Calibri"/>
                <a:cs typeface="Calibri"/>
              </a:rPr>
              <a:t>t</a:t>
            </a:r>
            <a:r>
              <a:rPr sz="2800" spc="-5" dirty="0">
                <a:latin typeface="Calibri"/>
                <a:cs typeface="Calibri"/>
              </a:rPr>
              <a:t>i</a:t>
            </a:r>
            <a:r>
              <a:rPr sz="2800" dirty="0">
                <a:latin typeface="Calibri"/>
                <a:cs typeface="Calibri"/>
              </a:rPr>
              <a:t>	</a:t>
            </a:r>
            <a:r>
              <a:rPr sz="2800" spc="-35" dirty="0">
                <a:latin typeface="Calibri"/>
                <a:cs typeface="Calibri"/>
              </a:rPr>
              <a:t>ve  </a:t>
            </a:r>
            <a:r>
              <a:rPr sz="2800" spc="-15" dirty="0">
                <a:solidFill>
                  <a:srgbClr val="FF0000"/>
                </a:solidFill>
                <a:latin typeface="Calibri"/>
                <a:cs typeface="Calibri"/>
              </a:rPr>
              <a:t>tarafından</a:t>
            </a:r>
            <a:endParaRPr sz="2800">
              <a:latin typeface="Calibri"/>
              <a:cs typeface="Calibri"/>
            </a:endParaRPr>
          </a:p>
        </p:txBody>
      </p:sp>
      <p:sp>
        <p:nvSpPr>
          <p:cNvPr id="13" name="object 13"/>
          <p:cNvSpPr txBox="1"/>
          <p:nvPr/>
        </p:nvSpPr>
        <p:spPr>
          <a:xfrm>
            <a:off x="6182359" y="1982851"/>
            <a:ext cx="2437765" cy="1054735"/>
          </a:xfrm>
          <a:prstGeom prst="rect">
            <a:avLst/>
          </a:prstGeom>
        </p:spPr>
        <p:txBody>
          <a:bodyPr vert="horz" wrap="square" lIns="0" tIns="0" rIns="0" bIns="0" rtlCol="0">
            <a:spAutoFit/>
          </a:bodyPr>
          <a:lstStyle/>
          <a:p>
            <a:pPr marL="966469">
              <a:lnSpc>
                <a:spcPct val="100000"/>
              </a:lnSpc>
            </a:pPr>
            <a:r>
              <a:rPr sz="2800" spc="-10" dirty="0">
                <a:solidFill>
                  <a:srgbClr val="FF0000"/>
                </a:solidFill>
                <a:latin typeface="Calibri"/>
                <a:cs typeface="Calibri"/>
              </a:rPr>
              <a:t>be</a:t>
            </a:r>
            <a:r>
              <a:rPr sz="2800" spc="-15" dirty="0">
                <a:solidFill>
                  <a:srgbClr val="FF0000"/>
                </a:solidFill>
                <a:latin typeface="Calibri"/>
                <a:cs typeface="Calibri"/>
              </a:rPr>
              <a:t>l</a:t>
            </a:r>
            <a:r>
              <a:rPr sz="2800" spc="-5" dirty="0">
                <a:solidFill>
                  <a:srgbClr val="FF0000"/>
                </a:solidFill>
                <a:latin typeface="Calibri"/>
                <a:cs typeface="Calibri"/>
              </a:rPr>
              <a:t>irlenen</a:t>
            </a:r>
            <a:endParaRPr sz="2800">
              <a:latin typeface="Calibri"/>
              <a:cs typeface="Calibri"/>
            </a:endParaRPr>
          </a:p>
          <a:p>
            <a:pPr marL="12700">
              <a:lnSpc>
                <a:spcPct val="100000"/>
              </a:lnSpc>
              <a:spcBef>
                <a:spcPts val="1345"/>
              </a:spcBef>
              <a:tabLst>
                <a:tab pos="962025" algn="l"/>
              </a:tabLst>
            </a:pPr>
            <a:r>
              <a:rPr sz="2800" dirty="0">
                <a:latin typeface="Calibri"/>
                <a:cs typeface="Calibri"/>
              </a:rPr>
              <a:t>bu	</a:t>
            </a:r>
            <a:r>
              <a:rPr sz="2800" spc="-5" dirty="0">
                <a:latin typeface="Calibri"/>
                <a:cs typeface="Calibri"/>
              </a:rPr>
              <a:t>maddenin</a:t>
            </a:r>
            <a:endParaRPr sz="2800">
              <a:latin typeface="Calibri"/>
              <a:cs typeface="Calibri"/>
            </a:endParaRPr>
          </a:p>
        </p:txBody>
      </p:sp>
      <p:sp>
        <p:nvSpPr>
          <p:cNvPr id="14" name="object 14"/>
          <p:cNvSpPr txBox="1"/>
          <p:nvPr/>
        </p:nvSpPr>
        <p:spPr>
          <a:xfrm>
            <a:off x="3440048" y="2409571"/>
            <a:ext cx="659765" cy="1225550"/>
          </a:xfrm>
          <a:prstGeom prst="rect">
            <a:avLst/>
          </a:prstGeom>
        </p:spPr>
        <p:txBody>
          <a:bodyPr vert="horz" wrap="square" lIns="0" tIns="0" rIns="0" bIns="0" rtlCol="0">
            <a:spAutoFit/>
          </a:bodyPr>
          <a:lstStyle/>
          <a:p>
            <a:pPr marL="12700" marR="5080" indent="123189">
              <a:lnSpc>
                <a:spcPct val="140000"/>
              </a:lnSpc>
            </a:pPr>
            <a:r>
              <a:rPr sz="2800" spc="-5" dirty="0">
                <a:solidFill>
                  <a:srgbClr val="FF0000"/>
                </a:solidFill>
                <a:latin typeface="Calibri"/>
                <a:cs typeface="Calibri"/>
              </a:rPr>
              <a:t>al</a:t>
            </a:r>
            <a:r>
              <a:rPr sz="2800" spc="-15" dirty="0">
                <a:solidFill>
                  <a:srgbClr val="FF0000"/>
                </a:solidFill>
                <a:latin typeface="Calibri"/>
                <a:cs typeface="Calibri"/>
              </a:rPr>
              <a:t>ı</a:t>
            </a:r>
            <a:r>
              <a:rPr sz="2800" spc="-285" dirty="0">
                <a:solidFill>
                  <a:srgbClr val="FF0000"/>
                </a:solidFill>
                <a:latin typeface="Calibri"/>
                <a:cs typeface="Calibri"/>
              </a:rPr>
              <a:t>r</a:t>
            </a:r>
            <a:r>
              <a:rPr sz="2800" spc="-5" dirty="0">
                <a:latin typeface="Calibri"/>
                <a:cs typeface="Calibri"/>
              </a:rPr>
              <a:t>.  aşırı</a:t>
            </a:r>
            <a:endParaRPr sz="2800">
              <a:latin typeface="Calibri"/>
              <a:cs typeface="Calibri"/>
            </a:endParaRPr>
          </a:p>
        </p:txBody>
      </p:sp>
      <p:sp>
        <p:nvSpPr>
          <p:cNvPr id="15" name="object 15"/>
          <p:cNvSpPr txBox="1"/>
          <p:nvPr/>
        </p:nvSpPr>
        <p:spPr>
          <a:xfrm>
            <a:off x="4479797" y="2409571"/>
            <a:ext cx="1153160" cy="1225550"/>
          </a:xfrm>
          <a:prstGeom prst="rect">
            <a:avLst/>
          </a:prstGeom>
        </p:spPr>
        <p:txBody>
          <a:bodyPr vert="horz" wrap="square" lIns="0" tIns="0" rIns="0" bIns="0" rtlCol="0">
            <a:spAutoFit/>
          </a:bodyPr>
          <a:lstStyle/>
          <a:p>
            <a:pPr marL="12700" marR="5080" indent="167640">
              <a:lnSpc>
                <a:spcPct val="140000"/>
              </a:lnSpc>
            </a:pPr>
            <a:r>
              <a:rPr sz="2800" spc="-45" dirty="0">
                <a:latin typeface="Calibri"/>
                <a:cs typeface="Calibri"/>
              </a:rPr>
              <a:t>K</a:t>
            </a:r>
            <a:r>
              <a:rPr sz="2800" spc="-10" dirty="0">
                <a:latin typeface="Calibri"/>
                <a:cs typeface="Calibri"/>
              </a:rPr>
              <a:t>urum  </a:t>
            </a:r>
            <a:r>
              <a:rPr sz="2800" spc="-5" dirty="0">
                <a:latin typeface="Calibri"/>
                <a:cs typeface="Calibri"/>
              </a:rPr>
              <a:t>düşük</a:t>
            </a:r>
            <a:endParaRPr sz="2800">
              <a:latin typeface="Calibri"/>
              <a:cs typeface="Calibri"/>
            </a:endParaRPr>
          </a:p>
        </p:txBody>
      </p:sp>
      <p:sp>
        <p:nvSpPr>
          <p:cNvPr id="16" name="object 16"/>
          <p:cNvSpPr txBox="1"/>
          <p:nvPr/>
        </p:nvSpPr>
        <p:spPr>
          <a:xfrm>
            <a:off x="5784596" y="3177666"/>
            <a:ext cx="1400175" cy="457200"/>
          </a:xfrm>
          <a:prstGeom prst="rect">
            <a:avLst/>
          </a:prstGeom>
        </p:spPr>
        <p:txBody>
          <a:bodyPr vert="horz" wrap="square" lIns="0" tIns="0" rIns="0" bIns="0" rtlCol="0">
            <a:spAutoFit/>
          </a:bodyPr>
          <a:lstStyle/>
          <a:p>
            <a:pPr marL="12700">
              <a:lnSpc>
                <a:spcPct val="100000"/>
              </a:lnSpc>
            </a:pPr>
            <a:r>
              <a:rPr sz="2800" spc="-10" dirty="0">
                <a:latin typeface="Calibri"/>
                <a:cs typeface="Calibri"/>
              </a:rPr>
              <a:t>tekliflerin</a:t>
            </a:r>
            <a:endParaRPr sz="2800">
              <a:latin typeface="Calibri"/>
              <a:cs typeface="Calibri"/>
            </a:endParaRPr>
          </a:p>
        </p:txBody>
      </p:sp>
      <p:sp>
        <p:nvSpPr>
          <p:cNvPr id="17" name="object 17"/>
          <p:cNvSpPr txBox="1"/>
          <p:nvPr/>
        </p:nvSpPr>
        <p:spPr>
          <a:xfrm>
            <a:off x="547217" y="2409571"/>
            <a:ext cx="2531745" cy="1823085"/>
          </a:xfrm>
          <a:prstGeom prst="rect">
            <a:avLst/>
          </a:prstGeom>
        </p:spPr>
        <p:txBody>
          <a:bodyPr vert="horz" wrap="square" lIns="0" tIns="0" rIns="0" bIns="0" rtlCol="0">
            <a:spAutoFit/>
          </a:bodyPr>
          <a:lstStyle/>
          <a:p>
            <a:pPr marL="12700" marR="5080" algn="just">
              <a:lnSpc>
                <a:spcPct val="140000"/>
              </a:lnSpc>
            </a:pPr>
            <a:r>
              <a:rPr sz="2800" spc="-10" dirty="0">
                <a:solidFill>
                  <a:srgbClr val="FF0000"/>
                </a:solidFill>
                <a:latin typeface="Calibri"/>
                <a:cs typeface="Calibri"/>
              </a:rPr>
              <a:t>kriterleri </a:t>
            </a:r>
            <a:r>
              <a:rPr sz="2800" spc="-5" dirty="0">
                <a:solidFill>
                  <a:srgbClr val="FF0000"/>
                </a:solidFill>
                <a:latin typeface="Calibri"/>
                <a:cs typeface="Calibri"/>
              </a:rPr>
              <a:t>esas  </a:t>
            </a:r>
            <a:r>
              <a:rPr sz="2800" spc="-5" dirty="0">
                <a:latin typeface="Calibri"/>
                <a:cs typeface="Calibri"/>
              </a:rPr>
              <a:t>uygulanmasında;  de</a:t>
            </a:r>
            <a:r>
              <a:rPr sz="2800" spc="-35" dirty="0">
                <a:latin typeface="Calibri"/>
                <a:cs typeface="Calibri"/>
              </a:rPr>
              <a:t>ğ</a:t>
            </a:r>
            <a:r>
              <a:rPr sz="2800" spc="-5" dirty="0">
                <a:latin typeface="Calibri"/>
                <a:cs typeface="Calibri"/>
              </a:rPr>
              <a:t>er</a:t>
            </a:r>
            <a:r>
              <a:rPr sz="2800" spc="-20" dirty="0">
                <a:latin typeface="Calibri"/>
                <a:cs typeface="Calibri"/>
              </a:rPr>
              <a:t>l</a:t>
            </a:r>
            <a:r>
              <a:rPr sz="2800" spc="-5" dirty="0">
                <a:latin typeface="Calibri"/>
                <a:cs typeface="Calibri"/>
              </a:rPr>
              <a:t>end</a:t>
            </a:r>
            <a:r>
              <a:rPr sz="2800" dirty="0">
                <a:latin typeface="Calibri"/>
                <a:cs typeface="Calibri"/>
              </a:rPr>
              <a:t>ir</a:t>
            </a:r>
            <a:r>
              <a:rPr sz="2800" spc="-15" dirty="0">
                <a:latin typeface="Calibri"/>
                <a:cs typeface="Calibri"/>
              </a:rPr>
              <a:t>i</a:t>
            </a:r>
            <a:r>
              <a:rPr sz="2800" spc="-5" dirty="0">
                <a:latin typeface="Calibri"/>
                <a:cs typeface="Calibri"/>
              </a:rPr>
              <a:t>l</a:t>
            </a:r>
            <a:r>
              <a:rPr sz="2800" spc="-15" dirty="0">
                <a:latin typeface="Calibri"/>
                <a:cs typeface="Calibri"/>
              </a:rPr>
              <a:t>m</a:t>
            </a:r>
            <a:r>
              <a:rPr sz="2800" spc="-5" dirty="0">
                <a:latin typeface="Calibri"/>
                <a:cs typeface="Calibri"/>
              </a:rPr>
              <a:t>esi</a:t>
            </a:r>
            <a:endParaRPr sz="2800">
              <a:latin typeface="Calibri"/>
              <a:cs typeface="Calibri"/>
            </a:endParaRPr>
          </a:p>
        </p:txBody>
      </p:sp>
      <p:sp>
        <p:nvSpPr>
          <p:cNvPr id="18" name="object 18"/>
          <p:cNvSpPr txBox="1"/>
          <p:nvPr/>
        </p:nvSpPr>
        <p:spPr>
          <a:xfrm>
            <a:off x="3308984" y="3775329"/>
            <a:ext cx="2029460" cy="457200"/>
          </a:xfrm>
          <a:prstGeom prst="rect">
            <a:avLst/>
          </a:prstGeom>
        </p:spPr>
        <p:txBody>
          <a:bodyPr vert="horz" wrap="square" lIns="0" tIns="0" rIns="0" bIns="0" rtlCol="0">
            <a:spAutoFit/>
          </a:bodyPr>
          <a:lstStyle/>
          <a:p>
            <a:pPr marL="12700">
              <a:lnSpc>
                <a:spcPct val="100000"/>
              </a:lnSpc>
              <a:tabLst>
                <a:tab pos="600710" algn="l"/>
              </a:tabLst>
            </a:pPr>
            <a:r>
              <a:rPr sz="2800" spc="-35" dirty="0">
                <a:latin typeface="Calibri"/>
                <a:cs typeface="Calibri"/>
              </a:rPr>
              <a:t>v</a:t>
            </a:r>
            <a:r>
              <a:rPr sz="2800" spc="-5" dirty="0">
                <a:latin typeface="Calibri"/>
                <a:cs typeface="Calibri"/>
              </a:rPr>
              <a:t>e</a:t>
            </a:r>
            <a:r>
              <a:rPr sz="2800" dirty="0">
                <a:latin typeface="Calibri"/>
                <a:cs typeface="Calibri"/>
              </a:rPr>
              <a:t>	</a:t>
            </a:r>
            <a:r>
              <a:rPr sz="2800" spc="-5" dirty="0">
                <a:latin typeface="Calibri"/>
                <a:cs typeface="Calibri"/>
              </a:rPr>
              <a:t>e</a:t>
            </a:r>
            <a:r>
              <a:rPr sz="2800" spc="-105" dirty="0">
                <a:latin typeface="Calibri"/>
                <a:cs typeface="Calibri"/>
              </a:rPr>
              <a:t>k</a:t>
            </a:r>
            <a:r>
              <a:rPr sz="2800" spc="-10" dirty="0">
                <a:latin typeface="Calibri"/>
                <a:cs typeface="Calibri"/>
              </a:rPr>
              <a:t>on</a:t>
            </a:r>
            <a:r>
              <a:rPr sz="2800" spc="0" dirty="0">
                <a:latin typeface="Calibri"/>
                <a:cs typeface="Calibri"/>
              </a:rPr>
              <a:t>o</a:t>
            </a:r>
            <a:r>
              <a:rPr sz="2800" spc="-5" dirty="0">
                <a:latin typeface="Calibri"/>
                <a:cs typeface="Calibri"/>
              </a:rPr>
              <a:t>mik</a:t>
            </a:r>
            <a:endParaRPr sz="2800">
              <a:latin typeface="Calibri"/>
              <a:cs typeface="Calibri"/>
            </a:endParaRPr>
          </a:p>
        </p:txBody>
      </p:sp>
      <p:sp>
        <p:nvSpPr>
          <p:cNvPr id="19" name="object 19"/>
          <p:cNvSpPr txBox="1"/>
          <p:nvPr/>
        </p:nvSpPr>
        <p:spPr>
          <a:xfrm>
            <a:off x="5567934" y="3775329"/>
            <a:ext cx="1590040" cy="457200"/>
          </a:xfrm>
          <a:prstGeom prst="rect">
            <a:avLst/>
          </a:prstGeom>
        </p:spPr>
        <p:txBody>
          <a:bodyPr vert="horz" wrap="square" lIns="0" tIns="0" rIns="0" bIns="0" rtlCol="0">
            <a:spAutoFit/>
          </a:bodyPr>
          <a:lstStyle/>
          <a:p>
            <a:pPr marL="12700">
              <a:lnSpc>
                <a:spcPct val="100000"/>
              </a:lnSpc>
              <a:tabLst>
                <a:tab pos="1213485" algn="l"/>
              </a:tabLst>
            </a:pPr>
            <a:r>
              <a:rPr sz="2800" spc="-5" dirty="0">
                <a:latin typeface="Calibri"/>
                <a:cs typeface="Calibri"/>
              </a:rPr>
              <a:t>a</a:t>
            </a:r>
            <a:r>
              <a:rPr sz="2800" dirty="0">
                <a:latin typeface="Calibri"/>
                <a:cs typeface="Calibri"/>
              </a:rPr>
              <a:t>ç</a:t>
            </a:r>
            <a:r>
              <a:rPr sz="2800" spc="-5" dirty="0">
                <a:latin typeface="Calibri"/>
                <a:cs typeface="Calibri"/>
              </a:rPr>
              <a:t>ı</a:t>
            </a:r>
            <a:r>
              <a:rPr sz="2800" spc="-20" dirty="0">
                <a:latin typeface="Calibri"/>
                <a:cs typeface="Calibri"/>
              </a:rPr>
              <a:t>d</a:t>
            </a:r>
            <a:r>
              <a:rPr sz="2800" spc="-5" dirty="0">
                <a:latin typeface="Calibri"/>
                <a:cs typeface="Calibri"/>
              </a:rPr>
              <a:t>an</a:t>
            </a:r>
            <a:r>
              <a:rPr sz="2800" dirty="0">
                <a:latin typeface="Calibri"/>
                <a:cs typeface="Calibri"/>
              </a:rPr>
              <a:t>	</a:t>
            </a:r>
            <a:r>
              <a:rPr sz="2800" spc="-5" dirty="0">
                <a:latin typeface="Calibri"/>
                <a:cs typeface="Calibri"/>
              </a:rPr>
              <a:t>en</a:t>
            </a:r>
            <a:endParaRPr sz="2800">
              <a:latin typeface="Calibri"/>
              <a:cs typeface="Calibri"/>
            </a:endParaRPr>
          </a:p>
        </p:txBody>
      </p:sp>
      <p:sp>
        <p:nvSpPr>
          <p:cNvPr id="20" name="object 20"/>
          <p:cNvSpPr txBox="1"/>
          <p:nvPr/>
        </p:nvSpPr>
        <p:spPr>
          <a:xfrm>
            <a:off x="7386319" y="3006552"/>
            <a:ext cx="1234440" cy="1226185"/>
          </a:xfrm>
          <a:prstGeom prst="rect">
            <a:avLst/>
          </a:prstGeom>
        </p:spPr>
        <p:txBody>
          <a:bodyPr vert="horz" wrap="square" lIns="0" tIns="0" rIns="0" bIns="0" rtlCol="0">
            <a:spAutoFit/>
          </a:bodyPr>
          <a:lstStyle/>
          <a:p>
            <a:pPr marL="12700" marR="5080" indent="214629">
              <a:lnSpc>
                <a:spcPct val="140100"/>
              </a:lnSpc>
            </a:pPr>
            <a:r>
              <a:rPr sz="2800" spc="-30" dirty="0">
                <a:latin typeface="Calibri"/>
                <a:cs typeface="Calibri"/>
              </a:rPr>
              <a:t>t</a:t>
            </a:r>
            <a:r>
              <a:rPr sz="2800" spc="-5" dirty="0">
                <a:latin typeface="Calibri"/>
                <a:cs typeface="Calibri"/>
              </a:rPr>
              <a:t>e</a:t>
            </a:r>
            <a:r>
              <a:rPr sz="2800" dirty="0">
                <a:latin typeface="Calibri"/>
                <a:cs typeface="Calibri"/>
              </a:rPr>
              <a:t>s</a:t>
            </a:r>
            <a:r>
              <a:rPr sz="2800" spc="-10" dirty="0">
                <a:latin typeface="Calibri"/>
                <a:cs typeface="Calibri"/>
              </a:rPr>
              <a:t>p</a:t>
            </a:r>
            <a:r>
              <a:rPr sz="2800" spc="-15" dirty="0">
                <a:latin typeface="Calibri"/>
                <a:cs typeface="Calibri"/>
              </a:rPr>
              <a:t>i</a:t>
            </a:r>
            <a:r>
              <a:rPr sz="2800" spc="-5" dirty="0">
                <a:latin typeface="Calibri"/>
                <a:cs typeface="Calibri"/>
              </a:rPr>
              <a:t>t</a:t>
            </a:r>
            <a:r>
              <a:rPr sz="2800" spc="5" dirty="0">
                <a:latin typeface="Calibri"/>
                <a:cs typeface="Calibri"/>
              </a:rPr>
              <a:t>i</a:t>
            </a:r>
            <a:r>
              <a:rPr sz="2800" spc="-5" dirty="0">
                <a:latin typeface="Calibri"/>
                <a:cs typeface="Calibri"/>
              </a:rPr>
              <a:t>,  </a:t>
            </a:r>
            <a:r>
              <a:rPr sz="2800" spc="-50" dirty="0">
                <a:latin typeface="Calibri"/>
                <a:cs typeface="Calibri"/>
              </a:rPr>
              <a:t>a</a:t>
            </a:r>
            <a:r>
              <a:rPr sz="2800" spc="-45" dirty="0">
                <a:latin typeface="Calibri"/>
                <a:cs typeface="Calibri"/>
              </a:rPr>
              <a:t>v</a:t>
            </a:r>
            <a:r>
              <a:rPr sz="2800" spc="-5" dirty="0">
                <a:latin typeface="Calibri"/>
                <a:cs typeface="Calibri"/>
              </a:rPr>
              <a:t>a</a:t>
            </a:r>
            <a:r>
              <a:rPr sz="2800" spc="-20" dirty="0">
                <a:latin typeface="Calibri"/>
                <a:cs typeface="Calibri"/>
              </a:rPr>
              <a:t>n</a:t>
            </a:r>
            <a:r>
              <a:rPr sz="2800" spc="-45" dirty="0">
                <a:latin typeface="Calibri"/>
                <a:cs typeface="Calibri"/>
              </a:rPr>
              <a:t>t</a:t>
            </a:r>
            <a:r>
              <a:rPr sz="2800" spc="-5" dirty="0">
                <a:latin typeface="Calibri"/>
                <a:cs typeface="Calibri"/>
              </a:rPr>
              <a:t>a</a:t>
            </a:r>
            <a:r>
              <a:rPr sz="2800" dirty="0">
                <a:latin typeface="Calibri"/>
                <a:cs typeface="Calibri"/>
              </a:rPr>
              <a:t>jlı</a:t>
            </a:r>
            <a:endParaRPr sz="2800">
              <a:latin typeface="Calibri"/>
              <a:cs typeface="Calibri"/>
            </a:endParaRPr>
          </a:p>
        </p:txBody>
      </p:sp>
      <p:sp>
        <p:nvSpPr>
          <p:cNvPr id="21" name="object 21"/>
          <p:cNvSpPr txBox="1"/>
          <p:nvPr/>
        </p:nvSpPr>
        <p:spPr>
          <a:xfrm>
            <a:off x="547217" y="4372736"/>
            <a:ext cx="4316730" cy="1652270"/>
          </a:xfrm>
          <a:prstGeom prst="rect">
            <a:avLst/>
          </a:prstGeom>
        </p:spPr>
        <p:txBody>
          <a:bodyPr vert="horz" wrap="square" lIns="0" tIns="0" rIns="0" bIns="0" rtlCol="0">
            <a:spAutoFit/>
          </a:bodyPr>
          <a:lstStyle/>
          <a:p>
            <a:pPr marL="12700">
              <a:lnSpc>
                <a:spcPct val="100000"/>
              </a:lnSpc>
            </a:pPr>
            <a:r>
              <a:rPr sz="2800" spc="-10" dirty="0">
                <a:latin typeface="Calibri"/>
                <a:cs typeface="Calibri"/>
              </a:rPr>
              <a:t>teklifin belirlenmesi</a:t>
            </a:r>
            <a:r>
              <a:rPr sz="2800" spc="20" dirty="0">
                <a:latin typeface="Calibri"/>
                <a:cs typeface="Calibri"/>
              </a:rPr>
              <a:t> </a:t>
            </a:r>
            <a:r>
              <a:rPr sz="2800" spc="-5" dirty="0">
                <a:latin typeface="Calibri"/>
                <a:cs typeface="Calibri"/>
              </a:rPr>
              <a:t>amacıyla;</a:t>
            </a:r>
            <a:endParaRPr sz="2800">
              <a:latin typeface="Calibri"/>
              <a:cs typeface="Calibri"/>
            </a:endParaRPr>
          </a:p>
          <a:p>
            <a:pPr marL="205740" indent="-193040">
              <a:lnSpc>
                <a:spcPct val="100000"/>
              </a:lnSpc>
              <a:spcBef>
                <a:spcPts val="1345"/>
              </a:spcBef>
              <a:buClr>
                <a:srgbClr val="FF0000"/>
              </a:buClr>
              <a:buSzPct val="89285"/>
              <a:buFont typeface="Arial"/>
              <a:buChar char="•"/>
              <a:tabLst>
                <a:tab pos="206375" algn="l"/>
              </a:tabLst>
            </a:pPr>
            <a:r>
              <a:rPr sz="2800" spc="-5" dirty="0">
                <a:solidFill>
                  <a:srgbClr val="006FC0"/>
                </a:solidFill>
                <a:latin typeface="Calibri"/>
                <a:cs typeface="Calibri"/>
              </a:rPr>
              <a:t>Sınır</a:t>
            </a:r>
            <a:r>
              <a:rPr sz="2800" spc="-65" dirty="0">
                <a:solidFill>
                  <a:srgbClr val="006FC0"/>
                </a:solidFill>
                <a:latin typeface="Calibri"/>
                <a:cs typeface="Calibri"/>
              </a:rPr>
              <a:t> </a:t>
            </a:r>
            <a:r>
              <a:rPr sz="2800" spc="-50" dirty="0">
                <a:solidFill>
                  <a:srgbClr val="006FC0"/>
                </a:solidFill>
                <a:latin typeface="Calibri"/>
                <a:cs typeface="Calibri"/>
              </a:rPr>
              <a:t>değer,</a:t>
            </a:r>
            <a:endParaRPr sz="2800">
              <a:latin typeface="Calibri"/>
              <a:cs typeface="Calibri"/>
            </a:endParaRPr>
          </a:p>
          <a:p>
            <a:pPr marL="205740" indent="-193040">
              <a:lnSpc>
                <a:spcPct val="100000"/>
              </a:lnSpc>
              <a:spcBef>
                <a:spcPts val="1340"/>
              </a:spcBef>
              <a:buClr>
                <a:srgbClr val="FF0000"/>
              </a:buClr>
              <a:buSzPct val="89285"/>
              <a:buFont typeface="Arial"/>
              <a:buChar char="•"/>
              <a:tabLst>
                <a:tab pos="206375" algn="l"/>
              </a:tabLst>
            </a:pPr>
            <a:r>
              <a:rPr sz="2800" spc="-10" dirty="0">
                <a:solidFill>
                  <a:srgbClr val="006FC0"/>
                </a:solidFill>
                <a:latin typeface="Calibri"/>
                <a:cs typeface="Calibri"/>
              </a:rPr>
              <a:t>Sorgulama</a:t>
            </a:r>
            <a:r>
              <a:rPr sz="2800" spc="-35" dirty="0">
                <a:solidFill>
                  <a:srgbClr val="006FC0"/>
                </a:solidFill>
                <a:latin typeface="Calibri"/>
                <a:cs typeface="Calibri"/>
              </a:rPr>
              <a:t> </a:t>
            </a:r>
            <a:r>
              <a:rPr sz="2800" spc="-10" dirty="0">
                <a:solidFill>
                  <a:srgbClr val="006FC0"/>
                </a:solidFill>
                <a:latin typeface="Calibri"/>
                <a:cs typeface="Calibri"/>
              </a:rPr>
              <a:t>kriterleri,</a:t>
            </a:r>
            <a:endParaRPr sz="2800">
              <a:latin typeface="Calibri"/>
              <a:cs typeface="Calibri"/>
            </a:endParaRPr>
          </a:p>
        </p:txBody>
      </p:sp>
      <p:sp>
        <p:nvSpPr>
          <p:cNvPr id="22" name="object 22"/>
          <p:cNvSpPr txBox="1"/>
          <p:nvPr/>
        </p:nvSpPr>
        <p:spPr>
          <a:xfrm>
            <a:off x="547217" y="6165596"/>
            <a:ext cx="5158740"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30" dirty="0">
                <a:solidFill>
                  <a:srgbClr val="006FC0"/>
                </a:solidFill>
                <a:latin typeface="Calibri"/>
                <a:cs typeface="Calibri"/>
              </a:rPr>
              <a:t>Ortalamalar, </a:t>
            </a:r>
            <a:r>
              <a:rPr sz="2800" spc="-15" dirty="0">
                <a:latin typeface="Calibri"/>
                <a:cs typeface="Calibri"/>
              </a:rPr>
              <a:t>belirlemeye</a:t>
            </a:r>
            <a:r>
              <a:rPr sz="2800" spc="85" dirty="0">
                <a:latin typeface="Calibri"/>
                <a:cs typeface="Calibri"/>
              </a:rPr>
              <a:t> </a:t>
            </a:r>
            <a:r>
              <a:rPr sz="2800" spc="-40" dirty="0">
                <a:latin typeface="Calibri"/>
                <a:cs typeface="Calibri"/>
              </a:rPr>
              <a:t>yetkilidir.</a:t>
            </a:r>
            <a:endParaRPr sz="2800">
              <a:latin typeface="Calibri"/>
              <a:cs typeface="Calibri"/>
            </a:endParaRPr>
          </a:p>
        </p:txBody>
      </p:sp>
      <p:sp>
        <p:nvSpPr>
          <p:cNvPr id="23" name="object 23"/>
          <p:cNvSpPr txBox="1"/>
          <p:nvPr/>
        </p:nvSpPr>
        <p:spPr>
          <a:xfrm>
            <a:off x="8331200" y="6447434"/>
            <a:ext cx="27686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102</a:t>
            </a:r>
            <a:endParaRPr sz="1200">
              <a:latin typeface="Tahoma"/>
              <a:cs typeface="Tahoma"/>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96539" y="284988"/>
            <a:ext cx="3648455" cy="99212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279394" y="431546"/>
            <a:ext cx="2799715" cy="521334"/>
          </a:xfrm>
          <a:prstGeom prst="rect">
            <a:avLst/>
          </a:prstGeom>
        </p:spPr>
        <p:txBody>
          <a:bodyPr vert="horz" wrap="square" lIns="0" tIns="0" rIns="0" bIns="0" rtlCol="0">
            <a:spAutoFit/>
          </a:bodyPr>
          <a:lstStyle/>
          <a:p>
            <a:pPr marL="12700">
              <a:lnSpc>
                <a:spcPct val="100000"/>
              </a:lnSpc>
            </a:pPr>
            <a:r>
              <a:rPr dirty="0"/>
              <a:t>Örnek KİK</a:t>
            </a:r>
            <a:r>
              <a:rPr spc="-80" dirty="0"/>
              <a:t> </a:t>
            </a:r>
            <a:r>
              <a:rPr spc="-20" dirty="0"/>
              <a:t>Kararı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87170"/>
            <a:ext cx="8073390" cy="4845050"/>
          </a:xfrm>
          <a:prstGeom prst="rect">
            <a:avLst/>
          </a:prstGeom>
        </p:spPr>
        <p:txBody>
          <a:bodyPr vert="horz" wrap="square" lIns="0" tIns="0" rIns="0" bIns="0" rtlCol="0">
            <a:spAutoFit/>
          </a:bodyPr>
          <a:lstStyle/>
          <a:p>
            <a:pPr marL="12700" marR="5080" algn="just">
              <a:lnSpc>
                <a:spcPct val="130000"/>
              </a:lnSpc>
              <a:buClr>
                <a:srgbClr val="FF0000"/>
              </a:buClr>
              <a:buSzPct val="66666"/>
              <a:buFont typeface="Arial"/>
              <a:buChar char="•"/>
              <a:tabLst>
                <a:tab pos="149860" algn="l"/>
              </a:tabLst>
            </a:pPr>
            <a:r>
              <a:rPr sz="2700" spc="-5" dirty="0">
                <a:latin typeface="Calibri"/>
                <a:cs typeface="Calibri"/>
              </a:rPr>
              <a:t>İhale </a:t>
            </a:r>
            <a:r>
              <a:rPr sz="2700" spc="-25" dirty="0">
                <a:latin typeface="Calibri"/>
                <a:cs typeface="Calibri"/>
              </a:rPr>
              <a:t>konusu </a:t>
            </a:r>
            <a:r>
              <a:rPr sz="2700" spc="-5" dirty="0">
                <a:latin typeface="Calibri"/>
                <a:cs typeface="Calibri"/>
              </a:rPr>
              <a:t>iş </a:t>
            </a:r>
            <a:r>
              <a:rPr sz="2700" spc="-10" dirty="0">
                <a:latin typeface="Calibri"/>
                <a:cs typeface="Calibri"/>
              </a:rPr>
              <a:t>malzeme </a:t>
            </a:r>
            <a:r>
              <a:rPr sz="2700" spc="-5" dirty="0">
                <a:latin typeface="Calibri"/>
                <a:cs typeface="Calibri"/>
              </a:rPr>
              <a:t>nakli </a:t>
            </a:r>
            <a:r>
              <a:rPr sz="2700" dirty="0">
                <a:latin typeface="Calibri"/>
                <a:cs typeface="Calibri"/>
              </a:rPr>
              <a:t>işi </a:t>
            </a:r>
            <a:r>
              <a:rPr sz="2700" spc="-5" dirty="0">
                <a:latin typeface="Calibri"/>
                <a:cs typeface="Calibri"/>
              </a:rPr>
              <a:t>olup, </a:t>
            </a:r>
            <a:r>
              <a:rPr sz="2700" spc="-10" dirty="0">
                <a:latin typeface="Calibri"/>
                <a:cs typeface="Calibri"/>
              </a:rPr>
              <a:t>malzeme </a:t>
            </a:r>
            <a:r>
              <a:rPr sz="2700" spc="-5" dirty="0">
                <a:latin typeface="Calibri"/>
                <a:cs typeface="Calibri"/>
              </a:rPr>
              <a:t>nakli  işlerine ilişkin </a:t>
            </a:r>
            <a:r>
              <a:rPr sz="2700" dirty="0">
                <a:solidFill>
                  <a:srgbClr val="3399FF"/>
                </a:solidFill>
                <a:latin typeface="Calibri"/>
                <a:cs typeface="Calibri"/>
              </a:rPr>
              <a:t>sınır </a:t>
            </a:r>
            <a:r>
              <a:rPr sz="2700" spc="-10" dirty="0">
                <a:solidFill>
                  <a:srgbClr val="3399FF"/>
                </a:solidFill>
                <a:latin typeface="Calibri"/>
                <a:cs typeface="Calibri"/>
              </a:rPr>
              <a:t>değer tespitine ve </a:t>
            </a:r>
            <a:r>
              <a:rPr sz="2700" spc="-5" dirty="0">
                <a:solidFill>
                  <a:srgbClr val="3399FF"/>
                </a:solidFill>
                <a:latin typeface="Calibri"/>
                <a:cs typeface="Calibri"/>
              </a:rPr>
              <a:t>değerlendirmesine  </a:t>
            </a:r>
            <a:r>
              <a:rPr sz="2700" dirty="0">
                <a:solidFill>
                  <a:srgbClr val="3399FF"/>
                </a:solidFill>
                <a:latin typeface="Calibri"/>
                <a:cs typeface="Calibri"/>
              </a:rPr>
              <a:t>ilişkin </a:t>
            </a:r>
            <a:r>
              <a:rPr sz="2700" spc="-10" dirty="0">
                <a:solidFill>
                  <a:srgbClr val="3399FF"/>
                </a:solidFill>
                <a:latin typeface="Calibri"/>
                <a:cs typeface="Calibri"/>
              </a:rPr>
              <a:t>herhangi </a:t>
            </a:r>
            <a:r>
              <a:rPr sz="2700" spc="-5" dirty="0">
                <a:solidFill>
                  <a:srgbClr val="3399FF"/>
                </a:solidFill>
                <a:latin typeface="Calibri"/>
                <a:cs typeface="Calibri"/>
              </a:rPr>
              <a:t>bir </a:t>
            </a:r>
            <a:r>
              <a:rPr sz="2700" spc="-10" dirty="0">
                <a:solidFill>
                  <a:srgbClr val="3399FF"/>
                </a:solidFill>
                <a:latin typeface="Calibri"/>
                <a:cs typeface="Calibri"/>
              </a:rPr>
              <a:t>düzenleme </a:t>
            </a:r>
            <a:r>
              <a:rPr sz="2700" spc="-25" dirty="0">
                <a:solidFill>
                  <a:srgbClr val="3399FF"/>
                </a:solidFill>
                <a:latin typeface="Calibri"/>
                <a:cs typeface="Calibri"/>
              </a:rPr>
              <a:t>bulunmamaktadır. </a:t>
            </a:r>
            <a:r>
              <a:rPr sz="2700" spc="-15" dirty="0">
                <a:latin typeface="Calibri"/>
                <a:cs typeface="Calibri"/>
              </a:rPr>
              <a:t>Kamu  </a:t>
            </a:r>
            <a:r>
              <a:rPr sz="2700" dirty="0">
                <a:latin typeface="Calibri"/>
                <a:cs typeface="Calibri"/>
              </a:rPr>
              <a:t>ihale </a:t>
            </a:r>
            <a:r>
              <a:rPr sz="2700" spc="-15" dirty="0">
                <a:latin typeface="Calibri"/>
                <a:cs typeface="Calibri"/>
              </a:rPr>
              <a:t>mevzuatında </a:t>
            </a:r>
            <a:r>
              <a:rPr sz="2700" spc="-20" dirty="0">
                <a:latin typeface="Calibri"/>
                <a:cs typeface="Calibri"/>
              </a:rPr>
              <a:t>yer </a:t>
            </a:r>
            <a:r>
              <a:rPr sz="2700" dirty="0">
                <a:latin typeface="Calibri"/>
                <a:cs typeface="Calibri"/>
              </a:rPr>
              <a:t>alan </a:t>
            </a:r>
            <a:r>
              <a:rPr sz="2700" spc="-5" dirty="0">
                <a:latin typeface="Calibri"/>
                <a:cs typeface="Calibri"/>
              </a:rPr>
              <a:t>hükümler doğrultusunda aşırı  düşük tekliflerin belirlenmesinde </a:t>
            </a:r>
            <a:r>
              <a:rPr sz="2700" spc="-10" dirty="0">
                <a:solidFill>
                  <a:srgbClr val="F90101"/>
                </a:solidFill>
                <a:latin typeface="Calibri"/>
                <a:cs typeface="Calibri"/>
              </a:rPr>
              <a:t>idarenin </a:t>
            </a:r>
            <a:r>
              <a:rPr sz="2700" spc="-25" dirty="0">
                <a:solidFill>
                  <a:srgbClr val="F90101"/>
                </a:solidFill>
                <a:latin typeface="Calibri"/>
                <a:cs typeface="Calibri"/>
              </a:rPr>
              <a:t>takdir </a:t>
            </a:r>
            <a:r>
              <a:rPr sz="2700" spc="-5" dirty="0">
                <a:solidFill>
                  <a:srgbClr val="F90101"/>
                </a:solidFill>
                <a:latin typeface="Calibri"/>
                <a:cs typeface="Calibri"/>
              </a:rPr>
              <a:t>hakkı  </a:t>
            </a:r>
            <a:r>
              <a:rPr sz="2700" spc="-10" dirty="0">
                <a:solidFill>
                  <a:srgbClr val="F90101"/>
                </a:solidFill>
                <a:latin typeface="Calibri"/>
                <a:cs typeface="Calibri"/>
              </a:rPr>
              <a:t>bulunmakta </a:t>
            </a:r>
            <a:r>
              <a:rPr sz="2700" spc="-5" dirty="0">
                <a:solidFill>
                  <a:srgbClr val="F90101"/>
                </a:solidFill>
                <a:latin typeface="Calibri"/>
                <a:cs typeface="Calibri"/>
              </a:rPr>
              <a:t>olup </a:t>
            </a:r>
            <a:r>
              <a:rPr sz="2700" spc="-10" dirty="0">
                <a:latin typeface="Calibri"/>
                <a:cs typeface="Calibri"/>
              </a:rPr>
              <a:t>yaklaşık </a:t>
            </a:r>
            <a:r>
              <a:rPr sz="2700" spc="-15" dirty="0">
                <a:latin typeface="Calibri"/>
                <a:cs typeface="Calibri"/>
              </a:rPr>
              <a:t>maliyete </a:t>
            </a:r>
            <a:r>
              <a:rPr sz="2700" spc="-10" dirty="0">
                <a:latin typeface="Calibri"/>
                <a:cs typeface="Calibri"/>
              </a:rPr>
              <a:t>ve </a:t>
            </a:r>
            <a:r>
              <a:rPr sz="2700" spc="-5" dirty="0">
                <a:latin typeface="Calibri"/>
                <a:cs typeface="Calibri"/>
              </a:rPr>
              <a:t>diğer </a:t>
            </a:r>
            <a:r>
              <a:rPr sz="2700" spc="-10" dirty="0">
                <a:latin typeface="Calibri"/>
                <a:cs typeface="Calibri"/>
              </a:rPr>
              <a:t>tekliflere </a:t>
            </a:r>
            <a:r>
              <a:rPr sz="2700" spc="-20" dirty="0">
                <a:latin typeface="Calibri"/>
                <a:cs typeface="Calibri"/>
              </a:rPr>
              <a:t>göre  </a:t>
            </a:r>
            <a:r>
              <a:rPr sz="2700" spc="-10" dirty="0">
                <a:latin typeface="Calibri"/>
                <a:cs typeface="Calibri"/>
              </a:rPr>
              <a:t>idarenin </a:t>
            </a:r>
            <a:r>
              <a:rPr sz="2700" spc="-5" dirty="0">
                <a:solidFill>
                  <a:srgbClr val="0000FF"/>
                </a:solidFill>
                <a:latin typeface="Calibri"/>
                <a:cs typeface="Calibri"/>
              </a:rPr>
              <a:t>aşırı düşük teklif </a:t>
            </a:r>
            <a:r>
              <a:rPr sz="2700" spc="-15" dirty="0">
                <a:solidFill>
                  <a:srgbClr val="0000FF"/>
                </a:solidFill>
                <a:latin typeface="Calibri"/>
                <a:cs typeface="Calibri"/>
              </a:rPr>
              <a:t>olarak </a:t>
            </a:r>
            <a:r>
              <a:rPr sz="2700" spc="-5" dirty="0">
                <a:solidFill>
                  <a:srgbClr val="F90101"/>
                </a:solidFill>
                <a:latin typeface="Calibri"/>
                <a:cs typeface="Calibri"/>
              </a:rPr>
              <a:t>değerlendirmediği </a:t>
            </a:r>
            <a:r>
              <a:rPr sz="2700" spc="-15" dirty="0">
                <a:solidFill>
                  <a:srgbClr val="F90101"/>
                </a:solidFill>
                <a:latin typeface="Calibri"/>
                <a:cs typeface="Calibri"/>
              </a:rPr>
              <a:t>teklife  </a:t>
            </a:r>
            <a:r>
              <a:rPr sz="2700" dirty="0">
                <a:solidFill>
                  <a:srgbClr val="0000FF"/>
                </a:solidFill>
                <a:latin typeface="Calibri"/>
                <a:cs typeface="Calibri"/>
              </a:rPr>
              <a:t>ilişkin </a:t>
            </a:r>
            <a:r>
              <a:rPr sz="2700" spc="-5" dirty="0">
                <a:solidFill>
                  <a:srgbClr val="0000FF"/>
                </a:solidFill>
                <a:latin typeface="Calibri"/>
                <a:cs typeface="Calibri"/>
              </a:rPr>
              <a:t>açıklama </a:t>
            </a:r>
            <a:r>
              <a:rPr sz="2700" spc="-10" dirty="0">
                <a:solidFill>
                  <a:srgbClr val="0000FF"/>
                </a:solidFill>
                <a:latin typeface="Calibri"/>
                <a:cs typeface="Calibri"/>
              </a:rPr>
              <a:t>istememesi </a:t>
            </a:r>
            <a:r>
              <a:rPr sz="2700" spc="-5" dirty="0">
                <a:solidFill>
                  <a:srgbClr val="0000FF"/>
                </a:solidFill>
                <a:latin typeface="Calibri"/>
                <a:cs typeface="Calibri"/>
              </a:rPr>
              <a:t>işleminde </a:t>
            </a:r>
            <a:r>
              <a:rPr sz="2700" spc="-25" dirty="0">
                <a:solidFill>
                  <a:srgbClr val="0000FF"/>
                </a:solidFill>
                <a:latin typeface="Calibri"/>
                <a:cs typeface="Calibri"/>
              </a:rPr>
              <a:t>mevzuata </a:t>
            </a:r>
            <a:r>
              <a:rPr sz="2700" spc="-10" dirty="0">
                <a:solidFill>
                  <a:srgbClr val="0000FF"/>
                </a:solidFill>
                <a:latin typeface="Calibri"/>
                <a:cs typeface="Calibri"/>
              </a:rPr>
              <a:t>aykırılık  </a:t>
            </a:r>
            <a:r>
              <a:rPr sz="2700" spc="-25" dirty="0">
                <a:solidFill>
                  <a:srgbClr val="0000FF"/>
                </a:solidFill>
                <a:latin typeface="Calibri"/>
                <a:cs typeface="Calibri"/>
              </a:rPr>
              <a:t>bulunmamaktadır.</a:t>
            </a:r>
            <a:endParaRPr sz="27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96</a:t>
            </a:fld>
            <a:endParaRPr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528316" y="309371"/>
            <a:ext cx="428853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802382" y="423926"/>
            <a:ext cx="3562350" cy="487680"/>
          </a:xfrm>
          <a:prstGeom prst="rect">
            <a:avLst/>
          </a:prstGeom>
        </p:spPr>
        <p:txBody>
          <a:bodyPr vert="horz" wrap="square" lIns="0" tIns="0" rIns="0" bIns="0" rtlCol="0">
            <a:spAutoFit/>
          </a:bodyPr>
          <a:lstStyle/>
          <a:p>
            <a:pPr marL="12700">
              <a:lnSpc>
                <a:spcPct val="100000"/>
              </a:lnSpc>
            </a:pPr>
            <a:r>
              <a:rPr spc="-5" dirty="0"/>
              <a:t>Hizmet </a:t>
            </a:r>
            <a:r>
              <a:rPr dirty="0"/>
              <a:t>Alım</a:t>
            </a:r>
            <a:r>
              <a:rPr spc="-60" dirty="0"/>
              <a:t> </a:t>
            </a:r>
            <a:r>
              <a:rPr dirty="0"/>
              <a:t>İhaleleri</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84096"/>
            <a:ext cx="8074025" cy="5186045"/>
          </a:xfrm>
          <a:prstGeom prst="rect">
            <a:avLst/>
          </a:prstGeom>
        </p:spPr>
        <p:txBody>
          <a:bodyPr vert="horz" wrap="square" lIns="0" tIns="0" rIns="0" bIns="0" rtlCol="0">
            <a:spAutoFit/>
          </a:bodyPr>
          <a:lstStyle/>
          <a:p>
            <a:pPr marL="12700" marR="5080" algn="just">
              <a:lnSpc>
                <a:spcPct val="90000"/>
              </a:lnSpc>
              <a:buClr>
                <a:srgbClr val="FF0000"/>
              </a:buClr>
              <a:buSzPct val="83333"/>
              <a:buFont typeface="Arial"/>
              <a:buChar char="•"/>
              <a:tabLst>
                <a:tab pos="185420" algn="l"/>
              </a:tabLst>
            </a:pPr>
            <a:r>
              <a:rPr sz="2700" spc="-5" dirty="0">
                <a:latin typeface="Calibri"/>
                <a:cs typeface="Calibri"/>
              </a:rPr>
              <a:t>İhale </a:t>
            </a:r>
            <a:r>
              <a:rPr sz="2700" spc="-25" dirty="0">
                <a:latin typeface="Calibri"/>
                <a:cs typeface="Calibri"/>
              </a:rPr>
              <a:t>komisyonu </a:t>
            </a:r>
            <a:r>
              <a:rPr sz="2700" spc="-15" dirty="0">
                <a:latin typeface="Calibri"/>
                <a:cs typeface="Calibri"/>
              </a:rPr>
              <a:t>tarafından,</a:t>
            </a:r>
            <a:r>
              <a:rPr sz="2700" spc="580" dirty="0">
                <a:latin typeface="Calibri"/>
                <a:cs typeface="Calibri"/>
              </a:rPr>
              <a:t> </a:t>
            </a:r>
            <a:r>
              <a:rPr sz="2700" spc="-15" dirty="0">
                <a:solidFill>
                  <a:srgbClr val="0000FF"/>
                </a:solidFill>
                <a:latin typeface="Calibri"/>
                <a:cs typeface="Calibri"/>
              </a:rPr>
              <a:t>personel</a:t>
            </a:r>
            <a:r>
              <a:rPr sz="2700" spc="580" dirty="0">
                <a:solidFill>
                  <a:srgbClr val="0000FF"/>
                </a:solidFill>
                <a:latin typeface="Calibri"/>
                <a:cs typeface="Calibri"/>
              </a:rPr>
              <a:t> </a:t>
            </a:r>
            <a:r>
              <a:rPr sz="2700" spc="-5" dirty="0">
                <a:solidFill>
                  <a:srgbClr val="0000FF"/>
                </a:solidFill>
                <a:latin typeface="Calibri"/>
                <a:cs typeface="Calibri"/>
              </a:rPr>
              <a:t>çalıştırılmasına  </a:t>
            </a:r>
            <a:r>
              <a:rPr sz="2700" spc="-20" dirty="0">
                <a:solidFill>
                  <a:srgbClr val="0000FF"/>
                </a:solidFill>
                <a:latin typeface="Calibri"/>
                <a:cs typeface="Calibri"/>
              </a:rPr>
              <a:t>dayalı </a:t>
            </a:r>
            <a:r>
              <a:rPr sz="2700" spc="-10" dirty="0">
                <a:solidFill>
                  <a:srgbClr val="0000FF"/>
                </a:solidFill>
                <a:latin typeface="Calibri"/>
                <a:cs typeface="Calibri"/>
              </a:rPr>
              <a:t>hizmet </a:t>
            </a:r>
            <a:r>
              <a:rPr sz="2700" dirty="0">
                <a:solidFill>
                  <a:srgbClr val="0000FF"/>
                </a:solidFill>
                <a:latin typeface="Calibri"/>
                <a:cs typeface="Calibri"/>
              </a:rPr>
              <a:t>alımı </a:t>
            </a:r>
            <a:r>
              <a:rPr sz="2700" spc="-5" dirty="0">
                <a:solidFill>
                  <a:srgbClr val="0000FF"/>
                </a:solidFill>
                <a:latin typeface="Calibri"/>
                <a:cs typeface="Calibri"/>
              </a:rPr>
              <a:t>ihaleleri </a:t>
            </a:r>
            <a:r>
              <a:rPr sz="2700" dirty="0">
                <a:latin typeface="Calibri"/>
                <a:cs typeface="Calibri"/>
              </a:rPr>
              <a:t>ile </a:t>
            </a:r>
            <a:r>
              <a:rPr sz="2700" spc="-15" dirty="0">
                <a:solidFill>
                  <a:srgbClr val="0000FF"/>
                </a:solidFill>
                <a:latin typeface="Calibri"/>
                <a:cs typeface="Calibri"/>
              </a:rPr>
              <a:t>personel </a:t>
            </a:r>
            <a:r>
              <a:rPr sz="2700" spc="-5" dirty="0">
                <a:solidFill>
                  <a:srgbClr val="0000FF"/>
                </a:solidFill>
                <a:latin typeface="Calibri"/>
                <a:cs typeface="Calibri"/>
              </a:rPr>
              <a:t>çalıştırılmasına  </a:t>
            </a:r>
            <a:r>
              <a:rPr sz="2700" spc="-20" dirty="0">
                <a:solidFill>
                  <a:srgbClr val="0000FF"/>
                </a:solidFill>
                <a:latin typeface="Calibri"/>
                <a:cs typeface="Calibri"/>
              </a:rPr>
              <a:t>dayalı </a:t>
            </a:r>
            <a:r>
              <a:rPr sz="2700" spc="-5" dirty="0">
                <a:solidFill>
                  <a:srgbClr val="0000FF"/>
                </a:solidFill>
                <a:latin typeface="Calibri"/>
                <a:cs typeface="Calibri"/>
              </a:rPr>
              <a:t>olmamakla </a:t>
            </a:r>
            <a:r>
              <a:rPr sz="2700" spc="-10" dirty="0">
                <a:solidFill>
                  <a:srgbClr val="0000FF"/>
                </a:solidFill>
                <a:latin typeface="Calibri"/>
                <a:cs typeface="Calibri"/>
              </a:rPr>
              <a:t>birlikte </a:t>
            </a:r>
            <a:r>
              <a:rPr sz="2700" dirty="0">
                <a:solidFill>
                  <a:srgbClr val="0000FF"/>
                </a:solidFill>
                <a:latin typeface="Calibri"/>
                <a:cs typeface="Calibri"/>
              </a:rPr>
              <a:t>ihale </a:t>
            </a:r>
            <a:r>
              <a:rPr sz="2700" spc="-5" dirty="0">
                <a:solidFill>
                  <a:srgbClr val="0000FF"/>
                </a:solidFill>
                <a:latin typeface="Calibri"/>
                <a:cs typeface="Calibri"/>
              </a:rPr>
              <a:t>dokümanında </a:t>
            </a:r>
            <a:r>
              <a:rPr sz="2700" spc="-15" dirty="0">
                <a:solidFill>
                  <a:srgbClr val="0000FF"/>
                </a:solidFill>
                <a:latin typeface="Calibri"/>
                <a:cs typeface="Calibri"/>
              </a:rPr>
              <a:t>personel  </a:t>
            </a:r>
            <a:r>
              <a:rPr sz="2700" spc="-10" dirty="0">
                <a:solidFill>
                  <a:srgbClr val="0000FF"/>
                </a:solidFill>
                <a:latin typeface="Calibri"/>
                <a:cs typeface="Calibri"/>
              </a:rPr>
              <a:t>sayısının </a:t>
            </a:r>
            <a:r>
              <a:rPr sz="2700" spc="-5" dirty="0">
                <a:solidFill>
                  <a:srgbClr val="0000FF"/>
                </a:solidFill>
                <a:latin typeface="Calibri"/>
                <a:cs typeface="Calibri"/>
              </a:rPr>
              <a:t>belirlendiği </a:t>
            </a:r>
            <a:r>
              <a:rPr sz="2700" spc="-15" dirty="0">
                <a:solidFill>
                  <a:srgbClr val="0000FF"/>
                </a:solidFill>
                <a:latin typeface="Calibri"/>
                <a:cs typeface="Calibri"/>
              </a:rPr>
              <a:t>ve </a:t>
            </a:r>
            <a:r>
              <a:rPr sz="2700" spc="-10" dirty="0">
                <a:solidFill>
                  <a:srgbClr val="0000FF"/>
                </a:solidFill>
                <a:latin typeface="Calibri"/>
                <a:cs typeface="Calibri"/>
              </a:rPr>
              <a:t>haftalık çalışma saatinin  </a:t>
            </a:r>
            <a:r>
              <a:rPr sz="2700" spc="-5" dirty="0">
                <a:solidFill>
                  <a:srgbClr val="0000FF"/>
                </a:solidFill>
                <a:latin typeface="Calibri"/>
                <a:cs typeface="Calibri"/>
              </a:rPr>
              <a:t>tamamının </a:t>
            </a:r>
            <a:r>
              <a:rPr sz="2700" spc="-10" dirty="0">
                <a:solidFill>
                  <a:srgbClr val="0000FF"/>
                </a:solidFill>
                <a:latin typeface="Calibri"/>
                <a:cs typeface="Calibri"/>
              </a:rPr>
              <a:t>idarede kullanılacağı </a:t>
            </a:r>
            <a:r>
              <a:rPr sz="2700" spc="-5" dirty="0">
                <a:solidFill>
                  <a:srgbClr val="0000FF"/>
                </a:solidFill>
                <a:latin typeface="Calibri"/>
                <a:cs typeface="Calibri"/>
              </a:rPr>
              <a:t>hizmet </a:t>
            </a:r>
            <a:r>
              <a:rPr sz="2700" dirty="0">
                <a:solidFill>
                  <a:srgbClr val="0000FF"/>
                </a:solidFill>
                <a:latin typeface="Calibri"/>
                <a:cs typeface="Calibri"/>
              </a:rPr>
              <a:t>alımı </a:t>
            </a:r>
            <a:r>
              <a:rPr sz="2700" spc="-5" dirty="0">
                <a:solidFill>
                  <a:srgbClr val="0000FF"/>
                </a:solidFill>
                <a:latin typeface="Calibri"/>
                <a:cs typeface="Calibri"/>
              </a:rPr>
              <a:t>ihalelerinde  </a:t>
            </a:r>
            <a:r>
              <a:rPr sz="2700" spc="-10" dirty="0">
                <a:solidFill>
                  <a:srgbClr val="FF0000"/>
                </a:solidFill>
                <a:latin typeface="Calibri"/>
                <a:cs typeface="Calibri"/>
              </a:rPr>
              <a:t>asgari </a:t>
            </a:r>
            <a:r>
              <a:rPr sz="2700" dirty="0">
                <a:solidFill>
                  <a:srgbClr val="FF0000"/>
                </a:solidFill>
                <a:latin typeface="Calibri"/>
                <a:cs typeface="Calibri"/>
              </a:rPr>
              <a:t>işçilik </a:t>
            </a:r>
            <a:r>
              <a:rPr sz="2700" spc="-5" dirty="0">
                <a:solidFill>
                  <a:srgbClr val="FF0000"/>
                </a:solidFill>
                <a:latin typeface="Calibri"/>
                <a:cs typeface="Calibri"/>
              </a:rPr>
              <a:t>maliyeti, sözleşme giderleri </a:t>
            </a:r>
            <a:r>
              <a:rPr sz="2700" spc="-10" dirty="0">
                <a:solidFill>
                  <a:srgbClr val="FF0000"/>
                </a:solidFill>
                <a:latin typeface="Calibri"/>
                <a:cs typeface="Calibri"/>
              </a:rPr>
              <a:t>ve </a:t>
            </a:r>
            <a:r>
              <a:rPr sz="2700" spc="-5" dirty="0">
                <a:solidFill>
                  <a:srgbClr val="FF0000"/>
                </a:solidFill>
                <a:latin typeface="Calibri"/>
                <a:cs typeface="Calibri"/>
              </a:rPr>
              <a:t>genel giderler  </a:t>
            </a:r>
            <a:r>
              <a:rPr sz="2700" dirty="0">
                <a:solidFill>
                  <a:srgbClr val="FF0000"/>
                </a:solidFill>
                <a:latin typeface="Calibri"/>
                <a:cs typeface="Calibri"/>
              </a:rPr>
              <a:t>ile </a:t>
            </a:r>
            <a:r>
              <a:rPr sz="2700" spc="-25" dirty="0">
                <a:solidFill>
                  <a:srgbClr val="FF0000"/>
                </a:solidFill>
                <a:latin typeface="Calibri"/>
                <a:cs typeface="Calibri"/>
              </a:rPr>
              <a:t>varsa </a:t>
            </a:r>
            <a:r>
              <a:rPr sz="2700" spc="-10" dirty="0">
                <a:solidFill>
                  <a:srgbClr val="FF0000"/>
                </a:solidFill>
                <a:latin typeface="Calibri"/>
                <a:cs typeface="Calibri"/>
              </a:rPr>
              <a:t>malzeme </a:t>
            </a:r>
            <a:r>
              <a:rPr sz="2700" spc="-15" dirty="0">
                <a:solidFill>
                  <a:srgbClr val="FF0000"/>
                </a:solidFill>
                <a:latin typeface="Calibri"/>
                <a:cs typeface="Calibri"/>
              </a:rPr>
              <a:t>ve </a:t>
            </a:r>
            <a:r>
              <a:rPr sz="2700" spc="-5" dirty="0">
                <a:solidFill>
                  <a:srgbClr val="FF0000"/>
                </a:solidFill>
                <a:latin typeface="Calibri"/>
                <a:cs typeface="Calibri"/>
              </a:rPr>
              <a:t>diğer </a:t>
            </a:r>
            <a:r>
              <a:rPr sz="2700" spc="-10" dirty="0">
                <a:solidFill>
                  <a:srgbClr val="FF0000"/>
                </a:solidFill>
                <a:latin typeface="Calibri"/>
                <a:cs typeface="Calibri"/>
              </a:rPr>
              <a:t>maliyet </a:t>
            </a:r>
            <a:r>
              <a:rPr sz="2700" spc="-10" dirty="0">
                <a:latin typeface="Calibri"/>
                <a:cs typeface="Calibri"/>
              </a:rPr>
              <a:t>kalemleri, </a:t>
            </a:r>
            <a:r>
              <a:rPr sz="2700" spc="-5" dirty="0">
                <a:solidFill>
                  <a:srgbClr val="0000FF"/>
                </a:solidFill>
                <a:latin typeface="Calibri"/>
                <a:cs typeface="Calibri"/>
              </a:rPr>
              <a:t>bunlar  dışında </a:t>
            </a:r>
            <a:r>
              <a:rPr sz="2700" spc="-15" dirty="0">
                <a:solidFill>
                  <a:srgbClr val="0000FF"/>
                </a:solidFill>
                <a:latin typeface="Calibri"/>
                <a:cs typeface="Calibri"/>
              </a:rPr>
              <a:t>kalan </a:t>
            </a:r>
            <a:r>
              <a:rPr sz="2700" spc="-5" dirty="0">
                <a:solidFill>
                  <a:srgbClr val="0000FF"/>
                </a:solidFill>
                <a:latin typeface="Calibri"/>
                <a:cs typeface="Calibri"/>
              </a:rPr>
              <a:t>hizmet </a:t>
            </a:r>
            <a:r>
              <a:rPr sz="2700" dirty="0">
                <a:solidFill>
                  <a:srgbClr val="0000FF"/>
                </a:solidFill>
                <a:latin typeface="Calibri"/>
                <a:cs typeface="Calibri"/>
              </a:rPr>
              <a:t>alımı </a:t>
            </a:r>
            <a:r>
              <a:rPr sz="2700" spc="-5" dirty="0">
                <a:solidFill>
                  <a:srgbClr val="0000FF"/>
                </a:solidFill>
                <a:latin typeface="Calibri"/>
                <a:cs typeface="Calibri"/>
              </a:rPr>
              <a:t>ihalelerinde </a:t>
            </a:r>
            <a:r>
              <a:rPr sz="2700" spc="-5" dirty="0">
                <a:latin typeface="Calibri"/>
                <a:cs typeface="Calibri"/>
              </a:rPr>
              <a:t>ise </a:t>
            </a:r>
            <a:r>
              <a:rPr sz="2700" dirty="0">
                <a:latin typeface="Calibri"/>
                <a:cs typeface="Calibri"/>
              </a:rPr>
              <a:t>ihale  </a:t>
            </a:r>
            <a:r>
              <a:rPr sz="2700" spc="-5" dirty="0">
                <a:latin typeface="Calibri"/>
                <a:cs typeface="Calibri"/>
              </a:rPr>
              <a:t>dokümanında belirtilen </a:t>
            </a:r>
            <a:r>
              <a:rPr sz="2700" spc="-10" dirty="0">
                <a:latin typeface="Calibri"/>
                <a:cs typeface="Calibri"/>
              </a:rPr>
              <a:t>teklif </a:t>
            </a:r>
            <a:r>
              <a:rPr sz="2700" spc="-25" dirty="0">
                <a:latin typeface="Calibri"/>
                <a:cs typeface="Calibri"/>
              </a:rPr>
              <a:t>fiyata </a:t>
            </a:r>
            <a:r>
              <a:rPr sz="2700" spc="-5" dirty="0">
                <a:latin typeface="Calibri"/>
                <a:cs typeface="Calibri"/>
              </a:rPr>
              <a:t>dahil </a:t>
            </a:r>
            <a:r>
              <a:rPr sz="2700" dirty="0">
                <a:latin typeface="Calibri"/>
                <a:cs typeface="Calibri"/>
              </a:rPr>
              <a:t>giderler </a:t>
            </a:r>
            <a:r>
              <a:rPr sz="2700" spc="-20" dirty="0">
                <a:solidFill>
                  <a:srgbClr val="0000FF"/>
                </a:solidFill>
                <a:latin typeface="Calibri"/>
                <a:cs typeface="Calibri"/>
              </a:rPr>
              <a:t>dikkate  </a:t>
            </a:r>
            <a:r>
              <a:rPr sz="2700" dirty="0">
                <a:solidFill>
                  <a:srgbClr val="0000FF"/>
                </a:solidFill>
                <a:latin typeface="Calibri"/>
                <a:cs typeface="Calibri"/>
              </a:rPr>
              <a:t>alınmak </a:t>
            </a:r>
            <a:r>
              <a:rPr sz="2700" spc="-10" dirty="0">
                <a:solidFill>
                  <a:srgbClr val="0000FF"/>
                </a:solidFill>
                <a:latin typeface="Calibri"/>
                <a:cs typeface="Calibri"/>
              </a:rPr>
              <a:t>suretiyle </a:t>
            </a:r>
            <a:r>
              <a:rPr sz="2700" spc="-5" dirty="0">
                <a:solidFill>
                  <a:srgbClr val="0000FF"/>
                </a:solidFill>
                <a:latin typeface="Calibri"/>
                <a:cs typeface="Calibri"/>
              </a:rPr>
              <a:t>tekliflerin değerlendirilmesi </a:t>
            </a:r>
            <a:r>
              <a:rPr sz="2700" spc="-15" dirty="0">
                <a:solidFill>
                  <a:srgbClr val="0000FF"/>
                </a:solidFill>
                <a:latin typeface="Calibri"/>
                <a:cs typeface="Calibri"/>
              </a:rPr>
              <a:t>yapılarak  </a:t>
            </a:r>
            <a:r>
              <a:rPr sz="2700" spc="-5" dirty="0">
                <a:latin typeface="Calibri"/>
                <a:cs typeface="Calibri"/>
              </a:rPr>
              <a:t>4734 </a:t>
            </a:r>
            <a:r>
              <a:rPr sz="2700" spc="-10" dirty="0">
                <a:latin typeface="Calibri"/>
                <a:cs typeface="Calibri"/>
              </a:rPr>
              <a:t>sayılı </a:t>
            </a:r>
            <a:r>
              <a:rPr sz="2700" spc="-15" dirty="0">
                <a:latin typeface="Calibri"/>
                <a:cs typeface="Calibri"/>
              </a:rPr>
              <a:t>Kanunun </a:t>
            </a:r>
            <a:r>
              <a:rPr sz="2700" spc="-5" dirty="0">
                <a:latin typeface="Calibri"/>
                <a:cs typeface="Calibri"/>
              </a:rPr>
              <a:t>38 inci maddesi </a:t>
            </a:r>
            <a:r>
              <a:rPr sz="2700" spc="-15" dirty="0">
                <a:latin typeface="Calibri"/>
                <a:cs typeface="Calibri"/>
              </a:rPr>
              <a:t>uyarınca </a:t>
            </a:r>
            <a:r>
              <a:rPr sz="2700" spc="-5" dirty="0">
                <a:latin typeface="Calibri"/>
                <a:cs typeface="Calibri"/>
              </a:rPr>
              <a:t>teklifi </a:t>
            </a:r>
            <a:r>
              <a:rPr sz="2700" dirty="0">
                <a:latin typeface="Calibri"/>
                <a:cs typeface="Calibri"/>
              </a:rPr>
              <a:t>aşırı  </a:t>
            </a:r>
            <a:r>
              <a:rPr sz="2700" spc="-5" dirty="0">
                <a:latin typeface="Calibri"/>
                <a:cs typeface="Calibri"/>
              </a:rPr>
              <a:t>düşük </a:t>
            </a:r>
            <a:r>
              <a:rPr sz="2700" spc="-10" dirty="0">
                <a:latin typeface="Calibri"/>
                <a:cs typeface="Calibri"/>
              </a:rPr>
              <a:t>görülen </a:t>
            </a:r>
            <a:r>
              <a:rPr sz="2700" spc="-15" dirty="0">
                <a:latin typeface="Calibri"/>
                <a:cs typeface="Calibri"/>
              </a:rPr>
              <a:t>isteklilerden</a:t>
            </a:r>
            <a:r>
              <a:rPr sz="2700" spc="580" dirty="0">
                <a:latin typeface="Calibri"/>
                <a:cs typeface="Calibri"/>
              </a:rPr>
              <a:t> </a:t>
            </a:r>
            <a:r>
              <a:rPr sz="2700" spc="-10" dirty="0">
                <a:latin typeface="Calibri"/>
                <a:cs typeface="Calibri"/>
              </a:rPr>
              <a:t>işin </a:t>
            </a:r>
            <a:r>
              <a:rPr sz="2700" spc="-5" dirty="0">
                <a:latin typeface="Calibri"/>
                <a:cs typeface="Calibri"/>
              </a:rPr>
              <a:t>niteliğine </a:t>
            </a:r>
            <a:r>
              <a:rPr sz="2700" spc="-20" dirty="0">
                <a:latin typeface="Calibri"/>
                <a:cs typeface="Calibri"/>
              </a:rPr>
              <a:t>göre </a:t>
            </a:r>
            <a:r>
              <a:rPr sz="2700" spc="-10" dirty="0">
                <a:latin typeface="Calibri"/>
                <a:cs typeface="Calibri"/>
              </a:rPr>
              <a:t>ihale  </a:t>
            </a:r>
            <a:r>
              <a:rPr sz="2700" spc="-20" dirty="0">
                <a:latin typeface="Calibri"/>
                <a:cs typeface="Calibri"/>
              </a:rPr>
              <a:t>komisyonunca </a:t>
            </a:r>
            <a:r>
              <a:rPr sz="2700" spc="-5" dirty="0">
                <a:latin typeface="Calibri"/>
                <a:cs typeface="Calibri"/>
              </a:rPr>
              <a:t>belirlenen önemli teklif bileşenleri </a:t>
            </a:r>
            <a:r>
              <a:rPr sz="2700" dirty="0">
                <a:latin typeface="Calibri"/>
                <a:cs typeface="Calibri"/>
              </a:rPr>
              <a:t>ile ilgili  açıklama</a:t>
            </a:r>
            <a:r>
              <a:rPr sz="2700" spc="-100" dirty="0">
                <a:latin typeface="Calibri"/>
                <a:cs typeface="Calibri"/>
              </a:rPr>
              <a:t> </a:t>
            </a:r>
            <a:r>
              <a:rPr sz="2700" spc="-30" dirty="0">
                <a:latin typeface="Calibri"/>
                <a:cs typeface="Calibri"/>
              </a:rPr>
              <a:t>istenecektir.</a:t>
            </a:r>
            <a:endParaRPr sz="27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97</a:t>
            </a:fld>
            <a:endParaRPr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528316" y="309371"/>
            <a:ext cx="428853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802382" y="423926"/>
            <a:ext cx="3562350" cy="487680"/>
          </a:xfrm>
          <a:prstGeom prst="rect">
            <a:avLst/>
          </a:prstGeom>
        </p:spPr>
        <p:txBody>
          <a:bodyPr vert="horz" wrap="square" lIns="0" tIns="0" rIns="0" bIns="0" rtlCol="0">
            <a:spAutoFit/>
          </a:bodyPr>
          <a:lstStyle/>
          <a:p>
            <a:pPr marL="12700">
              <a:lnSpc>
                <a:spcPct val="100000"/>
              </a:lnSpc>
            </a:pPr>
            <a:r>
              <a:rPr spc="-5" dirty="0"/>
              <a:t>Hizmet </a:t>
            </a:r>
            <a:r>
              <a:rPr dirty="0"/>
              <a:t>Alım</a:t>
            </a:r>
            <a:r>
              <a:rPr spc="-60" dirty="0"/>
              <a:t> </a:t>
            </a:r>
            <a:r>
              <a:rPr dirty="0"/>
              <a:t>İhaleleri</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74394"/>
            <a:ext cx="1677035" cy="457200"/>
          </a:xfrm>
          <a:prstGeom prst="rect">
            <a:avLst/>
          </a:prstGeom>
        </p:spPr>
        <p:txBody>
          <a:bodyPr vert="horz" wrap="square" lIns="0" tIns="0" rIns="0" bIns="0" rtlCol="0">
            <a:spAutoFit/>
          </a:bodyPr>
          <a:lstStyle/>
          <a:p>
            <a:pPr marL="219710" indent="-207010">
              <a:lnSpc>
                <a:spcPct val="100000"/>
              </a:lnSpc>
              <a:buClr>
                <a:srgbClr val="FF0000"/>
              </a:buClr>
              <a:buSzPct val="96428"/>
              <a:buFont typeface="Arial"/>
              <a:buChar char="•"/>
              <a:tabLst>
                <a:tab pos="220345" algn="l"/>
              </a:tabLst>
            </a:pPr>
            <a:r>
              <a:rPr sz="2800" spc="-15" dirty="0">
                <a:latin typeface="Calibri"/>
                <a:cs typeface="Calibri"/>
              </a:rPr>
              <a:t>İdarelerce</a:t>
            </a:r>
            <a:endParaRPr sz="2800">
              <a:latin typeface="Calibri"/>
              <a:cs typeface="Calibri"/>
            </a:endParaRPr>
          </a:p>
        </p:txBody>
      </p:sp>
      <p:sp>
        <p:nvSpPr>
          <p:cNvPr id="10" name="object 10"/>
          <p:cNvSpPr txBox="1"/>
          <p:nvPr/>
        </p:nvSpPr>
        <p:spPr>
          <a:xfrm>
            <a:off x="2469260" y="1374394"/>
            <a:ext cx="6148705" cy="426720"/>
          </a:xfrm>
          <a:prstGeom prst="rect">
            <a:avLst/>
          </a:prstGeom>
        </p:spPr>
        <p:txBody>
          <a:bodyPr vert="horz" wrap="square" lIns="0" tIns="0" rIns="0" bIns="0" rtlCol="0">
            <a:spAutoFit/>
          </a:bodyPr>
          <a:lstStyle/>
          <a:p>
            <a:pPr marL="12700">
              <a:lnSpc>
                <a:spcPct val="100000"/>
              </a:lnSpc>
              <a:tabLst>
                <a:tab pos="880744" algn="l"/>
                <a:tab pos="2015489" algn="l"/>
                <a:tab pos="3565525" algn="l"/>
                <a:tab pos="4866640" algn="l"/>
              </a:tabLst>
            </a:pPr>
            <a:r>
              <a:rPr sz="2800" spc="-5" dirty="0">
                <a:latin typeface="Calibri"/>
                <a:cs typeface="Calibri"/>
              </a:rPr>
              <a:t>aşırı	d</a:t>
            </a:r>
            <a:r>
              <a:rPr sz="2800" spc="0" dirty="0">
                <a:latin typeface="Calibri"/>
                <a:cs typeface="Calibri"/>
              </a:rPr>
              <a:t>ü</a:t>
            </a:r>
            <a:r>
              <a:rPr sz="2800" dirty="0">
                <a:latin typeface="Calibri"/>
                <a:cs typeface="Calibri"/>
              </a:rPr>
              <a:t>ş</a:t>
            </a:r>
            <a:r>
              <a:rPr sz="2800" spc="-5" dirty="0">
                <a:latin typeface="Calibri"/>
                <a:cs typeface="Calibri"/>
              </a:rPr>
              <a:t>ük</a:t>
            </a:r>
            <a:r>
              <a:rPr sz="2800" dirty="0">
                <a:latin typeface="Calibri"/>
                <a:cs typeface="Calibri"/>
              </a:rPr>
              <a:t>	</a:t>
            </a:r>
            <a:r>
              <a:rPr sz="2800" spc="-30" dirty="0">
                <a:latin typeface="Calibri"/>
                <a:cs typeface="Calibri"/>
              </a:rPr>
              <a:t>t</a:t>
            </a:r>
            <a:r>
              <a:rPr sz="2800" spc="-5" dirty="0">
                <a:latin typeface="Calibri"/>
                <a:cs typeface="Calibri"/>
              </a:rPr>
              <a:t>ekl</a:t>
            </a:r>
            <a:r>
              <a:rPr sz="2800" spc="-20" dirty="0">
                <a:latin typeface="Calibri"/>
                <a:cs typeface="Calibri"/>
              </a:rPr>
              <a:t>i</a:t>
            </a:r>
            <a:r>
              <a:rPr sz="2800" dirty="0">
                <a:latin typeface="Calibri"/>
                <a:cs typeface="Calibri"/>
              </a:rPr>
              <a:t>f</a:t>
            </a:r>
            <a:r>
              <a:rPr sz="2800" spc="-5" dirty="0">
                <a:latin typeface="Calibri"/>
                <a:cs typeface="Calibri"/>
              </a:rPr>
              <a:t>le</a:t>
            </a:r>
            <a:r>
              <a:rPr sz="2800" spc="-55" dirty="0">
                <a:latin typeface="Calibri"/>
                <a:cs typeface="Calibri"/>
              </a:rPr>
              <a:t>r</a:t>
            </a:r>
            <a:r>
              <a:rPr sz="2800" spc="-5" dirty="0">
                <a:latin typeface="Calibri"/>
                <a:cs typeface="Calibri"/>
              </a:rPr>
              <a:t>e</a:t>
            </a:r>
            <a:r>
              <a:rPr sz="2800" dirty="0">
                <a:latin typeface="Calibri"/>
                <a:cs typeface="Calibri"/>
              </a:rPr>
              <a:t>	</a:t>
            </a:r>
            <a:r>
              <a:rPr sz="2800" spc="-50" dirty="0">
                <a:latin typeface="Calibri"/>
                <a:cs typeface="Calibri"/>
              </a:rPr>
              <a:t>y</a:t>
            </a:r>
            <a:r>
              <a:rPr sz="2800" spc="-5" dirty="0">
                <a:latin typeface="Calibri"/>
                <a:cs typeface="Calibri"/>
              </a:rPr>
              <a:t>ön</a:t>
            </a:r>
            <a:r>
              <a:rPr sz="2800" dirty="0">
                <a:latin typeface="Calibri"/>
                <a:cs typeface="Calibri"/>
              </a:rPr>
              <a:t>el</a:t>
            </a:r>
            <a:r>
              <a:rPr sz="2800" spc="-15" dirty="0">
                <a:latin typeface="Calibri"/>
                <a:cs typeface="Calibri"/>
              </a:rPr>
              <a:t>i</a:t>
            </a:r>
            <a:r>
              <a:rPr sz="2800" spc="-5" dirty="0">
                <a:latin typeface="Calibri"/>
                <a:cs typeface="Calibri"/>
              </a:rPr>
              <a:t>k</a:t>
            </a:r>
            <a:r>
              <a:rPr sz="2800" dirty="0">
                <a:latin typeface="Calibri"/>
                <a:cs typeface="Calibri"/>
              </a:rPr>
              <a:t>	</a:t>
            </a:r>
            <a:r>
              <a:rPr sz="2800" spc="-5" dirty="0">
                <a:latin typeface="Calibri"/>
                <a:cs typeface="Calibri"/>
              </a:rPr>
              <a:t>a</a:t>
            </a:r>
            <a:r>
              <a:rPr sz="2800" dirty="0">
                <a:latin typeface="Calibri"/>
                <a:cs typeface="Calibri"/>
              </a:rPr>
              <a:t>çık</a:t>
            </a:r>
            <a:r>
              <a:rPr sz="2800" spc="-15" dirty="0">
                <a:latin typeface="Calibri"/>
                <a:cs typeface="Calibri"/>
              </a:rPr>
              <a:t>l</a:t>
            </a:r>
            <a:r>
              <a:rPr sz="2800" spc="-5" dirty="0">
                <a:latin typeface="Calibri"/>
                <a:cs typeface="Calibri"/>
              </a:rPr>
              <a:t>ama</a:t>
            </a:r>
            <a:endParaRPr sz="2800">
              <a:latin typeface="Calibri"/>
              <a:cs typeface="Calibri"/>
            </a:endParaRPr>
          </a:p>
        </p:txBody>
      </p:sp>
      <p:sp>
        <p:nvSpPr>
          <p:cNvPr id="11" name="object 11"/>
          <p:cNvSpPr/>
          <p:nvPr/>
        </p:nvSpPr>
        <p:spPr>
          <a:xfrm>
            <a:off x="2650744" y="5375783"/>
            <a:ext cx="5954395" cy="0"/>
          </a:xfrm>
          <a:custGeom>
            <a:avLst/>
            <a:gdLst/>
            <a:ahLst/>
            <a:cxnLst/>
            <a:rect l="l" t="t" r="r" b="b"/>
            <a:pathLst>
              <a:path w="5954395">
                <a:moveTo>
                  <a:pt x="0" y="0"/>
                </a:moveTo>
                <a:lnTo>
                  <a:pt x="5954140" y="0"/>
                </a:lnTo>
              </a:path>
            </a:pathLst>
          </a:custGeom>
          <a:ln w="22859">
            <a:solidFill>
              <a:srgbClr val="0000FF"/>
            </a:solidFill>
          </a:ln>
        </p:spPr>
        <p:txBody>
          <a:bodyPr wrap="square" lIns="0" tIns="0" rIns="0" bIns="0" rtlCol="0"/>
          <a:lstStyle/>
          <a:p>
            <a:endParaRPr/>
          </a:p>
        </p:txBody>
      </p:sp>
      <p:sp>
        <p:nvSpPr>
          <p:cNvPr id="12" name="object 12"/>
          <p:cNvSpPr txBox="1"/>
          <p:nvPr/>
        </p:nvSpPr>
        <p:spPr>
          <a:xfrm>
            <a:off x="547217" y="1812163"/>
            <a:ext cx="8072755" cy="4213225"/>
          </a:xfrm>
          <a:prstGeom prst="rect">
            <a:avLst/>
          </a:prstGeom>
        </p:spPr>
        <p:txBody>
          <a:bodyPr vert="horz" wrap="square" lIns="0" tIns="0" rIns="0" bIns="0" rtlCol="0">
            <a:spAutoFit/>
          </a:bodyPr>
          <a:lstStyle/>
          <a:p>
            <a:pPr marL="12700" marR="5080" algn="just">
              <a:lnSpc>
                <a:spcPct val="140000"/>
              </a:lnSpc>
            </a:pPr>
            <a:r>
              <a:rPr sz="2800" spc="-10" dirty="0">
                <a:latin typeface="Calibri"/>
                <a:cs typeface="Calibri"/>
              </a:rPr>
              <a:t>istenmesine </a:t>
            </a:r>
            <a:r>
              <a:rPr sz="2800" spc="-5" dirty="0">
                <a:latin typeface="Calibri"/>
                <a:cs typeface="Calibri"/>
              </a:rPr>
              <a:t>ilişkin </a:t>
            </a:r>
            <a:r>
              <a:rPr sz="2800" spc="-10" dirty="0">
                <a:latin typeface="Calibri"/>
                <a:cs typeface="Calibri"/>
              </a:rPr>
              <a:t>yazıda, </a:t>
            </a:r>
            <a:r>
              <a:rPr sz="2800" spc="-15" dirty="0">
                <a:latin typeface="Calibri"/>
                <a:cs typeface="Calibri"/>
              </a:rPr>
              <a:t>teklifte </a:t>
            </a:r>
            <a:r>
              <a:rPr sz="2800" spc="-5" dirty="0">
                <a:latin typeface="Calibri"/>
                <a:cs typeface="Calibri"/>
              </a:rPr>
              <a:t>önemli olduğu </a:t>
            </a:r>
            <a:r>
              <a:rPr sz="2800" spc="-10" dirty="0">
                <a:latin typeface="Calibri"/>
                <a:cs typeface="Calibri"/>
              </a:rPr>
              <a:t>tespit  </a:t>
            </a:r>
            <a:r>
              <a:rPr sz="2800" spc="-5" dirty="0">
                <a:latin typeface="Calibri"/>
                <a:cs typeface="Calibri"/>
              </a:rPr>
              <a:t>edilen bileşenlerin belirtilmesi </a:t>
            </a:r>
            <a:r>
              <a:rPr sz="2800" spc="-20" dirty="0">
                <a:latin typeface="Calibri"/>
                <a:cs typeface="Calibri"/>
              </a:rPr>
              <a:t>ve </a:t>
            </a:r>
            <a:r>
              <a:rPr sz="2800" spc="-5" dirty="0">
                <a:latin typeface="Calibri"/>
                <a:cs typeface="Calibri"/>
              </a:rPr>
              <a:t>açıklama için  </a:t>
            </a:r>
            <a:r>
              <a:rPr sz="2800" spc="-15" dirty="0">
                <a:latin typeface="Calibri"/>
                <a:cs typeface="Calibri"/>
              </a:rPr>
              <a:t>isteklilere </a:t>
            </a:r>
            <a:r>
              <a:rPr sz="2800" u="heavy" spc="-5" dirty="0">
                <a:solidFill>
                  <a:srgbClr val="FF0000"/>
                </a:solidFill>
                <a:latin typeface="Calibri"/>
                <a:cs typeface="Calibri"/>
              </a:rPr>
              <a:t>üç </a:t>
            </a:r>
            <a:r>
              <a:rPr sz="2800" u="heavy" dirty="0">
                <a:solidFill>
                  <a:srgbClr val="FF0000"/>
                </a:solidFill>
                <a:latin typeface="Calibri"/>
                <a:cs typeface="Calibri"/>
              </a:rPr>
              <a:t>(3) iş gününden </a:t>
            </a:r>
            <a:r>
              <a:rPr sz="2800" u="heavy" spc="-5" dirty="0">
                <a:solidFill>
                  <a:srgbClr val="FF0000"/>
                </a:solidFill>
                <a:latin typeface="Calibri"/>
                <a:cs typeface="Calibri"/>
              </a:rPr>
              <a:t>az </a:t>
            </a:r>
            <a:r>
              <a:rPr sz="2800" u="heavy" spc="-10" dirty="0">
                <a:solidFill>
                  <a:srgbClr val="FF0000"/>
                </a:solidFill>
                <a:latin typeface="Calibri"/>
                <a:cs typeface="Calibri"/>
              </a:rPr>
              <a:t>olmamak </a:t>
            </a:r>
            <a:r>
              <a:rPr sz="2800" u="heavy" spc="-25" dirty="0">
                <a:solidFill>
                  <a:srgbClr val="FF0000"/>
                </a:solidFill>
                <a:latin typeface="Calibri"/>
                <a:cs typeface="Calibri"/>
              </a:rPr>
              <a:t>üzere </a:t>
            </a:r>
            <a:r>
              <a:rPr sz="2800" spc="-15" dirty="0">
                <a:latin typeface="Calibri"/>
                <a:cs typeface="Calibri"/>
              </a:rPr>
              <a:t>makul  </a:t>
            </a:r>
            <a:r>
              <a:rPr sz="2800" spc="-10" dirty="0">
                <a:latin typeface="Calibri"/>
                <a:cs typeface="Calibri"/>
              </a:rPr>
              <a:t>bir </a:t>
            </a:r>
            <a:r>
              <a:rPr sz="2800" spc="-15" dirty="0">
                <a:latin typeface="Calibri"/>
                <a:cs typeface="Calibri"/>
              </a:rPr>
              <a:t>süre </a:t>
            </a:r>
            <a:r>
              <a:rPr sz="2800" spc="-10" dirty="0">
                <a:latin typeface="Calibri"/>
                <a:cs typeface="Calibri"/>
              </a:rPr>
              <a:t>verilmesi</a:t>
            </a:r>
            <a:r>
              <a:rPr sz="2800" spc="10" dirty="0">
                <a:latin typeface="Calibri"/>
                <a:cs typeface="Calibri"/>
              </a:rPr>
              <a:t> </a:t>
            </a:r>
            <a:r>
              <a:rPr sz="2800" spc="-30" dirty="0">
                <a:latin typeface="Calibri"/>
                <a:cs typeface="Calibri"/>
              </a:rPr>
              <a:t>gerekmektedir.</a:t>
            </a:r>
            <a:endParaRPr sz="2800">
              <a:latin typeface="Calibri"/>
              <a:cs typeface="Calibri"/>
            </a:endParaRPr>
          </a:p>
          <a:p>
            <a:pPr marL="12700" marR="5715" algn="just">
              <a:lnSpc>
                <a:spcPct val="140000"/>
              </a:lnSpc>
              <a:buClr>
                <a:srgbClr val="FF0000"/>
              </a:buClr>
              <a:buSzPct val="89285"/>
              <a:buFont typeface="Arial"/>
              <a:buChar char="•"/>
              <a:tabLst>
                <a:tab pos="206375" algn="l"/>
              </a:tabLst>
            </a:pPr>
            <a:r>
              <a:rPr sz="2800" spc="-20" dirty="0">
                <a:latin typeface="Calibri"/>
                <a:cs typeface="Calibri"/>
              </a:rPr>
              <a:t>Personel </a:t>
            </a:r>
            <a:r>
              <a:rPr sz="2800" spc="-10" dirty="0">
                <a:latin typeface="Calibri"/>
                <a:cs typeface="Calibri"/>
              </a:rPr>
              <a:t>çalıştırılmasına </a:t>
            </a:r>
            <a:r>
              <a:rPr sz="2800" spc="-20" dirty="0">
                <a:latin typeface="Calibri"/>
                <a:cs typeface="Calibri"/>
              </a:rPr>
              <a:t>dayalı </a:t>
            </a:r>
            <a:r>
              <a:rPr sz="2800" spc="-10" dirty="0">
                <a:latin typeface="Calibri"/>
                <a:cs typeface="Calibri"/>
              </a:rPr>
              <a:t>hizmet </a:t>
            </a:r>
            <a:r>
              <a:rPr sz="2800" spc="-5" dirty="0">
                <a:latin typeface="Calibri"/>
                <a:cs typeface="Calibri"/>
              </a:rPr>
              <a:t>alımı  ihalelerinde, </a:t>
            </a:r>
            <a:r>
              <a:rPr sz="2800" b="1" spc="-15" dirty="0">
                <a:solidFill>
                  <a:srgbClr val="0000FF"/>
                </a:solidFill>
                <a:latin typeface="Calibri"/>
                <a:cs typeface="Calibri"/>
              </a:rPr>
              <a:t>kar</a:t>
            </a:r>
            <a:r>
              <a:rPr sz="2800" b="1" spc="600" dirty="0">
                <a:solidFill>
                  <a:srgbClr val="0000FF"/>
                </a:solidFill>
                <a:latin typeface="Calibri"/>
                <a:cs typeface="Calibri"/>
              </a:rPr>
              <a:t> </a:t>
            </a:r>
            <a:r>
              <a:rPr sz="2800" b="1" spc="-5" dirty="0">
                <a:solidFill>
                  <a:srgbClr val="0000FF"/>
                </a:solidFill>
                <a:latin typeface="Calibri"/>
                <a:cs typeface="Calibri"/>
              </a:rPr>
              <a:t>hariç </a:t>
            </a:r>
            <a:r>
              <a:rPr sz="2800" b="1" spc="-10" dirty="0">
                <a:solidFill>
                  <a:srgbClr val="0000FF"/>
                </a:solidFill>
                <a:latin typeface="Calibri"/>
                <a:cs typeface="Calibri"/>
              </a:rPr>
              <a:t>yaklaşık maliyet </a:t>
            </a:r>
            <a:r>
              <a:rPr sz="2800" b="1" spc="-5" dirty="0">
                <a:solidFill>
                  <a:srgbClr val="0000FF"/>
                </a:solidFill>
                <a:latin typeface="Calibri"/>
                <a:cs typeface="Calibri"/>
              </a:rPr>
              <a:t>tutarının  </a:t>
            </a:r>
            <a:r>
              <a:rPr sz="2800" b="1" u="heavy" spc="-10" dirty="0">
                <a:solidFill>
                  <a:srgbClr val="0000FF"/>
                </a:solidFill>
                <a:latin typeface="Calibri"/>
                <a:cs typeface="Calibri"/>
              </a:rPr>
              <a:t>üzerindeki   teklifler   </a:t>
            </a:r>
            <a:r>
              <a:rPr sz="2800" b="1" u="heavy" spc="-5" dirty="0">
                <a:solidFill>
                  <a:srgbClr val="0000FF"/>
                </a:solidFill>
                <a:latin typeface="Calibri"/>
                <a:cs typeface="Calibri"/>
              </a:rPr>
              <a:t>aşırı   düşük   </a:t>
            </a:r>
            <a:r>
              <a:rPr sz="2800" b="1" u="heavy" spc="-10" dirty="0">
                <a:solidFill>
                  <a:srgbClr val="0000FF"/>
                </a:solidFill>
                <a:latin typeface="Calibri"/>
                <a:cs typeface="Calibri"/>
              </a:rPr>
              <a:t>teklif   </a:t>
            </a:r>
            <a:r>
              <a:rPr sz="2800" b="1" u="heavy" spc="-15" dirty="0">
                <a:solidFill>
                  <a:srgbClr val="0000FF"/>
                </a:solidFill>
                <a:latin typeface="Calibri"/>
                <a:cs typeface="Calibri"/>
              </a:rPr>
              <a:t>olarak </a:t>
            </a:r>
            <a:r>
              <a:rPr sz="2800" b="1" u="heavy" spc="235" dirty="0">
                <a:solidFill>
                  <a:srgbClr val="0000FF"/>
                </a:solidFill>
                <a:latin typeface="Calibri"/>
                <a:cs typeface="Calibri"/>
              </a:rPr>
              <a:t> </a:t>
            </a:r>
            <a:r>
              <a:rPr sz="2800" b="1" u="heavy" spc="-10" dirty="0">
                <a:solidFill>
                  <a:srgbClr val="0000FF"/>
                </a:solidFill>
                <a:latin typeface="Calibri"/>
                <a:cs typeface="Calibri"/>
              </a:rPr>
              <a:t>kabul</a:t>
            </a:r>
            <a:endParaRPr sz="2800">
              <a:latin typeface="Calibri"/>
              <a:cs typeface="Calibri"/>
            </a:endParaRPr>
          </a:p>
        </p:txBody>
      </p:sp>
      <p:sp>
        <p:nvSpPr>
          <p:cNvPr id="13" name="object 13"/>
          <p:cNvSpPr txBox="1"/>
          <p:nvPr/>
        </p:nvSpPr>
        <p:spPr>
          <a:xfrm>
            <a:off x="547217" y="6165596"/>
            <a:ext cx="2272665" cy="457200"/>
          </a:xfrm>
          <a:prstGeom prst="rect">
            <a:avLst/>
          </a:prstGeom>
        </p:spPr>
        <p:txBody>
          <a:bodyPr vert="horz" wrap="square" lIns="0" tIns="0" rIns="0" bIns="0" rtlCol="0">
            <a:spAutoFit/>
          </a:bodyPr>
          <a:lstStyle/>
          <a:p>
            <a:pPr marL="12700">
              <a:lnSpc>
                <a:spcPct val="100000"/>
              </a:lnSpc>
            </a:pPr>
            <a:r>
              <a:rPr sz="2800" b="1" u="heavy" spc="-30" dirty="0">
                <a:solidFill>
                  <a:srgbClr val="0000FF"/>
                </a:solidFill>
                <a:latin typeface="Calibri"/>
                <a:cs typeface="Calibri"/>
              </a:rPr>
              <a:t>edilmeyecektir.</a:t>
            </a:r>
            <a:endParaRPr sz="2800">
              <a:latin typeface="Calibri"/>
              <a:cs typeface="Calibri"/>
            </a:endParaRPr>
          </a:p>
        </p:txBody>
      </p:sp>
      <p:sp>
        <p:nvSpPr>
          <p:cNvPr id="14" name="object 14"/>
          <p:cNvSpPr txBox="1"/>
          <p:nvPr/>
        </p:nvSpPr>
        <p:spPr>
          <a:xfrm>
            <a:off x="8331200" y="6447434"/>
            <a:ext cx="27686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105</a:t>
            </a:r>
            <a:endParaRPr sz="1200">
              <a:latin typeface="Tahoma"/>
              <a:cs typeface="Tahoma"/>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528316" y="309371"/>
            <a:ext cx="428853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802382" y="423926"/>
            <a:ext cx="3562350" cy="521334"/>
          </a:xfrm>
          <a:prstGeom prst="rect">
            <a:avLst/>
          </a:prstGeom>
        </p:spPr>
        <p:txBody>
          <a:bodyPr vert="horz" wrap="square" lIns="0" tIns="0" rIns="0" bIns="0" rtlCol="0">
            <a:spAutoFit/>
          </a:bodyPr>
          <a:lstStyle/>
          <a:p>
            <a:pPr marL="12700">
              <a:lnSpc>
                <a:spcPct val="100000"/>
              </a:lnSpc>
            </a:pPr>
            <a:r>
              <a:rPr spc="-5" dirty="0"/>
              <a:t>Hizmet </a:t>
            </a:r>
            <a:r>
              <a:rPr dirty="0"/>
              <a:t>Alım</a:t>
            </a:r>
            <a:r>
              <a:rPr spc="-60" dirty="0"/>
              <a:t> </a:t>
            </a:r>
            <a:r>
              <a:rPr dirty="0"/>
              <a:t>İhaleleri</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78534"/>
            <a:ext cx="7754620" cy="1418590"/>
          </a:xfrm>
          <a:prstGeom prst="rect">
            <a:avLst/>
          </a:prstGeom>
        </p:spPr>
        <p:txBody>
          <a:bodyPr vert="horz" wrap="square" lIns="0" tIns="0" rIns="0" bIns="0" rtlCol="0">
            <a:spAutoFit/>
          </a:bodyPr>
          <a:lstStyle/>
          <a:p>
            <a:pPr marL="12700">
              <a:lnSpc>
                <a:spcPct val="100000"/>
              </a:lnSpc>
            </a:pPr>
            <a:r>
              <a:rPr sz="2400" spc="-5" dirty="0">
                <a:latin typeface="Calibri"/>
                <a:cs typeface="Calibri"/>
              </a:rPr>
              <a:t>İsteklilerin </a:t>
            </a:r>
            <a:r>
              <a:rPr sz="2400" dirty="0">
                <a:latin typeface="Calibri"/>
                <a:cs typeface="Calibri"/>
              </a:rPr>
              <a:t>açıklamalarına </a:t>
            </a:r>
            <a:r>
              <a:rPr sz="2400" spc="-15" dirty="0">
                <a:latin typeface="Calibri"/>
                <a:cs typeface="Calibri"/>
              </a:rPr>
              <a:t>dayanak </a:t>
            </a:r>
            <a:r>
              <a:rPr sz="2400" spc="-5" dirty="0">
                <a:latin typeface="Calibri"/>
                <a:cs typeface="Calibri"/>
              </a:rPr>
              <a:t>teşkil </a:t>
            </a:r>
            <a:r>
              <a:rPr sz="2400" dirty="0">
                <a:latin typeface="Calibri"/>
                <a:cs typeface="Calibri"/>
              </a:rPr>
              <a:t>eden </a:t>
            </a:r>
            <a:r>
              <a:rPr sz="2400" spc="-5" dirty="0">
                <a:latin typeface="Calibri"/>
                <a:cs typeface="Calibri"/>
              </a:rPr>
              <a:t>bilgi </a:t>
            </a:r>
            <a:r>
              <a:rPr sz="2400" spc="-15" dirty="0">
                <a:latin typeface="Calibri"/>
                <a:cs typeface="Calibri"/>
              </a:rPr>
              <a:t>ve</a:t>
            </a:r>
            <a:r>
              <a:rPr sz="2400" spc="-65" dirty="0">
                <a:latin typeface="Calibri"/>
                <a:cs typeface="Calibri"/>
              </a:rPr>
              <a:t> </a:t>
            </a:r>
            <a:r>
              <a:rPr sz="2400" spc="-5" dirty="0">
                <a:latin typeface="Calibri"/>
                <a:cs typeface="Calibri"/>
              </a:rPr>
              <a:t>belgeler;</a:t>
            </a:r>
            <a:endParaRPr sz="2400">
              <a:latin typeface="Calibri"/>
              <a:cs typeface="Calibri"/>
            </a:endParaRPr>
          </a:p>
          <a:p>
            <a:pPr marL="177165" indent="-164465">
              <a:lnSpc>
                <a:spcPct val="100000"/>
              </a:lnSpc>
              <a:spcBef>
                <a:spcPts val="1150"/>
              </a:spcBef>
              <a:buClr>
                <a:srgbClr val="FF0000"/>
              </a:buClr>
              <a:buSzPct val="89583"/>
              <a:buFont typeface="Arial"/>
              <a:buChar char="•"/>
              <a:tabLst>
                <a:tab pos="177800" algn="l"/>
              </a:tabLst>
            </a:pPr>
            <a:r>
              <a:rPr sz="2400" spc="-35" dirty="0">
                <a:latin typeface="Calibri"/>
                <a:cs typeface="Calibri"/>
              </a:rPr>
              <a:t>Tedarikçi </a:t>
            </a:r>
            <a:r>
              <a:rPr sz="2400" spc="-20" dirty="0">
                <a:latin typeface="Calibri"/>
                <a:cs typeface="Calibri"/>
              </a:rPr>
              <a:t>veya </a:t>
            </a:r>
            <a:r>
              <a:rPr sz="2400" spc="-5" dirty="0">
                <a:latin typeface="Calibri"/>
                <a:cs typeface="Calibri"/>
              </a:rPr>
              <a:t>üreticilerden </a:t>
            </a:r>
            <a:r>
              <a:rPr sz="2400" dirty="0">
                <a:latin typeface="Calibri"/>
                <a:cs typeface="Calibri"/>
              </a:rPr>
              <a:t>alınan </a:t>
            </a:r>
            <a:r>
              <a:rPr sz="2400" spc="-15" dirty="0">
                <a:solidFill>
                  <a:srgbClr val="0000FF"/>
                </a:solidFill>
                <a:latin typeface="Calibri"/>
                <a:cs typeface="Calibri"/>
              </a:rPr>
              <a:t>proforma</a:t>
            </a:r>
            <a:r>
              <a:rPr sz="2400" spc="5" dirty="0">
                <a:solidFill>
                  <a:srgbClr val="0000FF"/>
                </a:solidFill>
                <a:latin typeface="Calibri"/>
                <a:cs typeface="Calibri"/>
              </a:rPr>
              <a:t> </a:t>
            </a:r>
            <a:r>
              <a:rPr sz="2400" spc="-35" dirty="0">
                <a:solidFill>
                  <a:srgbClr val="0000FF"/>
                </a:solidFill>
                <a:latin typeface="Calibri"/>
                <a:cs typeface="Calibri"/>
              </a:rPr>
              <a:t>faturalar,</a:t>
            </a:r>
            <a:endParaRPr sz="2400">
              <a:latin typeface="Calibri"/>
              <a:cs typeface="Calibri"/>
            </a:endParaRPr>
          </a:p>
          <a:p>
            <a:pPr marL="177165" indent="-164465">
              <a:lnSpc>
                <a:spcPct val="100000"/>
              </a:lnSpc>
              <a:spcBef>
                <a:spcPts val="1150"/>
              </a:spcBef>
              <a:buClr>
                <a:srgbClr val="FF0000"/>
              </a:buClr>
              <a:buSzPct val="89583"/>
              <a:buFont typeface="Arial"/>
              <a:buChar char="•"/>
              <a:tabLst>
                <a:tab pos="177800" algn="l"/>
              </a:tabLst>
            </a:pPr>
            <a:r>
              <a:rPr sz="2400" spc="-15" dirty="0">
                <a:latin typeface="Calibri"/>
                <a:cs typeface="Calibri"/>
              </a:rPr>
              <a:t>Fiyat</a:t>
            </a:r>
            <a:r>
              <a:rPr sz="2400" spc="-85" dirty="0">
                <a:latin typeface="Calibri"/>
                <a:cs typeface="Calibri"/>
              </a:rPr>
              <a:t> </a:t>
            </a:r>
            <a:r>
              <a:rPr sz="2400" spc="-5" dirty="0">
                <a:latin typeface="Calibri"/>
                <a:cs typeface="Calibri"/>
              </a:rPr>
              <a:t>teklifleri,</a:t>
            </a:r>
            <a:endParaRPr sz="2400">
              <a:latin typeface="Calibri"/>
              <a:cs typeface="Calibri"/>
            </a:endParaRPr>
          </a:p>
        </p:txBody>
      </p:sp>
      <p:sp>
        <p:nvSpPr>
          <p:cNvPr id="16" name="object 16"/>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99</a:t>
            </a:fld>
            <a:endParaRPr dirty="0"/>
          </a:p>
        </p:txBody>
      </p:sp>
      <p:sp>
        <p:nvSpPr>
          <p:cNvPr id="10" name="object 10"/>
          <p:cNvSpPr txBox="1"/>
          <p:nvPr/>
        </p:nvSpPr>
        <p:spPr>
          <a:xfrm>
            <a:off x="547217" y="3015107"/>
            <a:ext cx="894080" cy="393700"/>
          </a:xfrm>
          <a:prstGeom prst="rect">
            <a:avLst/>
          </a:prstGeom>
        </p:spPr>
        <p:txBody>
          <a:bodyPr vert="horz" wrap="square" lIns="0" tIns="0" rIns="0" bIns="0" rtlCol="0">
            <a:spAutoFit/>
          </a:bodyPr>
          <a:lstStyle/>
          <a:p>
            <a:pPr marL="177165" indent="-164465">
              <a:lnSpc>
                <a:spcPct val="100000"/>
              </a:lnSpc>
              <a:buClr>
                <a:srgbClr val="FF0000"/>
              </a:buClr>
              <a:buSzPct val="89583"/>
              <a:buFont typeface="Arial"/>
              <a:buChar char="•"/>
              <a:tabLst>
                <a:tab pos="177800" algn="l"/>
              </a:tabLst>
            </a:pPr>
            <a:r>
              <a:rPr sz="2400" spc="-35" dirty="0">
                <a:latin typeface="Calibri"/>
                <a:cs typeface="Calibri"/>
              </a:rPr>
              <a:t>K</a:t>
            </a:r>
            <a:r>
              <a:rPr sz="2400" dirty="0">
                <a:latin typeface="Calibri"/>
                <a:cs typeface="Calibri"/>
              </a:rPr>
              <a:t>amu</a:t>
            </a:r>
            <a:endParaRPr sz="2400">
              <a:latin typeface="Calibri"/>
              <a:cs typeface="Calibri"/>
            </a:endParaRPr>
          </a:p>
        </p:txBody>
      </p:sp>
      <p:sp>
        <p:nvSpPr>
          <p:cNvPr id="11" name="object 11"/>
          <p:cNvSpPr txBox="1"/>
          <p:nvPr/>
        </p:nvSpPr>
        <p:spPr>
          <a:xfrm>
            <a:off x="1670430" y="3015107"/>
            <a:ext cx="6944359" cy="393700"/>
          </a:xfrm>
          <a:prstGeom prst="rect">
            <a:avLst/>
          </a:prstGeom>
        </p:spPr>
        <p:txBody>
          <a:bodyPr vert="horz" wrap="square" lIns="0" tIns="0" rIns="0" bIns="0" rtlCol="0">
            <a:spAutoFit/>
          </a:bodyPr>
          <a:lstStyle/>
          <a:p>
            <a:pPr marL="12700">
              <a:lnSpc>
                <a:spcPct val="100000"/>
              </a:lnSpc>
              <a:tabLst>
                <a:tab pos="1069975" algn="l"/>
                <a:tab pos="1610995" algn="l"/>
                <a:tab pos="3170555" algn="l"/>
                <a:tab pos="4704080" algn="l"/>
                <a:tab pos="5934075" algn="l"/>
                <a:tab pos="6649084" algn="l"/>
              </a:tabLst>
            </a:pPr>
            <a:r>
              <a:rPr sz="2400" spc="-35" dirty="0">
                <a:latin typeface="Calibri"/>
                <a:cs typeface="Calibri"/>
              </a:rPr>
              <a:t>k</a:t>
            </a:r>
            <a:r>
              <a:rPr sz="2400" spc="-5" dirty="0">
                <a:latin typeface="Calibri"/>
                <a:cs typeface="Calibri"/>
              </a:rPr>
              <a:t>u</a:t>
            </a:r>
            <a:r>
              <a:rPr sz="2400" spc="-10" dirty="0">
                <a:latin typeface="Calibri"/>
                <a:cs typeface="Calibri"/>
              </a:rPr>
              <a:t>r</a:t>
            </a:r>
            <a:r>
              <a:rPr sz="2400" spc="-5" dirty="0">
                <a:latin typeface="Calibri"/>
                <a:cs typeface="Calibri"/>
              </a:rPr>
              <a:t>u</a:t>
            </a:r>
            <a:r>
              <a:rPr sz="2400" dirty="0">
                <a:latin typeface="Calibri"/>
                <a:cs typeface="Calibri"/>
              </a:rPr>
              <a:t>m	</a:t>
            </a:r>
            <a:r>
              <a:rPr sz="2400" spc="-30" dirty="0">
                <a:latin typeface="Calibri"/>
                <a:cs typeface="Calibri"/>
              </a:rPr>
              <a:t>v</a:t>
            </a:r>
            <a:r>
              <a:rPr sz="2400" dirty="0">
                <a:latin typeface="Calibri"/>
                <a:cs typeface="Calibri"/>
              </a:rPr>
              <a:t>e	</a:t>
            </a:r>
            <a:r>
              <a:rPr sz="2400" spc="-40" dirty="0">
                <a:latin typeface="Calibri"/>
                <a:cs typeface="Calibri"/>
              </a:rPr>
              <a:t>k</a:t>
            </a:r>
            <a:r>
              <a:rPr sz="2400" dirty="0">
                <a:latin typeface="Calibri"/>
                <a:cs typeface="Calibri"/>
              </a:rPr>
              <a:t>uruluşları	</a:t>
            </a:r>
            <a:r>
              <a:rPr sz="2400" spc="-25" dirty="0">
                <a:latin typeface="Calibri"/>
                <a:cs typeface="Calibri"/>
              </a:rPr>
              <a:t>t</a:t>
            </a:r>
            <a:r>
              <a:rPr sz="2400" spc="-10" dirty="0">
                <a:latin typeface="Calibri"/>
                <a:cs typeface="Calibri"/>
              </a:rPr>
              <a:t>a</a:t>
            </a:r>
            <a:r>
              <a:rPr sz="2400" spc="-50" dirty="0">
                <a:latin typeface="Calibri"/>
                <a:cs typeface="Calibri"/>
              </a:rPr>
              <a:t>r</a:t>
            </a:r>
            <a:r>
              <a:rPr sz="2400" spc="-10" dirty="0">
                <a:latin typeface="Calibri"/>
                <a:cs typeface="Calibri"/>
              </a:rPr>
              <a:t>a</a:t>
            </a:r>
            <a:r>
              <a:rPr sz="2400" spc="-5" dirty="0">
                <a:latin typeface="Calibri"/>
                <a:cs typeface="Calibri"/>
              </a:rPr>
              <a:t>fından</a:t>
            </a:r>
            <a:r>
              <a:rPr sz="2400" dirty="0">
                <a:latin typeface="Calibri"/>
                <a:cs typeface="Calibri"/>
              </a:rPr>
              <a:t>	</a:t>
            </a:r>
            <a:r>
              <a:rPr sz="2400" spc="-5" dirty="0">
                <a:latin typeface="Calibri"/>
                <a:cs typeface="Calibri"/>
              </a:rPr>
              <a:t>sunula</a:t>
            </a:r>
            <a:r>
              <a:rPr sz="2400" dirty="0">
                <a:latin typeface="Calibri"/>
                <a:cs typeface="Calibri"/>
              </a:rPr>
              <a:t>n	mal	</a:t>
            </a:r>
            <a:r>
              <a:rPr sz="2400" spc="-30" dirty="0">
                <a:latin typeface="Calibri"/>
                <a:cs typeface="Calibri"/>
              </a:rPr>
              <a:t>ve</a:t>
            </a:r>
            <a:endParaRPr sz="2400">
              <a:latin typeface="Calibri"/>
              <a:cs typeface="Calibri"/>
            </a:endParaRPr>
          </a:p>
        </p:txBody>
      </p:sp>
      <p:sp>
        <p:nvSpPr>
          <p:cNvPr id="12" name="object 12"/>
          <p:cNvSpPr txBox="1"/>
          <p:nvPr/>
        </p:nvSpPr>
        <p:spPr>
          <a:xfrm>
            <a:off x="547217" y="3527425"/>
            <a:ext cx="8074025" cy="1930400"/>
          </a:xfrm>
          <a:prstGeom prst="rect">
            <a:avLst/>
          </a:prstGeom>
        </p:spPr>
        <p:txBody>
          <a:bodyPr vert="horz" wrap="square" lIns="0" tIns="0" rIns="0" bIns="0" rtlCol="0">
            <a:spAutoFit/>
          </a:bodyPr>
          <a:lstStyle/>
          <a:p>
            <a:pPr marL="12700">
              <a:lnSpc>
                <a:spcPct val="100000"/>
              </a:lnSpc>
              <a:tabLst>
                <a:tab pos="1517015" algn="l"/>
                <a:tab pos="2395855" algn="l"/>
                <a:tab pos="3020695" algn="l"/>
                <a:tab pos="4088129" algn="l"/>
                <a:tab pos="4808855" algn="l"/>
                <a:tab pos="6046470" algn="l"/>
                <a:tab pos="6793230" algn="l"/>
              </a:tabLst>
            </a:pPr>
            <a:r>
              <a:rPr sz="2400" spc="-5" dirty="0">
                <a:latin typeface="Calibri"/>
                <a:cs typeface="Calibri"/>
              </a:rPr>
              <a:t>hizmetlere	</a:t>
            </a:r>
            <a:r>
              <a:rPr sz="2400" dirty="0">
                <a:latin typeface="Calibri"/>
                <a:cs typeface="Calibri"/>
              </a:rPr>
              <a:t>ilişkin	</a:t>
            </a:r>
            <a:r>
              <a:rPr sz="2400" spc="-5" dirty="0">
                <a:latin typeface="Calibri"/>
                <a:cs typeface="Calibri"/>
              </a:rPr>
              <a:t>ilan	</a:t>
            </a:r>
            <a:r>
              <a:rPr sz="2400" dirty="0">
                <a:latin typeface="Calibri"/>
                <a:cs typeface="Calibri"/>
              </a:rPr>
              <a:t>edilmiş	</a:t>
            </a:r>
            <a:r>
              <a:rPr sz="2400" spc="-20" dirty="0">
                <a:latin typeface="Calibri"/>
                <a:cs typeface="Calibri"/>
              </a:rPr>
              <a:t>fiyat	</a:t>
            </a:r>
            <a:r>
              <a:rPr sz="2400" spc="-10" dirty="0">
                <a:latin typeface="Calibri"/>
                <a:cs typeface="Calibri"/>
              </a:rPr>
              <a:t>tarifeleri	</a:t>
            </a:r>
            <a:r>
              <a:rPr sz="2400" spc="-20" dirty="0">
                <a:latin typeface="Calibri"/>
                <a:cs typeface="Calibri"/>
              </a:rPr>
              <a:t>veya	</a:t>
            </a:r>
            <a:r>
              <a:rPr sz="2400" spc="-10" dirty="0">
                <a:latin typeface="Calibri"/>
                <a:cs typeface="Calibri"/>
              </a:rPr>
              <a:t>bunlardan</a:t>
            </a:r>
            <a:endParaRPr sz="2400">
              <a:latin typeface="Calibri"/>
              <a:cs typeface="Calibri"/>
            </a:endParaRPr>
          </a:p>
          <a:p>
            <a:pPr marL="12700">
              <a:lnSpc>
                <a:spcPct val="100000"/>
              </a:lnSpc>
              <a:spcBef>
                <a:spcPts val="1150"/>
              </a:spcBef>
            </a:pPr>
            <a:r>
              <a:rPr sz="2400" dirty="0">
                <a:latin typeface="Calibri"/>
                <a:cs typeface="Calibri"/>
              </a:rPr>
              <a:t>alınmış </a:t>
            </a:r>
            <a:r>
              <a:rPr sz="2400" spc="-15" dirty="0">
                <a:latin typeface="Calibri"/>
                <a:cs typeface="Calibri"/>
              </a:rPr>
              <a:t>fiyat</a:t>
            </a:r>
            <a:r>
              <a:rPr sz="2400" spc="-85" dirty="0">
                <a:latin typeface="Calibri"/>
                <a:cs typeface="Calibri"/>
              </a:rPr>
              <a:t> </a:t>
            </a:r>
            <a:r>
              <a:rPr sz="2400" spc="-5" dirty="0">
                <a:latin typeface="Calibri"/>
                <a:cs typeface="Calibri"/>
              </a:rPr>
              <a:t>teklifleri,</a:t>
            </a:r>
            <a:endParaRPr sz="2400">
              <a:latin typeface="Calibri"/>
              <a:cs typeface="Calibri"/>
            </a:endParaRPr>
          </a:p>
          <a:p>
            <a:pPr marL="12700" marR="5080">
              <a:lnSpc>
                <a:spcPct val="140000"/>
              </a:lnSpc>
              <a:buClr>
                <a:srgbClr val="FF0000"/>
              </a:buClr>
              <a:buSzPct val="89583"/>
              <a:buFont typeface="Arial"/>
              <a:buChar char="•"/>
              <a:tabLst>
                <a:tab pos="177800" algn="l"/>
                <a:tab pos="1039494" algn="l"/>
                <a:tab pos="2001520" algn="l"/>
                <a:tab pos="2446655" algn="l"/>
                <a:tab pos="3908425" algn="l"/>
                <a:tab pos="5344160" algn="l"/>
                <a:tab pos="5995035" algn="l"/>
                <a:tab pos="6758305" algn="l"/>
                <a:tab pos="7613650" algn="l"/>
              </a:tabLst>
            </a:pPr>
            <a:r>
              <a:rPr sz="2400" spc="-35" dirty="0">
                <a:latin typeface="Calibri"/>
                <a:cs typeface="Calibri"/>
              </a:rPr>
              <a:t>K</a:t>
            </a:r>
            <a:r>
              <a:rPr sz="2400" dirty="0">
                <a:latin typeface="Calibri"/>
                <a:cs typeface="Calibri"/>
              </a:rPr>
              <a:t>amu	</a:t>
            </a:r>
            <a:r>
              <a:rPr sz="2400" spc="-35" dirty="0">
                <a:latin typeface="Calibri"/>
                <a:cs typeface="Calibri"/>
              </a:rPr>
              <a:t>k</a:t>
            </a:r>
            <a:r>
              <a:rPr sz="2400" spc="-5" dirty="0">
                <a:latin typeface="Calibri"/>
                <a:cs typeface="Calibri"/>
              </a:rPr>
              <a:t>ur</a:t>
            </a:r>
            <a:r>
              <a:rPr sz="2400" spc="-10" dirty="0">
                <a:latin typeface="Calibri"/>
                <a:cs typeface="Calibri"/>
              </a:rPr>
              <a:t>u</a:t>
            </a:r>
            <a:r>
              <a:rPr sz="2400" dirty="0">
                <a:latin typeface="Calibri"/>
                <a:cs typeface="Calibri"/>
              </a:rPr>
              <a:t>m	</a:t>
            </a:r>
            <a:r>
              <a:rPr sz="2400" spc="-30" dirty="0">
                <a:latin typeface="Calibri"/>
                <a:cs typeface="Calibri"/>
              </a:rPr>
              <a:t>v</a:t>
            </a:r>
            <a:r>
              <a:rPr sz="2400" dirty="0">
                <a:latin typeface="Calibri"/>
                <a:cs typeface="Calibri"/>
              </a:rPr>
              <a:t>e	</a:t>
            </a:r>
            <a:r>
              <a:rPr sz="2400" spc="-40" dirty="0">
                <a:latin typeface="Calibri"/>
                <a:cs typeface="Calibri"/>
              </a:rPr>
              <a:t>k</a:t>
            </a:r>
            <a:r>
              <a:rPr sz="2400" dirty="0">
                <a:latin typeface="Calibri"/>
                <a:cs typeface="Calibri"/>
              </a:rPr>
              <a:t>uruluşları	</a:t>
            </a:r>
            <a:r>
              <a:rPr sz="2400" spc="-40" dirty="0">
                <a:latin typeface="Calibri"/>
                <a:cs typeface="Calibri"/>
              </a:rPr>
              <a:t>t</a:t>
            </a:r>
            <a:r>
              <a:rPr sz="2400" dirty="0">
                <a:latin typeface="Calibri"/>
                <a:cs typeface="Calibri"/>
              </a:rPr>
              <a:t>a</a:t>
            </a:r>
            <a:r>
              <a:rPr sz="2400" spc="-45" dirty="0">
                <a:latin typeface="Calibri"/>
                <a:cs typeface="Calibri"/>
              </a:rPr>
              <a:t>r</a:t>
            </a:r>
            <a:r>
              <a:rPr sz="2400" spc="-10" dirty="0">
                <a:latin typeface="Calibri"/>
                <a:cs typeface="Calibri"/>
              </a:rPr>
              <a:t>a</a:t>
            </a:r>
            <a:r>
              <a:rPr sz="2400" dirty="0">
                <a:latin typeface="Calibri"/>
                <a:cs typeface="Calibri"/>
              </a:rPr>
              <a:t>f</a:t>
            </a:r>
            <a:r>
              <a:rPr sz="2400" spc="-15" dirty="0">
                <a:latin typeface="Calibri"/>
                <a:cs typeface="Calibri"/>
              </a:rPr>
              <a:t>ı</a:t>
            </a:r>
            <a:r>
              <a:rPr sz="2400" spc="-5" dirty="0">
                <a:latin typeface="Calibri"/>
                <a:cs typeface="Calibri"/>
              </a:rPr>
              <a:t>ndan</a:t>
            </a:r>
            <a:r>
              <a:rPr sz="2400" dirty="0">
                <a:latin typeface="Calibri"/>
                <a:cs typeface="Calibri"/>
              </a:rPr>
              <a:t>	ilgili	mala	ilişkin	ilan  edilen </a:t>
            </a:r>
            <a:r>
              <a:rPr sz="2400" spc="-10" dirty="0">
                <a:latin typeface="Calibri"/>
                <a:cs typeface="Calibri"/>
              </a:rPr>
              <a:t>asgari</a:t>
            </a:r>
            <a:r>
              <a:rPr sz="2400" spc="-95" dirty="0">
                <a:latin typeface="Calibri"/>
                <a:cs typeface="Calibri"/>
              </a:rPr>
              <a:t> </a:t>
            </a:r>
            <a:r>
              <a:rPr sz="2400" spc="-30" dirty="0">
                <a:latin typeface="Calibri"/>
                <a:cs typeface="Calibri"/>
              </a:rPr>
              <a:t>fiyatlar,</a:t>
            </a:r>
            <a:endParaRPr sz="2400">
              <a:latin typeface="Calibri"/>
              <a:cs typeface="Calibri"/>
            </a:endParaRPr>
          </a:p>
        </p:txBody>
      </p:sp>
      <p:sp>
        <p:nvSpPr>
          <p:cNvPr id="13" name="object 13"/>
          <p:cNvSpPr txBox="1"/>
          <p:nvPr/>
        </p:nvSpPr>
        <p:spPr>
          <a:xfrm>
            <a:off x="547217" y="5576011"/>
            <a:ext cx="1494155" cy="393700"/>
          </a:xfrm>
          <a:prstGeom prst="rect">
            <a:avLst/>
          </a:prstGeom>
        </p:spPr>
        <p:txBody>
          <a:bodyPr vert="horz" wrap="square" lIns="0" tIns="0" rIns="0" bIns="0" rtlCol="0">
            <a:spAutoFit/>
          </a:bodyPr>
          <a:lstStyle/>
          <a:p>
            <a:pPr marL="177165" indent="-164465">
              <a:lnSpc>
                <a:spcPct val="100000"/>
              </a:lnSpc>
              <a:buClr>
                <a:srgbClr val="FF0000"/>
              </a:buClr>
              <a:buSzPct val="89583"/>
              <a:buFont typeface="Arial"/>
              <a:buChar char="•"/>
              <a:tabLst>
                <a:tab pos="177800" algn="l"/>
              </a:tabLst>
            </a:pPr>
            <a:r>
              <a:rPr sz="2400" spc="-55" dirty="0">
                <a:latin typeface="Calibri"/>
                <a:cs typeface="Calibri"/>
              </a:rPr>
              <a:t>P</a:t>
            </a:r>
            <a:r>
              <a:rPr sz="2400" dirty="0">
                <a:latin typeface="Calibri"/>
                <a:cs typeface="Calibri"/>
              </a:rPr>
              <a:t>e</a:t>
            </a:r>
            <a:r>
              <a:rPr sz="2400" spc="-40" dirty="0">
                <a:latin typeface="Calibri"/>
                <a:cs typeface="Calibri"/>
              </a:rPr>
              <a:t>r</a:t>
            </a:r>
            <a:r>
              <a:rPr sz="2400" dirty="0">
                <a:latin typeface="Calibri"/>
                <a:cs typeface="Calibri"/>
              </a:rPr>
              <a:t>a</a:t>
            </a:r>
            <a:r>
              <a:rPr sz="2400" spc="-70" dirty="0">
                <a:latin typeface="Calibri"/>
                <a:cs typeface="Calibri"/>
              </a:rPr>
              <a:t>k</a:t>
            </a:r>
            <a:r>
              <a:rPr sz="2400" dirty="0">
                <a:latin typeface="Calibri"/>
                <a:cs typeface="Calibri"/>
              </a:rPr>
              <a:t>ende</a:t>
            </a:r>
            <a:endParaRPr sz="2400">
              <a:latin typeface="Calibri"/>
              <a:cs typeface="Calibri"/>
            </a:endParaRPr>
          </a:p>
        </p:txBody>
      </p:sp>
      <p:sp>
        <p:nvSpPr>
          <p:cNvPr id="14" name="object 14"/>
          <p:cNvSpPr txBox="1"/>
          <p:nvPr/>
        </p:nvSpPr>
        <p:spPr>
          <a:xfrm>
            <a:off x="2297048" y="5576011"/>
            <a:ext cx="6323330" cy="393700"/>
          </a:xfrm>
          <a:prstGeom prst="rect">
            <a:avLst/>
          </a:prstGeom>
        </p:spPr>
        <p:txBody>
          <a:bodyPr vert="horz" wrap="square" lIns="0" tIns="0" rIns="0" bIns="0" rtlCol="0">
            <a:spAutoFit/>
          </a:bodyPr>
          <a:lstStyle/>
          <a:p>
            <a:pPr marL="12700">
              <a:lnSpc>
                <a:spcPct val="100000"/>
              </a:lnSpc>
              <a:tabLst>
                <a:tab pos="847725" algn="l"/>
                <a:tab pos="1875155" algn="l"/>
                <a:tab pos="2812415" algn="l"/>
                <a:tab pos="4030345" algn="l"/>
                <a:tab pos="4876165" algn="l"/>
              </a:tabLst>
            </a:pPr>
            <a:r>
              <a:rPr sz="2400" spc="-5" dirty="0">
                <a:latin typeface="Calibri"/>
                <a:cs typeface="Calibri"/>
              </a:rPr>
              <a:t>s</a:t>
            </a:r>
            <a:r>
              <a:rPr sz="2400" spc="-30" dirty="0">
                <a:latin typeface="Calibri"/>
                <a:cs typeface="Calibri"/>
              </a:rPr>
              <a:t>a</a:t>
            </a:r>
            <a:r>
              <a:rPr sz="2400" dirty="0">
                <a:latin typeface="Calibri"/>
                <a:cs typeface="Calibri"/>
              </a:rPr>
              <a:t>tış	</a:t>
            </a:r>
            <a:r>
              <a:rPr sz="2400" spc="-35" dirty="0">
                <a:latin typeface="Calibri"/>
                <a:cs typeface="Calibri"/>
              </a:rPr>
              <a:t>y</a:t>
            </a:r>
            <a:r>
              <a:rPr sz="2400" dirty="0">
                <a:latin typeface="Calibri"/>
                <a:cs typeface="Calibri"/>
              </a:rPr>
              <a:t>a</a:t>
            </a:r>
            <a:r>
              <a:rPr sz="2400" spc="-15" dirty="0">
                <a:latin typeface="Calibri"/>
                <a:cs typeface="Calibri"/>
              </a:rPr>
              <a:t>p</a:t>
            </a:r>
            <a:r>
              <a:rPr sz="2400" dirty="0">
                <a:latin typeface="Calibri"/>
                <a:cs typeface="Calibri"/>
              </a:rPr>
              <a:t>an	zincir	ma</a:t>
            </a:r>
            <a:r>
              <a:rPr sz="2400" spc="-50" dirty="0">
                <a:latin typeface="Calibri"/>
                <a:cs typeface="Calibri"/>
              </a:rPr>
              <a:t>ğ</a:t>
            </a:r>
            <a:r>
              <a:rPr sz="2400" dirty="0">
                <a:latin typeface="Calibri"/>
                <a:cs typeface="Calibri"/>
              </a:rPr>
              <a:t>a</a:t>
            </a:r>
            <a:r>
              <a:rPr sz="2400" spc="-35" dirty="0">
                <a:latin typeface="Calibri"/>
                <a:cs typeface="Calibri"/>
              </a:rPr>
              <a:t>z</a:t>
            </a:r>
            <a:r>
              <a:rPr sz="2400" dirty="0">
                <a:latin typeface="Calibri"/>
                <a:cs typeface="Calibri"/>
              </a:rPr>
              <a:t>a	</a:t>
            </a:r>
            <a:r>
              <a:rPr sz="2400" spc="-30" dirty="0">
                <a:latin typeface="Calibri"/>
                <a:cs typeface="Calibri"/>
              </a:rPr>
              <a:t>v</a:t>
            </a:r>
            <a:r>
              <a:rPr sz="2400" spc="-20" dirty="0">
                <a:latin typeface="Calibri"/>
                <a:cs typeface="Calibri"/>
              </a:rPr>
              <a:t>e</a:t>
            </a:r>
            <a:r>
              <a:rPr sz="2400" spc="-35" dirty="0">
                <a:latin typeface="Calibri"/>
                <a:cs typeface="Calibri"/>
              </a:rPr>
              <a:t>y</a:t>
            </a:r>
            <a:r>
              <a:rPr sz="2400" dirty="0">
                <a:latin typeface="Calibri"/>
                <a:cs typeface="Calibri"/>
              </a:rPr>
              <a:t>a	</a:t>
            </a:r>
            <a:r>
              <a:rPr sz="2400" spc="-10" dirty="0">
                <a:latin typeface="Calibri"/>
                <a:cs typeface="Calibri"/>
              </a:rPr>
              <a:t>m</a:t>
            </a:r>
            <a:r>
              <a:rPr sz="2400" dirty="0">
                <a:latin typeface="Calibri"/>
                <a:cs typeface="Calibri"/>
              </a:rPr>
              <a:t>a</a:t>
            </a:r>
            <a:r>
              <a:rPr sz="2400" spc="-10" dirty="0">
                <a:latin typeface="Calibri"/>
                <a:cs typeface="Calibri"/>
              </a:rPr>
              <a:t>r</a:t>
            </a:r>
            <a:r>
              <a:rPr sz="2400" spc="-75" dirty="0">
                <a:latin typeface="Calibri"/>
                <a:cs typeface="Calibri"/>
              </a:rPr>
              <a:t>k</a:t>
            </a:r>
            <a:r>
              <a:rPr sz="2400" dirty="0">
                <a:latin typeface="Calibri"/>
                <a:cs typeface="Calibri"/>
              </a:rPr>
              <a:t>et</a:t>
            </a:r>
            <a:r>
              <a:rPr sz="2400" spc="-20" dirty="0">
                <a:latin typeface="Calibri"/>
                <a:cs typeface="Calibri"/>
              </a:rPr>
              <a:t>l</a:t>
            </a:r>
            <a:r>
              <a:rPr sz="2400" dirty="0">
                <a:latin typeface="Calibri"/>
                <a:cs typeface="Calibri"/>
              </a:rPr>
              <a:t>e</a:t>
            </a:r>
            <a:r>
              <a:rPr sz="2400" spc="5" dirty="0">
                <a:latin typeface="Calibri"/>
                <a:cs typeface="Calibri"/>
              </a:rPr>
              <a:t>r</a:t>
            </a:r>
            <a:r>
              <a:rPr sz="2400" dirty="0">
                <a:latin typeface="Calibri"/>
                <a:cs typeface="Calibri"/>
              </a:rPr>
              <a:t>in</a:t>
            </a:r>
            <a:endParaRPr sz="2400">
              <a:latin typeface="Calibri"/>
              <a:cs typeface="Calibri"/>
            </a:endParaRPr>
          </a:p>
        </p:txBody>
      </p:sp>
      <p:sp>
        <p:nvSpPr>
          <p:cNvPr id="15" name="object 15"/>
          <p:cNvSpPr txBox="1"/>
          <p:nvPr/>
        </p:nvSpPr>
        <p:spPr>
          <a:xfrm>
            <a:off x="547217" y="6088379"/>
            <a:ext cx="6194425" cy="394335"/>
          </a:xfrm>
          <a:prstGeom prst="rect">
            <a:avLst/>
          </a:prstGeom>
        </p:spPr>
        <p:txBody>
          <a:bodyPr vert="horz" wrap="square" lIns="0" tIns="0" rIns="0" bIns="0" rtlCol="0">
            <a:spAutoFit/>
          </a:bodyPr>
          <a:lstStyle/>
          <a:p>
            <a:pPr marL="12700">
              <a:lnSpc>
                <a:spcPct val="100000"/>
              </a:lnSpc>
            </a:pPr>
            <a:r>
              <a:rPr sz="2400" spc="-5" dirty="0">
                <a:latin typeface="Calibri"/>
                <a:cs typeface="Calibri"/>
              </a:rPr>
              <a:t>yayımladıkları </a:t>
            </a:r>
            <a:r>
              <a:rPr sz="2400" spc="-15" dirty="0">
                <a:latin typeface="Calibri"/>
                <a:cs typeface="Calibri"/>
              </a:rPr>
              <a:t>fiyat </a:t>
            </a:r>
            <a:r>
              <a:rPr sz="2400" spc="-10" dirty="0">
                <a:latin typeface="Calibri"/>
                <a:cs typeface="Calibri"/>
              </a:rPr>
              <a:t>kataloglarında yer </a:t>
            </a:r>
            <a:r>
              <a:rPr sz="2400" dirty="0">
                <a:latin typeface="Calibri"/>
                <a:cs typeface="Calibri"/>
              </a:rPr>
              <a:t>alan</a:t>
            </a:r>
            <a:r>
              <a:rPr sz="2400" spc="-85" dirty="0">
                <a:latin typeface="Calibri"/>
                <a:cs typeface="Calibri"/>
              </a:rPr>
              <a:t> </a:t>
            </a:r>
            <a:r>
              <a:rPr sz="2400" spc="-30" dirty="0">
                <a:latin typeface="Calibri"/>
                <a:cs typeface="Calibri"/>
              </a:rPr>
              <a:t>fiyatlar,</a:t>
            </a:r>
            <a:endParaRPr sz="2400">
              <a:latin typeface="Calibri"/>
              <a:cs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528316" y="309371"/>
            <a:ext cx="428853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802382" y="423926"/>
            <a:ext cx="3562350" cy="487680"/>
          </a:xfrm>
          <a:prstGeom prst="rect">
            <a:avLst/>
          </a:prstGeom>
        </p:spPr>
        <p:txBody>
          <a:bodyPr vert="horz" wrap="square" lIns="0" tIns="0" rIns="0" bIns="0" rtlCol="0">
            <a:spAutoFit/>
          </a:bodyPr>
          <a:lstStyle/>
          <a:p>
            <a:pPr marL="12700">
              <a:lnSpc>
                <a:spcPct val="100000"/>
              </a:lnSpc>
            </a:pPr>
            <a:r>
              <a:rPr spc="-5" dirty="0"/>
              <a:t>Hizmet </a:t>
            </a:r>
            <a:r>
              <a:rPr dirty="0"/>
              <a:t>Alım</a:t>
            </a:r>
            <a:r>
              <a:rPr spc="-60" dirty="0"/>
              <a:t> </a:t>
            </a:r>
            <a:r>
              <a:rPr dirty="0"/>
              <a:t>İhaleleri</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20621"/>
            <a:ext cx="1287145"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20" dirty="0">
                <a:latin typeface="Calibri"/>
                <a:cs typeface="Calibri"/>
              </a:rPr>
              <a:t>Ticaret</a:t>
            </a:r>
            <a:endParaRPr sz="30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100</a:t>
            </a:fld>
            <a:endParaRPr dirty="0"/>
          </a:p>
        </p:txBody>
      </p:sp>
      <p:sp>
        <p:nvSpPr>
          <p:cNvPr id="10" name="object 10"/>
          <p:cNvSpPr txBox="1"/>
          <p:nvPr/>
        </p:nvSpPr>
        <p:spPr>
          <a:xfrm>
            <a:off x="2042541" y="1420621"/>
            <a:ext cx="6576059" cy="457200"/>
          </a:xfrm>
          <a:prstGeom prst="rect">
            <a:avLst/>
          </a:prstGeom>
        </p:spPr>
        <p:txBody>
          <a:bodyPr vert="horz" wrap="square" lIns="0" tIns="0" rIns="0" bIns="0" rtlCol="0">
            <a:spAutoFit/>
          </a:bodyPr>
          <a:lstStyle/>
          <a:p>
            <a:pPr marL="12700">
              <a:lnSpc>
                <a:spcPct val="100000"/>
              </a:lnSpc>
              <a:tabLst>
                <a:tab pos="1981835" algn="l"/>
                <a:tab pos="3118485" algn="l"/>
                <a:tab pos="4505960" algn="l"/>
                <a:tab pos="5610860" algn="l"/>
              </a:tabLst>
            </a:pPr>
            <a:r>
              <a:rPr sz="3000" spc="-5" dirty="0">
                <a:latin typeface="Calibri"/>
                <a:cs typeface="Calibri"/>
              </a:rPr>
              <a:t>bo</a:t>
            </a:r>
            <a:r>
              <a:rPr sz="3000" spc="-60" dirty="0">
                <a:latin typeface="Calibri"/>
                <a:cs typeface="Calibri"/>
              </a:rPr>
              <a:t>r</a:t>
            </a:r>
            <a:r>
              <a:rPr sz="3000" dirty="0">
                <a:latin typeface="Calibri"/>
                <a:cs typeface="Calibri"/>
              </a:rPr>
              <a:t>saları</a:t>
            </a:r>
            <a:r>
              <a:rPr sz="3000" spc="10" dirty="0">
                <a:latin typeface="Calibri"/>
                <a:cs typeface="Calibri"/>
              </a:rPr>
              <a:t>n</a:t>
            </a:r>
            <a:r>
              <a:rPr sz="3000" dirty="0">
                <a:latin typeface="Calibri"/>
                <a:cs typeface="Calibri"/>
              </a:rPr>
              <a:t>a	</a:t>
            </a:r>
            <a:r>
              <a:rPr sz="3000" spc="-45" dirty="0">
                <a:latin typeface="Calibri"/>
                <a:cs typeface="Calibri"/>
              </a:rPr>
              <a:t>k</a:t>
            </a:r>
            <a:r>
              <a:rPr sz="3000" spc="-60" dirty="0">
                <a:latin typeface="Calibri"/>
                <a:cs typeface="Calibri"/>
              </a:rPr>
              <a:t>a</a:t>
            </a:r>
            <a:r>
              <a:rPr sz="3000" dirty="0">
                <a:latin typeface="Calibri"/>
                <a:cs typeface="Calibri"/>
              </a:rPr>
              <a:t>y</a:t>
            </a:r>
            <a:r>
              <a:rPr sz="3000" spc="-10" dirty="0">
                <a:latin typeface="Calibri"/>
                <a:cs typeface="Calibri"/>
              </a:rPr>
              <a:t>ı</a:t>
            </a:r>
            <a:r>
              <a:rPr sz="3000" dirty="0">
                <a:latin typeface="Calibri"/>
                <a:cs typeface="Calibri"/>
              </a:rPr>
              <a:t>tlı	malla</a:t>
            </a:r>
            <a:r>
              <a:rPr sz="3000" spc="-65" dirty="0">
                <a:latin typeface="Calibri"/>
                <a:cs typeface="Calibri"/>
              </a:rPr>
              <a:t>r</a:t>
            </a:r>
            <a:r>
              <a:rPr sz="3000" dirty="0">
                <a:latin typeface="Calibri"/>
                <a:cs typeface="Calibri"/>
              </a:rPr>
              <a:t>a	i</a:t>
            </a:r>
            <a:r>
              <a:rPr sz="3000" spc="-15" dirty="0">
                <a:latin typeface="Calibri"/>
                <a:cs typeface="Calibri"/>
              </a:rPr>
              <a:t>l</a:t>
            </a:r>
            <a:r>
              <a:rPr sz="3000" dirty="0">
                <a:latin typeface="Calibri"/>
                <a:cs typeface="Calibri"/>
              </a:rPr>
              <a:t>işkin	</a:t>
            </a:r>
            <a:r>
              <a:rPr sz="3000" spc="-5" dirty="0">
                <a:latin typeface="Calibri"/>
                <a:cs typeface="Calibri"/>
              </a:rPr>
              <a:t>ola</a:t>
            </a:r>
            <a:r>
              <a:rPr sz="3000" spc="-60" dirty="0">
                <a:latin typeface="Calibri"/>
                <a:cs typeface="Calibri"/>
              </a:rPr>
              <a:t>r</a:t>
            </a:r>
            <a:r>
              <a:rPr sz="3000" dirty="0">
                <a:latin typeface="Calibri"/>
                <a:cs typeface="Calibri"/>
              </a:rPr>
              <a:t>ak</a:t>
            </a:r>
            <a:endParaRPr sz="3000">
              <a:latin typeface="Calibri"/>
              <a:cs typeface="Calibri"/>
            </a:endParaRPr>
          </a:p>
        </p:txBody>
      </p:sp>
      <p:sp>
        <p:nvSpPr>
          <p:cNvPr id="11" name="object 11"/>
          <p:cNvSpPr txBox="1">
            <a:spLocks noGrp="1"/>
          </p:cNvSpPr>
          <p:nvPr>
            <p:ph type="body" idx="1"/>
          </p:nvPr>
        </p:nvSpPr>
        <p:spPr>
          <a:prstGeom prst="rect">
            <a:avLst/>
          </a:prstGeom>
        </p:spPr>
        <p:txBody>
          <a:bodyPr vert="horz" wrap="square" lIns="0" tIns="639490" rIns="0" bIns="0" rtlCol="0">
            <a:spAutoFit/>
          </a:bodyPr>
          <a:lstStyle/>
          <a:p>
            <a:pPr marL="12700">
              <a:lnSpc>
                <a:spcPts val="3420"/>
              </a:lnSpc>
              <a:tabLst>
                <a:tab pos="1001394" algn="l"/>
                <a:tab pos="1974214" algn="l"/>
                <a:tab pos="3303270" algn="l"/>
                <a:tab pos="4554220" algn="l"/>
                <a:tab pos="5127625" algn="l"/>
                <a:tab pos="6612255" algn="l"/>
                <a:tab pos="7697470" algn="l"/>
              </a:tabLst>
            </a:pPr>
            <a:r>
              <a:rPr sz="3000" dirty="0">
                <a:solidFill>
                  <a:srgbClr val="000000"/>
                </a:solidFill>
              </a:rPr>
              <a:t>5174	</a:t>
            </a:r>
            <a:r>
              <a:rPr sz="3000" spc="-5" dirty="0">
                <a:solidFill>
                  <a:srgbClr val="000000"/>
                </a:solidFill>
              </a:rPr>
              <a:t>s</a:t>
            </a:r>
            <a:r>
              <a:rPr sz="3000" spc="-60" dirty="0">
                <a:solidFill>
                  <a:srgbClr val="000000"/>
                </a:solidFill>
              </a:rPr>
              <a:t>a</a:t>
            </a:r>
            <a:r>
              <a:rPr sz="3000" dirty="0">
                <a:solidFill>
                  <a:srgbClr val="000000"/>
                </a:solidFill>
              </a:rPr>
              <a:t>y</a:t>
            </a:r>
            <a:r>
              <a:rPr sz="3000" spc="-10" dirty="0">
                <a:solidFill>
                  <a:srgbClr val="000000"/>
                </a:solidFill>
              </a:rPr>
              <a:t>ı</a:t>
            </a:r>
            <a:r>
              <a:rPr sz="3000" dirty="0">
                <a:solidFill>
                  <a:srgbClr val="000000"/>
                </a:solidFill>
              </a:rPr>
              <a:t>lı	</a:t>
            </a:r>
            <a:r>
              <a:rPr sz="3000" spc="-185" dirty="0">
                <a:solidFill>
                  <a:srgbClr val="000000"/>
                </a:solidFill>
              </a:rPr>
              <a:t>T</a:t>
            </a:r>
            <a:r>
              <a:rPr sz="3000" dirty="0">
                <a:solidFill>
                  <a:srgbClr val="000000"/>
                </a:solidFill>
              </a:rPr>
              <a:t>ürk</a:t>
            </a:r>
            <a:r>
              <a:rPr sz="3000" spc="-10" dirty="0">
                <a:solidFill>
                  <a:srgbClr val="000000"/>
                </a:solidFill>
              </a:rPr>
              <a:t>i</a:t>
            </a:r>
            <a:r>
              <a:rPr sz="3000" spc="-30" dirty="0">
                <a:solidFill>
                  <a:srgbClr val="000000"/>
                </a:solidFill>
              </a:rPr>
              <a:t>y</a:t>
            </a:r>
            <a:r>
              <a:rPr sz="3000" dirty="0">
                <a:solidFill>
                  <a:srgbClr val="000000"/>
                </a:solidFill>
              </a:rPr>
              <a:t>e	</a:t>
            </a:r>
            <a:r>
              <a:rPr sz="3000" spc="-5" dirty="0">
                <a:solidFill>
                  <a:srgbClr val="000000"/>
                </a:solidFill>
              </a:rPr>
              <a:t>Odala</a:t>
            </a:r>
            <a:r>
              <a:rPr sz="3000" dirty="0">
                <a:solidFill>
                  <a:srgbClr val="000000"/>
                </a:solidFill>
              </a:rPr>
              <a:t>r	</a:t>
            </a:r>
            <a:r>
              <a:rPr sz="3000" spc="-25" dirty="0">
                <a:solidFill>
                  <a:srgbClr val="000000"/>
                </a:solidFill>
              </a:rPr>
              <a:t>v</a:t>
            </a:r>
            <a:r>
              <a:rPr sz="3000" dirty="0">
                <a:solidFill>
                  <a:srgbClr val="000000"/>
                </a:solidFill>
              </a:rPr>
              <a:t>e	Bo</a:t>
            </a:r>
            <a:r>
              <a:rPr sz="3000" spc="-50" dirty="0">
                <a:solidFill>
                  <a:srgbClr val="000000"/>
                </a:solidFill>
              </a:rPr>
              <a:t>r</a:t>
            </a:r>
            <a:r>
              <a:rPr sz="3000" spc="-5" dirty="0">
                <a:solidFill>
                  <a:srgbClr val="000000"/>
                </a:solidFill>
              </a:rPr>
              <a:t>sala</a:t>
            </a:r>
            <a:r>
              <a:rPr sz="3000" dirty="0">
                <a:solidFill>
                  <a:srgbClr val="000000"/>
                </a:solidFill>
              </a:rPr>
              <a:t>r	Bi</a:t>
            </a:r>
            <a:r>
              <a:rPr sz="3000" spc="-10" dirty="0">
                <a:solidFill>
                  <a:srgbClr val="000000"/>
                </a:solidFill>
              </a:rPr>
              <a:t>r</a:t>
            </a:r>
            <a:r>
              <a:rPr sz="3000" dirty="0">
                <a:solidFill>
                  <a:srgbClr val="000000"/>
                </a:solidFill>
              </a:rPr>
              <a:t>l</a:t>
            </a:r>
            <a:r>
              <a:rPr sz="3000" spc="5" dirty="0">
                <a:solidFill>
                  <a:srgbClr val="000000"/>
                </a:solidFill>
              </a:rPr>
              <a:t>i</a:t>
            </a:r>
            <a:r>
              <a:rPr sz="3000" dirty="0">
                <a:solidFill>
                  <a:srgbClr val="000000"/>
                </a:solidFill>
              </a:rPr>
              <a:t>ği	</a:t>
            </a:r>
            <a:r>
              <a:rPr sz="3000" spc="-5" dirty="0">
                <a:solidFill>
                  <a:srgbClr val="000000"/>
                </a:solidFill>
              </a:rPr>
              <a:t>ile</a:t>
            </a:r>
            <a:endParaRPr sz="3000"/>
          </a:p>
          <a:p>
            <a:pPr marL="12700">
              <a:lnSpc>
                <a:spcPts val="3240"/>
              </a:lnSpc>
              <a:tabLst>
                <a:tab pos="1198245" algn="l"/>
                <a:tab pos="1702435" algn="l"/>
                <a:tab pos="3121660" algn="l"/>
                <a:tab pos="5041900" algn="l"/>
                <a:tab pos="5577205" algn="l"/>
                <a:tab pos="6258560" algn="l"/>
              </a:tabLst>
            </a:pPr>
            <a:r>
              <a:rPr sz="3000" spc="-5" dirty="0">
                <a:solidFill>
                  <a:srgbClr val="000000"/>
                </a:solidFill>
              </a:rPr>
              <a:t>Odalar	</a:t>
            </a:r>
            <a:r>
              <a:rPr sz="3000" spc="-15" dirty="0">
                <a:solidFill>
                  <a:srgbClr val="000000"/>
                </a:solidFill>
              </a:rPr>
              <a:t>ve	</a:t>
            </a:r>
            <a:r>
              <a:rPr sz="3000" spc="-10" dirty="0">
                <a:solidFill>
                  <a:srgbClr val="000000"/>
                </a:solidFill>
              </a:rPr>
              <a:t>Borsalar	Kanununun	</a:t>
            </a:r>
            <a:r>
              <a:rPr sz="3000" dirty="0">
                <a:solidFill>
                  <a:srgbClr val="000000"/>
                </a:solidFill>
              </a:rPr>
              <a:t>51	</a:t>
            </a:r>
            <a:r>
              <a:rPr sz="3000" spc="-10" dirty="0">
                <a:solidFill>
                  <a:srgbClr val="000000"/>
                </a:solidFill>
              </a:rPr>
              <a:t>inci	</a:t>
            </a:r>
            <a:r>
              <a:rPr sz="3000" spc="-5" dirty="0">
                <a:solidFill>
                  <a:srgbClr val="000000"/>
                </a:solidFill>
              </a:rPr>
              <a:t>maddesinin</a:t>
            </a:r>
            <a:endParaRPr sz="3000"/>
          </a:p>
          <a:p>
            <a:pPr marL="12700" marR="5715">
              <a:lnSpc>
                <a:spcPts val="3240"/>
              </a:lnSpc>
              <a:spcBef>
                <a:spcPts val="225"/>
              </a:spcBef>
              <a:tabLst>
                <a:tab pos="803275" algn="l"/>
                <a:tab pos="2074545" algn="l"/>
                <a:tab pos="3784600" algn="l"/>
                <a:tab pos="5041900" algn="l"/>
                <a:tab pos="6463030" algn="l"/>
              </a:tabLst>
            </a:pPr>
            <a:r>
              <a:rPr sz="3000" dirty="0">
                <a:solidFill>
                  <a:srgbClr val="000000"/>
                </a:solidFill>
              </a:rPr>
              <a:t>(c)	</a:t>
            </a:r>
            <a:r>
              <a:rPr sz="3000" spc="-5" dirty="0">
                <a:solidFill>
                  <a:srgbClr val="000000"/>
                </a:solidFill>
              </a:rPr>
              <a:t>b</a:t>
            </a:r>
            <a:r>
              <a:rPr sz="3000" spc="-10" dirty="0">
                <a:solidFill>
                  <a:srgbClr val="000000"/>
                </a:solidFill>
              </a:rPr>
              <a:t>e</a:t>
            </a:r>
            <a:r>
              <a:rPr sz="3000" spc="-20" dirty="0">
                <a:solidFill>
                  <a:srgbClr val="000000"/>
                </a:solidFill>
              </a:rPr>
              <a:t>n</a:t>
            </a:r>
            <a:r>
              <a:rPr sz="3000" spc="-5" dirty="0">
                <a:solidFill>
                  <a:srgbClr val="000000"/>
                </a:solidFill>
              </a:rPr>
              <a:t>d</a:t>
            </a:r>
            <a:r>
              <a:rPr sz="3000" dirty="0">
                <a:solidFill>
                  <a:srgbClr val="000000"/>
                </a:solidFill>
              </a:rPr>
              <a:t>i	u</a:t>
            </a:r>
            <a:r>
              <a:rPr sz="3000" spc="-55" dirty="0">
                <a:solidFill>
                  <a:srgbClr val="000000"/>
                </a:solidFill>
              </a:rPr>
              <a:t>y</a:t>
            </a:r>
            <a:r>
              <a:rPr sz="3000" dirty="0">
                <a:solidFill>
                  <a:srgbClr val="000000"/>
                </a:solidFill>
              </a:rPr>
              <a:t>a</a:t>
            </a:r>
            <a:r>
              <a:rPr sz="3000" spc="5" dirty="0">
                <a:solidFill>
                  <a:srgbClr val="000000"/>
                </a:solidFill>
              </a:rPr>
              <a:t>r</a:t>
            </a:r>
            <a:r>
              <a:rPr sz="3000" dirty="0">
                <a:solidFill>
                  <a:srgbClr val="000000"/>
                </a:solidFill>
              </a:rPr>
              <a:t>ın</a:t>
            </a:r>
            <a:r>
              <a:rPr sz="3000" spc="-20" dirty="0">
                <a:solidFill>
                  <a:srgbClr val="000000"/>
                </a:solidFill>
              </a:rPr>
              <a:t>c</a:t>
            </a:r>
            <a:r>
              <a:rPr sz="3000" dirty="0">
                <a:solidFill>
                  <a:srgbClr val="000000"/>
                </a:solidFill>
              </a:rPr>
              <a:t>a	</a:t>
            </a:r>
            <a:r>
              <a:rPr sz="3000" spc="-5" dirty="0">
                <a:solidFill>
                  <a:srgbClr val="000000"/>
                </a:solidFill>
              </a:rPr>
              <a:t>bo</a:t>
            </a:r>
            <a:r>
              <a:rPr sz="3000" spc="-50" dirty="0">
                <a:solidFill>
                  <a:srgbClr val="000000"/>
                </a:solidFill>
              </a:rPr>
              <a:t>r</a:t>
            </a:r>
            <a:r>
              <a:rPr sz="3000" spc="-5" dirty="0">
                <a:solidFill>
                  <a:srgbClr val="000000"/>
                </a:solidFill>
              </a:rPr>
              <a:t>s</a:t>
            </a:r>
            <a:r>
              <a:rPr sz="3000" dirty="0">
                <a:solidFill>
                  <a:srgbClr val="000000"/>
                </a:solidFill>
              </a:rPr>
              <a:t>a	i</a:t>
            </a:r>
            <a:r>
              <a:rPr sz="3000" spc="-15" dirty="0">
                <a:solidFill>
                  <a:srgbClr val="000000"/>
                </a:solidFill>
              </a:rPr>
              <a:t>d</a:t>
            </a:r>
            <a:r>
              <a:rPr sz="3000" dirty="0">
                <a:solidFill>
                  <a:srgbClr val="000000"/>
                </a:solidFill>
              </a:rPr>
              <a:t>a</a:t>
            </a:r>
            <a:r>
              <a:rPr sz="3000" spc="-35" dirty="0">
                <a:solidFill>
                  <a:srgbClr val="000000"/>
                </a:solidFill>
              </a:rPr>
              <a:t>r</a:t>
            </a:r>
            <a:r>
              <a:rPr sz="3000" dirty="0">
                <a:solidFill>
                  <a:srgbClr val="000000"/>
                </a:solidFill>
              </a:rPr>
              <a:t>esi	</a:t>
            </a:r>
            <a:r>
              <a:rPr sz="3000" spc="-35" dirty="0">
                <a:solidFill>
                  <a:srgbClr val="000000"/>
                </a:solidFill>
              </a:rPr>
              <a:t>t</a:t>
            </a:r>
            <a:r>
              <a:rPr sz="3000" dirty="0">
                <a:solidFill>
                  <a:srgbClr val="000000"/>
                </a:solidFill>
              </a:rPr>
              <a:t>a</a:t>
            </a:r>
            <a:r>
              <a:rPr sz="3000" spc="-60" dirty="0">
                <a:solidFill>
                  <a:srgbClr val="000000"/>
                </a:solidFill>
              </a:rPr>
              <a:t>r</a:t>
            </a:r>
            <a:r>
              <a:rPr sz="3000" spc="-5" dirty="0">
                <a:solidFill>
                  <a:srgbClr val="000000"/>
                </a:solidFill>
              </a:rPr>
              <a:t>a</a:t>
            </a:r>
            <a:r>
              <a:rPr sz="3000" spc="-20" dirty="0">
                <a:solidFill>
                  <a:srgbClr val="000000"/>
                </a:solidFill>
              </a:rPr>
              <a:t>fı</a:t>
            </a:r>
            <a:r>
              <a:rPr sz="3000" spc="-5" dirty="0">
                <a:solidFill>
                  <a:srgbClr val="000000"/>
                </a:solidFill>
              </a:rPr>
              <a:t>ndan  </a:t>
            </a:r>
            <a:r>
              <a:rPr sz="3000" spc="-15" dirty="0">
                <a:solidFill>
                  <a:srgbClr val="000000"/>
                </a:solidFill>
              </a:rPr>
              <a:t>düzenlenen </a:t>
            </a:r>
            <a:r>
              <a:rPr sz="3000" spc="-5" dirty="0">
                <a:solidFill>
                  <a:srgbClr val="000000"/>
                </a:solidFill>
              </a:rPr>
              <a:t>ilgili </a:t>
            </a:r>
            <a:r>
              <a:rPr sz="3000" dirty="0">
                <a:solidFill>
                  <a:srgbClr val="000000"/>
                </a:solidFill>
              </a:rPr>
              <a:t>malın </a:t>
            </a:r>
            <a:r>
              <a:rPr sz="3000" spc="-15" dirty="0">
                <a:solidFill>
                  <a:srgbClr val="000000"/>
                </a:solidFill>
              </a:rPr>
              <a:t>fiyatını </a:t>
            </a:r>
            <a:r>
              <a:rPr sz="3000" spc="-20" dirty="0">
                <a:solidFill>
                  <a:srgbClr val="000000"/>
                </a:solidFill>
              </a:rPr>
              <a:t>gösteren</a:t>
            </a:r>
            <a:r>
              <a:rPr sz="3000" spc="70" dirty="0">
                <a:solidFill>
                  <a:srgbClr val="000000"/>
                </a:solidFill>
              </a:rPr>
              <a:t> </a:t>
            </a:r>
            <a:r>
              <a:rPr sz="3000" spc="-40" dirty="0">
                <a:solidFill>
                  <a:srgbClr val="000000"/>
                </a:solidFill>
              </a:rPr>
              <a:t>belgeler,</a:t>
            </a:r>
            <a:endParaRPr sz="3000"/>
          </a:p>
          <a:p>
            <a:pPr marL="219710" indent="-207010">
              <a:lnSpc>
                <a:spcPts val="3195"/>
              </a:lnSpc>
              <a:buClr>
                <a:srgbClr val="FF0000"/>
              </a:buClr>
              <a:buSzPct val="90000"/>
              <a:buFont typeface="Arial"/>
              <a:buChar char="•"/>
              <a:tabLst>
                <a:tab pos="220345" algn="l"/>
                <a:tab pos="923925" algn="l"/>
                <a:tab pos="1998345" algn="l"/>
                <a:tab pos="2566670" algn="l"/>
                <a:tab pos="3801745" algn="l"/>
                <a:tab pos="4643120" algn="l"/>
                <a:tab pos="5347335" algn="l"/>
                <a:tab pos="6447790" algn="l"/>
                <a:tab pos="7016115" algn="l"/>
              </a:tabLst>
            </a:pPr>
            <a:r>
              <a:rPr sz="3000" spc="-190" dirty="0">
                <a:solidFill>
                  <a:srgbClr val="000000"/>
                </a:solidFill>
              </a:rPr>
              <a:t>Y</a:t>
            </a:r>
            <a:r>
              <a:rPr sz="3000" spc="-10" dirty="0">
                <a:solidFill>
                  <a:srgbClr val="000000"/>
                </a:solidFill>
              </a:rPr>
              <a:t>a</a:t>
            </a:r>
            <a:r>
              <a:rPr sz="3000" dirty="0">
                <a:solidFill>
                  <a:srgbClr val="000000"/>
                </a:solidFill>
              </a:rPr>
              <a:t>ş	</a:t>
            </a:r>
            <a:r>
              <a:rPr sz="3000" spc="-5" dirty="0">
                <a:solidFill>
                  <a:srgbClr val="000000"/>
                </a:solidFill>
              </a:rPr>
              <a:t>se</a:t>
            </a:r>
            <a:r>
              <a:rPr sz="3000" spc="-45" dirty="0">
                <a:solidFill>
                  <a:srgbClr val="000000"/>
                </a:solidFill>
              </a:rPr>
              <a:t>b</a:t>
            </a:r>
            <a:r>
              <a:rPr sz="3000" spc="-85" dirty="0">
                <a:solidFill>
                  <a:srgbClr val="000000"/>
                </a:solidFill>
              </a:rPr>
              <a:t>z</a:t>
            </a:r>
            <a:r>
              <a:rPr sz="3000" dirty="0">
                <a:solidFill>
                  <a:srgbClr val="000000"/>
                </a:solidFill>
              </a:rPr>
              <a:t>e	</a:t>
            </a:r>
            <a:r>
              <a:rPr sz="3000" spc="-25" dirty="0">
                <a:solidFill>
                  <a:srgbClr val="000000"/>
                </a:solidFill>
              </a:rPr>
              <a:t>v</a:t>
            </a:r>
            <a:r>
              <a:rPr sz="3000" dirty="0">
                <a:solidFill>
                  <a:srgbClr val="000000"/>
                </a:solidFill>
              </a:rPr>
              <a:t>e	m</a:t>
            </a:r>
            <a:r>
              <a:rPr sz="3000" spc="-30" dirty="0">
                <a:solidFill>
                  <a:srgbClr val="000000"/>
                </a:solidFill>
              </a:rPr>
              <a:t>e</a:t>
            </a:r>
            <a:r>
              <a:rPr sz="3000" dirty="0">
                <a:solidFill>
                  <a:srgbClr val="000000"/>
                </a:solidFill>
              </a:rPr>
              <a:t>y</a:t>
            </a:r>
            <a:r>
              <a:rPr sz="3000" spc="-20" dirty="0">
                <a:solidFill>
                  <a:srgbClr val="000000"/>
                </a:solidFill>
              </a:rPr>
              <a:t>v</a:t>
            </a:r>
            <a:r>
              <a:rPr sz="3000" dirty="0">
                <a:solidFill>
                  <a:srgbClr val="000000"/>
                </a:solidFill>
              </a:rPr>
              <a:t>e	iç</a:t>
            </a:r>
            <a:r>
              <a:rPr sz="3000" spc="-15" dirty="0">
                <a:solidFill>
                  <a:srgbClr val="000000"/>
                </a:solidFill>
              </a:rPr>
              <a:t>i</a:t>
            </a:r>
            <a:r>
              <a:rPr sz="3000" dirty="0">
                <a:solidFill>
                  <a:srgbClr val="000000"/>
                </a:solidFill>
              </a:rPr>
              <a:t>n,	</a:t>
            </a:r>
            <a:r>
              <a:rPr sz="3000" spc="-190" dirty="0">
                <a:solidFill>
                  <a:srgbClr val="000000"/>
                </a:solidFill>
              </a:rPr>
              <a:t>Y</a:t>
            </a:r>
            <a:r>
              <a:rPr sz="3000" dirty="0">
                <a:solidFill>
                  <a:srgbClr val="000000"/>
                </a:solidFill>
              </a:rPr>
              <a:t>aş	</a:t>
            </a:r>
            <a:r>
              <a:rPr sz="3000" spc="-5" dirty="0">
                <a:solidFill>
                  <a:srgbClr val="000000"/>
                </a:solidFill>
              </a:rPr>
              <a:t>Se</a:t>
            </a:r>
            <a:r>
              <a:rPr sz="3000" spc="-60" dirty="0">
                <a:solidFill>
                  <a:srgbClr val="000000"/>
                </a:solidFill>
              </a:rPr>
              <a:t>b</a:t>
            </a:r>
            <a:r>
              <a:rPr sz="3000" spc="-70" dirty="0">
                <a:solidFill>
                  <a:srgbClr val="000000"/>
                </a:solidFill>
              </a:rPr>
              <a:t>z</a:t>
            </a:r>
            <a:r>
              <a:rPr sz="3000" dirty="0">
                <a:solidFill>
                  <a:srgbClr val="000000"/>
                </a:solidFill>
              </a:rPr>
              <a:t>e	</a:t>
            </a:r>
            <a:r>
              <a:rPr sz="3000" spc="-25" dirty="0">
                <a:solidFill>
                  <a:srgbClr val="000000"/>
                </a:solidFill>
              </a:rPr>
              <a:t>v</a:t>
            </a:r>
            <a:r>
              <a:rPr sz="3000" dirty="0">
                <a:solidFill>
                  <a:srgbClr val="000000"/>
                </a:solidFill>
              </a:rPr>
              <a:t>e	</a:t>
            </a:r>
            <a:r>
              <a:rPr sz="3000" spc="-15" dirty="0">
                <a:solidFill>
                  <a:srgbClr val="000000"/>
                </a:solidFill>
              </a:rPr>
              <a:t>M</a:t>
            </a:r>
            <a:r>
              <a:rPr sz="3000" spc="-30" dirty="0">
                <a:solidFill>
                  <a:srgbClr val="000000"/>
                </a:solidFill>
              </a:rPr>
              <a:t>e</a:t>
            </a:r>
            <a:r>
              <a:rPr sz="3000" dirty="0">
                <a:solidFill>
                  <a:srgbClr val="000000"/>
                </a:solidFill>
              </a:rPr>
              <a:t>y</a:t>
            </a:r>
            <a:r>
              <a:rPr sz="3000" spc="-20" dirty="0">
                <a:solidFill>
                  <a:srgbClr val="000000"/>
                </a:solidFill>
              </a:rPr>
              <a:t>v</a:t>
            </a:r>
            <a:r>
              <a:rPr sz="3000" dirty="0">
                <a:solidFill>
                  <a:srgbClr val="000000"/>
                </a:solidFill>
              </a:rPr>
              <a:t>e</a:t>
            </a:r>
            <a:endParaRPr sz="3000"/>
          </a:p>
        </p:txBody>
      </p:sp>
      <p:sp>
        <p:nvSpPr>
          <p:cNvPr id="12" name="object 12"/>
          <p:cNvSpPr txBox="1"/>
          <p:nvPr/>
        </p:nvSpPr>
        <p:spPr>
          <a:xfrm>
            <a:off x="547217" y="3941952"/>
            <a:ext cx="6674484" cy="848994"/>
          </a:xfrm>
          <a:prstGeom prst="rect">
            <a:avLst/>
          </a:prstGeom>
        </p:spPr>
        <p:txBody>
          <a:bodyPr vert="horz" wrap="square" lIns="0" tIns="0" rIns="0" bIns="0" rtlCol="0">
            <a:spAutoFit/>
          </a:bodyPr>
          <a:lstStyle/>
          <a:p>
            <a:pPr marL="12700" marR="5080">
              <a:lnSpc>
                <a:spcPts val="3240"/>
              </a:lnSpc>
              <a:tabLst>
                <a:tab pos="1682750" algn="l"/>
                <a:tab pos="2036445" algn="l"/>
                <a:tab pos="2888615" algn="l"/>
                <a:tab pos="4605020" algn="l"/>
                <a:tab pos="4827270" algn="l"/>
                <a:tab pos="5356225" algn="l"/>
              </a:tabLst>
            </a:pPr>
            <a:r>
              <a:rPr sz="3000" spc="-5" dirty="0">
                <a:latin typeface="Calibri"/>
                <a:cs typeface="Calibri"/>
              </a:rPr>
              <a:t>Ti</a:t>
            </a:r>
            <a:r>
              <a:rPr sz="3000" spc="-25" dirty="0">
                <a:latin typeface="Calibri"/>
                <a:cs typeface="Calibri"/>
              </a:rPr>
              <a:t>c</a:t>
            </a:r>
            <a:r>
              <a:rPr sz="3000" dirty="0">
                <a:latin typeface="Calibri"/>
                <a:cs typeface="Calibri"/>
              </a:rPr>
              <a:t>a</a:t>
            </a:r>
            <a:r>
              <a:rPr sz="3000" spc="-35" dirty="0">
                <a:latin typeface="Calibri"/>
                <a:cs typeface="Calibri"/>
              </a:rPr>
              <a:t>r</a:t>
            </a:r>
            <a:r>
              <a:rPr sz="3000" spc="-30" dirty="0">
                <a:latin typeface="Calibri"/>
                <a:cs typeface="Calibri"/>
              </a:rPr>
              <a:t>e</a:t>
            </a:r>
            <a:r>
              <a:rPr sz="3000" dirty="0">
                <a:latin typeface="Calibri"/>
                <a:cs typeface="Calibri"/>
              </a:rPr>
              <a:t>tin</a:t>
            </a:r>
            <a:r>
              <a:rPr sz="3000" spc="-15" dirty="0">
                <a:latin typeface="Calibri"/>
                <a:cs typeface="Calibri"/>
              </a:rPr>
              <a:t>i</a:t>
            </a:r>
            <a:r>
              <a:rPr sz="3000" dirty="0">
                <a:latin typeface="Calibri"/>
                <a:cs typeface="Calibri"/>
              </a:rPr>
              <a:t>n		</a:t>
            </a:r>
            <a:r>
              <a:rPr sz="3000" spc="-5" dirty="0">
                <a:latin typeface="Calibri"/>
                <a:cs typeface="Calibri"/>
              </a:rPr>
              <a:t>Dü</a:t>
            </a:r>
            <a:r>
              <a:rPr sz="3000" spc="-75" dirty="0">
                <a:latin typeface="Calibri"/>
                <a:cs typeface="Calibri"/>
              </a:rPr>
              <a:t>z</a:t>
            </a:r>
            <a:r>
              <a:rPr sz="3000" dirty="0">
                <a:latin typeface="Calibri"/>
                <a:cs typeface="Calibri"/>
              </a:rPr>
              <a:t>enl</a:t>
            </a:r>
            <a:r>
              <a:rPr sz="3000" spc="-10" dirty="0">
                <a:latin typeface="Calibri"/>
                <a:cs typeface="Calibri"/>
              </a:rPr>
              <a:t>e</a:t>
            </a:r>
            <a:r>
              <a:rPr sz="3000" dirty="0">
                <a:latin typeface="Calibri"/>
                <a:cs typeface="Calibri"/>
              </a:rPr>
              <a:t>nmesi	</a:t>
            </a:r>
            <a:r>
              <a:rPr sz="3000" spc="-25" dirty="0">
                <a:latin typeface="Calibri"/>
                <a:cs typeface="Calibri"/>
              </a:rPr>
              <a:t>v</a:t>
            </a:r>
            <a:r>
              <a:rPr sz="3000" dirty="0">
                <a:latin typeface="Calibri"/>
                <a:cs typeface="Calibri"/>
              </a:rPr>
              <a:t>e	</a:t>
            </a:r>
            <a:r>
              <a:rPr sz="3000" spc="-270" dirty="0">
                <a:latin typeface="Calibri"/>
                <a:cs typeface="Calibri"/>
              </a:rPr>
              <a:t>T</a:t>
            </a:r>
            <a:r>
              <a:rPr sz="3000" spc="-15" dirty="0">
                <a:latin typeface="Calibri"/>
                <a:cs typeface="Calibri"/>
              </a:rPr>
              <a:t>o</a:t>
            </a:r>
            <a:r>
              <a:rPr sz="3000" spc="-20" dirty="0">
                <a:latin typeface="Calibri"/>
                <a:cs typeface="Calibri"/>
              </a:rPr>
              <a:t>p</a:t>
            </a:r>
            <a:r>
              <a:rPr sz="3000" spc="-35" dirty="0">
                <a:latin typeface="Calibri"/>
                <a:cs typeface="Calibri"/>
              </a:rPr>
              <a:t>t</a:t>
            </a:r>
            <a:r>
              <a:rPr sz="3000" dirty="0">
                <a:latin typeface="Calibri"/>
                <a:cs typeface="Calibri"/>
              </a:rPr>
              <a:t>ancı  </a:t>
            </a:r>
            <a:r>
              <a:rPr sz="3000" spc="-5" dirty="0">
                <a:latin typeface="Calibri"/>
                <a:cs typeface="Calibri"/>
              </a:rPr>
              <a:t>Hakkında	</a:t>
            </a:r>
            <a:r>
              <a:rPr sz="3000" spc="-10" dirty="0">
                <a:latin typeface="Calibri"/>
                <a:cs typeface="Calibri"/>
              </a:rPr>
              <a:t>Kanun	</a:t>
            </a:r>
            <a:r>
              <a:rPr sz="3000" spc="-5" dirty="0">
                <a:latin typeface="Calibri"/>
                <a:cs typeface="Calibri"/>
              </a:rPr>
              <a:t>Hükmünde		</a:t>
            </a:r>
            <a:r>
              <a:rPr sz="3000" spc="-15" dirty="0">
                <a:latin typeface="Calibri"/>
                <a:cs typeface="Calibri"/>
              </a:rPr>
              <a:t>Kararname</a:t>
            </a:r>
            <a:endParaRPr sz="3000">
              <a:latin typeface="Calibri"/>
              <a:cs typeface="Calibri"/>
            </a:endParaRPr>
          </a:p>
        </p:txBody>
      </p:sp>
      <p:sp>
        <p:nvSpPr>
          <p:cNvPr id="13" name="object 13"/>
          <p:cNvSpPr txBox="1"/>
          <p:nvPr/>
        </p:nvSpPr>
        <p:spPr>
          <a:xfrm>
            <a:off x="7287259" y="3941952"/>
            <a:ext cx="1332865" cy="848994"/>
          </a:xfrm>
          <a:prstGeom prst="rect">
            <a:avLst/>
          </a:prstGeom>
        </p:spPr>
        <p:txBody>
          <a:bodyPr vert="horz" wrap="square" lIns="0" tIns="0" rIns="0" bIns="0" rtlCol="0">
            <a:spAutoFit/>
          </a:bodyPr>
          <a:lstStyle/>
          <a:p>
            <a:pPr marL="12700" marR="5080" indent="301625">
              <a:lnSpc>
                <a:spcPts val="3240"/>
              </a:lnSpc>
            </a:pPr>
            <a:r>
              <a:rPr sz="3000" spc="-5" dirty="0">
                <a:latin typeface="Calibri"/>
                <a:cs typeface="Calibri"/>
              </a:rPr>
              <a:t>Hall</a:t>
            </a:r>
            <a:r>
              <a:rPr sz="3000" spc="-10" dirty="0">
                <a:latin typeface="Calibri"/>
                <a:cs typeface="Calibri"/>
              </a:rPr>
              <a:t>e</a:t>
            </a:r>
            <a:r>
              <a:rPr sz="3000" dirty="0">
                <a:latin typeface="Calibri"/>
                <a:cs typeface="Calibri"/>
              </a:rPr>
              <a:t>ri  u</a:t>
            </a:r>
            <a:r>
              <a:rPr sz="3000" spc="-55" dirty="0">
                <a:latin typeface="Calibri"/>
                <a:cs typeface="Calibri"/>
              </a:rPr>
              <a:t>y</a:t>
            </a:r>
            <a:r>
              <a:rPr sz="3000" dirty="0">
                <a:latin typeface="Calibri"/>
                <a:cs typeface="Calibri"/>
              </a:rPr>
              <a:t>a</a:t>
            </a:r>
            <a:r>
              <a:rPr sz="3000" spc="-15" dirty="0">
                <a:latin typeface="Calibri"/>
                <a:cs typeface="Calibri"/>
              </a:rPr>
              <a:t>r</a:t>
            </a:r>
            <a:r>
              <a:rPr sz="3000" dirty="0">
                <a:latin typeface="Calibri"/>
                <a:cs typeface="Calibri"/>
              </a:rPr>
              <a:t>ı</a:t>
            </a:r>
            <a:r>
              <a:rPr sz="3000" spc="-10" dirty="0">
                <a:latin typeface="Calibri"/>
                <a:cs typeface="Calibri"/>
              </a:rPr>
              <a:t>n</a:t>
            </a:r>
            <a:r>
              <a:rPr sz="3000" spc="-25" dirty="0">
                <a:latin typeface="Calibri"/>
                <a:cs typeface="Calibri"/>
              </a:rPr>
              <a:t>c</a:t>
            </a:r>
            <a:r>
              <a:rPr sz="3000" dirty="0">
                <a:latin typeface="Calibri"/>
                <a:cs typeface="Calibri"/>
              </a:rPr>
              <a:t>a</a:t>
            </a:r>
            <a:endParaRPr sz="3000">
              <a:latin typeface="Calibri"/>
              <a:cs typeface="Calibri"/>
            </a:endParaRPr>
          </a:p>
        </p:txBody>
      </p:sp>
      <p:sp>
        <p:nvSpPr>
          <p:cNvPr id="14" name="object 14"/>
          <p:cNvSpPr txBox="1"/>
          <p:nvPr/>
        </p:nvSpPr>
        <p:spPr>
          <a:xfrm>
            <a:off x="547217" y="4713478"/>
            <a:ext cx="8073390" cy="1724025"/>
          </a:xfrm>
          <a:prstGeom prst="rect">
            <a:avLst/>
          </a:prstGeom>
        </p:spPr>
        <p:txBody>
          <a:bodyPr vert="horz" wrap="square" lIns="0" tIns="0" rIns="0" bIns="0" rtlCol="0">
            <a:spAutoFit/>
          </a:bodyPr>
          <a:lstStyle/>
          <a:p>
            <a:pPr marL="12700">
              <a:lnSpc>
                <a:spcPts val="3420"/>
              </a:lnSpc>
              <a:tabLst>
                <a:tab pos="1365885" algn="l"/>
                <a:tab pos="2938780" algn="l"/>
                <a:tab pos="4437380" algn="l"/>
                <a:tab pos="5215890" algn="l"/>
                <a:tab pos="6463030" algn="l"/>
              </a:tabLst>
            </a:pPr>
            <a:r>
              <a:rPr sz="3000" spc="-20" dirty="0">
                <a:latin typeface="Calibri"/>
                <a:cs typeface="Calibri"/>
              </a:rPr>
              <a:t>faaliyet	gösteren	</a:t>
            </a:r>
            <a:r>
              <a:rPr sz="3000" spc="-10" dirty="0">
                <a:latin typeface="Calibri"/>
                <a:cs typeface="Calibri"/>
              </a:rPr>
              <a:t>toptancı	</a:t>
            </a:r>
            <a:r>
              <a:rPr sz="3000" spc="-5" dirty="0">
                <a:latin typeface="Calibri"/>
                <a:cs typeface="Calibri"/>
              </a:rPr>
              <a:t>hali	</a:t>
            </a:r>
            <a:r>
              <a:rPr sz="3000" spc="-10" dirty="0">
                <a:latin typeface="Calibri"/>
                <a:cs typeface="Calibri"/>
              </a:rPr>
              <a:t>idaresi	</a:t>
            </a:r>
            <a:r>
              <a:rPr sz="3000" spc="-15" dirty="0">
                <a:latin typeface="Calibri"/>
                <a:cs typeface="Calibri"/>
              </a:rPr>
              <a:t>tarafından</a:t>
            </a:r>
            <a:endParaRPr sz="3000">
              <a:latin typeface="Calibri"/>
              <a:cs typeface="Calibri"/>
            </a:endParaRPr>
          </a:p>
          <a:p>
            <a:pPr marL="12700">
              <a:lnSpc>
                <a:spcPts val="3240"/>
              </a:lnSpc>
            </a:pPr>
            <a:r>
              <a:rPr sz="3000" spc="-15" dirty="0">
                <a:latin typeface="Calibri"/>
                <a:cs typeface="Calibri"/>
              </a:rPr>
              <a:t>düzenlenen </a:t>
            </a:r>
            <a:r>
              <a:rPr sz="3000" spc="-5" dirty="0">
                <a:latin typeface="Calibri"/>
                <a:cs typeface="Calibri"/>
              </a:rPr>
              <a:t>ilgili </a:t>
            </a:r>
            <a:r>
              <a:rPr sz="3000" dirty="0">
                <a:latin typeface="Calibri"/>
                <a:cs typeface="Calibri"/>
              </a:rPr>
              <a:t>malın </a:t>
            </a:r>
            <a:r>
              <a:rPr sz="3000" spc="-15" dirty="0">
                <a:latin typeface="Calibri"/>
                <a:cs typeface="Calibri"/>
              </a:rPr>
              <a:t>fiyatını </a:t>
            </a:r>
            <a:r>
              <a:rPr sz="3000" spc="-20" dirty="0">
                <a:latin typeface="Calibri"/>
                <a:cs typeface="Calibri"/>
              </a:rPr>
              <a:t>gösteren</a:t>
            </a:r>
            <a:r>
              <a:rPr sz="3000" spc="70" dirty="0">
                <a:latin typeface="Calibri"/>
                <a:cs typeface="Calibri"/>
              </a:rPr>
              <a:t> </a:t>
            </a:r>
            <a:r>
              <a:rPr sz="3000" spc="-40" dirty="0">
                <a:latin typeface="Calibri"/>
                <a:cs typeface="Calibri"/>
              </a:rPr>
              <a:t>belgeler,</a:t>
            </a:r>
            <a:endParaRPr sz="3000">
              <a:latin typeface="Calibri"/>
              <a:cs typeface="Calibri"/>
            </a:endParaRPr>
          </a:p>
          <a:p>
            <a:pPr marL="219710" indent="-207010">
              <a:lnSpc>
                <a:spcPts val="3240"/>
              </a:lnSpc>
              <a:buClr>
                <a:srgbClr val="FF0000"/>
              </a:buClr>
              <a:buSzPct val="90000"/>
              <a:buFont typeface="Arial"/>
              <a:buChar char="•"/>
              <a:tabLst>
                <a:tab pos="220345" algn="l"/>
              </a:tabLst>
            </a:pPr>
            <a:r>
              <a:rPr sz="3000" spc="-10" dirty="0">
                <a:latin typeface="Calibri"/>
                <a:cs typeface="Calibri"/>
              </a:rPr>
              <a:t>İsteklinin </a:t>
            </a:r>
            <a:r>
              <a:rPr sz="3000" spc="-15" dirty="0">
                <a:latin typeface="Calibri"/>
                <a:cs typeface="Calibri"/>
              </a:rPr>
              <a:t>ürettiği, </a:t>
            </a:r>
            <a:r>
              <a:rPr sz="3000" spc="-5" dirty="0">
                <a:latin typeface="Calibri"/>
                <a:cs typeface="Calibri"/>
              </a:rPr>
              <a:t>aldığı </a:t>
            </a:r>
            <a:r>
              <a:rPr sz="3000" spc="-30" dirty="0">
                <a:latin typeface="Calibri"/>
                <a:cs typeface="Calibri"/>
              </a:rPr>
              <a:t>veya  </a:t>
            </a:r>
            <a:r>
              <a:rPr sz="3000" spc="-15" dirty="0">
                <a:latin typeface="Calibri"/>
                <a:cs typeface="Calibri"/>
              </a:rPr>
              <a:t>sattığı </a:t>
            </a:r>
            <a:r>
              <a:rPr sz="3000" spc="-10" dirty="0">
                <a:latin typeface="Calibri"/>
                <a:cs typeface="Calibri"/>
              </a:rPr>
              <a:t>mallara </a:t>
            </a:r>
            <a:r>
              <a:rPr sz="3000" spc="645" dirty="0">
                <a:latin typeface="Calibri"/>
                <a:cs typeface="Calibri"/>
              </a:rPr>
              <a:t> </a:t>
            </a:r>
            <a:r>
              <a:rPr sz="3000" spc="-5" dirty="0">
                <a:latin typeface="Calibri"/>
                <a:cs typeface="Calibri"/>
              </a:rPr>
              <a:t>ilişkin</a:t>
            </a:r>
            <a:endParaRPr sz="3000">
              <a:latin typeface="Calibri"/>
              <a:cs typeface="Calibri"/>
            </a:endParaRPr>
          </a:p>
          <a:p>
            <a:pPr marL="12700">
              <a:lnSpc>
                <a:spcPts val="3420"/>
              </a:lnSpc>
            </a:pPr>
            <a:r>
              <a:rPr sz="3000" spc="-10" dirty="0">
                <a:latin typeface="Calibri"/>
                <a:cs typeface="Calibri"/>
              </a:rPr>
              <a:t>maliyet/satış tutarı tespit</a:t>
            </a:r>
            <a:r>
              <a:rPr sz="3000" spc="-60" dirty="0">
                <a:latin typeface="Calibri"/>
                <a:cs typeface="Calibri"/>
              </a:rPr>
              <a:t> </a:t>
            </a:r>
            <a:r>
              <a:rPr sz="3000" spc="-25" dirty="0">
                <a:latin typeface="Calibri"/>
                <a:cs typeface="Calibri"/>
              </a:rPr>
              <a:t>tutanaklarıdır.</a:t>
            </a:r>
            <a:endParaRPr sz="3000">
              <a:latin typeface="Calibri"/>
              <a:cs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799715" cy="487680"/>
          </a:xfrm>
          <a:prstGeom prst="rect">
            <a:avLst/>
          </a:prstGeom>
        </p:spPr>
        <p:txBody>
          <a:bodyPr vert="horz" wrap="square" lIns="0" tIns="0" rIns="0" bIns="0" rtlCol="0">
            <a:spAutoFit/>
          </a:bodyPr>
          <a:lstStyle/>
          <a:p>
            <a:pPr marL="12700">
              <a:lnSpc>
                <a:spcPct val="100000"/>
              </a:lnSpc>
            </a:pPr>
            <a:r>
              <a:rPr dirty="0"/>
              <a:t>Örnek KİK</a:t>
            </a:r>
            <a:r>
              <a:rPr spc="-80" dirty="0"/>
              <a:t> </a:t>
            </a:r>
            <a:r>
              <a:rPr spc="-20" dirty="0"/>
              <a:t>Kararı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74394"/>
            <a:ext cx="1585595" cy="457200"/>
          </a:xfrm>
          <a:prstGeom prst="rect">
            <a:avLst/>
          </a:prstGeom>
        </p:spPr>
        <p:txBody>
          <a:bodyPr vert="horz" wrap="square" lIns="0" tIns="0" rIns="0" bIns="0" rtlCol="0">
            <a:spAutoFit/>
          </a:bodyPr>
          <a:lstStyle/>
          <a:p>
            <a:pPr marL="219710" indent="-207010">
              <a:lnSpc>
                <a:spcPct val="100000"/>
              </a:lnSpc>
              <a:buSzPct val="96428"/>
              <a:buFont typeface="Arial"/>
              <a:buChar char="•"/>
              <a:tabLst>
                <a:tab pos="220345" algn="l"/>
              </a:tabLst>
            </a:pPr>
            <a:r>
              <a:rPr sz="2800" spc="-5" dirty="0">
                <a:solidFill>
                  <a:srgbClr val="FF0000"/>
                </a:solidFill>
                <a:latin typeface="Calibri"/>
                <a:cs typeface="Calibri"/>
              </a:rPr>
              <a:t>P</a:t>
            </a:r>
            <a:r>
              <a:rPr sz="2800" spc="-65" dirty="0">
                <a:solidFill>
                  <a:srgbClr val="FF0000"/>
                </a:solidFill>
                <a:latin typeface="Calibri"/>
                <a:cs typeface="Calibri"/>
              </a:rPr>
              <a:t>r</a:t>
            </a:r>
            <a:r>
              <a:rPr sz="2800" spc="-10" dirty="0">
                <a:solidFill>
                  <a:srgbClr val="FF0000"/>
                </a:solidFill>
                <a:latin typeface="Calibri"/>
                <a:cs typeface="Calibri"/>
              </a:rPr>
              <a:t>o</a:t>
            </a:r>
            <a:r>
              <a:rPr sz="2800" spc="-65" dirty="0">
                <a:solidFill>
                  <a:srgbClr val="FF0000"/>
                </a:solidFill>
                <a:latin typeface="Calibri"/>
                <a:cs typeface="Calibri"/>
              </a:rPr>
              <a:t>f</a:t>
            </a:r>
            <a:r>
              <a:rPr sz="2800" spc="-10" dirty="0">
                <a:solidFill>
                  <a:srgbClr val="FF0000"/>
                </a:solidFill>
                <a:latin typeface="Calibri"/>
                <a:cs typeface="Calibri"/>
              </a:rPr>
              <a:t>orma</a:t>
            </a:r>
            <a:endParaRPr sz="2800">
              <a:latin typeface="Calibri"/>
              <a:cs typeface="Calibri"/>
            </a:endParaRPr>
          </a:p>
        </p:txBody>
      </p:sp>
      <p:sp>
        <p:nvSpPr>
          <p:cNvPr id="10" name="object 10"/>
          <p:cNvSpPr txBox="1"/>
          <p:nvPr/>
        </p:nvSpPr>
        <p:spPr>
          <a:xfrm>
            <a:off x="2322957" y="1374394"/>
            <a:ext cx="6294120" cy="426720"/>
          </a:xfrm>
          <a:prstGeom prst="rect">
            <a:avLst/>
          </a:prstGeom>
        </p:spPr>
        <p:txBody>
          <a:bodyPr vert="horz" wrap="square" lIns="0" tIns="0" rIns="0" bIns="0" rtlCol="0">
            <a:spAutoFit/>
          </a:bodyPr>
          <a:lstStyle/>
          <a:p>
            <a:pPr marL="12700">
              <a:lnSpc>
                <a:spcPct val="100000"/>
              </a:lnSpc>
              <a:tabLst>
                <a:tab pos="1543050" algn="l"/>
                <a:tab pos="2835275" algn="l"/>
                <a:tab pos="4538980" algn="l"/>
              </a:tabLst>
            </a:pPr>
            <a:r>
              <a:rPr sz="2800" spc="-20" dirty="0">
                <a:solidFill>
                  <a:srgbClr val="FF0000"/>
                </a:solidFill>
                <a:latin typeface="Calibri"/>
                <a:cs typeface="Calibri"/>
              </a:rPr>
              <a:t>faturanın	</a:t>
            </a:r>
            <a:r>
              <a:rPr sz="2800" spc="-5" dirty="0">
                <a:latin typeface="Calibri"/>
                <a:cs typeface="Calibri"/>
              </a:rPr>
              <a:t>SMMM	</a:t>
            </a:r>
            <a:r>
              <a:rPr sz="2800" spc="-15" dirty="0">
                <a:latin typeface="Calibri"/>
                <a:cs typeface="Calibri"/>
              </a:rPr>
              <a:t>tarafından	</a:t>
            </a:r>
            <a:r>
              <a:rPr sz="2800" spc="-10" dirty="0">
                <a:latin typeface="Calibri"/>
                <a:cs typeface="Calibri"/>
              </a:rPr>
              <a:t>onaylandığı,</a:t>
            </a:r>
            <a:endParaRPr sz="2800">
              <a:latin typeface="Calibri"/>
              <a:cs typeface="Calibri"/>
            </a:endParaRPr>
          </a:p>
        </p:txBody>
      </p:sp>
      <p:sp>
        <p:nvSpPr>
          <p:cNvPr id="11" name="object 11"/>
          <p:cNvSpPr txBox="1"/>
          <p:nvPr/>
        </p:nvSpPr>
        <p:spPr>
          <a:xfrm>
            <a:off x="547217" y="1982851"/>
            <a:ext cx="8071484" cy="457200"/>
          </a:xfrm>
          <a:prstGeom prst="rect">
            <a:avLst/>
          </a:prstGeom>
        </p:spPr>
        <p:txBody>
          <a:bodyPr vert="horz" wrap="square" lIns="0" tIns="0" rIns="0" bIns="0" rtlCol="0">
            <a:spAutoFit/>
          </a:bodyPr>
          <a:lstStyle/>
          <a:p>
            <a:pPr marL="12700">
              <a:lnSpc>
                <a:spcPct val="100000"/>
              </a:lnSpc>
              <a:tabLst>
                <a:tab pos="1053465" algn="l"/>
                <a:tab pos="2755900" algn="l"/>
                <a:tab pos="3527425" algn="l"/>
                <a:tab pos="4584700" algn="l"/>
                <a:tab pos="6327140" algn="l"/>
                <a:tab pos="7400290" algn="l"/>
              </a:tabLst>
            </a:pPr>
            <a:r>
              <a:rPr sz="2800" spc="-5" dirty="0">
                <a:latin typeface="Calibri"/>
                <a:cs typeface="Calibri"/>
              </a:rPr>
              <a:t>an</a:t>
            </a:r>
            <a:r>
              <a:rPr sz="2800" spc="-25" dirty="0">
                <a:latin typeface="Calibri"/>
                <a:cs typeface="Calibri"/>
              </a:rPr>
              <a:t>c</a:t>
            </a:r>
            <a:r>
              <a:rPr sz="2800" spc="-5" dirty="0">
                <a:latin typeface="Calibri"/>
                <a:cs typeface="Calibri"/>
              </a:rPr>
              <a:t>ak</a:t>
            </a:r>
            <a:r>
              <a:rPr sz="2800" dirty="0">
                <a:latin typeface="Calibri"/>
                <a:cs typeface="Calibri"/>
              </a:rPr>
              <a:t>	</a:t>
            </a:r>
            <a:r>
              <a:rPr sz="2800" spc="-5" dirty="0">
                <a:latin typeface="Calibri"/>
                <a:cs typeface="Calibri"/>
              </a:rPr>
              <a:t>mü</a:t>
            </a:r>
            <a:r>
              <a:rPr sz="2800" spc="-85" dirty="0">
                <a:latin typeface="Calibri"/>
                <a:cs typeface="Calibri"/>
              </a:rPr>
              <a:t>k</a:t>
            </a:r>
            <a:r>
              <a:rPr sz="2800" dirty="0">
                <a:latin typeface="Calibri"/>
                <a:cs typeface="Calibri"/>
              </a:rPr>
              <a:t>el</a:t>
            </a:r>
            <a:r>
              <a:rPr sz="2800" spc="-15" dirty="0">
                <a:latin typeface="Calibri"/>
                <a:cs typeface="Calibri"/>
              </a:rPr>
              <a:t>l</a:t>
            </a:r>
            <a:r>
              <a:rPr sz="2800" spc="-35" dirty="0">
                <a:latin typeface="Calibri"/>
                <a:cs typeface="Calibri"/>
              </a:rPr>
              <a:t>e</a:t>
            </a:r>
            <a:r>
              <a:rPr sz="2800" spc="-5" dirty="0">
                <a:latin typeface="Calibri"/>
                <a:cs typeface="Calibri"/>
              </a:rPr>
              <a:t>fle</a:t>
            </a:r>
            <a:r>
              <a:rPr sz="2800" dirty="0">
                <a:latin typeface="Calibri"/>
                <a:cs typeface="Calibri"/>
              </a:rPr>
              <a:t>	</a:t>
            </a:r>
            <a:r>
              <a:rPr sz="2800" spc="-45" dirty="0">
                <a:latin typeface="Calibri"/>
                <a:cs typeface="Calibri"/>
              </a:rPr>
              <a:t>t</a:t>
            </a:r>
            <a:r>
              <a:rPr sz="2800" spc="-5" dirty="0">
                <a:latin typeface="Calibri"/>
                <a:cs typeface="Calibri"/>
              </a:rPr>
              <a:t>am</a:t>
            </a:r>
            <a:r>
              <a:rPr sz="2800" dirty="0">
                <a:latin typeface="Calibri"/>
                <a:cs typeface="Calibri"/>
              </a:rPr>
              <a:t>	</a:t>
            </a:r>
            <a:r>
              <a:rPr sz="2800" spc="-45" dirty="0">
                <a:latin typeface="Calibri"/>
                <a:cs typeface="Calibri"/>
              </a:rPr>
              <a:t>t</a:t>
            </a:r>
            <a:r>
              <a:rPr sz="2800" spc="-5" dirty="0">
                <a:latin typeface="Calibri"/>
                <a:cs typeface="Calibri"/>
              </a:rPr>
              <a:t>as</a:t>
            </a:r>
            <a:r>
              <a:rPr sz="2800" dirty="0">
                <a:latin typeface="Calibri"/>
                <a:cs typeface="Calibri"/>
              </a:rPr>
              <a:t>d</a:t>
            </a:r>
            <a:r>
              <a:rPr sz="2800" spc="-5" dirty="0">
                <a:latin typeface="Calibri"/>
                <a:cs typeface="Calibri"/>
              </a:rPr>
              <a:t>ik</a:t>
            </a:r>
            <a:r>
              <a:rPr sz="2800" dirty="0">
                <a:latin typeface="Calibri"/>
                <a:cs typeface="Calibri"/>
              </a:rPr>
              <a:t>	</a:t>
            </a:r>
            <a:r>
              <a:rPr sz="2800" spc="-5" dirty="0">
                <a:latin typeface="Calibri"/>
                <a:cs typeface="Calibri"/>
              </a:rPr>
              <a:t>s</a:t>
            </a:r>
            <a:r>
              <a:rPr sz="2800" spc="-40" dirty="0">
                <a:latin typeface="Calibri"/>
                <a:cs typeface="Calibri"/>
              </a:rPr>
              <a:t>ö</a:t>
            </a:r>
            <a:r>
              <a:rPr sz="2800" spc="-5" dirty="0">
                <a:latin typeface="Calibri"/>
                <a:cs typeface="Calibri"/>
              </a:rPr>
              <a:t>zle</a:t>
            </a:r>
            <a:r>
              <a:rPr sz="2800" spc="-15" dirty="0">
                <a:latin typeface="Calibri"/>
                <a:cs typeface="Calibri"/>
              </a:rPr>
              <a:t>ş</a:t>
            </a:r>
            <a:r>
              <a:rPr sz="2800" spc="-5" dirty="0">
                <a:latin typeface="Calibri"/>
                <a:cs typeface="Calibri"/>
              </a:rPr>
              <a:t>mesi</a:t>
            </a:r>
            <a:r>
              <a:rPr sz="2800" dirty="0">
                <a:latin typeface="Calibri"/>
                <a:cs typeface="Calibri"/>
              </a:rPr>
              <a:t>	</a:t>
            </a:r>
            <a:r>
              <a:rPr sz="2800" spc="-60" dirty="0">
                <a:latin typeface="Calibri"/>
                <a:cs typeface="Calibri"/>
              </a:rPr>
              <a:t>y</a:t>
            </a:r>
            <a:r>
              <a:rPr sz="2800" spc="0" dirty="0">
                <a:latin typeface="Calibri"/>
                <a:cs typeface="Calibri"/>
              </a:rPr>
              <a:t>a</a:t>
            </a:r>
            <a:r>
              <a:rPr sz="2800" spc="-10" dirty="0">
                <a:latin typeface="Calibri"/>
                <a:cs typeface="Calibri"/>
              </a:rPr>
              <a:t>pa</a:t>
            </a:r>
            <a:r>
              <a:rPr sz="2800" spc="-5" dirty="0">
                <a:latin typeface="Calibri"/>
                <a:cs typeface="Calibri"/>
              </a:rPr>
              <a:t>n</a:t>
            </a:r>
            <a:r>
              <a:rPr sz="2800" dirty="0">
                <a:latin typeface="Calibri"/>
                <a:cs typeface="Calibri"/>
              </a:rPr>
              <a:t>	</a:t>
            </a:r>
            <a:r>
              <a:rPr sz="2800" spc="-25" dirty="0">
                <a:latin typeface="Calibri"/>
                <a:cs typeface="Calibri"/>
              </a:rPr>
              <a:t>v</a:t>
            </a:r>
            <a:r>
              <a:rPr sz="2800" spc="-15" dirty="0">
                <a:latin typeface="Calibri"/>
                <a:cs typeface="Calibri"/>
              </a:rPr>
              <a:t>e</a:t>
            </a:r>
            <a:r>
              <a:rPr sz="2800" spc="-60" dirty="0">
                <a:latin typeface="Calibri"/>
                <a:cs typeface="Calibri"/>
              </a:rPr>
              <a:t>y</a:t>
            </a:r>
            <a:r>
              <a:rPr sz="2800" spc="-5" dirty="0">
                <a:latin typeface="Calibri"/>
                <a:cs typeface="Calibri"/>
              </a:rPr>
              <a:t>a</a:t>
            </a:r>
            <a:endParaRPr sz="2800">
              <a:latin typeface="Calibri"/>
              <a:cs typeface="Calibri"/>
            </a:endParaRPr>
          </a:p>
        </p:txBody>
      </p:sp>
      <p:sp>
        <p:nvSpPr>
          <p:cNvPr id="12" name="object 12"/>
          <p:cNvSpPr txBox="1"/>
          <p:nvPr/>
        </p:nvSpPr>
        <p:spPr>
          <a:xfrm>
            <a:off x="547217" y="2409571"/>
            <a:ext cx="4648200" cy="1225550"/>
          </a:xfrm>
          <a:prstGeom prst="rect">
            <a:avLst/>
          </a:prstGeom>
        </p:spPr>
        <p:txBody>
          <a:bodyPr vert="horz" wrap="square" lIns="0" tIns="0" rIns="0" bIns="0" rtlCol="0">
            <a:spAutoFit/>
          </a:bodyPr>
          <a:lstStyle/>
          <a:p>
            <a:pPr marL="12700" marR="5080">
              <a:lnSpc>
                <a:spcPct val="140000"/>
              </a:lnSpc>
              <a:tabLst>
                <a:tab pos="1574800" algn="l"/>
                <a:tab pos="2790825" algn="l"/>
                <a:tab pos="3277235" algn="l"/>
              </a:tabLst>
            </a:pPr>
            <a:r>
              <a:rPr sz="2800" spc="-10" dirty="0">
                <a:latin typeface="Calibri"/>
                <a:cs typeface="Calibri"/>
              </a:rPr>
              <a:t>beyannamelerini	</a:t>
            </a:r>
            <a:r>
              <a:rPr sz="2800" spc="-20" dirty="0">
                <a:latin typeface="Calibri"/>
                <a:cs typeface="Calibri"/>
              </a:rPr>
              <a:t>imzalamaya  </a:t>
            </a:r>
            <a:r>
              <a:rPr sz="2800" spc="-5" dirty="0">
                <a:latin typeface="Calibri"/>
                <a:cs typeface="Calibri"/>
              </a:rPr>
              <a:t>men</a:t>
            </a:r>
            <a:r>
              <a:rPr sz="2800" spc="0" dirty="0">
                <a:latin typeface="Calibri"/>
                <a:cs typeface="Calibri"/>
              </a:rPr>
              <a:t>s</a:t>
            </a:r>
            <a:r>
              <a:rPr sz="2800" spc="-10" dirty="0">
                <a:latin typeface="Calibri"/>
                <a:cs typeface="Calibri"/>
              </a:rPr>
              <a:t>ub</a:t>
            </a:r>
            <a:r>
              <a:rPr sz="2800" spc="-5" dirty="0">
                <a:latin typeface="Calibri"/>
                <a:cs typeface="Calibri"/>
              </a:rPr>
              <a:t>u</a:t>
            </a:r>
            <a:r>
              <a:rPr sz="2800" dirty="0">
                <a:latin typeface="Calibri"/>
                <a:cs typeface="Calibri"/>
              </a:rPr>
              <a:t>	</a:t>
            </a:r>
            <a:r>
              <a:rPr sz="2800" spc="-45" dirty="0">
                <a:latin typeface="Calibri"/>
                <a:cs typeface="Calibri"/>
              </a:rPr>
              <a:t>t</a:t>
            </a:r>
            <a:r>
              <a:rPr sz="2800" spc="-5" dirty="0">
                <a:latin typeface="Calibri"/>
                <a:cs typeface="Calibri"/>
              </a:rPr>
              <a:t>a</a:t>
            </a:r>
            <a:r>
              <a:rPr sz="2800" spc="-65" dirty="0">
                <a:latin typeface="Calibri"/>
                <a:cs typeface="Calibri"/>
              </a:rPr>
              <a:t>r</a:t>
            </a:r>
            <a:r>
              <a:rPr sz="2800" spc="-5" dirty="0">
                <a:latin typeface="Calibri"/>
                <a:cs typeface="Calibri"/>
              </a:rPr>
              <a:t>af</a:t>
            </a:r>
            <a:r>
              <a:rPr sz="2800" spc="-20" dirty="0">
                <a:latin typeface="Calibri"/>
                <a:cs typeface="Calibri"/>
              </a:rPr>
              <a:t>ı</a:t>
            </a:r>
            <a:r>
              <a:rPr sz="2800" spc="-5" dirty="0">
                <a:latin typeface="Calibri"/>
                <a:cs typeface="Calibri"/>
              </a:rPr>
              <a:t>ndan</a:t>
            </a:r>
            <a:r>
              <a:rPr sz="2800" dirty="0">
                <a:latin typeface="Calibri"/>
                <a:cs typeface="Calibri"/>
              </a:rPr>
              <a:t>	</a:t>
            </a:r>
            <a:r>
              <a:rPr sz="2800" spc="-10" dirty="0">
                <a:solidFill>
                  <a:srgbClr val="1F487C"/>
                </a:solidFill>
                <a:latin typeface="Calibri"/>
                <a:cs typeface="Calibri"/>
              </a:rPr>
              <a:t>p</a:t>
            </a:r>
            <a:r>
              <a:rPr sz="2800" spc="-60" dirty="0">
                <a:solidFill>
                  <a:srgbClr val="1F487C"/>
                </a:solidFill>
                <a:latin typeface="Calibri"/>
                <a:cs typeface="Calibri"/>
              </a:rPr>
              <a:t>r</a:t>
            </a:r>
            <a:r>
              <a:rPr sz="2800" spc="-10" dirty="0">
                <a:solidFill>
                  <a:srgbClr val="1F487C"/>
                </a:solidFill>
                <a:latin typeface="Calibri"/>
                <a:cs typeface="Calibri"/>
              </a:rPr>
              <a:t>o</a:t>
            </a:r>
            <a:r>
              <a:rPr sz="2800" spc="-65" dirty="0">
                <a:solidFill>
                  <a:srgbClr val="1F487C"/>
                </a:solidFill>
                <a:latin typeface="Calibri"/>
                <a:cs typeface="Calibri"/>
              </a:rPr>
              <a:t>f</a:t>
            </a:r>
            <a:r>
              <a:rPr sz="2800" spc="-10" dirty="0">
                <a:solidFill>
                  <a:srgbClr val="1F487C"/>
                </a:solidFill>
                <a:latin typeface="Calibri"/>
                <a:cs typeface="Calibri"/>
              </a:rPr>
              <a:t>o</a:t>
            </a:r>
            <a:r>
              <a:rPr sz="2800" dirty="0">
                <a:solidFill>
                  <a:srgbClr val="1F487C"/>
                </a:solidFill>
                <a:latin typeface="Calibri"/>
                <a:cs typeface="Calibri"/>
              </a:rPr>
              <a:t>r</a:t>
            </a:r>
            <a:r>
              <a:rPr sz="2800" spc="-5" dirty="0">
                <a:solidFill>
                  <a:srgbClr val="1F487C"/>
                </a:solidFill>
                <a:latin typeface="Calibri"/>
                <a:cs typeface="Calibri"/>
              </a:rPr>
              <a:t>ma</a:t>
            </a:r>
            <a:endParaRPr sz="2800">
              <a:latin typeface="Calibri"/>
              <a:cs typeface="Calibri"/>
            </a:endParaRPr>
          </a:p>
        </p:txBody>
      </p:sp>
      <p:sp>
        <p:nvSpPr>
          <p:cNvPr id="13" name="object 13"/>
          <p:cNvSpPr txBox="1"/>
          <p:nvPr/>
        </p:nvSpPr>
        <p:spPr>
          <a:xfrm>
            <a:off x="5378958" y="2409571"/>
            <a:ext cx="3240405" cy="1225550"/>
          </a:xfrm>
          <a:prstGeom prst="rect">
            <a:avLst/>
          </a:prstGeom>
        </p:spPr>
        <p:txBody>
          <a:bodyPr vert="horz" wrap="square" lIns="0" tIns="0" rIns="0" bIns="0" rtlCol="0">
            <a:spAutoFit/>
          </a:bodyPr>
          <a:lstStyle/>
          <a:p>
            <a:pPr marL="17145" marR="5080" indent="-5080">
              <a:lnSpc>
                <a:spcPct val="140000"/>
              </a:lnSpc>
              <a:tabLst>
                <a:tab pos="1090295" algn="l"/>
                <a:tab pos="1224280" algn="l"/>
                <a:tab pos="2209165" algn="l"/>
                <a:tab pos="2461895" algn="l"/>
              </a:tabLst>
            </a:pPr>
            <a:r>
              <a:rPr sz="2800" spc="-50" dirty="0">
                <a:latin typeface="Calibri"/>
                <a:cs typeface="Calibri"/>
              </a:rPr>
              <a:t>y</a:t>
            </a:r>
            <a:r>
              <a:rPr sz="2800" spc="-15" dirty="0">
                <a:latin typeface="Calibri"/>
                <a:cs typeface="Calibri"/>
              </a:rPr>
              <a:t>e</a:t>
            </a:r>
            <a:r>
              <a:rPr sz="2800" spc="-5" dirty="0">
                <a:latin typeface="Calibri"/>
                <a:cs typeface="Calibri"/>
              </a:rPr>
              <a:t>tki</a:t>
            </a:r>
            <a:r>
              <a:rPr sz="2800" spc="-20" dirty="0">
                <a:latin typeface="Calibri"/>
                <a:cs typeface="Calibri"/>
              </a:rPr>
              <a:t>l</a:t>
            </a:r>
            <a:r>
              <a:rPr sz="2800" spc="-5" dirty="0">
                <a:latin typeface="Calibri"/>
                <a:cs typeface="Calibri"/>
              </a:rPr>
              <a:t>i</a:t>
            </a:r>
            <a:r>
              <a:rPr sz="2800" dirty="0">
                <a:latin typeface="Calibri"/>
                <a:cs typeface="Calibri"/>
              </a:rPr>
              <a:t>		</a:t>
            </a:r>
            <a:r>
              <a:rPr sz="2800" spc="-10" dirty="0">
                <a:latin typeface="Calibri"/>
                <a:cs typeface="Calibri"/>
              </a:rPr>
              <a:t>ola</a:t>
            </a:r>
            <a:r>
              <a:rPr sz="2800" spc="-5" dirty="0">
                <a:latin typeface="Calibri"/>
                <a:cs typeface="Calibri"/>
              </a:rPr>
              <a:t>n</a:t>
            </a:r>
            <a:r>
              <a:rPr sz="2800" dirty="0">
                <a:latin typeface="Calibri"/>
                <a:cs typeface="Calibri"/>
              </a:rPr>
              <a:t>	</a:t>
            </a:r>
            <a:r>
              <a:rPr sz="2800" spc="-5" dirty="0">
                <a:latin typeface="Calibri"/>
                <a:cs typeface="Calibri"/>
              </a:rPr>
              <a:t>mes</a:t>
            </a:r>
            <a:r>
              <a:rPr sz="2800" spc="-15" dirty="0">
                <a:latin typeface="Calibri"/>
                <a:cs typeface="Calibri"/>
              </a:rPr>
              <a:t>l</a:t>
            </a:r>
            <a:r>
              <a:rPr sz="2800" spc="-5" dirty="0">
                <a:latin typeface="Calibri"/>
                <a:cs typeface="Calibri"/>
              </a:rPr>
              <a:t>ek  </a:t>
            </a:r>
            <a:r>
              <a:rPr sz="2800" spc="-70" dirty="0">
                <a:solidFill>
                  <a:srgbClr val="1F487C"/>
                </a:solidFill>
                <a:latin typeface="Calibri"/>
                <a:cs typeface="Calibri"/>
              </a:rPr>
              <a:t>f</a:t>
            </a:r>
            <a:r>
              <a:rPr sz="2800" spc="-25" dirty="0">
                <a:solidFill>
                  <a:srgbClr val="1F487C"/>
                </a:solidFill>
                <a:latin typeface="Calibri"/>
                <a:cs typeface="Calibri"/>
              </a:rPr>
              <a:t>a</a:t>
            </a:r>
            <a:r>
              <a:rPr sz="2800" spc="-5" dirty="0">
                <a:solidFill>
                  <a:srgbClr val="1F487C"/>
                </a:solidFill>
                <a:latin typeface="Calibri"/>
                <a:cs typeface="Calibri"/>
              </a:rPr>
              <a:t>tu</a:t>
            </a:r>
            <a:r>
              <a:rPr sz="2800" spc="-75" dirty="0">
                <a:solidFill>
                  <a:srgbClr val="1F487C"/>
                </a:solidFill>
                <a:latin typeface="Calibri"/>
                <a:cs typeface="Calibri"/>
              </a:rPr>
              <a:t>r</a:t>
            </a:r>
            <a:r>
              <a:rPr sz="2800" spc="-5" dirty="0">
                <a:solidFill>
                  <a:srgbClr val="1F487C"/>
                </a:solidFill>
                <a:latin typeface="Calibri"/>
                <a:cs typeface="Calibri"/>
              </a:rPr>
              <a:t>a</a:t>
            </a:r>
            <a:r>
              <a:rPr sz="2800" dirty="0">
                <a:solidFill>
                  <a:srgbClr val="1F487C"/>
                </a:solidFill>
                <a:latin typeface="Calibri"/>
                <a:cs typeface="Calibri"/>
              </a:rPr>
              <a:t>	</a:t>
            </a:r>
            <a:r>
              <a:rPr sz="2800" spc="-5" dirty="0">
                <a:solidFill>
                  <a:srgbClr val="1F487C"/>
                </a:solidFill>
                <a:latin typeface="Calibri"/>
                <a:cs typeface="Calibri"/>
              </a:rPr>
              <a:t>ü</a:t>
            </a:r>
            <a:r>
              <a:rPr sz="2800" spc="-70" dirty="0">
                <a:solidFill>
                  <a:srgbClr val="1F487C"/>
                </a:solidFill>
                <a:latin typeface="Calibri"/>
                <a:cs typeface="Calibri"/>
              </a:rPr>
              <a:t>z</a:t>
            </a:r>
            <a:r>
              <a:rPr sz="2800" spc="-5" dirty="0">
                <a:solidFill>
                  <a:srgbClr val="1F487C"/>
                </a:solidFill>
                <a:latin typeface="Calibri"/>
                <a:cs typeface="Calibri"/>
              </a:rPr>
              <a:t>er</a:t>
            </a:r>
            <a:r>
              <a:rPr sz="2800" spc="-20" dirty="0">
                <a:solidFill>
                  <a:srgbClr val="1F487C"/>
                </a:solidFill>
                <a:latin typeface="Calibri"/>
                <a:cs typeface="Calibri"/>
              </a:rPr>
              <a:t>i</a:t>
            </a:r>
            <a:r>
              <a:rPr sz="2800" spc="-5" dirty="0">
                <a:solidFill>
                  <a:srgbClr val="1F487C"/>
                </a:solidFill>
                <a:latin typeface="Calibri"/>
                <a:cs typeface="Calibri"/>
              </a:rPr>
              <a:t>n</a:t>
            </a:r>
            <a:r>
              <a:rPr sz="2800" spc="-10" dirty="0">
                <a:solidFill>
                  <a:srgbClr val="1F487C"/>
                </a:solidFill>
                <a:latin typeface="Calibri"/>
                <a:cs typeface="Calibri"/>
              </a:rPr>
              <a:t>e</a:t>
            </a:r>
            <a:r>
              <a:rPr sz="2800" spc="-5" dirty="0">
                <a:solidFill>
                  <a:srgbClr val="C0504D"/>
                </a:solidFill>
                <a:latin typeface="Calibri"/>
                <a:cs typeface="Calibri"/>
              </a:rPr>
              <a:t>;</a:t>
            </a:r>
            <a:r>
              <a:rPr sz="2800" dirty="0">
                <a:solidFill>
                  <a:srgbClr val="C0504D"/>
                </a:solidFill>
                <a:latin typeface="Calibri"/>
                <a:cs typeface="Calibri"/>
              </a:rPr>
              <a:t>	</a:t>
            </a:r>
            <a:r>
              <a:rPr sz="2800" spc="-5" dirty="0">
                <a:solidFill>
                  <a:srgbClr val="FF0000"/>
                </a:solidFill>
                <a:latin typeface="Calibri"/>
                <a:cs typeface="Calibri"/>
              </a:rPr>
              <a:t>Birim</a:t>
            </a:r>
            <a:endParaRPr sz="2800">
              <a:latin typeface="Calibri"/>
              <a:cs typeface="Calibri"/>
            </a:endParaRPr>
          </a:p>
        </p:txBody>
      </p:sp>
      <p:sp>
        <p:nvSpPr>
          <p:cNvPr id="14" name="object 14"/>
          <p:cNvSpPr txBox="1"/>
          <p:nvPr/>
        </p:nvSpPr>
        <p:spPr>
          <a:xfrm>
            <a:off x="547217" y="3604641"/>
            <a:ext cx="8073390" cy="3039745"/>
          </a:xfrm>
          <a:prstGeom prst="rect">
            <a:avLst/>
          </a:prstGeom>
        </p:spPr>
        <p:txBody>
          <a:bodyPr vert="horz" wrap="square" lIns="0" tIns="0" rIns="0" bIns="0" rtlCol="0">
            <a:spAutoFit/>
          </a:bodyPr>
          <a:lstStyle/>
          <a:p>
            <a:pPr marL="12700" marR="5080" algn="just">
              <a:lnSpc>
                <a:spcPct val="140000"/>
              </a:lnSpc>
            </a:pPr>
            <a:r>
              <a:rPr sz="2800" spc="-10" dirty="0">
                <a:solidFill>
                  <a:srgbClr val="FF0000"/>
                </a:solidFill>
                <a:latin typeface="Calibri"/>
                <a:cs typeface="Calibri"/>
              </a:rPr>
              <a:t>satış tutarının, </a:t>
            </a:r>
            <a:r>
              <a:rPr sz="2800" spc="-15" dirty="0">
                <a:solidFill>
                  <a:srgbClr val="FF0000"/>
                </a:solidFill>
                <a:latin typeface="Calibri"/>
                <a:cs typeface="Calibri"/>
              </a:rPr>
              <a:t>mükellefin yasal defter </a:t>
            </a:r>
            <a:r>
              <a:rPr sz="2800" spc="-20" dirty="0">
                <a:solidFill>
                  <a:srgbClr val="FF0000"/>
                </a:solidFill>
                <a:latin typeface="Calibri"/>
                <a:cs typeface="Calibri"/>
              </a:rPr>
              <a:t>ve </a:t>
            </a:r>
            <a:r>
              <a:rPr sz="2800" spc="-10" dirty="0">
                <a:solidFill>
                  <a:srgbClr val="FF0000"/>
                </a:solidFill>
                <a:latin typeface="Calibri"/>
                <a:cs typeface="Calibri"/>
              </a:rPr>
              <a:t>belgelerine  </a:t>
            </a:r>
            <a:r>
              <a:rPr sz="2800" spc="-20" dirty="0">
                <a:solidFill>
                  <a:srgbClr val="FF0000"/>
                </a:solidFill>
                <a:latin typeface="Calibri"/>
                <a:cs typeface="Calibri"/>
              </a:rPr>
              <a:t>göre </a:t>
            </a:r>
            <a:r>
              <a:rPr sz="2800" spc="-10" dirty="0">
                <a:solidFill>
                  <a:srgbClr val="FF0000"/>
                </a:solidFill>
                <a:latin typeface="Calibri"/>
                <a:cs typeface="Calibri"/>
              </a:rPr>
              <a:t>çıkartılan </a:t>
            </a:r>
            <a:r>
              <a:rPr sz="2800" spc="-20" dirty="0">
                <a:solidFill>
                  <a:srgbClr val="FF0000"/>
                </a:solidFill>
                <a:latin typeface="Calibri"/>
                <a:cs typeface="Calibri"/>
              </a:rPr>
              <a:t>ve </a:t>
            </a:r>
            <a:r>
              <a:rPr sz="2800" spc="-15" dirty="0">
                <a:solidFill>
                  <a:srgbClr val="FF0000"/>
                </a:solidFill>
                <a:latin typeface="Calibri"/>
                <a:cs typeface="Calibri"/>
              </a:rPr>
              <a:t>tarafımdan </a:t>
            </a:r>
            <a:r>
              <a:rPr sz="2800" spc="-10" dirty="0">
                <a:solidFill>
                  <a:srgbClr val="FF0000"/>
                </a:solidFill>
                <a:latin typeface="Calibri"/>
                <a:cs typeface="Calibri"/>
              </a:rPr>
              <a:t>onaylanan </a:t>
            </a:r>
            <a:r>
              <a:rPr sz="2800" spc="-15" dirty="0">
                <a:solidFill>
                  <a:srgbClr val="FF0000"/>
                </a:solidFill>
                <a:latin typeface="Calibri"/>
                <a:cs typeface="Calibri"/>
              </a:rPr>
              <a:t>maliyet/satış  </a:t>
            </a:r>
            <a:r>
              <a:rPr sz="2800" spc="-10" dirty="0">
                <a:solidFill>
                  <a:srgbClr val="FF0000"/>
                </a:solidFill>
                <a:latin typeface="Calibri"/>
                <a:cs typeface="Calibri"/>
              </a:rPr>
              <a:t>tutarı tespit </a:t>
            </a:r>
            <a:r>
              <a:rPr sz="2800" spc="-5" dirty="0">
                <a:solidFill>
                  <a:srgbClr val="FF0000"/>
                </a:solidFill>
                <a:latin typeface="Calibri"/>
                <a:cs typeface="Calibri"/>
              </a:rPr>
              <a:t>tutanağındaki ağırlıklı </a:t>
            </a:r>
            <a:r>
              <a:rPr sz="2800" spc="-10" dirty="0">
                <a:solidFill>
                  <a:srgbClr val="FF0000"/>
                </a:solidFill>
                <a:latin typeface="Calibri"/>
                <a:cs typeface="Calibri"/>
              </a:rPr>
              <a:t>ortalama </a:t>
            </a:r>
            <a:r>
              <a:rPr sz="2800" spc="-5" dirty="0">
                <a:solidFill>
                  <a:srgbClr val="FF0000"/>
                </a:solidFill>
                <a:latin typeface="Calibri"/>
                <a:cs typeface="Calibri"/>
              </a:rPr>
              <a:t>birim  </a:t>
            </a:r>
            <a:r>
              <a:rPr sz="2800" spc="-15" dirty="0">
                <a:solidFill>
                  <a:srgbClr val="FF0000"/>
                </a:solidFill>
                <a:latin typeface="Calibri"/>
                <a:cs typeface="Calibri"/>
              </a:rPr>
              <a:t>maliyet</a:t>
            </a:r>
            <a:r>
              <a:rPr sz="2800" spc="600" dirty="0">
                <a:solidFill>
                  <a:srgbClr val="FF0000"/>
                </a:solidFill>
                <a:latin typeface="Calibri"/>
                <a:cs typeface="Calibri"/>
              </a:rPr>
              <a:t> </a:t>
            </a:r>
            <a:r>
              <a:rPr sz="2800" spc="-10" dirty="0">
                <a:solidFill>
                  <a:srgbClr val="FF0000"/>
                </a:solidFill>
                <a:latin typeface="Calibri"/>
                <a:cs typeface="Calibri"/>
              </a:rPr>
              <a:t>tutarının </a:t>
            </a:r>
            <a:r>
              <a:rPr sz="2800" spc="-5" dirty="0">
                <a:solidFill>
                  <a:srgbClr val="FF0000"/>
                </a:solidFill>
                <a:latin typeface="Calibri"/>
                <a:cs typeface="Calibri"/>
              </a:rPr>
              <a:t>altında olmadığını </a:t>
            </a:r>
            <a:r>
              <a:rPr sz="2800" spc="-20" dirty="0">
                <a:solidFill>
                  <a:srgbClr val="FF0000"/>
                </a:solidFill>
                <a:latin typeface="Calibri"/>
                <a:cs typeface="Calibri"/>
              </a:rPr>
              <a:t>beyan </a:t>
            </a:r>
            <a:r>
              <a:rPr sz="2800" spc="-5" dirty="0">
                <a:solidFill>
                  <a:srgbClr val="FF0000"/>
                </a:solidFill>
                <a:latin typeface="Calibri"/>
                <a:cs typeface="Calibri"/>
              </a:rPr>
              <a:t>ederim.  </a:t>
            </a:r>
            <a:r>
              <a:rPr sz="2800" b="1" u="heavy" spc="-5" dirty="0">
                <a:solidFill>
                  <a:srgbClr val="1F487C"/>
                </a:solidFill>
                <a:latin typeface="Calibri"/>
                <a:cs typeface="Calibri"/>
              </a:rPr>
              <a:t>iba</a:t>
            </a:r>
            <a:r>
              <a:rPr sz="2800" b="1" u="heavy" spc="-50" dirty="0">
                <a:solidFill>
                  <a:srgbClr val="1F487C"/>
                </a:solidFill>
                <a:latin typeface="Calibri"/>
                <a:cs typeface="Calibri"/>
              </a:rPr>
              <a:t>r</a:t>
            </a:r>
            <a:r>
              <a:rPr sz="2800" b="1" u="heavy" spc="-10" dirty="0">
                <a:solidFill>
                  <a:srgbClr val="1F487C"/>
                </a:solidFill>
                <a:latin typeface="Calibri"/>
                <a:cs typeface="Calibri"/>
              </a:rPr>
              <a:t>esini</a:t>
            </a:r>
            <a:r>
              <a:rPr sz="2800" b="1" u="heavy" spc="-5" dirty="0">
                <a:solidFill>
                  <a:srgbClr val="1F487C"/>
                </a:solidFill>
                <a:latin typeface="Calibri"/>
                <a:cs typeface="Calibri"/>
              </a:rPr>
              <a:t>n</a:t>
            </a:r>
            <a:r>
              <a:rPr sz="2800" b="1" u="heavy" spc="40" dirty="0">
                <a:solidFill>
                  <a:srgbClr val="1F487C"/>
                </a:solidFill>
                <a:latin typeface="Calibri"/>
                <a:cs typeface="Calibri"/>
              </a:rPr>
              <a:t> </a:t>
            </a:r>
            <a:r>
              <a:rPr sz="2800" b="1" u="heavy" spc="-60" dirty="0">
                <a:solidFill>
                  <a:srgbClr val="1F487C"/>
                </a:solidFill>
                <a:latin typeface="Calibri"/>
                <a:cs typeface="Calibri"/>
              </a:rPr>
              <a:t>y</a:t>
            </a:r>
            <a:r>
              <a:rPr sz="2800" b="1" u="heavy" spc="-5" dirty="0">
                <a:solidFill>
                  <a:srgbClr val="1F487C"/>
                </a:solidFill>
                <a:latin typeface="Calibri"/>
                <a:cs typeface="Calibri"/>
              </a:rPr>
              <a:t>azılmadığı</a:t>
            </a:r>
            <a:r>
              <a:rPr sz="2800" b="1" spc="30" dirty="0">
                <a:solidFill>
                  <a:srgbClr val="1F487C"/>
                </a:solidFill>
                <a:latin typeface="Calibri"/>
                <a:cs typeface="Calibri"/>
              </a:rPr>
              <a:t> </a:t>
            </a:r>
            <a:r>
              <a:rPr sz="2800" spc="-30" dirty="0">
                <a:solidFill>
                  <a:srgbClr val="1F487C"/>
                </a:solidFill>
                <a:latin typeface="Calibri"/>
                <a:cs typeface="Calibri"/>
              </a:rPr>
              <a:t>t</a:t>
            </a:r>
            <a:r>
              <a:rPr sz="2800" spc="-5" dirty="0">
                <a:solidFill>
                  <a:srgbClr val="1F487C"/>
                </a:solidFill>
                <a:latin typeface="Calibri"/>
                <a:cs typeface="Calibri"/>
              </a:rPr>
              <a:t>esp</a:t>
            </a:r>
            <a:r>
              <a:rPr sz="2800" spc="-25" dirty="0">
                <a:solidFill>
                  <a:srgbClr val="1F487C"/>
                </a:solidFill>
                <a:latin typeface="Calibri"/>
                <a:cs typeface="Calibri"/>
              </a:rPr>
              <a:t>i</a:t>
            </a:r>
            <a:r>
              <a:rPr sz="2800" spc="-5" dirty="0">
                <a:solidFill>
                  <a:srgbClr val="1F487C"/>
                </a:solidFill>
                <a:latin typeface="Calibri"/>
                <a:cs typeface="Calibri"/>
              </a:rPr>
              <a:t>t</a:t>
            </a:r>
            <a:r>
              <a:rPr sz="2800" spc="15" dirty="0">
                <a:solidFill>
                  <a:srgbClr val="1F487C"/>
                </a:solidFill>
                <a:latin typeface="Calibri"/>
                <a:cs typeface="Calibri"/>
              </a:rPr>
              <a:t> </a:t>
            </a:r>
            <a:r>
              <a:rPr sz="2800" spc="-5" dirty="0">
                <a:solidFill>
                  <a:srgbClr val="1F487C"/>
                </a:solidFill>
                <a:latin typeface="Calibri"/>
                <a:cs typeface="Calibri"/>
              </a:rPr>
              <a:t>ed</a:t>
            </a:r>
            <a:r>
              <a:rPr sz="2800" spc="-20" dirty="0">
                <a:solidFill>
                  <a:srgbClr val="1F487C"/>
                </a:solidFill>
                <a:latin typeface="Calibri"/>
                <a:cs typeface="Calibri"/>
              </a:rPr>
              <a:t>i</a:t>
            </a:r>
            <a:r>
              <a:rPr sz="2800" spc="-5" dirty="0">
                <a:solidFill>
                  <a:srgbClr val="1F487C"/>
                </a:solidFill>
                <a:latin typeface="Calibri"/>
                <a:cs typeface="Calibri"/>
              </a:rPr>
              <a:t>l</a:t>
            </a:r>
            <a:r>
              <a:rPr sz="2800" spc="-15" dirty="0">
                <a:solidFill>
                  <a:srgbClr val="1F487C"/>
                </a:solidFill>
                <a:latin typeface="Calibri"/>
                <a:cs typeface="Calibri"/>
              </a:rPr>
              <a:t>m</a:t>
            </a:r>
            <a:r>
              <a:rPr sz="2800" spc="-5" dirty="0">
                <a:solidFill>
                  <a:srgbClr val="1F487C"/>
                </a:solidFill>
                <a:latin typeface="Calibri"/>
                <a:cs typeface="Calibri"/>
              </a:rPr>
              <a:t>i</a:t>
            </a:r>
            <a:r>
              <a:rPr sz="2800" spc="-50" dirty="0">
                <a:solidFill>
                  <a:srgbClr val="1F487C"/>
                </a:solidFill>
                <a:latin typeface="Calibri"/>
                <a:cs typeface="Calibri"/>
              </a:rPr>
              <a:t>ş</a:t>
            </a:r>
            <a:r>
              <a:rPr sz="2800" spc="-5" dirty="0">
                <a:solidFill>
                  <a:srgbClr val="1F487C"/>
                </a:solidFill>
                <a:latin typeface="Calibri"/>
                <a:cs typeface="Calibri"/>
              </a:rPr>
              <a:t>ti</a:t>
            </a:r>
            <a:r>
              <a:rPr sz="2800" spc="-295" dirty="0">
                <a:solidFill>
                  <a:srgbClr val="1F487C"/>
                </a:solidFill>
                <a:latin typeface="Calibri"/>
                <a:cs typeface="Calibri"/>
              </a:rPr>
              <a:t>r</a:t>
            </a:r>
            <a:r>
              <a:rPr sz="2800" spc="-5" dirty="0">
                <a:solidFill>
                  <a:srgbClr val="1F487C"/>
                </a:solidFill>
                <a:latin typeface="Calibri"/>
                <a:cs typeface="Calibri"/>
              </a:rPr>
              <a:t>.</a:t>
            </a:r>
            <a:r>
              <a:rPr sz="2800" spc="40" dirty="0">
                <a:solidFill>
                  <a:srgbClr val="1F487C"/>
                </a:solidFill>
                <a:latin typeface="Calibri"/>
                <a:cs typeface="Calibri"/>
              </a:rPr>
              <a:t> </a:t>
            </a:r>
            <a:r>
              <a:rPr sz="2800" spc="-10" dirty="0">
                <a:latin typeface="Calibri"/>
                <a:cs typeface="Calibri"/>
              </a:rPr>
              <a:t>2010/U</a:t>
            </a:r>
            <a:r>
              <a:rPr sz="2800" dirty="0">
                <a:latin typeface="Calibri"/>
                <a:cs typeface="Calibri"/>
              </a:rPr>
              <a:t>H</a:t>
            </a:r>
            <a:r>
              <a:rPr sz="2800" spc="-5" dirty="0">
                <a:latin typeface="Calibri"/>
                <a:cs typeface="Calibri"/>
              </a:rPr>
              <a:t>.I</a:t>
            </a:r>
            <a:r>
              <a:rPr sz="2800" dirty="0">
                <a:latin typeface="Calibri"/>
                <a:cs typeface="Calibri"/>
              </a:rPr>
              <a:t>-2</a:t>
            </a:r>
            <a:r>
              <a:rPr sz="2800" spc="-5" dirty="0">
                <a:latin typeface="Calibri"/>
                <a:cs typeface="Calibri"/>
              </a:rPr>
              <a:t>8</a:t>
            </a:r>
            <a:r>
              <a:rPr sz="2800" spc="-70" dirty="0">
                <a:latin typeface="Calibri"/>
                <a:cs typeface="Calibri"/>
              </a:rPr>
              <a:t>3</a:t>
            </a:r>
            <a:r>
              <a:rPr sz="1800" spc="-885" baseline="-27777" dirty="0">
                <a:solidFill>
                  <a:srgbClr val="888888"/>
                </a:solidFill>
                <a:latin typeface="Tahoma"/>
                <a:cs typeface="Tahoma"/>
              </a:rPr>
              <a:t>1</a:t>
            </a:r>
            <a:r>
              <a:rPr sz="2800" spc="-835" dirty="0">
                <a:latin typeface="Calibri"/>
                <a:cs typeface="Calibri"/>
              </a:rPr>
              <a:t>5</a:t>
            </a:r>
            <a:r>
              <a:rPr sz="1800" spc="7" baseline="-27777" dirty="0">
                <a:solidFill>
                  <a:srgbClr val="888888"/>
                </a:solidFill>
                <a:latin typeface="Tahoma"/>
                <a:cs typeface="Tahoma"/>
              </a:rPr>
              <a:t>08</a:t>
            </a:r>
            <a:endParaRPr sz="1800" baseline="-27777">
              <a:latin typeface="Tahoma"/>
              <a:cs typeface="Tahom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799715" cy="521334"/>
          </a:xfrm>
          <a:prstGeom prst="rect">
            <a:avLst/>
          </a:prstGeom>
        </p:spPr>
        <p:txBody>
          <a:bodyPr vert="horz" wrap="square" lIns="0" tIns="0" rIns="0" bIns="0" rtlCol="0">
            <a:spAutoFit/>
          </a:bodyPr>
          <a:lstStyle/>
          <a:p>
            <a:pPr marL="12700">
              <a:lnSpc>
                <a:spcPct val="100000"/>
              </a:lnSpc>
            </a:pPr>
            <a:r>
              <a:rPr dirty="0"/>
              <a:t>Örnek KİK</a:t>
            </a:r>
            <a:r>
              <a:rPr spc="-80" dirty="0"/>
              <a:t> </a:t>
            </a:r>
            <a:r>
              <a:rPr spc="-20" dirty="0"/>
              <a:t>Kararı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08988"/>
            <a:ext cx="8072755" cy="1623060"/>
          </a:xfrm>
          <a:prstGeom prst="rect">
            <a:avLst/>
          </a:prstGeom>
        </p:spPr>
        <p:txBody>
          <a:bodyPr vert="horz" wrap="square" lIns="0" tIns="0" rIns="0" bIns="0" rtlCol="0">
            <a:spAutoFit/>
          </a:bodyPr>
          <a:lstStyle/>
          <a:p>
            <a:pPr marL="12700" marR="5080" algn="just">
              <a:lnSpc>
                <a:spcPct val="90000"/>
              </a:lnSpc>
              <a:buClr>
                <a:srgbClr val="FF0000"/>
              </a:buClr>
              <a:buSzPct val="67241"/>
              <a:buFont typeface="Arial"/>
              <a:buChar char="•"/>
              <a:tabLst>
                <a:tab pos="162560" algn="l"/>
              </a:tabLst>
            </a:pPr>
            <a:r>
              <a:rPr sz="2900" spc="-10" dirty="0">
                <a:latin typeface="Calibri"/>
                <a:cs typeface="Calibri"/>
              </a:rPr>
              <a:t>Kamu </a:t>
            </a:r>
            <a:r>
              <a:rPr sz="2900" spc="-5" dirty="0">
                <a:latin typeface="Calibri"/>
                <a:cs typeface="Calibri"/>
              </a:rPr>
              <a:t>İhale Genel </a:t>
            </a:r>
            <a:r>
              <a:rPr sz="2900" spc="-30" dirty="0">
                <a:latin typeface="Calibri"/>
                <a:cs typeface="Calibri"/>
              </a:rPr>
              <a:t>Tebliğinde </a:t>
            </a:r>
            <a:r>
              <a:rPr sz="2900" spc="-10" dirty="0">
                <a:latin typeface="Calibri"/>
                <a:cs typeface="Calibri"/>
              </a:rPr>
              <a:t>yapılan </a:t>
            </a:r>
            <a:r>
              <a:rPr sz="2900" spc="-5" dirty="0">
                <a:latin typeface="Calibri"/>
                <a:cs typeface="Calibri"/>
              </a:rPr>
              <a:t>değişiklikler  </a:t>
            </a:r>
            <a:r>
              <a:rPr sz="2900" spc="-10" dirty="0">
                <a:latin typeface="Calibri"/>
                <a:cs typeface="Calibri"/>
              </a:rPr>
              <a:t>uyarınca, </a:t>
            </a:r>
            <a:r>
              <a:rPr sz="2900" spc="-5" dirty="0">
                <a:solidFill>
                  <a:srgbClr val="FF0000"/>
                </a:solidFill>
                <a:latin typeface="Calibri"/>
                <a:cs typeface="Calibri"/>
              </a:rPr>
              <a:t>hizmet </a:t>
            </a:r>
            <a:r>
              <a:rPr sz="2900" spc="-10" dirty="0">
                <a:solidFill>
                  <a:srgbClr val="FF0000"/>
                </a:solidFill>
                <a:latin typeface="Calibri"/>
                <a:cs typeface="Calibri"/>
              </a:rPr>
              <a:t>alımı </a:t>
            </a:r>
            <a:r>
              <a:rPr sz="2900" spc="-5" dirty="0">
                <a:solidFill>
                  <a:srgbClr val="FF0000"/>
                </a:solidFill>
                <a:latin typeface="Calibri"/>
                <a:cs typeface="Calibri"/>
              </a:rPr>
              <a:t>ihalelerinde </a:t>
            </a:r>
            <a:r>
              <a:rPr sz="2900" spc="-5" dirty="0">
                <a:latin typeface="Calibri"/>
                <a:cs typeface="Calibri"/>
              </a:rPr>
              <a:t>aşırı </a:t>
            </a:r>
            <a:r>
              <a:rPr sz="2900" dirty="0">
                <a:latin typeface="Calibri"/>
                <a:cs typeface="Calibri"/>
              </a:rPr>
              <a:t>düşük  </a:t>
            </a:r>
            <a:r>
              <a:rPr sz="2900" spc="-10" dirty="0">
                <a:latin typeface="Calibri"/>
                <a:cs typeface="Calibri"/>
              </a:rPr>
              <a:t>tekliflerin </a:t>
            </a:r>
            <a:r>
              <a:rPr sz="2900" spc="-5" dirty="0">
                <a:latin typeface="Calibri"/>
                <a:cs typeface="Calibri"/>
              </a:rPr>
              <a:t>açıklanmasında, </a:t>
            </a:r>
            <a:r>
              <a:rPr sz="2900" spc="-10" dirty="0">
                <a:solidFill>
                  <a:srgbClr val="C0504D"/>
                </a:solidFill>
                <a:latin typeface="Calibri"/>
                <a:cs typeface="Calibri"/>
              </a:rPr>
              <a:t>isteklilerin teklif fiyatlarını  </a:t>
            </a:r>
            <a:r>
              <a:rPr sz="2900" spc="-15" dirty="0">
                <a:solidFill>
                  <a:srgbClr val="C0504D"/>
                </a:solidFill>
                <a:latin typeface="Calibri"/>
                <a:cs typeface="Calibri"/>
              </a:rPr>
              <a:t>stoklarda </a:t>
            </a:r>
            <a:r>
              <a:rPr sz="2900" spc="-5" dirty="0">
                <a:solidFill>
                  <a:srgbClr val="C0504D"/>
                </a:solidFill>
                <a:latin typeface="Calibri"/>
                <a:cs typeface="Calibri"/>
              </a:rPr>
              <a:t>bulunan </a:t>
            </a:r>
            <a:r>
              <a:rPr sz="2900" spc="-15" dirty="0">
                <a:solidFill>
                  <a:srgbClr val="C0504D"/>
                </a:solidFill>
                <a:latin typeface="Calibri"/>
                <a:cs typeface="Calibri"/>
              </a:rPr>
              <a:t>mallara/malzemelere</a:t>
            </a:r>
            <a:r>
              <a:rPr sz="2900" spc="175" dirty="0">
                <a:solidFill>
                  <a:srgbClr val="C0504D"/>
                </a:solidFill>
                <a:latin typeface="Calibri"/>
                <a:cs typeface="Calibri"/>
              </a:rPr>
              <a:t> </a:t>
            </a:r>
            <a:r>
              <a:rPr sz="2900" spc="-15" dirty="0">
                <a:solidFill>
                  <a:srgbClr val="C0504D"/>
                </a:solidFill>
                <a:latin typeface="Calibri"/>
                <a:cs typeface="Calibri"/>
              </a:rPr>
              <a:t>dayandırması</a:t>
            </a:r>
            <a:endParaRPr sz="2900">
              <a:latin typeface="Calibri"/>
              <a:cs typeface="Calibri"/>
            </a:endParaRPr>
          </a:p>
        </p:txBody>
      </p:sp>
      <p:sp>
        <p:nvSpPr>
          <p:cNvPr id="17" name="object 17"/>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102</a:t>
            </a:fld>
            <a:endParaRPr dirty="0"/>
          </a:p>
        </p:txBody>
      </p:sp>
      <p:sp>
        <p:nvSpPr>
          <p:cNvPr id="10" name="object 10"/>
          <p:cNvSpPr txBox="1"/>
          <p:nvPr/>
        </p:nvSpPr>
        <p:spPr>
          <a:xfrm>
            <a:off x="547217" y="2856484"/>
            <a:ext cx="1014730" cy="473709"/>
          </a:xfrm>
          <a:prstGeom prst="rect">
            <a:avLst/>
          </a:prstGeom>
        </p:spPr>
        <p:txBody>
          <a:bodyPr vert="horz" wrap="square" lIns="0" tIns="0" rIns="0" bIns="0" rtlCol="0">
            <a:spAutoFit/>
          </a:bodyPr>
          <a:lstStyle/>
          <a:p>
            <a:pPr marL="12700">
              <a:lnSpc>
                <a:spcPct val="100000"/>
              </a:lnSpc>
              <a:tabLst>
                <a:tab pos="614045" algn="l"/>
              </a:tabLst>
            </a:pPr>
            <a:r>
              <a:rPr sz="2900" spc="-30" dirty="0">
                <a:solidFill>
                  <a:srgbClr val="C0504D"/>
                </a:solidFill>
                <a:latin typeface="Calibri"/>
                <a:cs typeface="Calibri"/>
              </a:rPr>
              <a:t>v</a:t>
            </a:r>
            <a:r>
              <a:rPr sz="2900" dirty="0">
                <a:solidFill>
                  <a:srgbClr val="C0504D"/>
                </a:solidFill>
                <a:latin typeface="Calibri"/>
                <a:cs typeface="Calibri"/>
              </a:rPr>
              <a:t>e	</a:t>
            </a:r>
            <a:r>
              <a:rPr sz="2900" spc="-5" dirty="0">
                <a:solidFill>
                  <a:srgbClr val="C0504D"/>
                </a:solidFill>
                <a:latin typeface="Calibri"/>
                <a:cs typeface="Calibri"/>
              </a:rPr>
              <a:t>bu</a:t>
            </a:r>
            <a:endParaRPr sz="2900">
              <a:latin typeface="Calibri"/>
              <a:cs typeface="Calibri"/>
            </a:endParaRPr>
          </a:p>
        </p:txBody>
      </p:sp>
      <p:sp>
        <p:nvSpPr>
          <p:cNvPr id="11" name="object 11"/>
          <p:cNvSpPr txBox="1"/>
          <p:nvPr/>
        </p:nvSpPr>
        <p:spPr>
          <a:xfrm>
            <a:off x="1792351" y="2856484"/>
            <a:ext cx="1544320" cy="473709"/>
          </a:xfrm>
          <a:prstGeom prst="rect">
            <a:avLst/>
          </a:prstGeom>
        </p:spPr>
        <p:txBody>
          <a:bodyPr vert="horz" wrap="square" lIns="0" tIns="0" rIns="0" bIns="0" rtlCol="0">
            <a:spAutoFit/>
          </a:bodyPr>
          <a:lstStyle/>
          <a:p>
            <a:pPr marL="12700">
              <a:lnSpc>
                <a:spcPct val="100000"/>
              </a:lnSpc>
            </a:pPr>
            <a:r>
              <a:rPr sz="2900" spc="-20" dirty="0">
                <a:solidFill>
                  <a:srgbClr val="C0504D"/>
                </a:solidFill>
                <a:latin typeface="Calibri"/>
                <a:cs typeface="Calibri"/>
              </a:rPr>
              <a:t>ç</a:t>
            </a:r>
            <a:r>
              <a:rPr sz="2900" dirty="0">
                <a:solidFill>
                  <a:srgbClr val="C0504D"/>
                </a:solidFill>
                <a:latin typeface="Calibri"/>
                <a:cs typeface="Calibri"/>
              </a:rPr>
              <a:t>e</a:t>
            </a:r>
            <a:r>
              <a:rPr sz="2900" spc="-65" dirty="0">
                <a:solidFill>
                  <a:srgbClr val="C0504D"/>
                </a:solidFill>
                <a:latin typeface="Calibri"/>
                <a:cs typeface="Calibri"/>
              </a:rPr>
              <a:t>r</a:t>
            </a:r>
            <a:r>
              <a:rPr sz="2900" dirty="0">
                <a:solidFill>
                  <a:srgbClr val="C0504D"/>
                </a:solidFill>
                <a:latin typeface="Calibri"/>
                <a:cs typeface="Calibri"/>
              </a:rPr>
              <a:t>ç</a:t>
            </a:r>
            <a:r>
              <a:rPr sz="2900" spc="-30" dirty="0">
                <a:solidFill>
                  <a:srgbClr val="C0504D"/>
                </a:solidFill>
                <a:latin typeface="Calibri"/>
                <a:cs typeface="Calibri"/>
              </a:rPr>
              <a:t>ev</a:t>
            </a:r>
            <a:r>
              <a:rPr sz="2900" dirty="0">
                <a:solidFill>
                  <a:srgbClr val="C0504D"/>
                </a:solidFill>
                <a:latin typeface="Calibri"/>
                <a:cs typeface="Calibri"/>
              </a:rPr>
              <a:t>e</a:t>
            </a:r>
            <a:r>
              <a:rPr sz="2900" spc="-10" dirty="0">
                <a:solidFill>
                  <a:srgbClr val="C0504D"/>
                </a:solidFill>
                <a:latin typeface="Calibri"/>
                <a:cs typeface="Calibri"/>
              </a:rPr>
              <a:t>d</a:t>
            </a:r>
            <a:r>
              <a:rPr sz="2900" dirty="0">
                <a:solidFill>
                  <a:srgbClr val="C0504D"/>
                </a:solidFill>
                <a:latin typeface="Calibri"/>
                <a:cs typeface="Calibri"/>
              </a:rPr>
              <a:t>e</a:t>
            </a:r>
            <a:endParaRPr sz="2900">
              <a:latin typeface="Calibri"/>
              <a:cs typeface="Calibri"/>
            </a:endParaRPr>
          </a:p>
        </p:txBody>
      </p:sp>
      <p:sp>
        <p:nvSpPr>
          <p:cNvPr id="12" name="object 12"/>
          <p:cNvSpPr txBox="1"/>
          <p:nvPr/>
        </p:nvSpPr>
        <p:spPr>
          <a:xfrm>
            <a:off x="3566540" y="2856484"/>
            <a:ext cx="668020" cy="473709"/>
          </a:xfrm>
          <a:prstGeom prst="rect">
            <a:avLst/>
          </a:prstGeom>
        </p:spPr>
        <p:txBody>
          <a:bodyPr vert="horz" wrap="square" lIns="0" tIns="0" rIns="0" bIns="0" rtlCol="0">
            <a:spAutoFit/>
          </a:bodyPr>
          <a:lstStyle/>
          <a:p>
            <a:pPr marL="12700">
              <a:lnSpc>
                <a:spcPct val="100000"/>
              </a:lnSpc>
            </a:pPr>
            <a:r>
              <a:rPr sz="2900" b="1" spc="-35" dirty="0">
                <a:solidFill>
                  <a:srgbClr val="FF0000"/>
                </a:solidFill>
                <a:latin typeface="Calibri"/>
                <a:cs typeface="Calibri"/>
              </a:rPr>
              <a:t>s</a:t>
            </a:r>
            <a:r>
              <a:rPr sz="2900" b="1" spc="-25" dirty="0">
                <a:solidFill>
                  <a:srgbClr val="FF0000"/>
                </a:solidFill>
                <a:latin typeface="Calibri"/>
                <a:cs typeface="Calibri"/>
              </a:rPr>
              <a:t>t</a:t>
            </a:r>
            <a:r>
              <a:rPr sz="2900" b="1" spc="-15" dirty="0">
                <a:solidFill>
                  <a:srgbClr val="FF0000"/>
                </a:solidFill>
                <a:latin typeface="Calibri"/>
                <a:cs typeface="Calibri"/>
              </a:rPr>
              <a:t>o</a:t>
            </a:r>
            <a:r>
              <a:rPr sz="2900" b="1" dirty="0">
                <a:solidFill>
                  <a:srgbClr val="FF0000"/>
                </a:solidFill>
                <a:latin typeface="Calibri"/>
                <a:cs typeface="Calibri"/>
              </a:rPr>
              <a:t>k</a:t>
            </a:r>
            <a:endParaRPr sz="2900">
              <a:latin typeface="Calibri"/>
              <a:cs typeface="Calibri"/>
            </a:endParaRPr>
          </a:p>
        </p:txBody>
      </p:sp>
      <p:sp>
        <p:nvSpPr>
          <p:cNvPr id="13" name="object 13"/>
          <p:cNvSpPr txBox="1"/>
          <p:nvPr/>
        </p:nvSpPr>
        <p:spPr>
          <a:xfrm>
            <a:off x="4463034" y="2856484"/>
            <a:ext cx="897890" cy="473709"/>
          </a:xfrm>
          <a:prstGeom prst="rect">
            <a:avLst/>
          </a:prstGeom>
        </p:spPr>
        <p:txBody>
          <a:bodyPr vert="horz" wrap="square" lIns="0" tIns="0" rIns="0" bIns="0" rtlCol="0">
            <a:spAutoFit/>
          </a:bodyPr>
          <a:lstStyle/>
          <a:p>
            <a:pPr marL="12700">
              <a:lnSpc>
                <a:spcPct val="100000"/>
              </a:lnSpc>
            </a:pPr>
            <a:r>
              <a:rPr sz="2900" b="1" spc="-40" dirty="0">
                <a:solidFill>
                  <a:srgbClr val="FF0000"/>
                </a:solidFill>
                <a:latin typeface="Calibri"/>
                <a:cs typeface="Calibri"/>
              </a:rPr>
              <a:t>t</a:t>
            </a:r>
            <a:r>
              <a:rPr sz="2900" b="1" spc="-10" dirty="0">
                <a:solidFill>
                  <a:srgbClr val="FF0000"/>
                </a:solidFill>
                <a:latin typeface="Calibri"/>
                <a:cs typeface="Calibri"/>
              </a:rPr>
              <a:t>e</a:t>
            </a:r>
            <a:r>
              <a:rPr sz="2900" b="1" dirty="0">
                <a:solidFill>
                  <a:srgbClr val="FF0000"/>
                </a:solidFill>
                <a:latin typeface="Calibri"/>
                <a:cs typeface="Calibri"/>
              </a:rPr>
              <a:t>spit</a:t>
            </a:r>
            <a:endParaRPr sz="2900">
              <a:latin typeface="Calibri"/>
              <a:cs typeface="Calibri"/>
            </a:endParaRPr>
          </a:p>
        </p:txBody>
      </p:sp>
      <p:sp>
        <p:nvSpPr>
          <p:cNvPr id="14" name="object 14"/>
          <p:cNvSpPr txBox="1"/>
          <p:nvPr/>
        </p:nvSpPr>
        <p:spPr>
          <a:xfrm>
            <a:off x="5589270" y="2856484"/>
            <a:ext cx="1300480" cy="473709"/>
          </a:xfrm>
          <a:prstGeom prst="rect">
            <a:avLst/>
          </a:prstGeom>
        </p:spPr>
        <p:txBody>
          <a:bodyPr vert="horz" wrap="square" lIns="0" tIns="0" rIns="0" bIns="0" rtlCol="0">
            <a:spAutoFit/>
          </a:bodyPr>
          <a:lstStyle/>
          <a:p>
            <a:pPr marL="12700">
              <a:lnSpc>
                <a:spcPct val="100000"/>
              </a:lnSpc>
            </a:pPr>
            <a:r>
              <a:rPr sz="2900" b="1" spc="-10" dirty="0">
                <a:solidFill>
                  <a:srgbClr val="FF0000"/>
                </a:solidFill>
                <a:latin typeface="Calibri"/>
                <a:cs typeface="Calibri"/>
              </a:rPr>
              <a:t>tutanağı</a:t>
            </a:r>
            <a:endParaRPr sz="2900">
              <a:latin typeface="Calibri"/>
              <a:cs typeface="Calibri"/>
            </a:endParaRPr>
          </a:p>
        </p:txBody>
      </p:sp>
      <p:sp>
        <p:nvSpPr>
          <p:cNvPr id="15" name="object 15"/>
          <p:cNvSpPr txBox="1"/>
          <p:nvPr/>
        </p:nvSpPr>
        <p:spPr>
          <a:xfrm>
            <a:off x="7119619" y="2856484"/>
            <a:ext cx="1501140" cy="473709"/>
          </a:xfrm>
          <a:prstGeom prst="rect">
            <a:avLst/>
          </a:prstGeom>
        </p:spPr>
        <p:txBody>
          <a:bodyPr vert="horz" wrap="square" lIns="0" tIns="0" rIns="0" bIns="0" rtlCol="0">
            <a:spAutoFit/>
          </a:bodyPr>
          <a:lstStyle/>
          <a:p>
            <a:pPr marL="12700">
              <a:lnSpc>
                <a:spcPct val="100000"/>
              </a:lnSpc>
            </a:pPr>
            <a:r>
              <a:rPr sz="2900" spc="-5" dirty="0">
                <a:solidFill>
                  <a:srgbClr val="1F487C"/>
                </a:solidFill>
                <a:latin typeface="Calibri"/>
                <a:cs typeface="Calibri"/>
              </a:rPr>
              <a:t>sunmaları</a:t>
            </a:r>
            <a:endParaRPr sz="2900">
              <a:latin typeface="Calibri"/>
              <a:cs typeface="Calibri"/>
            </a:endParaRPr>
          </a:p>
        </p:txBody>
      </p:sp>
      <p:sp>
        <p:nvSpPr>
          <p:cNvPr id="16" name="object 16"/>
          <p:cNvSpPr txBox="1"/>
          <p:nvPr/>
        </p:nvSpPr>
        <p:spPr>
          <a:xfrm>
            <a:off x="547217" y="3293140"/>
            <a:ext cx="8074025" cy="3302000"/>
          </a:xfrm>
          <a:prstGeom prst="rect">
            <a:avLst/>
          </a:prstGeom>
        </p:spPr>
        <p:txBody>
          <a:bodyPr vert="horz" wrap="square" lIns="0" tIns="0" rIns="0" bIns="0" rtlCol="0">
            <a:spAutoFit/>
          </a:bodyPr>
          <a:lstStyle/>
          <a:p>
            <a:pPr marL="12700" marR="5080" algn="just">
              <a:lnSpc>
                <a:spcPct val="91200"/>
              </a:lnSpc>
            </a:pPr>
            <a:r>
              <a:rPr sz="2900" dirty="0">
                <a:solidFill>
                  <a:srgbClr val="FF0000"/>
                </a:solidFill>
                <a:latin typeface="Calibri"/>
                <a:cs typeface="Calibri"/>
              </a:rPr>
              <a:t>mümkün </a:t>
            </a:r>
            <a:r>
              <a:rPr sz="2900" spc="-40" dirty="0">
                <a:solidFill>
                  <a:srgbClr val="FF0000"/>
                </a:solidFill>
                <a:latin typeface="Calibri"/>
                <a:cs typeface="Calibri"/>
              </a:rPr>
              <a:t>değildir</a:t>
            </a:r>
            <a:r>
              <a:rPr sz="2900" spc="-40" dirty="0">
                <a:solidFill>
                  <a:srgbClr val="1F487C"/>
                </a:solidFill>
                <a:latin typeface="Calibri"/>
                <a:cs typeface="Calibri"/>
              </a:rPr>
              <a:t>. </a:t>
            </a:r>
            <a:r>
              <a:rPr sz="2900" spc="-15" dirty="0">
                <a:latin typeface="Calibri"/>
                <a:cs typeface="Calibri"/>
              </a:rPr>
              <a:t>İstekli tarafından </a:t>
            </a:r>
            <a:r>
              <a:rPr sz="2900" spc="-5" dirty="0">
                <a:latin typeface="Calibri"/>
                <a:cs typeface="Calibri"/>
              </a:rPr>
              <a:t>sunulan </a:t>
            </a:r>
            <a:r>
              <a:rPr sz="2900" spc="-30" dirty="0">
                <a:latin typeface="Calibri"/>
                <a:cs typeface="Calibri"/>
              </a:rPr>
              <a:t>ve  </a:t>
            </a:r>
            <a:r>
              <a:rPr sz="2900" spc="-15" dirty="0">
                <a:latin typeface="Calibri"/>
                <a:cs typeface="Calibri"/>
              </a:rPr>
              <a:t>standardı </a:t>
            </a:r>
            <a:r>
              <a:rPr sz="2900" spc="-45" dirty="0">
                <a:latin typeface="Calibri"/>
                <a:cs typeface="Calibri"/>
              </a:rPr>
              <a:t>Tebliğ </a:t>
            </a:r>
            <a:r>
              <a:rPr sz="2900" spc="-10" dirty="0">
                <a:latin typeface="Calibri"/>
                <a:cs typeface="Calibri"/>
              </a:rPr>
              <a:t>ekinde yer </a:t>
            </a:r>
            <a:r>
              <a:rPr sz="2900" spc="-5" dirty="0">
                <a:latin typeface="Calibri"/>
                <a:cs typeface="Calibri"/>
              </a:rPr>
              <a:t>alan </a:t>
            </a:r>
            <a:r>
              <a:rPr sz="2900" spc="-15" dirty="0">
                <a:solidFill>
                  <a:srgbClr val="FF0000"/>
                </a:solidFill>
                <a:latin typeface="Calibri"/>
                <a:cs typeface="Calibri"/>
              </a:rPr>
              <a:t>(Ek-O.8) </a:t>
            </a:r>
            <a:r>
              <a:rPr sz="2900" spc="-15" dirty="0">
                <a:solidFill>
                  <a:srgbClr val="C0504D"/>
                </a:solidFill>
                <a:latin typeface="Calibri"/>
                <a:cs typeface="Calibri"/>
              </a:rPr>
              <a:t>Stok </a:t>
            </a:r>
            <a:r>
              <a:rPr sz="2900" spc="-50" dirty="0">
                <a:solidFill>
                  <a:srgbClr val="C0504D"/>
                </a:solidFill>
                <a:latin typeface="Calibri"/>
                <a:cs typeface="Calibri"/>
              </a:rPr>
              <a:t>Tespit  </a:t>
            </a:r>
            <a:r>
              <a:rPr sz="2900" spc="-30" dirty="0">
                <a:solidFill>
                  <a:srgbClr val="C0504D"/>
                </a:solidFill>
                <a:latin typeface="Calibri"/>
                <a:cs typeface="Calibri"/>
              </a:rPr>
              <a:t>Tutanağı </a:t>
            </a:r>
            <a:r>
              <a:rPr sz="2900" spc="-15" dirty="0">
                <a:latin typeface="Calibri"/>
                <a:cs typeface="Calibri"/>
              </a:rPr>
              <a:t>formu </a:t>
            </a:r>
            <a:r>
              <a:rPr sz="2900" spc="5" dirty="0">
                <a:latin typeface="Calibri"/>
                <a:cs typeface="Calibri"/>
              </a:rPr>
              <a:t>ise </a:t>
            </a:r>
            <a:r>
              <a:rPr sz="2900" spc="-5" dirty="0">
                <a:latin typeface="Calibri"/>
                <a:cs typeface="Calibri"/>
              </a:rPr>
              <a:t>ancak </a:t>
            </a:r>
            <a:r>
              <a:rPr sz="2900" spc="-35" dirty="0">
                <a:latin typeface="Calibri"/>
                <a:cs typeface="Calibri"/>
              </a:rPr>
              <a:t>Tebliğin </a:t>
            </a:r>
            <a:r>
              <a:rPr sz="2900" dirty="0">
                <a:latin typeface="Calibri"/>
                <a:cs typeface="Calibri"/>
              </a:rPr>
              <a:t>45 </a:t>
            </a:r>
            <a:r>
              <a:rPr sz="2900" spc="-5" dirty="0">
                <a:latin typeface="Calibri"/>
                <a:cs typeface="Calibri"/>
              </a:rPr>
              <a:t>inci maddesi  </a:t>
            </a:r>
            <a:r>
              <a:rPr sz="2900" dirty="0">
                <a:latin typeface="Calibri"/>
                <a:cs typeface="Calibri"/>
              </a:rPr>
              <a:t>altında </a:t>
            </a:r>
            <a:r>
              <a:rPr sz="2900" spc="-5" dirty="0">
                <a:latin typeface="Calibri"/>
                <a:cs typeface="Calibri"/>
              </a:rPr>
              <a:t>(45.1.13 </a:t>
            </a:r>
            <a:r>
              <a:rPr sz="2900" spc="-15" dirty="0">
                <a:latin typeface="Calibri"/>
                <a:cs typeface="Calibri"/>
              </a:rPr>
              <a:t>ve </a:t>
            </a:r>
            <a:r>
              <a:rPr sz="2900" dirty="0">
                <a:latin typeface="Calibri"/>
                <a:cs typeface="Calibri"/>
              </a:rPr>
              <a:t>45.1.13.7) </a:t>
            </a:r>
            <a:r>
              <a:rPr sz="2900" spc="-10" dirty="0">
                <a:latin typeface="Calibri"/>
                <a:cs typeface="Calibri"/>
              </a:rPr>
              <a:t>düzenlenen </a:t>
            </a:r>
            <a:r>
              <a:rPr sz="2900" spc="-10" dirty="0">
                <a:solidFill>
                  <a:srgbClr val="C0504D"/>
                </a:solidFill>
                <a:latin typeface="Calibri"/>
                <a:cs typeface="Calibri"/>
              </a:rPr>
              <a:t>yapım </a:t>
            </a:r>
            <a:r>
              <a:rPr sz="2900" spc="-5" dirty="0">
                <a:solidFill>
                  <a:srgbClr val="C0504D"/>
                </a:solidFill>
                <a:latin typeface="Calibri"/>
                <a:cs typeface="Calibri"/>
              </a:rPr>
              <a:t>işleri  ihalelerindeki aşırı düşük </a:t>
            </a:r>
            <a:r>
              <a:rPr sz="2900" spc="-10" dirty="0">
                <a:solidFill>
                  <a:srgbClr val="C0504D"/>
                </a:solidFill>
                <a:latin typeface="Calibri"/>
                <a:cs typeface="Calibri"/>
              </a:rPr>
              <a:t>teklif </a:t>
            </a:r>
            <a:r>
              <a:rPr sz="2900" spc="-5" dirty="0">
                <a:solidFill>
                  <a:srgbClr val="C0504D"/>
                </a:solidFill>
                <a:latin typeface="Calibri"/>
                <a:cs typeface="Calibri"/>
              </a:rPr>
              <a:t>açıklamaları  </a:t>
            </a:r>
            <a:r>
              <a:rPr sz="2900" spc="-10" dirty="0">
                <a:solidFill>
                  <a:srgbClr val="C0504D"/>
                </a:solidFill>
                <a:latin typeface="Calibri"/>
                <a:cs typeface="Calibri"/>
              </a:rPr>
              <a:t>kapsamında </a:t>
            </a:r>
            <a:r>
              <a:rPr sz="2900" spc="-20" dirty="0">
                <a:solidFill>
                  <a:srgbClr val="C0504D"/>
                </a:solidFill>
                <a:latin typeface="Calibri"/>
                <a:cs typeface="Calibri"/>
              </a:rPr>
              <a:t>kullanılabilecektir. </a:t>
            </a:r>
            <a:r>
              <a:rPr sz="2900" spc="-5" dirty="0">
                <a:latin typeface="Calibri"/>
                <a:cs typeface="Calibri"/>
              </a:rPr>
              <a:t>Açıklamalar </a:t>
            </a:r>
            <a:r>
              <a:rPr sz="2900" spc="-15" dirty="0">
                <a:latin typeface="Calibri"/>
                <a:cs typeface="Calibri"/>
              </a:rPr>
              <a:t>ve </a:t>
            </a:r>
            <a:r>
              <a:rPr sz="2900" spc="-20" dirty="0">
                <a:latin typeface="Calibri"/>
                <a:cs typeface="Calibri"/>
              </a:rPr>
              <a:t>fiyat  </a:t>
            </a:r>
            <a:r>
              <a:rPr sz="2900" spc="-15" dirty="0">
                <a:latin typeface="Calibri"/>
                <a:cs typeface="Calibri"/>
              </a:rPr>
              <a:t>tevsiki </a:t>
            </a:r>
            <a:r>
              <a:rPr sz="2900" spc="-5" dirty="0">
                <a:latin typeface="Calibri"/>
                <a:cs typeface="Calibri"/>
              </a:rPr>
              <a:t>bu nedenle </a:t>
            </a:r>
            <a:r>
              <a:rPr sz="2900" spc="-20" dirty="0">
                <a:latin typeface="Calibri"/>
                <a:cs typeface="Calibri"/>
              </a:rPr>
              <a:t>mevzuata </a:t>
            </a:r>
            <a:r>
              <a:rPr sz="2900" spc="-10" dirty="0">
                <a:latin typeface="Calibri"/>
                <a:cs typeface="Calibri"/>
              </a:rPr>
              <a:t>uygun </a:t>
            </a:r>
            <a:r>
              <a:rPr sz="2900" spc="-30" dirty="0">
                <a:latin typeface="Calibri"/>
                <a:cs typeface="Calibri"/>
              </a:rPr>
              <a:t>görülmemiştir.  </a:t>
            </a:r>
            <a:r>
              <a:rPr sz="3200" spc="-5" dirty="0">
                <a:latin typeface="Calibri"/>
                <a:cs typeface="Calibri"/>
              </a:rPr>
              <a:t>2010/UH.III-3131</a:t>
            </a:r>
            <a:endParaRPr sz="3200">
              <a:latin typeface="Calibri"/>
              <a:cs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528316" y="309371"/>
            <a:ext cx="428853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802382" y="423926"/>
            <a:ext cx="3562350" cy="521334"/>
          </a:xfrm>
          <a:prstGeom prst="rect">
            <a:avLst/>
          </a:prstGeom>
        </p:spPr>
        <p:txBody>
          <a:bodyPr vert="horz" wrap="square" lIns="0" tIns="0" rIns="0" bIns="0" rtlCol="0">
            <a:spAutoFit/>
          </a:bodyPr>
          <a:lstStyle/>
          <a:p>
            <a:pPr marL="12700">
              <a:lnSpc>
                <a:spcPct val="100000"/>
              </a:lnSpc>
            </a:pPr>
            <a:r>
              <a:rPr spc="-5" dirty="0"/>
              <a:t>Hizmet </a:t>
            </a:r>
            <a:r>
              <a:rPr dirty="0"/>
              <a:t>Alım</a:t>
            </a:r>
            <a:r>
              <a:rPr spc="-60" dirty="0"/>
              <a:t> </a:t>
            </a:r>
            <a:r>
              <a:rPr dirty="0"/>
              <a:t>İhaleleri</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184528"/>
            <a:ext cx="7249159" cy="753110"/>
          </a:xfrm>
          <a:prstGeom prst="rect">
            <a:avLst/>
          </a:prstGeom>
        </p:spPr>
        <p:txBody>
          <a:bodyPr vert="horz" wrap="square" lIns="0" tIns="0" rIns="0" bIns="0" rtlCol="0">
            <a:spAutoFit/>
          </a:bodyPr>
          <a:lstStyle/>
          <a:p>
            <a:pPr marL="177165" indent="-164465">
              <a:lnSpc>
                <a:spcPts val="2850"/>
              </a:lnSpc>
              <a:buClr>
                <a:srgbClr val="FF0000"/>
              </a:buClr>
              <a:buSzPct val="86000"/>
              <a:buFont typeface="Arial"/>
              <a:buChar char="•"/>
              <a:tabLst>
                <a:tab pos="177800" algn="l"/>
                <a:tab pos="1530350" algn="l"/>
                <a:tab pos="3512185" algn="l"/>
                <a:tab pos="4406900" algn="l"/>
                <a:tab pos="5617210" algn="l"/>
                <a:tab pos="6499225" algn="l"/>
              </a:tabLst>
            </a:pPr>
            <a:r>
              <a:rPr sz="2500" spc="-10" dirty="0">
                <a:latin typeface="Calibri"/>
                <a:cs typeface="Calibri"/>
              </a:rPr>
              <a:t>İsteklinin	</a:t>
            </a:r>
            <a:r>
              <a:rPr sz="2500" dirty="0">
                <a:latin typeface="Calibri"/>
                <a:cs typeface="Calibri"/>
              </a:rPr>
              <a:t>açıklamalarını	</a:t>
            </a:r>
            <a:r>
              <a:rPr sz="2500" spc="-20" dirty="0">
                <a:latin typeface="Calibri"/>
                <a:cs typeface="Calibri"/>
              </a:rPr>
              <a:t>kendi	</a:t>
            </a:r>
            <a:r>
              <a:rPr sz="2500" spc="-10" dirty="0">
                <a:latin typeface="Calibri"/>
                <a:cs typeface="Calibri"/>
              </a:rPr>
              <a:t>ürettiği,	</a:t>
            </a:r>
            <a:r>
              <a:rPr sz="2500" spc="-5" dirty="0">
                <a:latin typeface="Calibri"/>
                <a:cs typeface="Calibri"/>
              </a:rPr>
              <a:t>aldığı	</a:t>
            </a:r>
            <a:r>
              <a:rPr sz="2500" spc="-20" dirty="0">
                <a:latin typeface="Calibri"/>
                <a:cs typeface="Calibri"/>
              </a:rPr>
              <a:t>veya</a:t>
            </a:r>
            <a:endParaRPr sz="2500">
              <a:latin typeface="Calibri"/>
              <a:cs typeface="Calibri"/>
            </a:endParaRPr>
          </a:p>
          <a:p>
            <a:pPr marL="12700">
              <a:lnSpc>
                <a:spcPts val="2850"/>
              </a:lnSpc>
              <a:tabLst>
                <a:tab pos="1341120" algn="l"/>
                <a:tab pos="3435985" algn="l"/>
                <a:tab pos="5320030" algn="l"/>
                <a:tab pos="6311900" algn="l"/>
              </a:tabLst>
            </a:pPr>
            <a:r>
              <a:rPr sz="2500" spc="-5" dirty="0">
                <a:latin typeface="Calibri"/>
                <a:cs typeface="Calibri"/>
              </a:rPr>
              <a:t>malla</a:t>
            </a:r>
            <a:r>
              <a:rPr sz="2500" spc="-45" dirty="0">
                <a:latin typeface="Calibri"/>
                <a:cs typeface="Calibri"/>
              </a:rPr>
              <a:t>r</a:t>
            </a:r>
            <a:r>
              <a:rPr sz="2500" spc="-5" dirty="0">
                <a:latin typeface="Calibri"/>
                <a:cs typeface="Calibri"/>
              </a:rPr>
              <a:t>a</a:t>
            </a:r>
            <a:r>
              <a:rPr sz="2500" dirty="0">
                <a:latin typeface="Calibri"/>
                <a:cs typeface="Calibri"/>
              </a:rPr>
              <a:t>	d</a:t>
            </a:r>
            <a:r>
              <a:rPr sz="2500" spc="-50" dirty="0">
                <a:latin typeface="Calibri"/>
                <a:cs typeface="Calibri"/>
              </a:rPr>
              <a:t>a</a:t>
            </a:r>
            <a:r>
              <a:rPr sz="2500" spc="-40" dirty="0">
                <a:latin typeface="Calibri"/>
                <a:cs typeface="Calibri"/>
              </a:rPr>
              <a:t>y</a:t>
            </a:r>
            <a:r>
              <a:rPr sz="2500" spc="-5" dirty="0">
                <a:latin typeface="Calibri"/>
                <a:cs typeface="Calibri"/>
              </a:rPr>
              <a:t>andı</a:t>
            </a:r>
            <a:r>
              <a:rPr sz="2500" spc="0" dirty="0">
                <a:latin typeface="Calibri"/>
                <a:cs typeface="Calibri"/>
              </a:rPr>
              <a:t>r</a:t>
            </a:r>
            <a:r>
              <a:rPr sz="2500" spc="-5" dirty="0">
                <a:latin typeface="Calibri"/>
                <a:cs typeface="Calibri"/>
              </a:rPr>
              <a:t>ması</a:t>
            </a:r>
            <a:r>
              <a:rPr sz="2500" dirty="0">
                <a:latin typeface="Calibri"/>
                <a:cs typeface="Calibri"/>
              </a:rPr>
              <a:t>	</a:t>
            </a:r>
            <a:r>
              <a:rPr sz="2500" spc="-10" dirty="0">
                <a:latin typeface="Calibri"/>
                <a:cs typeface="Calibri"/>
              </a:rPr>
              <a:t>durum</a:t>
            </a:r>
            <a:r>
              <a:rPr sz="2500" dirty="0">
                <a:latin typeface="Calibri"/>
                <a:cs typeface="Calibri"/>
              </a:rPr>
              <a:t>u</a:t>
            </a:r>
            <a:r>
              <a:rPr sz="2500" spc="-10" dirty="0">
                <a:latin typeface="Calibri"/>
                <a:cs typeface="Calibri"/>
              </a:rPr>
              <a:t>nd</a:t>
            </a:r>
            <a:r>
              <a:rPr sz="2500" spc="-5" dirty="0">
                <a:latin typeface="Calibri"/>
                <a:cs typeface="Calibri"/>
              </a:rPr>
              <a:t>a</a:t>
            </a:r>
            <a:r>
              <a:rPr sz="2500" dirty="0">
                <a:latin typeface="Calibri"/>
                <a:cs typeface="Calibri"/>
              </a:rPr>
              <a:t>	</a:t>
            </a:r>
            <a:r>
              <a:rPr sz="2500" spc="-5" dirty="0">
                <a:latin typeface="Calibri"/>
                <a:cs typeface="Calibri"/>
              </a:rPr>
              <a:t>ihale</a:t>
            </a:r>
            <a:r>
              <a:rPr sz="2500" dirty="0">
                <a:latin typeface="Calibri"/>
                <a:cs typeface="Calibri"/>
              </a:rPr>
              <a:t>	</a:t>
            </a:r>
            <a:r>
              <a:rPr sz="2500" spc="-85" dirty="0">
                <a:latin typeface="Calibri"/>
                <a:cs typeface="Calibri"/>
              </a:rPr>
              <a:t>k</a:t>
            </a:r>
            <a:r>
              <a:rPr sz="2500" spc="-10" dirty="0">
                <a:latin typeface="Calibri"/>
                <a:cs typeface="Calibri"/>
              </a:rPr>
              <a:t>onu</a:t>
            </a:r>
            <a:r>
              <a:rPr sz="2500" spc="-20" dirty="0">
                <a:latin typeface="Calibri"/>
                <a:cs typeface="Calibri"/>
              </a:rPr>
              <a:t>s</a:t>
            </a:r>
            <a:r>
              <a:rPr sz="2500" spc="-5" dirty="0">
                <a:latin typeface="Calibri"/>
                <a:cs typeface="Calibri"/>
              </a:rPr>
              <a:t>u</a:t>
            </a:r>
            <a:endParaRPr sz="25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103</a:t>
            </a:fld>
            <a:endParaRPr dirty="0"/>
          </a:p>
        </p:txBody>
      </p:sp>
      <p:sp>
        <p:nvSpPr>
          <p:cNvPr id="10" name="object 10"/>
          <p:cNvSpPr txBox="1"/>
          <p:nvPr/>
        </p:nvSpPr>
        <p:spPr>
          <a:xfrm>
            <a:off x="7817866" y="1184528"/>
            <a:ext cx="803275" cy="753110"/>
          </a:xfrm>
          <a:prstGeom prst="rect">
            <a:avLst/>
          </a:prstGeom>
        </p:spPr>
        <p:txBody>
          <a:bodyPr vert="horz" wrap="square" lIns="0" tIns="0" rIns="0" bIns="0" rtlCol="0">
            <a:spAutoFit/>
          </a:bodyPr>
          <a:lstStyle/>
          <a:p>
            <a:pPr marL="12700">
              <a:lnSpc>
                <a:spcPts val="2850"/>
              </a:lnSpc>
            </a:pPr>
            <a:r>
              <a:rPr sz="2500" spc="-5" dirty="0">
                <a:latin typeface="Calibri"/>
                <a:cs typeface="Calibri"/>
              </a:rPr>
              <a:t>s</a:t>
            </a:r>
            <a:r>
              <a:rPr sz="2500" spc="-20" dirty="0">
                <a:latin typeface="Calibri"/>
                <a:cs typeface="Calibri"/>
              </a:rPr>
              <a:t>a</a:t>
            </a:r>
            <a:r>
              <a:rPr sz="2500" spc="-40" dirty="0">
                <a:latin typeface="Calibri"/>
                <a:cs typeface="Calibri"/>
              </a:rPr>
              <a:t>t</a:t>
            </a:r>
            <a:r>
              <a:rPr sz="2500" spc="-5" dirty="0">
                <a:latin typeface="Calibri"/>
                <a:cs typeface="Calibri"/>
              </a:rPr>
              <a:t>tığı</a:t>
            </a:r>
            <a:endParaRPr sz="2500">
              <a:latin typeface="Calibri"/>
              <a:cs typeface="Calibri"/>
            </a:endParaRPr>
          </a:p>
          <a:p>
            <a:pPr marL="334010">
              <a:lnSpc>
                <a:spcPts val="2850"/>
              </a:lnSpc>
            </a:pPr>
            <a:r>
              <a:rPr sz="2500" dirty="0">
                <a:latin typeface="Calibri"/>
                <a:cs typeface="Calibri"/>
              </a:rPr>
              <a:t>i</a:t>
            </a:r>
            <a:r>
              <a:rPr sz="2500" spc="-30" dirty="0">
                <a:latin typeface="Calibri"/>
                <a:cs typeface="Calibri"/>
              </a:rPr>
              <a:t>ş</a:t>
            </a:r>
            <a:r>
              <a:rPr sz="2500" spc="-25" dirty="0">
                <a:latin typeface="Calibri"/>
                <a:cs typeface="Calibri"/>
              </a:rPr>
              <a:t>t</a:t>
            </a:r>
            <a:r>
              <a:rPr sz="2500" dirty="0">
                <a:latin typeface="Calibri"/>
                <a:cs typeface="Calibri"/>
              </a:rPr>
              <a:t>e</a:t>
            </a:r>
            <a:endParaRPr sz="2500">
              <a:latin typeface="Calibri"/>
              <a:cs typeface="Calibri"/>
            </a:endParaRPr>
          </a:p>
        </p:txBody>
      </p:sp>
      <p:sp>
        <p:nvSpPr>
          <p:cNvPr id="11" name="object 11"/>
          <p:cNvSpPr txBox="1"/>
          <p:nvPr/>
        </p:nvSpPr>
        <p:spPr>
          <a:xfrm>
            <a:off x="547217" y="1908809"/>
            <a:ext cx="8072755" cy="4487545"/>
          </a:xfrm>
          <a:prstGeom prst="rect">
            <a:avLst/>
          </a:prstGeom>
        </p:spPr>
        <p:txBody>
          <a:bodyPr vert="horz" wrap="square" lIns="0" tIns="0" rIns="0" bIns="0" rtlCol="0">
            <a:spAutoFit/>
          </a:bodyPr>
          <a:lstStyle/>
          <a:p>
            <a:pPr marL="12700" marR="5715" algn="just">
              <a:lnSpc>
                <a:spcPct val="90000"/>
              </a:lnSpc>
            </a:pPr>
            <a:r>
              <a:rPr sz="2500" spc="-5" dirty="0">
                <a:latin typeface="Calibri"/>
                <a:cs typeface="Calibri"/>
              </a:rPr>
              <a:t>kullanılması öngörülen mala </a:t>
            </a:r>
            <a:r>
              <a:rPr sz="2500" dirty="0">
                <a:latin typeface="Calibri"/>
                <a:cs typeface="Calibri"/>
              </a:rPr>
              <a:t>ilişkin ağırlıklı </a:t>
            </a:r>
            <a:r>
              <a:rPr sz="2500" spc="-10" dirty="0">
                <a:latin typeface="Calibri"/>
                <a:cs typeface="Calibri"/>
              </a:rPr>
              <a:t>ortalama birim  </a:t>
            </a:r>
            <a:r>
              <a:rPr sz="2500" spc="-5" dirty="0">
                <a:latin typeface="Calibri"/>
                <a:cs typeface="Calibri"/>
              </a:rPr>
              <a:t>maliyetin </a:t>
            </a:r>
            <a:r>
              <a:rPr sz="2500" spc="-20" dirty="0">
                <a:latin typeface="Calibri"/>
                <a:cs typeface="Calibri"/>
              </a:rPr>
              <a:t>veya </a:t>
            </a:r>
            <a:r>
              <a:rPr sz="2500" dirty="0">
                <a:latin typeface="Calibri"/>
                <a:cs typeface="Calibri"/>
              </a:rPr>
              <a:t>ağırlıklı </a:t>
            </a:r>
            <a:r>
              <a:rPr sz="2500" spc="-10" dirty="0">
                <a:latin typeface="Calibri"/>
                <a:cs typeface="Calibri"/>
              </a:rPr>
              <a:t>ortalama </a:t>
            </a:r>
            <a:r>
              <a:rPr sz="2500" spc="-5" dirty="0">
                <a:latin typeface="Calibri"/>
                <a:cs typeface="Calibri"/>
              </a:rPr>
              <a:t>birim </a:t>
            </a:r>
            <a:r>
              <a:rPr sz="2500" spc="-10" dirty="0">
                <a:latin typeface="Calibri"/>
                <a:cs typeface="Calibri"/>
              </a:rPr>
              <a:t>satış </a:t>
            </a:r>
            <a:r>
              <a:rPr sz="2500" spc="-5" dirty="0">
                <a:latin typeface="Calibri"/>
                <a:cs typeface="Calibri"/>
              </a:rPr>
              <a:t>tutarının </a:t>
            </a:r>
            <a:r>
              <a:rPr sz="2500" dirty="0">
                <a:latin typeface="Calibri"/>
                <a:cs typeface="Calibri"/>
              </a:rPr>
              <a:t>belirtildiği  </a:t>
            </a:r>
            <a:r>
              <a:rPr sz="2500" b="1" u="heavy" spc="-15" dirty="0">
                <a:latin typeface="Calibri"/>
                <a:cs typeface="Calibri"/>
              </a:rPr>
              <a:t>maliyet/satış </a:t>
            </a:r>
            <a:r>
              <a:rPr sz="2500" b="1" u="heavy" spc="-10" dirty="0">
                <a:latin typeface="Calibri"/>
                <a:cs typeface="Calibri"/>
              </a:rPr>
              <a:t>tutarı tespit </a:t>
            </a:r>
            <a:r>
              <a:rPr sz="2500" b="1" u="heavy" spc="-5" dirty="0">
                <a:latin typeface="Calibri"/>
                <a:cs typeface="Calibri"/>
              </a:rPr>
              <a:t>tutanağı </a:t>
            </a:r>
            <a:r>
              <a:rPr sz="2500" spc="-25" dirty="0">
                <a:latin typeface="Calibri"/>
                <a:cs typeface="Calibri"/>
              </a:rPr>
              <a:t>sunulacaktır. </a:t>
            </a:r>
            <a:r>
              <a:rPr sz="2500" spc="-10" dirty="0">
                <a:latin typeface="Calibri"/>
                <a:cs typeface="Calibri"/>
              </a:rPr>
              <a:t>İsteklilerce  </a:t>
            </a:r>
            <a:r>
              <a:rPr sz="2500" spc="-5" dirty="0">
                <a:latin typeface="Calibri"/>
                <a:cs typeface="Calibri"/>
              </a:rPr>
              <a:t>teklif edilen </a:t>
            </a:r>
            <a:r>
              <a:rPr sz="2500" spc="-15" dirty="0">
                <a:latin typeface="Calibri"/>
                <a:cs typeface="Calibri"/>
              </a:rPr>
              <a:t>tutara </a:t>
            </a:r>
            <a:r>
              <a:rPr sz="2500" dirty="0">
                <a:latin typeface="Calibri"/>
                <a:cs typeface="Calibri"/>
              </a:rPr>
              <a:t>ilişkin </a:t>
            </a:r>
            <a:r>
              <a:rPr sz="2500" spc="-5" dirty="0">
                <a:latin typeface="Calibri"/>
                <a:cs typeface="Calibri"/>
              </a:rPr>
              <a:t>birim</a:t>
            </a:r>
            <a:r>
              <a:rPr sz="2500" spc="5" dirty="0">
                <a:latin typeface="Calibri"/>
                <a:cs typeface="Calibri"/>
              </a:rPr>
              <a:t> </a:t>
            </a:r>
            <a:r>
              <a:rPr sz="2500" spc="-35" dirty="0">
                <a:latin typeface="Calibri"/>
                <a:cs typeface="Calibri"/>
              </a:rPr>
              <a:t>fiyatlar,</a:t>
            </a:r>
            <a:endParaRPr sz="2500">
              <a:latin typeface="Calibri"/>
              <a:cs typeface="Calibri"/>
            </a:endParaRPr>
          </a:p>
          <a:p>
            <a:pPr marL="12700" marR="6350" algn="just">
              <a:lnSpc>
                <a:spcPts val="2700"/>
              </a:lnSpc>
              <a:spcBef>
                <a:spcPts val="40"/>
              </a:spcBef>
              <a:buClr>
                <a:srgbClr val="FF0000"/>
              </a:buClr>
              <a:buSzPct val="90000"/>
              <a:buFont typeface="Arial"/>
              <a:buChar char="•"/>
              <a:tabLst>
                <a:tab pos="185420" algn="l"/>
              </a:tabLst>
            </a:pPr>
            <a:r>
              <a:rPr sz="2500" spc="-10" dirty="0">
                <a:latin typeface="Calibri"/>
                <a:cs typeface="Calibri"/>
              </a:rPr>
              <a:t>Maliyete </a:t>
            </a:r>
            <a:r>
              <a:rPr sz="2500" spc="-15" dirty="0">
                <a:latin typeface="Calibri"/>
                <a:cs typeface="Calibri"/>
              </a:rPr>
              <a:t>dayalı </a:t>
            </a:r>
            <a:r>
              <a:rPr sz="2500" dirty="0">
                <a:latin typeface="Calibri"/>
                <a:cs typeface="Calibri"/>
              </a:rPr>
              <a:t>açıklama </a:t>
            </a:r>
            <a:r>
              <a:rPr sz="2500" spc="-5" dirty="0">
                <a:latin typeface="Calibri"/>
                <a:cs typeface="Calibri"/>
              </a:rPr>
              <a:t>yapıldığında, </a:t>
            </a:r>
            <a:r>
              <a:rPr sz="2500" dirty="0">
                <a:latin typeface="Calibri"/>
                <a:cs typeface="Calibri"/>
              </a:rPr>
              <a:t>ağırlıklı </a:t>
            </a:r>
            <a:r>
              <a:rPr sz="2500" spc="-10" dirty="0">
                <a:latin typeface="Calibri"/>
                <a:cs typeface="Calibri"/>
              </a:rPr>
              <a:t>ortalama </a:t>
            </a:r>
            <a:r>
              <a:rPr sz="2500" dirty="0">
                <a:latin typeface="Calibri"/>
                <a:cs typeface="Calibri"/>
              </a:rPr>
              <a:t>birim  </a:t>
            </a:r>
            <a:r>
              <a:rPr sz="2500" spc="-10" dirty="0">
                <a:latin typeface="Calibri"/>
                <a:cs typeface="Calibri"/>
              </a:rPr>
              <a:t>maliyetin,</a:t>
            </a:r>
            <a:endParaRPr sz="2500">
              <a:latin typeface="Calibri"/>
              <a:cs typeface="Calibri"/>
            </a:endParaRPr>
          </a:p>
          <a:p>
            <a:pPr marL="184785" indent="-172085" algn="just">
              <a:lnSpc>
                <a:spcPts val="2510"/>
              </a:lnSpc>
              <a:buClr>
                <a:srgbClr val="FF0000"/>
              </a:buClr>
              <a:buSzPct val="90000"/>
              <a:buFont typeface="Arial"/>
              <a:buChar char="•"/>
              <a:tabLst>
                <a:tab pos="185420" algn="l"/>
              </a:tabLst>
            </a:pPr>
            <a:r>
              <a:rPr sz="2500" spc="-5" dirty="0">
                <a:latin typeface="Calibri"/>
                <a:cs typeface="Calibri"/>
              </a:rPr>
              <a:t>Satışlar  </a:t>
            </a:r>
            <a:r>
              <a:rPr sz="2500" spc="-10" dirty="0">
                <a:latin typeface="Calibri"/>
                <a:cs typeface="Calibri"/>
              </a:rPr>
              <a:t>üzerinden  </a:t>
            </a:r>
            <a:r>
              <a:rPr sz="2500" dirty="0">
                <a:latin typeface="Calibri"/>
                <a:cs typeface="Calibri"/>
              </a:rPr>
              <a:t>açıklama  </a:t>
            </a:r>
            <a:r>
              <a:rPr sz="2500" spc="-5" dirty="0">
                <a:latin typeface="Calibri"/>
                <a:cs typeface="Calibri"/>
              </a:rPr>
              <a:t>yapıldığında,  </a:t>
            </a:r>
            <a:r>
              <a:rPr sz="2500" dirty="0">
                <a:latin typeface="Calibri"/>
                <a:cs typeface="Calibri"/>
              </a:rPr>
              <a:t>ağırlıklı  </a:t>
            </a:r>
            <a:r>
              <a:rPr sz="2500" spc="140" dirty="0">
                <a:latin typeface="Calibri"/>
                <a:cs typeface="Calibri"/>
              </a:rPr>
              <a:t> </a:t>
            </a:r>
            <a:r>
              <a:rPr sz="2500" spc="-10" dirty="0">
                <a:latin typeface="Calibri"/>
                <a:cs typeface="Calibri"/>
              </a:rPr>
              <a:t>ortalama</a:t>
            </a:r>
            <a:endParaRPr sz="2500">
              <a:latin typeface="Calibri"/>
              <a:cs typeface="Calibri"/>
            </a:endParaRPr>
          </a:p>
          <a:p>
            <a:pPr marL="12700" algn="just">
              <a:lnSpc>
                <a:spcPts val="2700"/>
              </a:lnSpc>
            </a:pPr>
            <a:r>
              <a:rPr sz="2500" spc="-10" dirty="0">
                <a:latin typeface="Calibri"/>
                <a:cs typeface="Calibri"/>
              </a:rPr>
              <a:t>birim satış </a:t>
            </a:r>
            <a:r>
              <a:rPr sz="2500" spc="-5" dirty="0">
                <a:latin typeface="Calibri"/>
                <a:cs typeface="Calibri"/>
              </a:rPr>
              <a:t>tutarının % 80’inin, </a:t>
            </a:r>
            <a:r>
              <a:rPr sz="2500" u="heavy" spc="-5" dirty="0">
                <a:latin typeface="Calibri"/>
                <a:cs typeface="Calibri"/>
              </a:rPr>
              <a:t>altında</a:t>
            </a:r>
            <a:r>
              <a:rPr sz="2500" u="heavy" spc="110" dirty="0">
                <a:latin typeface="Calibri"/>
                <a:cs typeface="Calibri"/>
              </a:rPr>
              <a:t> </a:t>
            </a:r>
            <a:r>
              <a:rPr sz="2500" u="heavy" spc="-5" dirty="0">
                <a:latin typeface="Calibri"/>
                <a:cs typeface="Calibri"/>
              </a:rPr>
              <a:t>olamaz.</a:t>
            </a:r>
            <a:endParaRPr sz="2500">
              <a:latin typeface="Calibri"/>
              <a:cs typeface="Calibri"/>
            </a:endParaRPr>
          </a:p>
          <a:p>
            <a:pPr marL="12700" marR="5080" algn="just">
              <a:lnSpc>
                <a:spcPct val="90000"/>
              </a:lnSpc>
              <a:spcBef>
                <a:spcPts val="150"/>
              </a:spcBef>
              <a:buClr>
                <a:srgbClr val="FF0000"/>
              </a:buClr>
              <a:buSzPct val="90000"/>
              <a:buFont typeface="Arial"/>
              <a:buChar char="•"/>
              <a:tabLst>
                <a:tab pos="185420" algn="l"/>
              </a:tabLst>
            </a:pPr>
            <a:r>
              <a:rPr sz="2500" spc="-10" dirty="0">
                <a:latin typeface="Calibri"/>
                <a:cs typeface="Calibri"/>
              </a:rPr>
              <a:t>İsteklinin </a:t>
            </a:r>
            <a:r>
              <a:rPr sz="2500" spc="-5" dirty="0">
                <a:latin typeface="Calibri"/>
                <a:cs typeface="Calibri"/>
              </a:rPr>
              <a:t>satışlar </a:t>
            </a:r>
            <a:r>
              <a:rPr sz="2500" spc="-10" dirty="0">
                <a:latin typeface="Calibri"/>
                <a:cs typeface="Calibri"/>
              </a:rPr>
              <a:t>üzerinden </a:t>
            </a:r>
            <a:r>
              <a:rPr sz="2500" dirty="0">
                <a:latin typeface="Calibri"/>
                <a:cs typeface="Calibri"/>
              </a:rPr>
              <a:t>açıklama </a:t>
            </a:r>
            <a:r>
              <a:rPr sz="2500" spc="-5" dirty="0">
                <a:latin typeface="Calibri"/>
                <a:cs typeface="Calibri"/>
              </a:rPr>
              <a:t>yapabilmesi </a:t>
            </a:r>
            <a:r>
              <a:rPr sz="2500" dirty="0">
                <a:latin typeface="Calibri"/>
                <a:cs typeface="Calibri"/>
              </a:rPr>
              <a:t>için </a:t>
            </a:r>
            <a:r>
              <a:rPr sz="2500" b="1" u="heavy" spc="-5" dirty="0">
                <a:latin typeface="Calibri"/>
                <a:cs typeface="Calibri"/>
              </a:rPr>
              <a:t>malın  </a:t>
            </a:r>
            <a:r>
              <a:rPr sz="2500" b="1" u="heavy" spc="-10" dirty="0">
                <a:latin typeface="Calibri"/>
                <a:cs typeface="Calibri"/>
              </a:rPr>
              <a:t>ticareti </a:t>
            </a:r>
            <a:r>
              <a:rPr sz="2500" b="1" u="heavy" spc="-5" dirty="0">
                <a:latin typeface="Calibri"/>
                <a:cs typeface="Calibri"/>
              </a:rPr>
              <a:t>ile </a:t>
            </a:r>
            <a:r>
              <a:rPr sz="2500" b="1" u="heavy" spc="-15" dirty="0">
                <a:latin typeface="Calibri"/>
                <a:cs typeface="Calibri"/>
              </a:rPr>
              <a:t>iştigal </a:t>
            </a:r>
            <a:r>
              <a:rPr sz="2500" b="1" u="heavy" spc="-10" dirty="0">
                <a:latin typeface="Calibri"/>
                <a:cs typeface="Calibri"/>
              </a:rPr>
              <a:t>ediyor </a:t>
            </a:r>
            <a:r>
              <a:rPr sz="2500" b="1" u="heavy" dirty="0">
                <a:latin typeface="Calibri"/>
                <a:cs typeface="Calibri"/>
              </a:rPr>
              <a:t>olması; </a:t>
            </a:r>
            <a:r>
              <a:rPr sz="2500" spc="-10" dirty="0">
                <a:latin typeface="Calibri"/>
                <a:cs typeface="Calibri"/>
              </a:rPr>
              <a:t>maliyete </a:t>
            </a:r>
            <a:r>
              <a:rPr sz="2500" spc="-20" dirty="0">
                <a:latin typeface="Calibri"/>
                <a:cs typeface="Calibri"/>
              </a:rPr>
              <a:t>dayalı </a:t>
            </a:r>
            <a:r>
              <a:rPr sz="2500" dirty="0">
                <a:latin typeface="Calibri"/>
                <a:cs typeface="Calibri"/>
              </a:rPr>
              <a:t>açıklama  </a:t>
            </a:r>
            <a:r>
              <a:rPr sz="2500" spc="-5" dirty="0">
                <a:latin typeface="Calibri"/>
                <a:cs typeface="Calibri"/>
              </a:rPr>
              <a:t>yapabilmesi </a:t>
            </a:r>
            <a:r>
              <a:rPr sz="2500" dirty="0">
                <a:latin typeface="Calibri"/>
                <a:cs typeface="Calibri"/>
              </a:rPr>
              <a:t>için </a:t>
            </a:r>
            <a:r>
              <a:rPr sz="2500" spc="-5" dirty="0">
                <a:latin typeface="Calibri"/>
                <a:cs typeface="Calibri"/>
              </a:rPr>
              <a:t>ise, </a:t>
            </a:r>
            <a:r>
              <a:rPr sz="2500" b="1" u="heavy" spc="-5" dirty="0">
                <a:latin typeface="Calibri"/>
                <a:cs typeface="Calibri"/>
              </a:rPr>
              <a:t>son geçici </a:t>
            </a:r>
            <a:r>
              <a:rPr sz="2500" b="1" u="heavy" spc="-15" dirty="0">
                <a:latin typeface="Calibri"/>
                <a:cs typeface="Calibri"/>
              </a:rPr>
              <a:t>vergi </a:t>
            </a:r>
            <a:r>
              <a:rPr sz="2500" b="1" u="heavy" spc="-10" dirty="0">
                <a:latin typeface="Calibri"/>
                <a:cs typeface="Calibri"/>
              </a:rPr>
              <a:t>beyanname </a:t>
            </a:r>
            <a:r>
              <a:rPr sz="2500" b="1" u="heavy" dirty="0">
                <a:latin typeface="Calibri"/>
                <a:cs typeface="Calibri"/>
              </a:rPr>
              <a:t>döneminde  </a:t>
            </a:r>
            <a:r>
              <a:rPr sz="2500" b="1" u="heavy" spc="-5" dirty="0">
                <a:latin typeface="Calibri"/>
                <a:cs typeface="Calibri"/>
              </a:rPr>
              <a:t>ihale </a:t>
            </a:r>
            <a:r>
              <a:rPr sz="2500" b="1" u="heavy" spc="-15" dirty="0">
                <a:latin typeface="Calibri"/>
                <a:cs typeface="Calibri"/>
              </a:rPr>
              <a:t>konusu </a:t>
            </a:r>
            <a:r>
              <a:rPr sz="2500" b="1" u="heavy" spc="-20" dirty="0">
                <a:latin typeface="Calibri"/>
                <a:cs typeface="Calibri"/>
              </a:rPr>
              <a:t>işte </a:t>
            </a:r>
            <a:r>
              <a:rPr sz="2500" b="1" u="heavy" spc="-5" dirty="0">
                <a:latin typeface="Calibri"/>
                <a:cs typeface="Calibri"/>
              </a:rPr>
              <a:t>kullanılmasını öngördüğü </a:t>
            </a:r>
            <a:r>
              <a:rPr sz="2500" b="1" u="heavy" spc="-10" dirty="0">
                <a:latin typeface="Calibri"/>
                <a:cs typeface="Calibri"/>
              </a:rPr>
              <a:t>mal </a:t>
            </a:r>
            <a:r>
              <a:rPr sz="2500" b="1" u="heavy" spc="-5" dirty="0">
                <a:latin typeface="Calibri"/>
                <a:cs typeface="Calibri"/>
              </a:rPr>
              <a:t>miktarının </a:t>
            </a:r>
            <a:r>
              <a:rPr sz="2500" b="1" u="heavy" spc="-15" dirty="0">
                <a:latin typeface="Calibri"/>
                <a:cs typeface="Calibri"/>
              </a:rPr>
              <a:t>en  </a:t>
            </a:r>
            <a:r>
              <a:rPr sz="2500" b="1" u="heavy" spc="-5" dirty="0">
                <a:latin typeface="Calibri"/>
                <a:cs typeface="Calibri"/>
              </a:rPr>
              <a:t>az </a:t>
            </a:r>
            <a:r>
              <a:rPr sz="2500" b="1" u="heavy" spc="-10" dirty="0">
                <a:latin typeface="Calibri"/>
                <a:cs typeface="Calibri"/>
              </a:rPr>
              <a:t>yarısı kadar </a:t>
            </a:r>
            <a:r>
              <a:rPr sz="2500" b="1" u="heavy" spc="-5" dirty="0">
                <a:latin typeface="Calibri"/>
                <a:cs typeface="Calibri"/>
              </a:rPr>
              <a:t>alış </a:t>
            </a:r>
            <a:r>
              <a:rPr sz="2500" b="1" u="heavy" spc="-10" dirty="0">
                <a:latin typeface="Calibri"/>
                <a:cs typeface="Calibri"/>
              </a:rPr>
              <a:t>yapmış </a:t>
            </a:r>
            <a:r>
              <a:rPr sz="2500" b="1" u="heavy" spc="-5" dirty="0">
                <a:latin typeface="Calibri"/>
                <a:cs typeface="Calibri"/>
              </a:rPr>
              <a:t>olması</a:t>
            </a:r>
            <a:r>
              <a:rPr sz="2500" b="1" u="heavy" spc="50" dirty="0">
                <a:latin typeface="Calibri"/>
                <a:cs typeface="Calibri"/>
              </a:rPr>
              <a:t> </a:t>
            </a:r>
            <a:r>
              <a:rPr sz="2500" b="1" u="heavy" spc="-25" dirty="0">
                <a:latin typeface="Calibri"/>
                <a:cs typeface="Calibri"/>
              </a:rPr>
              <a:t>gerekmektedir.</a:t>
            </a:r>
            <a:endParaRPr sz="2500">
              <a:latin typeface="Calibri"/>
              <a:cs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528316" y="309371"/>
            <a:ext cx="428853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802382" y="423926"/>
            <a:ext cx="3562350" cy="521334"/>
          </a:xfrm>
          <a:prstGeom prst="rect">
            <a:avLst/>
          </a:prstGeom>
        </p:spPr>
        <p:txBody>
          <a:bodyPr vert="horz" wrap="square" lIns="0" tIns="0" rIns="0" bIns="0" rtlCol="0">
            <a:spAutoFit/>
          </a:bodyPr>
          <a:lstStyle/>
          <a:p>
            <a:pPr marL="12700">
              <a:lnSpc>
                <a:spcPct val="100000"/>
              </a:lnSpc>
            </a:pPr>
            <a:r>
              <a:rPr spc="-5" dirty="0"/>
              <a:t>Hizmet </a:t>
            </a:r>
            <a:r>
              <a:rPr dirty="0"/>
              <a:t>Alım</a:t>
            </a:r>
            <a:r>
              <a:rPr spc="-60" dirty="0"/>
              <a:t> </a:t>
            </a:r>
            <a:r>
              <a:rPr dirty="0"/>
              <a:t>İhaleleri</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97253"/>
            <a:ext cx="2266950"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 pos="1740535" algn="l"/>
              </a:tabLst>
            </a:pPr>
            <a:r>
              <a:rPr sz="2800" spc="-5" dirty="0">
                <a:latin typeface="Calibri"/>
                <a:cs typeface="Calibri"/>
              </a:rPr>
              <a:t>İ</a:t>
            </a:r>
            <a:r>
              <a:rPr sz="2800" spc="-40" dirty="0">
                <a:latin typeface="Calibri"/>
                <a:cs typeface="Calibri"/>
              </a:rPr>
              <a:t>s</a:t>
            </a:r>
            <a:r>
              <a:rPr sz="2800" spc="-35" dirty="0">
                <a:latin typeface="Calibri"/>
                <a:cs typeface="Calibri"/>
              </a:rPr>
              <a:t>t</a:t>
            </a:r>
            <a:r>
              <a:rPr sz="2800" spc="-5" dirty="0">
                <a:latin typeface="Calibri"/>
                <a:cs typeface="Calibri"/>
              </a:rPr>
              <a:t>ekl</a:t>
            </a:r>
            <a:r>
              <a:rPr sz="2800" spc="-15" dirty="0">
                <a:latin typeface="Calibri"/>
                <a:cs typeface="Calibri"/>
              </a:rPr>
              <a:t>i</a:t>
            </a:r>
            <a:r>
              <a:rPr sz="2800" spc="-5" dirty="0">
                <a:latin typeface="Calibri"/>
                <a:cs typeface="Calibri"/>
              </a:rPr>
              <a:t>nin</a:t>
            </a:r>
            <a:r>
              <a:rPr sz="2800" dirty="0">
                <a:latin typeface="Calibri"/>
                <a:cs typeface="Calibri"/>
              </a:rPr>
              <a:t>	</a:t>
            </a:r>
            <a:r>
              <a:rPr sz="2800" spc="-10" dirty="0">
                <a:latin typeface="Calibri"/>
                <a:cs typeface="Calibri"/>
              </a:rPr>
              <a:t>son</a:t>
            </a:r>
            <a:endParaRPr sz="2800">
              <a:latin typeface="Calibri"/>
              <a:cs typeface="Calibri"/>
            </a:endParaRPr>
          </a:p>
        </p:txBody>
      </p:sp>
      <p:sp>
        <p:nvSpPr>
          <p:cNvPr id="14" name="object 14"/>
          <p:cNvSpPr txBox="1"/>
          <p:nvPr/>
        </p:nvSpPr>
        <p:spPr>
          <a:xfrm>
            <a:off x="8331200" y="6434659"/>
            <a:ext cx="27686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111</a:t>
            </a:r>
            <a:endParaRPr sz="1200">
              <a:latin typeface="Tahoma"/>
              <a:cs typeface="Tahoma"/>
            </a:endParaRPr>
          </a:p>
        </p:txBody>
      </p:sp>
      <p:sp>
        <p:nvSpPr>
          <p:cNvPr id="10" name="object 10"/>
          <p:cNvSpPr txBox="1"/>
          <p:nvPr/>
        </p:nvSpPr>
        <p:spPr>
          <a:xfrm>
            <a:off x="3027045" y="1397253"/>
            <a:ext cx="1770380" cy="457200"/>
          </a:xfrm>
          <a:prstGeom prst="rect">
            <a:avLst/>
          </a:prstGeom>
        </p:spPr>
        <p:txBody>
          <a:bodyPr vert="horz" wrap="square" lIns="0" tIns="0" rIns="0" bIns="0" rtlCol="0">
            <a:spAutoFit/>
          </a:bodyPr>
          <a:lstStyle/>
          <a:p>
            <a:pPr marL="12700">
              <a:lnSpc>
                <a:spcPct val="100000"/>
              </a:lnSpc>
              <a:tabLst>
                <a:tab pos="1055370" algn="l"/>
              </a:tabLst>
            </a:pPr>
            <a:r>
              <a:rPr sz="2800" spc="-25" dirty="0">
                <a:latin typeface="Calibri"/>
                <a:cs typeface="Calibri"/>
              </a:rPr>
              <a:t>g</a:t>
            </a:r>
            <a:r>
              <a:rPr sz="2800" spc="-5" dirty="0">
                <a:latin typeface="Calibri"/>
                <a:cs typeface="Calibri"/>
              </a:rPr>
              <a:t>eçici</a:t>
            </a:r>
            <a:r>
              <a:rPr sz="2800" dirty="0">
                <a:latin typeface="Calibri"/>
                <a:cs typeface="Calibri"/>
              </a:rPr>
              <a:t>	</a:t>
            </a:r>
            <a:r>
              <a:rPr sz="2800" spc="-35" dirty="0">
                <a:latin typeface="Calibri"/>
                <a:cs typeface="Calibri"/>
              </a:rPr>
              <a:t>v</a:t>
            </a:r>
            <a:r>
              <a:rPr sz="2800" spc="-5" dirty="0">
                <a:latin typeface="Calibri"/>
                <a:cs typeface="Calibri"/>
              </a:rPr>
              <a:t>e</a:t>
            </a:r>
            <a:r>
              <a:rPr sz="2800" spc="-45" dirty="0">
                <a:latin typeface="Calibri"/>
                <a:cs typeface="Calibri"/>
              </a:rPr>
              <a:t>r</a:t>
            </a:r>
            <a:r>
              <a:rPr sz="2800" spc="-5" dirty="0">
                <a:latin typeface="Calibri"/>
                <a:cs typeface="Calibri"/>
              </a:rPr>
              <a:t>gi</a:t>
            </a:r>
            <a:endParaRPr sz="2800">
              <a:latin typeface="Calibri"/>
              <a:cs typeface="Calibri"/>
            </a:endParaRPr>
          </a:p>
        </p:txBody>
      </p:sp>
      <p:sp>
        <p:nvSpPr>
          <p:cNvPr id="11" name="object 11"/>
          <p:cNvSpPr txBox="1"/>
          <p:nvPr/>
        </p:nvSpPr>
        <p:spPr>
          <a:xfrm>
            <a:off x="5010150" y="1397253"/>
            <a:ext cx="1716405" cy="457200"/>
          </a:xfrm>
          <a:prstGeom prst="rect">
            <a:avLst/>
          </a:prstGeom>
        </p:spPr>
        <p:txBody>
          <a:bodyPr vert="horz" wrap="square" lIns="0" tIns="0" rIns="0" bIns="0" rtlCol="0">
            <a:spAutoFit/>
          </a:bodyPr>
          <a:lstStyle/>
          <a:p>
            <a:pPr marL="12700">
              <a:lnSpc>
                <a:spcPct val="100000"/>
              </a:lnSpc>
            </a:pPr>
            <a:r>
              <a:rPr sz="2800" spc="-10" dirty="0">
                <a:latin typeface="Calibri"/>
                <a:cs typeface="Calibri"/>
              </a:rPr>
              <a:t>b</a:t>
            </a:r>
            <a:r>
              <a:rPr sz="2800" spc="-25" dirty="0">
                <a:latin typeface="Calibri"/>
                <a:cs typeface="Calibri"/>
              </a:rPr>
              <a:t>e</a:t>
            </a:r>
            <a:r>
              <a:rPr sz="2800" spc="-60" dirty="0">
                <a:latin typeface="Calibri"/>
                <a:cs typeface="Calibri"/>
              </a:rPr>
              <a:t>y</a:t>
            </a:r>
            <a:r>
              <a:rPr sz="2800" spc="-5" dirty="0">
                <a:latin typeface="Calibri"/>
                <a:cs typeface="Calibri"/>
              </a:rPr>
              <a:t>a</a:t>
            </a:r>
            <a:r>
              <a:rPr sz="2800" spc="0" dirty="0">
                <a:latin typeface="Calibri"/>
                <a:cs typeface="Calibri"/>
              </a:rPr>
              <a:t>n</a:t>
            </a:r>
            <a:r>
              <a:rPr sz="2800" spc="-10" dirty="0">
                <a:latin typeface="Calibri"/>
                <a:cs typeface="Calibri"/>
              </a:rPr>
              <a:t>na</a:t>
            </a:r>
            <a:r>
              <a:rPr sz="2800" spc="0" dirty="0">
                <a:latin typeface="Calibri"/>
                <a:cs typeface="Calibri"/>
              </a:rPr>
              <a:t>m</a:t>
            </a:r>
            <a:r>
              <a:rPr sz="2800" spc="-5" dirty="0">
                <a:latin typeface="Calibri"/>
                <a:cs typeface="Calibri"/>
              </a:rPr>
              <a:t>e</a:t>
            </a:r>
            <a:endParaRPr sz="2800">
              <a:latin typeface="Calibri"/>
              <a:cs typeface="Calibri"/>
            </a:endParaRPr>
          </a:p>
        </p:txBody>
      </p:sp>
      <p:sp>
        <p:nvSpPr>
          <p:cNvPr id="12" name="object 12"/>
          <p:cNvSpPr txBox="1"/>
          <p:nvPr/>
        </p:nvSpPr>
        <p:spPr>
          <a:xfrm>
            <a:off x="6939788" y="1397253"/>
            <a:ext cx="1678939" cy="457200"/>
          </a:xfrm>
          <a:prstGeom prst="rect">
            <a:avLst/>
          </a:prstGeom>
        </p:spPr>
        <p:txBody>
          <a:bodyPr vert="horz" wrap="square" lIns="0" tIns="0" rIns="0" bIns="0" rtlCol="0">
            <a:spAutoFit/>
          </a:bodyPr>
          <a:lstStyle/>
          <a:p>
            <a:pPr marL="12700">
              <a:lnSpc>
                <a:spcPct val="100000"/>
              </a:lnSpc>
            </a:pPr>
            <a:r>
              <a:rPr sz="2800" spc="-5" dirty="0">
                <a:latin typeface="Calibri"/>
                <a:cs typeface="Calibri"/>
              </a:rPr>
              <a:t>döneminde</a:t>
            </a:r>
            <a:endParaRPr sz="2800">
              <a:latin typeface="Calibri"/>
              <a:cs typeface="Calibri"/>
            </a:endParaRPr>
          </a:p>
        </p:txBody>
      </p:sp>
      <p:sp>
        <p:nvSpPr>
          <p:cNvPr id="13" name="object 13"/>
          <p:cNvSpPr txBox="1"/>
          <p:nvPr/>
        </p:nvSpPr>
        <p:spPr>
          <a:xfrm>
            <a:off x="547217" y="1823974"/>
            <a:ext cx="8073390" cy="4640580"/>
          </a:xfrm>
          <a:prstGeom prst="rect">
            <a:avLst/>
          </a:prstGeom>
        </p:spPr>
        <p:txBody>
          <a:bodyPr vert="horz" wrap="square" lIns="0" tIns="0" rIns="0" bIns="0" rtlCol="0">
            <a:spAutoFit/>
          </a:bodyPr>
          <a:lstStyle/>
          <a:p>
            <a:pPr marL="12700" marR="5715" algn="just">
              <a:lnSpc>
                <a:spcPct val="90000"/>
              </a:lnSpc>
            </a:pPr>
            <a:r>
              <a:rPr sz="2800" dirty="0">
                <a:latin typeface="Calibri"/>
                <a:cs typeface="Calibri"/>
              </a:rPr>
              <a:t>4734 </a:t>
            </a:r>
            <a:r>
              <a:rPr sz="2800" spc="-15" dirty="0">
                <a:latin typeface="Calibri"/>
                <a:cs typeface="Calibri"/>
              </a:rPr>
              <a:t>sayılı Kanun</a:t>
            </a:r>
            <a:r>
              <a:rPr sz="2800" spc="600" dirty="0">
                <a:latin typeface="Calibri"/>
                <a:cs typeface="Calibri"/>
              </a:rPr>
              <a:t> </a:t>
            </a:r>
            <a:r>
              <a:rPr sz="2800" spc="-10" dirty="0">
                <a:latin typeface="Calibri"/>
                <a:cs typeface="Calibri"/>
              </a:rPr>
              <a:t>kapsamındaki </a:t>
            </a:r>
            <a:r>
              <a:rPr sz="2800" b="1" spc="-10" dirty="0">
                <a:solidFill>
                  <a:srgbClr val="FF0000"/>
                </a:solidFill>
                <a:latin typeface="Calibri"/>
                <a:cs typeface="Calibri"/>
              </a:rPr>
              <a:t>idarelere </a:t>
            </a:r>
            <a:r>
              <a:rPr sz="2800" spc="-5" dirty="0">
                <a:solidFill>
                  <a:srgbClr val="0000FF"/>
                </a:solidFill>
                <a:latin typeface="Calibri"/>
                <a:cs typeface="Calibri"/>
              </a:rPr>
              <a:t>açıklama  </a:t>
            </a:r>
            <a:r>
              <a:rPr sz="2800" spc="-20" dirty="0">
                <a:solidFill>
                  <a:srgbClr val="0000FF"/>
                </a:solidFill>
                <a:latin typeface="Calibri"/>
                <a:cs typeface="Calibri"/>
              </a:rPr>
              <a:t>konusu </a:t>
            </a:r>
            <a:r>
              <a:rPr sz="2800" dirty="0">
                <a:solidFill>
                  <a:srgbClr val="0000FF"/>
                </a:solidFill>
                <a:latin typeface="Calibri"/>
                <a:cs typeface="Calibri"/>
              </a:rPr>
              <a:t>mala </a:t>
            </a:r>
            <a:r>
              <a:rPr sz="2800" spc="-10" dirty="0">
                <a:solidFill>
                  <a:srgbClr val="0000FF"/>
                </a:solidFill>
                <a:latin typeface="Calibri"/>
                <a:cs typeface="Calibri"/>
              </a:rPr>
              <a:t>ilişkin satış yapmış </a:t>
            </a:r>
            <a:r>
              <a:rPr sz="2800" spc="-20" dirty="0">
                <a:solidFill>
                  <a:srgbClr val="0000FF"/>
                </a:solidFill>
                <a:latin typeface="Calibri"/>
                <a:cs typeface="Calibri"/>
              </a:rPr>
              <a:t>ve </a:t>
            </a:r>
            <a:r>
              <a:rPr sz="2800" spc="-10" dirty="0">
                <a:solidFill>
                  <a:srgbClr val="0000FF"/>
                </a:solidFill>
                <a:latin typeface="Calibri"/>
                <a:cs typeface="Calibri"/>
              </a:rPr>
              <a:t>satılan </a:t>
            </a:r>
            <a:r>
              <a:rPr sz="2800" spc="-5" dirty="0">
                <a:solidFill>
                  <a:srgbClr val="0000FF"/>
                </a:solidFill>
                <a:latin typeface="Calibri"/>
                <a:cs typeface="Calibri"/>
              </a:rPr>
              <a:t>malın </a:t>
            </a:r>
            <a:r>
              <a:rPr sz="2800" spc="-10" dirty="0">
                <a:solidFill>
                  <a:srgbClr val="0000FF"/>
                </a:solidFill>
                <a:latin typeface="Calibri"/>
                <a:cs typeface="Calibri"/>
              </a:rPr>
              <a:t>idarece  </a:t>
            </a:r>
            <a:r>
              <a:rPr sz="2800" spc="-15" dirty="0">
                <a:solidFill>
                  <a:srgbClr val="0000FF"/>
                </a:solidFill>
                <a:latin typeface="Calibri"/>
                <a:cs typeface="Calibri"/>
              </a:rPr>
              <a:t>kabul </a:t>
            </a:r>
            <a:r>
              <a:rPr sz="2800" spc="-5" dirty="0">
                <a:solidFill>
                  <a:srgbClr val="0000FF"/>
                </a:solidFill>
                <a:latin typeface="Calibri"/>
                <a:cs typeface="Calibri"/>
              </a:rPr>
              <a:t>edilmiş </a:t>
            </a:r>
            <a:r>
              <a:rPr sz="2800" dirty="0">
                <a:solidFill>
                  <a:srgbClr val="0000FF"/>
                </a:solidFill>
                <a:latin typeface="Calibri"/>
                <a:cs typeface="Calibri"/>
              </a:rPr>
              <a:t>olması </a:t>
            </a:r>
            <a:r>
              <a:rPr sz="2800" spc="-5" dirty="0">
                <a:latin typeface="Calibri"/>
                <a:cs typeface="Calibri"/>
              </a:rPr>
              <a:t>durumunda </a:t>
            </a:r>
            <a:r>
              <a:rPr sz="2800" spc="-15" dirty="0">
                <a:latin typeface="Calibri"/>
                <a:cs typeface="Calibri"/>
              </a:rPr>
              <a:t>maliyet/satış </a:t>
            </a:r>
            <a:r>
              <a:rPr sz="2800" spc="-10" dirty="0">
                <a:latin typeface="Calibri"/>
                <a:cs typeface="Calibri"/>
              </a:rPr>
              <a:t>tutarı  tespit tutanağı </a:t>
            </a:r>
            <a:r>
              <a:rPr sz="2800" spc="-5" dirty="0">
                <a:latin typeface="Calibri"/>
                <a:cs typeface="Calibri"/>
              </a:rPr>
              <a:t>sunmasına </a:t>
            </a:r>
            <a:r>
              <a:rPr sz="2800" spc="-20" dirty="0">
                <a:latin typeface="Calibri"/>
                <a:cs typeface="Calibri"/>
              </a:rPr>
              <a:t>gerek </a:t>
            </a:r>
            <a:r>
              <a:rPr sz="2800" spc="-10" dirty="0">
                <a:latin typeface="Calibri"/>
                <a:cs typeface="Calibri"/>
              </a:rPr>
              <a:t>bulunmayıp sadece </a:t>
            </a:r>
            <a:r>
              <a:rPr sz="2800" spc="-15" dirty="0">
                <a:latin typeface="Calibri"/>
                <a:cs typeface="Calibri"/>
              </a:rPr>
              <a:t>söz  </a:t>
            </a:r>
            <a:r>
              <a:rPr sz="2800" spc="-20" dirty="0">
                <a:latin typeface="Calibri"/>
                <a:cs typeface="Calibri"/>
              </a:rPr>
              <a:t>konusu </a:t>
            </a:r>
            <a:r>
              <a:rPr sz="2800" spc="-10" dirty="0">
                <a:latin typeface="Calibri"/>
                <a:cs typeface="Calibri"/>
              </a:rPr>
              <a:t>satışa </a:t>
            </a:r>
            <a:r>
              <a:rPr sz="2800" spc="-5" dirty="0">
                <a:latin typeface="Calibri"/>
                <a:cs typeface="Calibri"/>
              </a:rPr>
              <a:t>ilişkin </a:t>
            </a:r>
            <a:r>
              <a:rPr sz="2800" spc="-30" dirty="0">
                <a:latin typeface="Calibri"/>
                <a:cs typeface="Calibri"/>
              </a:rPr>
              <a:t>fatura </a:t>
            </a:r>
            <a:r>
              <a:rPr sz="2800" spc="-10" dirty="0">
                <a:latin typeface="Calibri"/>
                <a:cs typeface="Calibri"/>
              </a:rPr>
              <a:t>suretleri ile </a:t>
            </a:r>
            <a:r>
              <a:rPr sz="2800" spc="-15" dirty="0">
                <a:latin typeface="Calibri"/>
                <a:cs typeface="Calibri"/>
              </a:rPr>
              <a:t>de  </a:t>
            </a:r>
            <a:r>
              <a:rPr sz="2800" spc="-10" dirty="0">
                <a:latin typeface="Calibri"/>
                <a:cs typeface="Calibri"/>
              </a:rPr>
              <a:t>belgelendirme</a:t>
            </a:r>
            <a:r>
              <a:rPr sz="2800" spc="-20" dirty="0">
                <a:latin typeface="Calibri"/>
                <a:cs typeface="Calibri"/>
              </a:rPr>
              <a:t> </a:t>
            </a:r>
            <a:r>
              <a:rPr sz="2800" spc="-25" dirty="0">
                <a:latin typeface="Calibri"/>
                <a:cs typeface="Calibri"/>
              </a:rPr>
              <a:t>yapılabilecektir.</a:t>
            </a:r>
            <a:endParaRPr sz="2800">
              <a:latin typeface="Calibri"/>
              <a:cs typeface="Calibri"/>
            </a:endParaRPr>
          </a:p>
          <a:p>
            <a:pPr marL="12700" marR="5080" algn="just">
              <a:lnSpc>
                <a:spcPct val="90000"/>
              </a:lnSpc>
              <a:buClr>
                <a:srgbClr val="FF0000"/>
              </a:buClr>
              <a:buSzPct val="89285"/>
              <a:buFont typeface="Arial"/>
              <a:buChar char="•"/>
              <a:tabLst>
                <a:tab pos="206375" algn="l"/>
              </a:tabLst>
            </a:pPr>
            <a:r>
              <a:rPr sz="2800" spc="-10" dirty="0">
                <a:latin typeface="Calibri"/>
                <a:cs typeface="Calibri"/>
              </a:rPr>
              <a:t>İstekli </a:t>
            </a:r>
            <a:r>
              <a:rPr sz="2800" spc="-15" dirty="0">
                <a:latin typeface="Calibri"/>
                <a:cs typeface="Calibri"/>
              </a:rPr>
              <a:t>tarafından </a:t>
            </a:r>
            <a:r>
              <a:rPr sz="2800" b="1" spc="-20" dirty="0">
                <a:solidFill>
                  <a:srgbClr val="FF0000"/>
                </a:solidFill>
                <a:latin typeface="Calibri"/>
                <a:cs typeface="Calibri"/>
              </a:rPr>
              <a:t>perakende </a:t>
            </a:r>
            <a:r>
              <a:rPr sz="2800" b="1" spc="-10" dirty="0">
                <a:solidFill>
                  <a:srgbClr val="FF0000"/>
                </a:solidFill>
                <a:latin typeface="Calibri"/>
                <a:cs typeface="Calibri"/>
              </a:rPr>
              <a:t>satış </a:t>
            </a:r>
            <a:r>
              <a:rPr sz="2800" b="1" spc="-15" dirty="0">
                <a:solidFill>
                  <a:srgbClr val="FF0000"/>
                </a:solidFill>
                <a:latin typeface="Calibri"/>
                <a:cs typeface="Calibri"/>
              </a:rPr>
              <a:t>yapan </a:t>
            </a:r>
            <a:r>
              <a:rPr sz="2800" b="1" spc="-10" dirty="0">
                <a:solidFill>
                  <a:srgbClr val="FF0000"/>
                </a:solidFill>
                <a:latin typeface="Calibri"/>
                <a:cs typeface="Calibri"/>
              </a:rPr>
              <a:t>zincir </a:t>
            </a:r>
            <a:r>
              <a:rPr sz="2800" b="1" spc="-20" dirty="0">
                <a:solidFill>
                  <a:srgbClr val="FF0000"/>
                </a:solidFill>
                <a:latin typeface="Calibri"/>
                <a:cs typeface="Calibri"/>
              </a:rPr>
              <a:t>mağaza  </a:t>
            </a:r>
            <a:r>
              <a:rPr sz="2800" b="1" spc="-30" dirty="0">
                <a:solidFill>
                  <a:srgbClr val="FF0000"/>
                </a:solidFill>
                <a:latin typeface="Calibri"/>
                <a:cs typeface="Calibri"/>
              </a:rPr>
              <a:t>veya </a:t>
            </a:r>
            <a:r>
              <a:rPr sz="2800" b="1" spc="-10" dirty="0">
                <a:solidFill>
                  <a:srgbClr val="FF0000"/>
                </a:solidFill>
                <a:latin typeface="Calibri"/>
                <a:cs typeface="Calibri"/>
              </a:rPr>
              <a:t>marketlerin </a:t>
            </a:r>
            <a:r>
              <a:rPr sz="2800" spc="-10" dirty="0">
                <a:solidFill>
                  <a:srgbClr val="0000FF"/>
                </a:solidFill>
                <a:latin typeface="Calibri"/>
                <a:cs typeface="Calibri"/>
              </a:rPr>
              <a:t>yayımladıkları </a:t>
            </a:r>
            <a:r>
              <a:rPr sz="2800" spc="-20" dirty="0">
                <a:solidFill>
                  <a:srgbClr val="0000FF"/>
                </a:solidFill>
                <a:latin typeface="Calibri"/>
                <a:cs typeface="Calibri"/>
              </a:rPr>
              <a:t>fiyat </a:t>
            </a:r>
            <a:r>
              <a:rPr sz="2800" spc="-15" dirty="0">
                <a:solidFill>
                  <a:srgbClr val="0000FF"/>
                </a:solidFill>
                <a:latin typeface="Calibri"/>
                <a:cs typeface="Calibri"/>
              </a:rPr>
              <a:t>kataloglarının  </a:t>
            </a:r>
            <a:r>
              <a:rPr sz="2800" spc="-10" dirty="0">
                <a:solidFill>
                  <a:srgbClr val="0000FF"/>
                </a:solidFill>
                <a:latin typeface="Calibri"/>
                <a:cs typeface="Calibri"/>
              </a:rPr>
              <a:t>kullanılması halinde, </a:t>
            </a:r>
            <a:r>
              <a:rPr sz="2800" spc="-10" dirty="0">
                <a:latin typeface="Calibri"/>
                <a:cs typeface="Calibri"/>
              </a:rPr>
              <a:t>ilgili </a:t>
            </a:r>
            <a:r>
              <a:rPr sz="2800" spc="-5" dirty="0">
                <a:latin typeface="Calibri"/>
                <a:cs typeface="Calibri"/>
              </a:rPr>
              <a:t>mala ait sadece </a:t>
            </a:r>
            <a:r>
              <a:rPr sz="2800" spc="-15" dirty="0">
                <a:latin typeface="Calibri"/>
                <a:cs typeface="Calibri"/>
              </a:rPr>
              <a:t>ilan/davet </a:t>
            </a:r>
            <a:r>
              <a:rPr sz="2800" spc="-10" dirty="0">
                <a:latin typeface="Calibri"/>
                <a:cs typeface="Calibri"/>
              </a:rPr>
              <a:t>ile  </a:t>
            </a:r>
            <a:r>
              <a:rPr sz="2800" spc="-5" dirty="0">
                <a:latin typeface="Calibri"/>
                <a:cs typeface="Calibri"/>
              </a:rPr>
              <a:t>ihale </a:t>
            </a:r>
            <a:r>
              <a:rPr sz="2800" spc="-10" dirty="0">
                <a:latin typeface="Calibri"/>
                <a:cs typeface="Calibri"/>
              </a:rPr>
              <a:t>tarihi arasında (ihale tarihi </a:t>
            </a:r>
            <a:r>
              <a:rPr sz="2800" spc="-5" dirty="0">
                <a:latin typeface="Calibri"/>
                <a:cs typeface="Calibri"/>
              </a:rPr>
              <a:t>hariç) geçerli </a:t>
            </a:r>
            <a:r>
              <a:rPr sz="2800" spc="-10" dirty="0">
                <a:latin typeface="Calibri"/>
                <a:cs typeface="Calibri"/>
              </a:rPr>
              <a:t>olan bir  </a:t>
            </a:r>
            <a:r>
              <a:rPr sz="2800" spc="-15" dirty="0">
                <a:latin typeface="Calibri"/>
                <a:cs typeface="Calibri"/>
              </a:rPr>
              <a:t>fiyatı</a:t>
            </a:r>
            <a:r>
              <a:rPr sz="2800" spc="600" dirty="0">
                <a:latin typeface="Calibri"/>
                <a:cs typeface="Calibri"/>
              </a:rPr>
              <a:t> </a:t>
            </a:r>
            <a:r>
              <a:rPr sz="2800" spc="-20" dirty="0">
                <a:latin typeface="Calibri"/>
                <a:cs typeface="Calibri"/>
              </a:rPr>
              <a:t>gösteren </a:t>
            </a:r>
            <a:r>
              <a:rPr sz="2800" b="1" u="heavy" spc="-20" dirty="0">
                <a:latin typeface="Calibri"/>
                <a:cs typeface="Calibri"/>
              </a:rPr>
              <a:t>mağaza </a:t>
            </a:r>
            <a:r>
              <a:rPr sz="2800" b="1" u="heavy" spc="-25" dirty="0">
                <a:latin typeface="Calibri"/>
                <a:cs typeface="Calibri"/>
              </a:rPr>
              <a:t>veya </a:t>
            </a:r>
            <a:r>
              <a:rPr sz="2800" b="1" u="heavy" spc="-20" dirty="0">
                <a:latin typeface="Calibri"/>
                <a:cs typeface="Calibri"/>
              </a:rPr>
              <a:t>market </a:t>
            </a:r>
            <a:r>
              <a:rPr sz="2800" b="1" u="heavy" spc="-10" dirty="0">
                <a:latin typeface="Calibri"/>
                <a:cs typeface="Calibri"/>
              </a:rPr>
              <a:t>yönetimince  onaylanmış </a:t>
            </a:r>
            <a:r>
              <a:rPr sz="2800" b="1" u="heavy" spc="-15" dirty="0">
                <a:latin typeface="Calibri"/>
                <a:cs typeface="Calibri"/>
              </a:rPr>
              <a:t>kataloğu </a:t>
            </a:r>
            <a:r>
              <a:rPr sz="2800" spc="-5" dirty="0">
                <a:latin typeface="Calibri"/>
                <a:cs typeface="Calibri"/>
              </a:rPr>
              <a:t>sunması</a:t>
            </a:r>
            <a:r>
              <a:rPr sz="2800" spc="75" dirty="0">
                <a:latin typeface="Calibri"/>
                <a:cs typeface="Calibri"/>
              </a:rPr>
              <a:t> </a:t>
            </a:r>
            <a:r>
              <a:rPr sz="2800" spc="-40" dirty="0">
                <a:latin typeface="Calibri"/>
                <a:cs typeface="Calibri"/>
              </a:rPr>
              <a:t>yeterlidir.</a:t>
            </a:r>
            <a:endParaRPr sz="2800">
              <a:latin typeface="Calibri"/>
              <a:cs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09316" y="309371"/>
            <a:ext cx="343966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83382" y="423926"/>
            <a:ext cx="2799715" cy="521334"/>
          </a:xfrm>
          <a:prstGeom prst="rect">
            <a:avLst/>
          </a:prstGeom>
        </p:spPr>
        <p:txBody>
          <a:bodyPr vert="horz" wrap="square" lIns="0" tIns="0" rIns="0" bIns="0" rtlCol="0">
            <a:spAutoFit/>
          </a:bodyPr>
          <a:lstStyle/>
          <a:p>
            <a:pPr marL="12700">
              <a:lnSpc>
                <a:spcPct val="100000"/>
              </a:lnSpc>
            </a:pPr>
            <a:r>
              <a:rPr dirty="0"/>
              <a:t>Örnek KİK</a:t>
            </a:r>
            <a:r>
              <a:rPr spc="-80" dirty="0"/>
              <a:t> </a:t>
            </a:r>
            <a:r>
              <a:rPr spc="-20" dirty="0"/>
              <a:t>Kararı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1928241" y="1519682"/>
            <a:ext cx="1621790" cy="488950"/>
          </a:xfrm>
          <a:prstGeom prst="rect">
            <a:avLst/>
          </a:prstGeom>
        </p:spPr>
        <p:txBody>
          <a:bodyPr vert="horz" wrap="square" lIns="0" tIns="0" rIns="0" bIns="0" rtlCol="0">
            <a:spAutoFit/>
          </a:bodyPr>
          <a:lstStyle/>
          <a:p>
            <a:pPr marL="12700">
              <a:lnSpc>
                <a:spcPct val="100000"/>
              </a:lnSpc>
            </a:pPr>
            <a:r>
              <a:rPr sz="3000" spc="-35" dirty="0">
                <a:latin typeface="Calibri"/>
                <a:cs typeface="Calibri"/>
              </a:rPr>
              <a:t>t</a:t>
            </a:r>
            <a:r>
              <a:rPr sz="3000" dirty="0">
                <a:latin typeface="Calibri"/>
                <a:cs typeface="Calibri"/>
              </a:rPr>
              <a:t>a</a:t>
            </a:r>
            <a:r>
              <a:rPr sz="3000" spc="-75" dirty="0">
                <a:latin typeface="Calibri"/>
                <a:cs typeface="Calibri"/>
              </a:rPr>
              <a:t>r</a:t>
            </a:r>
            <a:r>
              <a:rPr sz="3000" spc="-5" dirty="0">
                <a:latin typeface="Calibri"/>
                <a:cs typeface="Calibri"/>
              </a:rPr>
              <a:t>a</a:t>
            </a:r>
            <a:r>
              <a:rPr sz="3000" spc="-20" dirty="0">
                <a:latin typeface="Calibri"/>
                <a:cs typeface="Calibri"/>
              </a:rPr>
              <a:t>f</a:t>
            </a:r>
            <a:r>
              <a:rPr sz="3000" dirty="0">
                <a:latin typeface="Calibri"/>
                <a:cs typeface="Calibri"/>
              </a:rPr>
              <a:t>ı</a:t>
            </a:r>
            <a:r>
              <a:rPr sz="3000" spc="-10" dirty="0">
                <a:latin typeface="Calibri"/>
                <a:cs typeface="Calibri"/>
              </a:rPr>
              <a:t>n</a:t>
            </a:r>
            <a:r>
              <a:rPr sz="3000" spc="-5" dirty="0">
                <a:latin typeface="Calibri"/>
                <a:cs typeface="Calibri"/>
              </a:rPr>
              <a:t>dan</a:t>
            </a:r>
            <a:endParaRPr sz="3000">
              <a:latin typeface="Calibri"/>
              <a:cs typeface="Calibri"/>
            </a:endParaRPr>
          </a:p>
        </p:txBody>
      </p:sp>
      <p:sp>
        <p:nvSpPr>
          <p:cNvPr id="10" name="object 10"/>
          <p:cNvSpPr txBox="1"/>
          <p:nvPr/>
        </p:nvSpPr>
        <p:spPr>
          <a:xfrm>
            <a:off x="3772661" y="1519682"/>
            <a:ext cx="3780154" cy="488950"/>
          </a:xfrm>
          <a:prstGeom prst="rect">
            <a:avLst/>
          </a:prstGeom>
        </p:spPr>
        <p:txBody>
          <a:bodyPr vert="horz" wrap="square" lIns="0" tIns="0" rIns="0" bIns="0" rtlCol="0">
            <a:spAutoFit/>
          </a:bodyPr>
          <a:lstStyle/>
          <a:p>
            <a:pPr marL="12700">
              <a:lnSpc>
                <a:spcPct val="100000"/>
              </a:lnSpc>
              <a:tabLst>
                <a:tab pos="1896110" algn="l"/>
                <a:tab pos="2835275" algn="l"/>
              </a:tabLst>
            </a:pPr>
            <a:r>
              <a:rPr sz="3000" spc="-5" dirty="0">
                <a:latin typeface="Calibri"/>
                <a:cs typeface="Calibri"/>
              </a:rPr>
              <a:t>p</a:t>
            </a:r>
            <a:r>
              <a:rPr sz="3000" spc="-10" dirty="0">
                <a:latin typeface="Calibri"/>
                <a:cs typeface="Calibri"/>
              </a:rPr>
              <a:t>e</a:t>
            </a:r>
            <a:r>
              <a:rPr sz="3000" spc="-65" dirty="0">
                <a:latin typeface="Calibri"/>
                <a:cs typeface="Calibri"/>
              </a:rPr>
              <a:t>r</a:t>
            </a:r>
            <a:r>
              <a:rPr sz="3000" dirty="0">
                <a:latin typeface="Calibri"/>
                <a:cs typeface="Calibri"/>
              </a:rPr>
              <a:t>a</a:t>
            </a:r>
            <a:r>
              <a:rPr sz="3000" spc="-90" dirty="0">
                <a:latin typeface="Calibri"/>
                <a:cs typeface="Calibri"/>
              </a:rPr>
              <a:t>k</a:t>
            </a:r>
            <a:r>
              <a:rPr sz="3000" dirty="0">
                <a:latin typeface="Calibri"/>
                <a:cs typeface="Calibri"/>
              </a:rPr>
              <a:t>e</a:t>
            </a:r>
            <a:r>
              <a:rPr sz="3000" spc="-15" dirty="0">
                <a:latin typeface="Calibri"/>
                <a:cs typeface="Calibri"/>
              </a:rPr>
              <a:t>n</a:t>
            </a:r>
            <a:r>
              <a:rPr sz="3000" spc="-5" dirty="0">
                <a:latin typeface="Calibri"/>
                <a:cs typeface="Calibri"/>
              </a:rPr>
              <a:t>d</a:t>
            </a:r>
            <a:r>
              <a:rPr sz="3000" dirty="0">
                <a:latin typeface="Calibri"/>
                <a:cs typeface="Calibri"/>
              </a:rPr>
              <a:t>e	</a:t>
            </a:r>
            <a:r>
              <a:rPr sz="3000" spc="-5" dirty="0">
                <a:latin typeface="Calibri"/>
                <a:cs typeface="Calibri"/>
              </a:rPr>
              <a:t>s</a:t>
            </a:r>
            <a:r>
              <a:rPr sz="3000" spc="-35" dirty="0">
                <a:latin typeface="Calibri"/>
                <a:cs typeface="Calibri"/>
              </a:rPr>
              <a:t>a</a:t>
            </a:r>
            <a:r>
              <a:rPr sz="3000" dirty="0">
                <a:latin typeface="Calibri"/>
                <a:cs typeface="Calibri"/>
              </a:rPr>
              <a:t>tış	</a:t>
            </a:r>
            <a:r>
              <a:rPr sz="3000" spc="-50" dirty="0">
                <a:latin typeface="Calibri"/>
                <a:cs typeface="Calibri"/>
              </a:rPr>
              <a:t>y</a:t>
            </a:r>
            <a:r>
              <a:rPr sz="3000" dirty="0">
                <a:latin typeface="Calibri"/>
                <a:cs typeface="Calibri"/>
              </a:rPr>
              <a:t>apan</a:t>
            </a:r>
            <a:endParaRPr sz="3000">
              <a:latin typeface="Calibri"/>
              <a:cs typeface="Calibri"/>
            </a:endParaRPr>
          </a:p>
        </p:txBody>
      </p:sp>
      <p:sp>
        <p:nvSpPr>
          <p:cNvPr id="11" name="object 11"/>
          <p:cNvSpPr txBox="1"/>
          <p:nvPr/>
        </p:nvSpPr>
        <p:spPr>
          <a:xfrm>
            <a:off x="547217" y="1519682"/>
            <a:ext cx="2292350" cy="1151255"/>
          </a:xfrm>
          <a:prstGeom prst="rect">
            <a:avLst/>
          </a:prstGeom>
        </p:spPr>
        <p:txBody>
          <a:bodyPr vert="horz" wrap="square" lIns="0" tIns="0" rIns="0" bIns="0" rtlCol="0">
            <a:spAutoFit/>
          </a:bodyPr>
          <a:lstStyle/>
          <a:p>
            <a:pPr marL="247015" indent="-234315">
              <a:lnSpc>
                <a:spcPct val="100000"/>
              </a:lnSpc>
              <a:buClr>
                <a:srgbClr val="FF0000"/>
              </a:buClr>
              <a:buSzPct val="101666"/>
              <a:buFont typeface="Arial"/>
              <a:buChar char="•"/>
              <a:tabLst>
                <a:tab pos="247650" algn="l"/>
              </a:tabLst>
            </a:pPr>
            <a:r>
              <a:rPr sz="3000" spc="-15" dirty="0">
                <a:latin typeface="Calibri"/>
                <a:cs typeface="Calibri"/>
              </a:rPr>
              <a:t>İstekli</a:t>
            </a:r>
            <a:endParaRPr sz="3000">
              <a:latin typeface="Calibri"/>
              <a:cs typeface="Calibri"/>
            </a:endParaRPr>
          </a:p>
          <a:p>
            <a:pPr marL="12700">
              <a:lnSpc>
                <a:spcPct val="100000"/>
              </a:lnSpc>
              <a:spcBef>
                <a:spcPts val="1610"/>
              </a:spcBef>
              <a:tabLst>
                <a:tab pos="1574800" algn="l"/>
              </a:tabLst>
            </a:pPr>
            <a:r>
              <a:rPr sz="3000" dirty="0">
                <a:latin typeface="Calibri"/>
                <a:cs typeface="Calibri"/>
              </a:rPr>
              <a:t>ma</a:t>
            </a:r>
            <a:r>
              <a:rPr sz="3000" spc="-55" dirty="0">
                <a:latin typeface="Calibri"/>
                <a:cs typeface="Calibri"/>
              </a:rPr>
              <a:t>ğ</a:t>
            </a:r>
            <a:r>
              <a:rPr sz="3000" dirty="0">
                <a:latin typeface="Calibri"/>
                <a:cs typeface="Calibri"/>
              </a:rPr>
              <a:t>a</a:t>
            </a:r>
            <a:r>
              <a:rPr sz="3000" spc="-45" dirty="0">
                <a:latin typeface="Calibri"/>
                <a:cs typeface="Calibri"/>
              </a:rPr>
              <a:t>z</a:t>
            </a:r>
            <a:r>
              <a:rPr sz="3000" dirty="0">
                <a:latin typeface="Calibri"/>
                <a:cs typeface="Calibri"/>
              </a:rPr>
              <a:t>a	</a:t>
            </a:r>
            <a:r>
              <a:rPr sz="3000" spc="-25" dirty="0">
                <a:latin typeface="Calibri"/>
                <a:cs typeface="Calibri"/>
              </a:rPr>
              <a:t>v</a:t>
            </a:r>
            <a:r>
              <a:rPr sz="3000" spc="-30" dirty="0">
                <a:latin typeface="Calibri"/>
                <a:cs typeface="Calibri"/>
              </a:rPr>
              <a:t>e</a:t>
            </a:r>
            <a:r>
              <a:rPr sz="3000" spc="-50" dirty="0">
                <a:latin typeface="Calibri"/>
                <a:cs typeface="Calibri"/>
              </a:rPr>
              <a:t>y</a:t>
            </a:r>
            <a:r>
              <a:rPr sz="3000" dirty="0">
                <a:latin typeface="Calibri"/>
                <a:cs typeface="Calibri"/>
              </a:rPr>
              <a:t>a</a:t>
            </a:r>
            <a:endParaRPr sz="3000">
              <a:latin typeface="Calibri"/>
              <a:cs typeface="Calibri"/>
            </a:endParaRPr>
          </a:p>
        </p:txBody>
      </p:sp>
      <p:sp>
        <p:nvSpPr>
          <p:cNvPr id="12" name="object 12"/>
          <p:cNvSpPr txBox="1"/>
          <p:nvPr/>
        </p:nvSpPr>
        <p:spPr>
          <a:xfrm>
            <a:off x="3208401" y="2181478"/>
            <a:ext cx="4340225" cy="489584"/>
          </a:xfrm>
          <a:prstGeom prst="rect">
            <a:avLst/>
          </a:prstGeom>
        </p:spPr>
        <p:txBody>
          <a:bodyPr vert="horz" wrap="square" lIns="0" tIns="0" rIns="0" bIns="0" rtlCol="0">
            <a:spAutoFit/>
          </a:bodyPr>
          <a:lstStyle/>
          <a:p>
            <a:pPr marL="12700">
              <a:lnSpc>
                <a:spcPct val="100000"/>
              </a:lnSpc>
              <a:tabLst>
                <a:tab pos="2198370" algn="l"/>
              </a:tabLst>
            </a:pPr>
            <a:r>
              <a:rPr sz="3000" spc="-15" dirty="0">
                <a:latin typeface="Calibri"/>
                <a:cs typeface="Calibri"/>
              </a:rPr>
              <a:t>marketlerin	</a:t>
            </a:r>
            <a:r>
              <a:rPr sz="3000" spc="-10" dirty="0">
                <a:latin typeface="Calibri"/>
                <a:cs typeface="Calibri"/>
              </a:rPr>
              <a:t>yayımladıkları</a:t>
            </a:r>
            <a:endParaRPr sz="3000">
              <a:latin typeface="Calibri"/>
              <a:cs typeface="Calibri"/>
            </a:endParaRPr>
          </a:p>
        </p:txBody>
      </p:sp>
      <p:sp>
        <p:nvSpPr>
          <p:cNvPr id="13" name="object 13"/>
          <p:cNvSpPr txBox="1"/>
          <p:nvPr/>
        </p:nvSpPr>
        <p:spPr>
          <a:xfrm>
            <a:off x="7775193" y="1519682"/>
            <a:ext cx="845819" cy="1151255"/>
          </a:xfrm>
          <a:prstGeom prst="rect">
            <a:avLst/>
          </a:prstGeom>
        </p:spPr>
        <p:txBody>
          <a:bodyPr vert="horz" wrap="square" lIns="0" tIns="0" rIns="0" bIns="0" rtlCol="0">
            <a:spAutoFit/>
          </a:bodyPr>
          <a:lstStyle/>
          <a:p>
            <a:pPr marL="155575" indent="-143510">
              <a:lnSpc>
                <a:spcPct val="100000"/>
              </a:lnSpc>
            </a:pPr>
            <a:r>
              <a:rPr sz="3000" dirty="0">
                <a:latin typeface="Calibri"/>
                <a:cs typeface="Calibri"/>
              </a:rPr>
              <a:t>zincir</a:t>
            </a:r>
            <a:endParaRPr sz="3000">
              <a:latin typeface="Calibri"/>
              <a:cs typeface="Calibri"/>
            </a:endParaRPr>
          </a:p>
          <a:p>
            <a:pPr marL="155575">
              <a:lnSpc>
                <a:spcPct val="100000"/>
              </a:lnSpc>
              <a:spcBef>
                <a:spcPts val="1610"/>
              </a:spcBef>
            </a:pPr>
            <a:r>
              <a:rPr sz="3000" spc="-5" dirty="0">
                <a:latin typeface="Calibri"/>
                <a:cs typeface="Calibri"/>
              </a:rPr>
              <a:t>f</a:t>
            </a:r>
            <a:r>
              <a:rPr sz="3000" spc="-10" dirty="0">
                <a:latin typeface="Calibri"/>
                <a:cs typeface="Calibri"/>
              </a:rPr>
              <a:t>i</a:t>
            </a:r>
            <a:r>
              <a:rPr sz="3000" spc="-50" dirty="0">
                <a:latin typeface="Calibri"/>
                <a:cs typeface="Calibri"/>
              </a:rPr>
              <a:t>y</a:t>
            </a:r>
            <a:r>
              <a:rPr sz="3000" spc="-25" dirty="0">
                <a:latin typeface="Calibri"/>
                <a:cs typeface="Calibri"/>
              </a:rPr>
              <a:t>a</a:t>
            </a:r>
            <a:r>
              <a:rPr sz="3000" dirty="0">
                <a:latin typeface="Calibri"/>
                <a:cs typeface="Calibri"/>
              </a:rPr>
              <a:t>t</a:t>
            </a:r>
            <a:endParaRPr sz="3000">
              <a:latin typeface="Calibri"/>
              <a:cs typeface="Calibri"/>
            </a:endParaRPr>
          </a:p>
        </p:txBody>
      </p:sp>
      <p:sp>
        <p:nvSpPr>
          <p:cNvPr id="14" name="object 14"/>
          <p:cNvSpPr txBox="1"/>
          <p:nvPr/>
        </p:nvSpPr>
        <p:spPr>
          <a:xfrm>
            <a:off x="547217" y="2821559"/>
            <a:ext cx="6313170" cy="488950"/>
          </a:xfrm>
          <a:prstGeom prst="rect">
            <a:avLst/>
          </a:prstGeom>
        </p:spPr>
        <p:txBody>
          <a:bodyPr vert="horz" wrap="square" lIns="0" tIns="0" rIns="0" bIns="0" rtlCol="0">
            <a:spAutoFit/>
          </a:bodyPr>
          <a:lstStyle/>
          <a:p>
            <a:pPr marL="12700">
              <a:lnSpc>
                <a:spcPct val="100000"/>
              </a:lnSpc>
              <a:tabLst>
                <a:tab pos="2350135" algn="l"/>
                <a:tab pos="4415790" algn="l"/>
                <a:tab pos="5897245" algn="l"/>
              </a:tabLst>
            </a:pPr>
            <a:r>
              <a:rPr sz="3000" spc="-45" dirty="0">
                <a:latin typeface="Calibri"/>
                <a:cs typeface="Calibri"/>
              </a:rPr>
              <a:t>k</a:t>
            </a:r>
            <a:r>
              <a:rPr sz="3000" spc="-35" dirty="0">
                <a:latin typeface="Calibri"/>
                <a:cs typeface="Calibri"/>
              </a:rPr>
              <a:t>at</a:t>
            </a:r>
            <a:r>
              <a:rPr sz="3000" dirty="0">
                <a:latin typeface="Calibri"/>
                <a:cs typeface="Calibri"/>
              </a:rPr>
              <a:t>aloglar</a:t>
            </a:r>
            <a:r>
              <a:rPr sz="3000" spc="-10" dirty="0">
                <a:latin typeface="Calibri"/>
                <a:cs typeface="Calibri"/>
              </a:rPr>
              <a:t>ı</a:t>
            </a:r>
            <a:r>
              <a:rPr sz="3000" dirty="0">
                <a:latin typeface="Calibri"/>
                <a:cs typeface="Calibri"/>
              </a:rPr>
              <a:t>n</a:t>
            </a:r>
            <a:r>
              <a:rPr sz="3000" spc="-10" dirty="0">
                <a:latin typeface="Calibri"/>
                <a:cs typeface="Calibri"/>
              </a:rPr>
              <a:t>ı</a:t>
            </a:r>
            <a:r>
              <a:rPr sz="3000" spc="-5" dirty="0">
                <a:latin typeface="Calibri"/>
                <a:cs typeface="Calibri"/>
              </a:rPr>
              <a:t>n</a:t>
            </a:r>
            <a:r>
              <a:rPr sz="3000" dirty="0">
                <a:latin typeface="Calibri"/>
                <a:cs typeface="Calibri"/>
              </a:rPr>
              <a:t>	</a:t>
            </a:r>
            <a:r>
              <a:rPr sz="3000" spc="-35" dirty="0">
                <a:latin typeface="Calibri"/>
                <a:cs typeface="Calibri"/>
              </a:rPr>
              <a:t>k</a:t>
            </a:r>
            <a:r>
              <a:rPr sz="3000" dirty="0">
                <a:latin typeface="Calibri"/>
                <a:cs typeface="Calibri"/>
              </a:rPr>
              <a:t>u</a:t>
            </a:r>
            <a:r>
              <a:rPr sz="3000" spc="-10" dirty="0">
                <a:latin typeface="Calibri"/>
                <a:cs typeface="Calibri"/>
              </a:rPr>
              <a:t>l</a:t>
            </a:r>
            <a:r>
              <a:rPr sz="3000" dirty="0">
                <a:latin typeface="Calibri"/>
                <a:cs typeface="Calibri"/>
              </a:rPr>
              <a:t>lan</a:t>
            </a:r>
            <a:r>
              <a:rPr sz="3000" spc="-15" dirty="0">
                <a:latin typeface="Calibri"/>
                <a:cs typeface="Calibri"/>
              </a:rPr>
              <a:t>ı</a:t>
            </a:r>
            <a:r>
              <a:rPr sz="3000" dirty="0">
                <a:latin typeface="Calibri"/>
                <a:cs typeface="Calibri"/>
              </a:rPr>
              <a:t>lması	</a:t>
            </a:r>
            <a:r>
              <a:rPr sz="3000" spc="-5" dirty="0">
                <a:latin typeface="Calibri"/>
                <a:cs typeface="Calibri"/>
              </a:rPr>
              <a:t>hal</a:t>
            </a:r>
            <a:r>
              <a:rPr sz="3000" spc="-10" dirty="0">
                <a:latin typeface="Calibri"/>
                <a:cs typeface="Calibri"/>
              </a:rPr>
              <a:t>i</a:t>
            </a:r>
            <a:r>
              <a:rPr sz="3000" spc="-5" dirty="0">
                <a:latin typeface="Calibri"/>
                <a:cs typeface="Calibri"/>
              </a:rPr>
              <a:t>nd</a:t>
            </a:r>
            <a:r>
              <a:rPr sz="3000" spc="-15" dirty="0">
                <a:latin typeface="Calibri"/>
                <a:cs typeface="Calibri"/>
              </a:rPr>
              <a:t>e</a:t>
            </a:r>
            <a:r>
              <a:rPr sz="3000" dirty="0">
                <a:latin typeface="Calibri"/>
                <a:cs typeface="Calibri"/>
              </a:rPr>
              <a:t>,	</a:t>
            </a:r>
            <a:r>
              <a:rPr sz="3000" spc="5" dirty="0">
                <a:latin typeface="Calibri"/>
                <a:cs typeface="Calibri"/>
              </a:rPr>
              <a:t>bu</a:t>
            </a:r>
            <a:endParaRPr sz="3000">
              <a:latin typeface="Calibri"/>
              <a:cs typeface="Calibri"/>
            </a:endParaRPr>
          </a:p>
        </p:txBody>
      </p:sp>
      <p:sp>
        <p:nvSpPr>
          <p:cNvPr id="15" name="object 15"/>
          <p:cNvSpPr txBox="1"/>
          <p:nvPr/>
        </p:nvSpPr>
        <p:spPr>
          <a:xfrm>
            <a:off x="7075423" y="2821559"/>
            <a:ext cx="1543685" cy="488950"/>
          </a:xfrm>
          <a:prstGeom prst="rect">
            <a:avLst/>
          </a:prstGeom>
        </p:spPr>
        <p:txBody>
          <a:bodyPr vert="horz" wrap="square" lIns="0" tIns="0" rIns="0" bIns="0" rtlCol="0">
            <a:spAutoFit/>
          </a:bodyPr>
          <a:lstStyle/>
          <a:p>
            <a:pPr marL="12700">
              <a:lnSpc>
                <a:spcPct val="100000"/>
              </a:lnSpc>
            </a:pPr>
            <a:r>
              <a:rPr sz="3000" spc="-60" dirty="0">
                <a:solidFill>
                  <a:srgbClr val="FF0000"/>
                </a:solidFill>
                <a:latin typeface="Calibri"/>
                <a:cs typeface="Calibri"/>
              </a:rPr>
              <a:t>k</a:t>
            </a:r>
            <a:r>
              <a:rPr sz="3000" spc="-35" dirty="0">
                <a:solidFill>
                  <a:srgbClr val="FF0000"/>
                </a:solidFill>
                <a:latin typeface="Calibri"/>
                <a:cs typeface="Calibri"/>
              </a:rPr>
              <a:t>at</a:t>
            </a:r>
            <a:r>
              <a:rPr sz="3000" spc="-5" dirty="0">
                <a:solidFill>
                  <a:srgbClr val="FF0000"/>
                </a:solidFill>
                <a:latin typeface="Calibri"/>
                <a:cs typeface="Calibri"/>
              </a:rPr>
              <a:t>aloğun</a:t>
            </a:r>
            <a:endParaRPr sz="3000">
              <a:latin typeface="Calibri"/>
              <a:cs typeface="Calibri"/>
            </a:endParaRPr>
          </a:p>
        </p:txBody>
      </p:sp>
      <p:sp>
        <p:nvSpPr>
          <p:cNvPr id="16" name="object 16"/>
          <p:cNvSpPr txBox="1"/>
          <p:nvPr/>
        </p:nvSpPr>
        <p:spPr>
          <a:xfrm>
            <a:off x="547217" y="3461892"/>
            <a:ext cx="8074025" cy="1129030"/>
          </a:xfrm>
          <a:prstGeom prst="rect">
            <a:avLst/>
          </a:prstGeom>
        </p:spPr>
        <p:txBody>
          <a:bodyPr vert="horz" wrap="square" lIns="0" tIns="0" rIns="0" bIns="0" rtlCol="0">
            <a:spAutoFit/>
          </a:bodyPr>
          <a:lstStyle/>
          <a:p>
            <a:pPr marL="12700">
              <a:lnSpc>
                <a:spcPct val="100000"/>
              </a:lnSpc>
              <a:tabLst>
                <a:tab pos="853440" algn="l"/>
                <a:tab pos="1839595" algn="l"/>
                <a:tab pos="2463165" algn="l"/>
                <a:tab pos="3760470" algn="l"/>
                <a:tab pos="5614035" algn="l"/>
                <a:tab pos="6220460" algn="l"/>
                <a:tab pos="7217409" algn="l"/>
              </a:tabLst>
            </a:pPr>
            <a:r>
              <a:rPr sz="3000" dirty="0">
                <a:latin typeface="Calibri"/>
                <a:cs typeface="Calibri"/>
              </a:rPr>
              <a:t>i</a:t>
            </a:r>
            <a:r>
              <a:rPr sz="3000" spc="-15" dirty="0">
                <a:latin typeface="Calibri"/>
                <a:cs typeface="Calibri"/>
              </a:rPr>
              <a:t>l</a:t>
            </a:r>
            <a:r>
              <a:rPr sz="3000" dirty="0">
                <a:latin typeface="Calibri"/>
                <a:cs typeface="Calibri"/>
              </a:rPr>
              <a:t>gi</a:t>
            </a:r>
            <a:r>
              <a:rPr sz="3000" spc="-10" dirty="0">
                <a:latin typeface="Calibri"/>
                <a:cs typeface="Calibri"/>
              </a:rPr>
              <a:t>l</a:t>
            </a:r>
            <a:r>
              <a:rPr sz="3000" dirty="0">
                <a:latin typeface="Calibri"/>
                <a:cs typeface="Calibri"/>
              </a:rPr>
              <a:t>i	mala	ait	</a:t>
            </a:r>
            <a:r>
              <a:rPr sz="3000" spc="-5" dirty="0">
                <a:latin typeface="Calibri"/>
                <a:cs typeface="Calibri"/>
              </a:rPr>
              <a:t>sa</a:t>
            </a:r>
            <a:r>
              <a:rPr sz="3000" spc="-15" dirty="0">
                <a:latin typeface="Calibri"/>
                <a:cs typeface="Calibri"/>
              </a:rPr>
              <a:t>d</a:t>
            </a:r>
            <a:r>
              <a:rPr sz="3000" dirty="0">
                <a:latin typeface="Calibri"/>
                <a:cs typeface="Calibri"/>
              </a:rPr>
              <a:t>ece	</a:t>
            </a:r>
            <a:r>
              <a:rPr sz="3000" b="1" dirty="0">
                <a:solidFill>
                  <a:srgbClr val="006633"/>
                </a:solidFill>
                <a:latin typeface="Calibri"/>
                <a:cs typeface="Calibri"/>
              </a:rPr>
              <a:t>i</a:t>
            </a:r>
            <a:r>
              <a:rPr sz="3000" b="1" spc="-15" dirty="0">
                <a:solidFill>
                  <a:srgbClr val="006633"/>
                </a:solidFill>
                <a:latin typeface="Calibri"/>
                <a:cs typeface="Calibri"/>
              </a:rPr>
              <a:t>l</a:t>
            </a:r>
            <a:r>
              <a:rPr sz="3000" b="1" dirty="0">
                <a:solidFill>
                  <a:srgbClr val="006633"/>
                </a:solidFill>
                <a:latin typeface="Calibri"/>
                <a:cs typeface="Calibri"/>
              </a:rPr>
              <a:t>a</a:t>
            </a:r>
            <a:r>
              <a:rPr sz="3000" b="1" spc="-15" dirty="0">
                <a:solidFill>
                  <a:srgbClr val="006633"/>
                </a:solidFill>
                <a:latin typeface="Calibri"/>
                <a:cs typeface="Calibri"/>
              </a:rPr>
              <a:t>n</a:t>
            </a:r>
            <a:r>
              <a:rPr sz="3000" b="1" dirty="0">
                <a:solidFill>
                  <a:srgbClr val="006633"/>
                </a:solidFill>
                <a:latin typeface="Calibri"/>
                <a:cs typeface="Calibri"/>
              </a:rPr>
              <a:t>/</a:t>
            </a:r>
            <a:r>
              <a:rPr sz="3000" b="1" spc="-15" dirty="0">
                <a:solidFill>
                  <a:srgbClr val="006633"/>
                </a:solidFill>
                <a:latin typeface="Calibri"/>
                <a:cs typeface="Calibri"/>
              </a:rPr>
              <a:t>d</a:t>
            </a:r>
            <a:r>
              <a:rPr sz="3000" b="1" spc="-55" dirty="0">
                <a:solidFill>
                  <a:srgbClr val="006633"/>
                </a:solidFill>
                <a:latin typeface="Calibri"/>
                <a:cs typeface="Calibri"/>
              </a:rPr>
              <a:t>a</a:t>
            </a:r>
            <a:r>
              <a:rPr sz="3000" b="1" spc="-20" dirty="0">
                <a:solidFill>
                  <a:srgbClr val="006633"/>
                </a:solidFill>
                <a:latin typeface="Calibri"/>
                <a:cs typeface="Calibri"/>
              </a:rPr>
              <a:t>v</a:t>
            </a:r>
            <a:r>
              <a:rPr sz="3000" b="1" spc="-25" dirty="0">
                <a:solidFill>
                  <a:srgbClr val="006633"/>
                </a:solidFill>
                <a:latin typeface="Calibri"/>
                <a:cs typeface="Calibri"/>
              </a:rPr>
              <a:t>e</a:t>
            </a:r>
            <a:r>
              <a:rPr sz="3000" b="1" dirty="0">
                <a:solidFill>
                  <a:srgbClr val="006633"/>
                </a:solidFill>
                <a:latin typeface="Calibri"/>
                <a:cs typeface="Calibri"/>
              </a:rPr>
              <a:t>t	ile	i</a:t>
            </a:r>
            <a:r>
              <a:rPr sz="3000" b="1" spc="-15" dirty="0">
                <a:solidFill>
                  <a:srgbClr val="006633"/>
                </a:solidFill>
                <a:latin typeface="Calibri"/>
                <a:cs typeface="Calibri"/>
              </a:rPr>
              <a:t>h</a:t>
            </a:r>
            <a:r>
              <a:rPr sz="3000" b="1" dirty="0">
                <a:solidFill>
                  <a:srgbClr val="006633"/>
                </a:solidFill>
                <a:latin typeface="Calibri"/>
                <a:cs typeface="Calibri"/>
              </a:rPr>
              <a:t>a</a:t>
            </a:r>
            <a:r>
              <a:rPr sz="3000" b="1" spc="-15" dirty="0">
                <a:solidFill>
                  <a:srgbClr val="006633"/>
                </a:solidFill>
                <a:latin typeface="Calibri"/>
                <a:cs typeface="Calibri"/>
              </a:rPr>
              <a:t>l</a:t>
            </a:r>
            <a:r>
              <a:rPr sz="3000" b="1" dirty="0">
                <a:solidFill>
                  <a:srgbClr val="006633"/>
                </a:solidFill>
                <a:latin typeface="Calibri"/>
                <a:cs typeface="Calibri"/>
              </a:rPr>
              <a:t>e	</a:t>
            </a:r>
            <a:r>
              <a:rPr sz="3000" b="1" spc="-35" dirty="0">
                <a:solidFill>
                  <a:srgbClr val="006633"/>
                </a:solidFill>
                <a:latin typeface="Calibri"/>
                <a:cs typeface="Calibri"/>
              </a:rPr>
              <a:t>t</a:t>
            </a:r>
            <a:r>
              <a:rPr sz="3000" b="1" dirty="0">
                <a:solidFill>
                  <a:srgbClr val="006633"/>
                </a:solidFill>
                <a:latin typeface="Calibri"/>
                <a:cs typeface="Calibri"/>
              </a:rPr>
              <a:t>ar</a:t>
            </a:r>
            <a:r>
              <a:rPr sz="3000" b="1" spc="-15" dirty="0">
                <a:solidFill>
                  <a:srgbClr val="006633"/>
                </a:solidFill>
                <a:latin typeface="Calibri"/>
                <a:cs typeface="Calibri"/>
              </a:rPr>
              <a:t>i</a:t>
            </a:r>
            <a:r>
              <a:rPr sz="3000" b="1" dirty="0">
                <a:solidFill>
                  <a:srgbClr val="006633"/>
                </a:solidFill>
                <a:latin typeface="Calibri"/>
                <a:cs typeface="Calibri"/>
              </a:rPr>
              <a:t>hi</a:t>
            </a:r>
            <a:endParaRPr sz="3000">
              <a:latin typeface="Calibri"/>
              <a:cs typeface="Calibri"/>
            </a:endParaRPr>
          </a:p>
          <a:p>
            <a:pPr marL="12700">
              <a:lnSpc>
                <a:spcPct val="100000"/>
              </a:lnSpc>
              <a:spcBef>
                <a:spcPts val="1440"/>
              </a:spcBef>
              <a:tabLst>
                <a:tab pos="1544320" algn="l"/>
                <a:tab pos="2620010" algn="l"/>
                <a:tab pos="3650615" algn="l"/>
                <a:tab pos="4739005" algn="l"/>
                <a:tab pos="5967730" algn="l"/>
                <a:tab pos="6845300" algn="l"/>
              </a:tabLst>
            </a:pPr>
            <a:r>
              <a:rPr sz="3000" b="1" spc="-5" dirty="0">
                <a:solidFill>
                  <a:srgbClr val="006633"/>
                </a:solidFill>
                <a:latin typeface="Calibri"/>
                <a:cs typeface="Calibri"/>
              </a:rPr>
              <a:t>a</a:t>
            </a:r>
            <a:r>
              <a:rPr sz="3000" b="1" spc="-70" dirty="0">
                <a:solidFill>
                  <a:srgbClr val="006633"/>
                </a:solidFill>
                <a:latin typeface="Calibri"/>
                <a:cs typeface="Calibri"/>
              </a:rPr>
              <a:t>r</a:t>
            </a:r>
            <a:r>
              <a:rPr sz="3000" b="1" dirty="0">
                <a:solidFill>
                  <a:srgbClr val="006633"/>
                </a:solidFill>
                <a:latin typeface="Calibri"/>
                <a:cs typeface="Calibri"/>
              </a:rPr>
              <a:t>as</a:t>
            </a:r>
            <a:r>
              <a:rPr sz="3000" b="1" spc="-10" dirty="0">
                <a:solidFill>
                  <a:srgbClr val="006633"/>
                </a:solidFill>
                <a:latin typeface="Calibri"/>
                <a:cs typeface="Calibri"/>
              </a:rPr>
              <a:t>ı</a:t>
            </a:r>
            <a:r>
              <a:rPr sz="3000" b="1" dirty="0">
                <a:solidFill>
                  <a:srgbClr val="006633"/>
                </a:solidFill>
                <a:latin typeface="Calibri"/>
                <a:cs typeface="Calibri"/>
              </a:rPr>
              <a:t>nda	(i</a:t>
            </a:r>
            <a:r>
              <a:rPr sz="3000" b="1" spc="-10" dirty="0">
                <a:solidFill>
                  <a:srgbClr val="006633"/>
                </a:solidFill>
                <a:latin typeface="Calibri"/>
                <a:cs typeface="Calibri"/>
              </a:rPr>
              <a:t>h</a:t>
            </a:r>
            <a:r>
              <a:rPr sz="3000" b="1" dirty="0">
                <a:solidFill>
                  <a:srgbClr val="006633"/>
                </a:solidFill>
                <a:latin typeface="Calibri"/>
                <a:cs typeface="Calibri"/>
              </a:rPr>
              <a:t>a</a:t>
            </a:r>
            <a:r>
              <a:rPr sz="3000" b="1" spc="-15" dirty="0">
                <a:solidFill>
                  <a:srgbClr val="006633"/>
                </a:solidFill>
                <a:latin typeface="Calibri"/>
                <a:cs typeface="Calibri"/>
              </a:rPr>
              <a:t>l</a:t>
            </a:r>
            <a:r>
              <a:rPr sz="3000" b="1" dirty="0">
                <a:solidFill>
                  <a:srgbClr val="006633"/>
                </a:solidFill>
                <a:latin typeface="Calibri"/>
                <a:cs typeface="Calibri"/>
              </a:rPr>
              <a:t>e	</a:t>
            </a:r>
            <a:r>
              <a:rPr sz="3000" b="1" spc="-20" dirty="0">
                <a:solidFill>
                  <a:srgbClr val="006633"/>
                </a:solidFill>
                <a:latin typeface="Calibri"/>
                <a:cs typeface="Calibri"/>
              </a:rPr>
              <a:t>t</a:t>
            </a:r>
            <a:r>
              <a:rPr sz="3000" b="1" dirty="0">
                <a:solidFill>
                  <a:srgbClr val="006633"/>
                </a:solidFill>
                <a:latin typeface="Calibri"/>
                <a:cs typeface="Calibri"/>
              </a:rPr>
              <a:t>ar</a:t>
            </a:r>
            <a:r>
              <a:rPr sz="3000" b="1" spc="-15" dirty="0">
                <a:solidFill>
                  <a:srgbClr val="006633"/>
                </a:solidFill>
                <a:latin typeface="Calibri"/>
                <a:cs typeface="Calibri"/>
              </a:rPr>
              <a:t>i</a:t>
            </a:r>
            <a:r>
              <a:rPr sz="3000" b="1" dirty="0">
                <a:solidFill>
                  <a:srgbClr val="006633"/>
                </a:solidFill>
                <a:latin typeface="Calibri"/>
                <a:cs typeface="Calibri"/>
              </a:rPr>
              <a:t>hi	h</a:t>
            </a:r>
            <a:r>
              <a:rPr sz="3000" b="1" spc="-10" dirty="0">
                <a:solidFill>
                  <a:srgbClr val="006633"/>
                </a:solidFill>
                <a:latin typeface="Calibri"/>
                <a:cs typeface="Calibri"/>
              </a:rPr>
              <a:t>a</a:t>
            </a:r>
            <a:r>
              <a:rPr sz="3000" b="1" dirty="0">
                <a:solidFill>
                  <a:srgbClr val="006633"/>
                </a:solidFill>
                <a:latin typeface="Calibri"/>
                <a:cs typeface="Calibri"/>
              </a:rPr>
              <a:t>riç)	</a:t>
            </a:r>
            <a:r>
              <a:rPr sz="3000" b="1" spc="-35" dirty="0">
                <a:solidFill>
                  <a:srgbClr val="006633"/>
                </a:solidFill>
                <a:latin typeface="Calibri"/>
                <a:cs typeface="Calibri"/>
              </a:rPr>
              <a:t>g</a:t>
            </a:r>
            <a:r>
              <a:rPr sz="3000" b="1" spc="-5" dirty="0">
                <a:solidFill>
                  <a:srgbClr val="006633"/>
                </a:solidFill>
                <a:latin typeface="Calibri"/>
                <a:cs typeface="Calibri"/>
              </a:rPr>
              <a:t>e</a:t>
            </a:r>
            <a:r>
              <a:rPr sz="3000" b="1" dirty="0">
                <a:solidFill>
                  <a:srgbClr val="006633"/>
                </a:solidFill>
                <a:latin typeface="Calibri"/>
                <a:cs typeface="Calibri"/>
              </a:rPr>
              <a:t>ç</a:t>
            </a:r>
            <a:r>
              <a:rPr sz="3000" b="1" spc="-5" dirty="0">
                <a:solidFill>
                  <a:srgbClr val="006633"/>
                </a:solidFill>
                <a:latin typeface="Calibri"/>
                <a:cs typeface="Calibri"/>
              </a:rPr>
              <a:t>erli	olan	</a:t>
            </a:r>
            <a:r>
              <a:rPr sz="3000" b="1" dirty="0">
                <a:solidFill>
                  <a:srgbClr val="006633"/>
                </a:solidFill>
                <a:latin typeface="Calibri"/>
                <a:cs typeface="Calibri"/>
              </a:rPr>
              <a:t>fi</a:t>
            </a:r>
            <a:r>
              <a:rPr sz="3000" b="1" spc="-60" dirty="0">
                <a:solidFill>
                  <a:srgbClr val="006633"/>
                </a:solidFill>
                <a:latin typeface="Calibri"/>
                <a:cs typeface="Calibri"/>
              </a:rPr>
              <a:t>y</a:t>
            </a:r>
            <a:r>
              <a:rPr sz="3000" b="1" spc="-20" dirty="0">
                <a:solidFill>
                  <a:srgbClr val="006633"/>
                </a:solidFill>
                <a:latin typeface="Calibri"/>
                <a:cs typeface="Calibri"/>
              </a:rPr>
              <a:t>a</a:t>
            </a:r>
            <a:r>
              <a:rPr sz="3000" b="1" dirty="0">
                <a:solidFill>
                  <a:srgbClr val="006633"/>
                </a:solidFill>
                <a:latin typeface="Calibri"/>
                <a:cs typeface="Calibri"/>
              </a:rPr>
              <a:t>tl</a:t>
            </a:r>
            <a:r>
              <a:rPr sz="3000" b="1" spc="-10" dirty="0">
                <a:solidFill>
                  <a:srgbClr val="006633"/>
                </a:solidFill>
                <a:latin typeface="Calibri"/>
                <a:cs typeface="Calibri"/>
              </a:rPr>
              <a:t>a</a:t>
            </a:r>
            <a:r>
              <a:rPr sz="3000" b="1" spc="-5" dirty="0">
                <a:solidFill>
                  <a:srgbClr val="006633"/>
                </a:solidFill>
                <a:latin typeface="Calibri"/>
                <a:cs typeface="Calibri"/>
              </a:rPr>
              <a:t>rı</a:t>
            </a:r>
            <a:endParaRPr sz="3000">
              <a:latin typeface="Calibri"/>
              <a:cs typeface="Calibri"/>
            </a:endParaRPr>
          </a:p>
        </p:txBody>
      </p:sp>
      <p:sp>
        <p:nvSpPr>
          <p:cNvPr id="17" name="object 17"/>
          <p:cNvSpPr txBox="1"/>
          <p:nvPr/>
        </p:nvSpPr>
        <p:spPr>
          <a:xfrm>
            <a:off x="6682231" y="4742433"/>
            <a:ext cx="1939925" cy="489584"/>
          </a:xfrm>
          <a:prstGeom prst="rect">
            <a:avLst/>
          </a:prstGeom>
        </p:spPr>
        <p:txBody>
          <a:bodyPr vert="horz" wrap="square" lIns="0" tIns="0" rIns="0" bIns="0" rtlCol="0">
            <a:spAutoFit/>
          </a:bodyPr>
          <a:lstStyle/>
          <a:p>
            <a:pPr marL="12700">
              <a:lnSpc>
                <a:spcPct val="100000"/>
              </a:lnSpc>
            </a:pPr>
            <a:r>
              <a:rPr sz="3000" spc="-10" dirty="0">
                <a:solidFill>
                  <a:srgbClr val="FF0000"/>
                </a:solidFill>
                <a:latin typeface="Calibri"/>
                <a:cs typeface="Calibri"/>
              </a:rPr>
              <a:t>yönetimince</a:t>
            </a:r>
            <a:endParaRPr sz="3000">
              <a:latin typeface="Calibri"/>
              <a:cs typeface="Calibri"/>
            </a:endParaRPr>
          </a:p>
        </p:txBody>
      </p:sp>
      <p:sp>
        <p:nvSpPr>
          <p:cNvPr id="18" name="object 18"/>
          <p:cNvSpPr/>
          <p:nvPr/>
        </p:nvSpPr>
        <p:spPr>
          <a:xfrm>
            <a:off x="2720848" y="5176901"/>
            <a:ext cx="5884545" cy="0"/>
          </a:xfrm>
          <a:custGeom>
            <a:avLst/>
            <a:gdLst/>
            <a:ahLst/>
            <a:cxnLst/>
            <a:rect l="l" t="t" r="r" b="b"/>
            <a:pathLst>
              <a:path w="5884545">
                <a:moveTo>
                  <a:pt x="0" y="0"/>
                </a:moveTo>
                <a:lnTo>
                  <a:pt x="5884036" y="0"/>
                </a:lnTo>
              </a:path>
            </a:pathLst>
          </a:custGeom>
          <a:ln w="24384">
            <a:solidFill>
              <a:srgbClr val="FF0000"/>
            </a:solidFill>
          </a:ln>
        </p:spPr>
        <p:txBody>
          <a:bodyPr wrap="square" lIns="0" tIns="0" rIns="0" bIns="0" rtlCol="0"/>
          <a:lstStyle/>
          <a:p>
            <a:endParaRPr/>
          </a:p>
        </p:txBody>
      </p:sp>
      <p:sp>
        <p:nvSpPr>
          <p:cNvPr id="19" name="object 19"/>
          <p:cNvSpPr txBox="1"/>
          <p:nvPr/>
        </p:nvSpPr>
        <p:spPr>
          <a:xfrm>
            <a:off x="547217" y="4742433"/>
            <a:ext cx="5826125" cy="1769745"/>
          </a:xfrm>
          <a:prstGeom prst="rect">
            <a:avLst/>
          </a:prstGeom>
        </p:spPr>
        <p:txBody>
          <a:bodyPr vert="horz" wrap="square" lIns="0" tIns="0" rIns="0" bIns="0" rtlCol="0">
            <a:spAutoFit/>
          </a:bodyPr>
          <a:lstStyle/>
          <a:p>
            <a:pPr marL="12700">
              <a:lnSpc>
                <a:spcPct val="100000"/>
              </a:lnSpc>
              <a:tabLst>
                <a:tab pos="2173605" algn="l"/>
                <a:tab pos="3677920" algn="l"/>
                <a:tab pos="4717415" algn="l"/>
              </a:tabLst>
            </a:pPr>
            <a:r>
              <a:rPr sz="3000" b="1" spc="-20" dirty="0">
                <a:solidFill>
                  <a:srgbClr val="006633"/>
                </a:solidFill>
                <a:latin typeface="Calibri"/>
                <a:cs typeface="Calibri"/>
              </a:rPr>
              <a:t>g</a:t>
            </a:r>
            <a:r>
              <a:rPr sz="3000" b="1" dirty="0">
                <a:solidFill>
                  <a:srgbClr val="006633"/>
                </a:solidFill>
                <a:latin typeface="Calibri"/>
                <a:cs typeface="Calibri"/>
              </a:rPr>
              <a:t>ö</a:t>
            </a:r>
            <a:r>
              <a:rPr sz="3000" b="1" spc="-45" dirty="0">
                <a:solidFill>
                  <a:srgbClr val="006633"/>
                </a:solidFill>
                <a:latin typeface="Calibri"/>
                <a:cs typeface="Calibri"/>
              </a:rPr>
              <a:t>s</a:t>
            </a:r>
            <a:r>
              <a:rPr sz="3000" b="1" spc="-35" dirty="0">
                <a:solidFill>
                  <a:srgbClr val="006633"/>
                </a:solidFill>
                <a:latin typeface="Calibri"/>
                <a:cs typeface="Calibri"/>
              </a:rPr>
              <a:t>t</a:t>
            </a:r>
            <a:r>
              <a:rPr sz="3000" b="1" dirty="0">
                <a:solidFill>
                  <a:srgbClr val="006633"/>
                </a:solidFill>
                <a:latin typeface="Calibri"/>
                <a:cs typeface="Calibri"/>
              </a:rPr>
              <a:t>erm</a:t>
            </a:r>
            <a:r>
              <a:rPr sz="3000" b="1" spc="-15" dirty="0">
                <a:solidFill>
                  <a:srgbClr val="006633"/>
                </a:solidFill>
                <a:latin typeface="Calibri"/>
                <a:cs typeface="Calibri"/>
              </a:rPr>
              <a:t>e</a:t>
            </a:r>
            <a:r>
              <a:rPr sz="3000" b="1" dirty="0">
                <a:solidFill>
                  <a:srgbClr val="006633"/>
                </a:solidFill>
                <a:latin typeface="Calibri"/>
                <a:cs typeface="Calibri"/>
              </a:rPr>
              <a:t>s</a:t>
            </a:r>
            <a:r>
              <a:rPr sz="3000" b="1" spc="-5" dirty="0">
                <a:solidFill>
                  <a:srgbClr val="006633"/>
                </a:solidFill>
                <a:latin typeface="Calibri"/>
                <a:cs typeface="Calibri"/>
              </a:rPr>
              <a:t>i</a:t>
            </a:r>
            <a:r>
              <a:rPr sz="3000" dirty="0">
                <a:latin typeface="Calibri"/>
                <a:cs typeface="Calibri"/>
              </a:rPr>
              <a:t>,	</a:t>
            </a:r>
            <a:r>
              <a:rPr sz="3000" dirty="0">
                <a:solidFill>
                  <a:srgbClr val="FF0000"/>
                </a:solidFill>
                <a:latin typeface="Calibri"/>
                <a:cs typeface="Calibri"/>
              </a:rPr>
              <a:t>ma</a:t>
            </a:r>
            <a:r>
              <a:rPr sz="3000" spc="-55" dirty="0">
                <a:solidFill>
                  <a:srgbClr val="FF0000"/>
                </a:solidFill>
                <a:latin typeface="Calibri"/>
                <a:cs typeface="Calibri"/>
              </a:rPr>
              <a:t>ğ</a:t>
            </a:r>
            <a:r>
              <a:rPr sz="3000" dirty="0">
                <a:solidFill>
                  <a:srgbClr val="FF0000"/>
                </a:solidFill>
                <a:latin typeface="Calibri"/>
                <a:cs typeface="Calibri"/>
              </a:rPr>
              <a:t>a</a:t>
            </a:r>
            <a:r>
              <a:rPr sz="3000" spc="-45" dirty="0">
                <a:solidFill>
                  <a:srgbClr val="FF0000"/>
                </a:solidFill>
                <a:latin typeface="Calibri"/>
                <a:cs typeface="Calibri"/>
              </a:rPr>
              <a:t>z</a:t>
            </a:r>
            <a:r>
              <a:rPr sz="3000" dirty="0">
                <a:solidFill>
                  <a:srgbClr val="FF0000"/>
                </a:solidFill>
                <a:latin typeface="Calibri"/>
                <a:cs typeface="Calibri"/>
              </a:rPr>
              <a:t>a	</a:t>
            </a:r>
            <a:r>
              <a:rPr sz="3000" spc="-25" dirty="0">
                <a:solidFill>
                  <a:srgbClr val="FF0000"/>
                </a:solidFill>
                <a:latin typeface="Calibri"/>
                <a:cs typeface="Calibri"/>
              </a:rPr>
              <a:t>v</a:t>
            </a:r>
            <a:r>
              <a:rPr sz="3000" spc="-30" dirty="0">
                <a:solidFill>
                  <a:srgbClr val="FF0000"/>
                </a:solidFill>
                <a:latin typeface="Calibri"/>
                <a:cs typeface="Calibri"/>
              </a:rPr>
              <a:t>e</a:t>
            </a:r>
            <a:r>
              <a:rPr sz="3000" spc="-50" dirty="0">
                <a:solidFill>
                  <a:srgbClr val="FF0000"/>
                </a:solidFill>
                <a:latin typeface="Calibri"/>
                <a:cs typeface="Calibri"/>
              </a:rPr>
              <a:t>y</a:t>
            </a:r>
            <a:r>
              <a:rPr sz="3000" dirty="0">
                <a:solidFill>
                  <a:srgbClr val="FF0000"/>
                </a:solidFill>
                <a:latin typeface="Calibri"/>
                <a:cs typeface="Calibri"/>
              </a:rPr>
              <a:t>a	mar</a:t>
            </a:r>
            <a:r>
              <a:rPr sz="3000" spc="-95" dirty="0">
                <a:solidFill>
                  <a:srgbClr val="FF0000"/>
                </a:solidFill>
                <a:latin typeface="Calibri"/>
                <a:cs typeface="Calibri"/>
              </a:rPr>
              <a:t>k</a:t>
            </a:r>
            <a:r>
              <a:rPr sz="3000" spc="-30" dirty="0">
                <a:solidFill>
                  <a:srgbClr val="FF0000"/>
                </a:solidFill>
                <a:latin typeface="Calibri"/>
                <a:cs typeface="Calibri"/>
              </a:rPr>
              <a:t>e</a:t>
            </a:r>
            <a:r>
              <a:rPr sz="3000" dirty="0">
                <a:solidFill>
                  <a:srgbClr val="FF0000"/>
                </a:solidFill>
                <a:latin typeface="Calibri"/>
                <a:cs typeface="Calibri"/>
              </a:rPr>
              <a:t>t</a:t>
            </a:r>
            <a:endParaRPr sz="3000">
              <a:latin typeface="Calibri"/>
              <a:cs typeface="Calibri"/>
            </a:endParaRPr>
          </a:p>
          <a:p>
            <a:pPr marL="12700">
              <a:lnSpc>
                <a:spcPct val="100000"/>
              </a:lnSpc>
              <a:spcBef>
                <a:spcPts val="1440"/>
              </a:spcBef>
            </a:pPr>
            <a:r>
              <a:rPr sz="3000" u="heavy" spc="-10" dirty="0">
                <a:solidFill>
                  <a:srgbClr val="FF0000"/>
                </a:solidFill>
                <a:latin typeface="Calibri"/>
                <a:cs typeface="Calibri"/>
              </a:rPr>
              <a:t>onaylanmış </a:t>
            </a:r>
            <a:r>
              <a:rPr sz="3000" u="heavy" dirty="0">
                <a:solidFill>
                  <a:srgbClr val="FF0000"/>
                </a:solidFill>
                <a:latin typeface="Calibri"/>
                <a:cs typeface="Calibri"/>
              </a:rPr>
              <a:t>olması</a:t>
            </a:r>
            <a:r>
              <a:rPr sz="3000" u="heavy" spc="15" dirty="0">
                <a:solidFill>
                  <a:srgbClr val="FF0000"/>
                </a:solidFill>
                <a:latin typeface="Calibri"/>
                <a:cs typeface="Calibri"/>
              </a:rPr>
              <a:t> </a:t>
            </a:r>
            <a:r>
              <a:rPr sz="3000" u="heavy" spc="-35" dirty="0">
                <a:solidFill>
                  <a:srgbClr val="FF0000"/>
                </a:solidFill>
                <a:latin typeface="Calibri"/>
                <a:cs typeface="Calibri"/>
              </a:rPr>
              <a:t>gerekmektedir</a:t>
            </a:r>
            <a:r>
              <a:rPr sz="3000" spc="-35" dirty="0">
                <a:latin typeface="Calibri"/>
                <a:cs typeface="Calibri"/>
              </a:rPr>
              <a:t>.</a:t>
            </a:r>
            <a:endParaRPr sz="3000">
              <a:latin typeface="Calibri"/>
              <a:cs typeface="Calibri"/>
            </a:endParaRPr>
          </a:p>
          <a:p>
            <a:pPr marL="12700">
              <a:lnSpc>
                <a:spcPct val="100000"/>
              </a:lnSpc>
              <a:spcBef>
                <a:spcPts val="1440"/>
              </a:spcBef>
            </a:pPr>
            <a:r>
              <a:rPr sz="2700" dirty="0">
                <a:solidFill>
                  <a:srgbClr val="FF0000"/>
                </a:solidFill>
                <a:latin typeface="Arial"/>
                <a:cs typeface="Arial"/>
              </a:rPr>
              <a:t>• </a:t>
            </a:r>
            <a:r>
              <a:rPr sz="3000" spc="-5" dirty="0">
                <a:latin typeface="Calibri"/>
                <a:cs typeface="Calibri"/>
              </a:rPr>
              <a:t>2011/UH.I-851</a:t>
            </a:r>
            <a:r>
              <a:rPr sz="3000" spc="-100" dirty="0">
                <a:latin typeface="Calibri"/>
                <a:cs typeface="Calibri"/>
              </a:rPr>
              <a:t> </a:t>
            </a:r>
            <a:r>
              <a:rPr sz="3000" spc="-20" dirty="0">
                <a:latin typeface="Calibri"/>
                <a:cs typeface="Calibri"/>
              </a:rPr>
              <a:t>Kararı</a:t>
            </a:r>
            <a:endParaRPr sz="3000">
              <a:latin typeface="Calibri"/>
              <a:cs typeface="Calibri"/>
            </a:endParaRPr>
          </a:p>
        </p:txBody>
      </p:sp>
      <p:sp>
        <p:nvSpPr>
          <p:cNvPr id="20" name="object 2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105</a:t>
            </a:fld>
            <a:endParaRPr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78280" y="65531"/>
            <a:ext cx="6300216"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975360"/>
          </a:xfrm>
          <a:prstGeom prst="rect">
            <a:avLst/>
          </a:prstGeom>
        </p:spPr>
        <p:txBody>
          <a:bodyPr vert="horz" wrap="square" lIns="0" tIns="0" rIns="0" bIns="0" rtlCol="0">
            <a:spAutoFit/>
          </a:bodyPr>
          <a:lstStyle/>
          <a:p>
            <a:pPr algn="ctr">
              <a:lnSpc>
                <a:spcPct val="100000"/>
              </a:lnSpc>
            </a:pPr>
            <a:r>
              <a:rPr dirty="0"/>
              <a:t>Bütün </a:t>
            </a:r>
            <a:r>
              <a:rPr spc="-25" dirty="0"/>
              <a:t>Tekliflerin </a:t>
            </a:r>
            <a:r>
              <a:rPr spc="-5" dirty="0"/>
              <a:t>Reddedilmesi</a:t>
            </a:r>
            <a:r>
              <a:rPr spc="-75" dirty="0"/>
              <a:t> </a:t>
            </a:r>
            <a:r>
              <a:rPr spc="-15" dirty="0"/>
              <a:t>ve</a:t>
            </a:r>
          </a:p>
          <a:p>
            <a:pPr algn="ctr">
              <a:lnSpc>
                <a:spcPct val="100000"/>
              </a:lnSpc>
              <a:tabLst>
                <a:tab pos="2943225" algn="l"/>
                <a:tab pos="8119109" algn="l"/>
              </a:tabLst>
            </a:pPr>
            <a:r>
              <a:rPr b="0" u="sng" dirty="0">
                <a:latin typeface="Times New Roman"/>
                <a:cs typeface="Times New Roman"/>
              </a:rPr>
              <a:t> 	</a:t>
            </a:r>
            <a:r>
              <a:rPr u="sng" dirty="0"/>
              <a:t>İhalenin</a:t>
            </a:r>
            <a:r>
              <a:rPr u="sng" spc="-90" dirty="0"/>
              <a:t> </a:t>
            </a:r>
            <a:r>
              <a:rPr u="sng" spc="-10" dirty="0"/>
              <a:t>İptali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266698"/>
            <a:ext cx="8074025" cy="2495550"/>
          </a:xfrm>
          <a:prstGeom prst="rect">
            <a:avLst/>
          </a:prstGeom>
        </p:spPr>
        <p:txBody>
          <a:bodyPr vert="horz" wrap="square" lIns="0" tIns="0" rIns="0" bIns="0" rtlCol="0">
            <a:spAutoFit/>
          </a:bodyPr>
          <a:lstStyle/>
          <a:p>
            <a:pPr marL="12700" marR="5080" algn="just">
              <a:lnSpc>
                <a:spcPts val="3240"/>
              </a:lnSpc>
              <a:buClr>
                <a:srgbClr val="FF0000"/>
              </a:buClr>
              <a:buSzPct val="80000"/>
              <a:buFont typeface="Arial"/>
              <a:buChar char="•"/>
              <a:tabLst>
                <a:tab pos="198755" algn="l"/>
              </a:tabLst>
            </a:pPr>
            <a:r>
              <a:rPr sz="3000" dirty="0">
                <a:solidFill>
                  <a:srgbClr val="0000FF"/>
                </a:solidFill>
                <a:latin typeface="Calibri"/>
                <a:cs typeface="Calibri"/>
              </a:rPr>
              <a:t>İhale </a:t>
            </a:r>
            <a:r>
              <a:rPr sz="3000" spc="-25" dirty="0">
                <a:solidFill>
                  <a:srgbClr val="0000FF"/>
                </a:solidFill>
                <a:latin typeface="Calibri"/>
                <a:cs typeface="Calibri"/>
              </a:rPr>
              <a:t>komisyonu </a:t>
            </a:r>
            <a:r>
              <a:rPr sz="3000" spc="-20" dirty="0">
                <a:solidFill>
                  <a:srgbClr val="0000FF"/>
                </a:solidFill>
                <a:latin typeface="Calibri"/>
                <a:cs typeface="Calibri"/>
              </a:rPr>
              <a:t>kararı </a:t>
            </a:r>
            <a:r>
              <a:rPr sz="3000" spc="-15" dirty="0">
                <a:solidFill>
                  <a:srgbClr val="0000FF"/>
                </a:solidFill>
                <a:latin typeface="Calibri"/>
                <a:cs typeface="Calibri"/>
              </a:rPr>
              <a:t>üzerine </a:t>
            </a:r>
            <a:r>
              <a:rPr sz="3000" spc="-10" dirty="0">
                <a:solidFill>
                  <a:srgbClr val="0000FF"/>
                </a:solidFill>
                <a:latin typeface="Calibri"/>
                <a:cs typeface="Calibri"/>
              </a:rPr>
              <a:t>idare, </a:t>
            </a:r>
            <a:r>
              <a:rPr sz="3000" dirty="0">
                <a:solidFill>
                  <a:srgbClr val="CC3300"/>
                </a:solidFill>
                <a:latin typeface="Calibri"/>
                <a:cs typeface="Calibri"/>
              </a:rPr>
              <a:t>bütün  </a:t>
            </a:r>
            <a:r>
              <a:rPr sz="3000" spc="-10" dirty="0">
                <a:solidFill>
                  <a:srgbClr val="CC3300"/>
                </a:solidFill>
                <a:latin typeface="Calibri"/>
                <a:cs typeface="Calibri"/>
              </a:rPr>
              <a:t>teklifleri </a:t>
            </a:r>
            <a:r>
              <a:rPr sz="3000" spc="-15" dirty="0">
                <a:solidFill>
                  <a:srgbClr val="CC3300"/>
                </a:solidFill>
                <a:latin typeface="Calibri"/>
                <a:cs typeface="Calibri"/>
              </a:rPr>
              <a:t>reddederek </a:t>
            </a:r>
            <a:r>
              <a:rPr sz="3000" spc="-10" dirty="0">
                <a:solidFill>
                  <a:srgbClr val="CC3300"/>
                </a:solidFill>
                <a:latin typeface="Calibri"/>
                <a:cs typeface="Calibri"/>
              </a:rPr>
              <a:t>ihaleyi </a:t>
            </a:r>
            <a:r>
              <a:rPr sz="3000" spc="-15" dirty="0">
                <a:solidFill>
                  <a:srgbClr val="CC3300"/>
                </a:solidFill>
                <a:latin typeface="Calibri"/>
                <a:cs typeface="Calibri"/>
              </a:rPr>
              <a:t>iptal </a:t>
            </a:r>
            <a:r>
              <a:rPr sz="3000" spc="-10" dirty="0">
                <a:solidFill>
                  <a:srgbClr val="CC3300"/>
                </a:solidFill>
                <a:latin typeface="Calibri"/>
                <a:cs typeface="Calibri"/>
              </a:rPr>
              <a:t>etmekte</a:t>
            </a:r>
            <a:r>
              <a:rPr sz="3000" spc="35" dirty="0">
                <a:solidFill>
                  <a:srgbClr val="CC3300"/>
                </a:solidFill>
                <a:latin typeface="Calibri"/>
                <a:cs typeface="Calibri"/>
              </a:rPr>
              <a:t> </a:t>
            </a:r>
            <a:r>
              <a:rPr sz="3000" spc="-40" dirty="0">
                <a:solidFill>
                  <a:srgbClr val="CC3300"/>
                </a:solidFill>
                <a:latin typeface="Calibri"/>
                <a:cs typeface="Calibri"/>
              </a:rPr>
              <a:t>serbesttir.</a:t>
            </a:r>
            <a:endParaRPr sz="3000">
              <a:latin typeface="Calibri"/>
              <a:cs typeface="Calibri"/>
            </a:endParaRPr>
          </a:p>
          <a:p>
            <a:pPr marL="12700" marR="6350" algn="just">
              <a:lnSpc>
                <a:spcPts val="3240"/>
              </a:lnSpc>
              <a:buClr>
                <a:srgbClr val="FF0000"/>
              </a:buClr>
              <a:buSzPct val="90000"/>
              <a:buFont typeface="Arial"/>
              <a:buChar char="•"/>
              <a:tabLst>
                <a:tab pos="220345" algn="l"/>
              </a:tabLst>
            </a:pPr>
            <a:r>
              <a:rPr sz="3000" dirty="0">
                <a:latin typeface="Calibri"/>
                <a:cs typeface="Calibri"/>
              </a:rPr>
              <a:t>02/02/2009 </a:t>
            </a:r>
            <a:r>
              <a:rPr sz="3000" spc="-50" dirty="0">
                <a:latin typeface="Calibri"/>
                <a:cs typeface="Calibri"/>
              </a:rPr>
              <a:t>Tarih </a:t>
            </a:r>
            <a:r>
              <a:rPr sz="3000" spc="-15" dirty="0">
                <a:latin typeface="Calibri"/>
                <a:cs typeface="Calibri"/>
              </a:rPr>
              <a:t>ve </a:t>
            </a:r>
            <a:r>
              <a:rPr sz="3000" spc="-30" dirty="0">
                <a:latin typeface="Calibri"/>
                <a:cs typeface="Calibri"/>
              </a:rPr>
              <a:t>2009/UY.I-502 </a:t>
            </a:r>
            <a:r>
              <a:rPr sz="3000" spc="-15" dirty="0">
                <a:latin typeface="Calibri"/>
                <a:cs typeface="Calibri"/>
              </a:rPr>
              <a:t>sayılı </a:t>
            </a:r>
            <a:r>
              <a:rPr sz="3000" spc="-25" dirty="0">
                <a:latin typeface="Calibri"/>
                <a:cs typeface="Calibri"/>
              </a:rPr>
              <a:t>kararda  </a:t>
            </a:r>
            <a:r>
              <a:rPr sz="3000" spc="-5" dirty="0">
                <a:latin typeface="Calibri"/>
                <a:cs typeface="Calibri"/>
              </a:rPr>
              <a:t>ihalenin </a:t>
            </a:r>
            <a:r>
              <a:rPr sz="3000" spc="-10" dirty="0">
                <a:latin typeface="Calibri"/>
                <a:cs typeface="Calibri"/>
              </a:rPr>
              <a:t>iptal </a:t>
            </a:r>
            <a:r>
              <a:rPr sz="3000" spc="-15" dirty="0">
                <a:latin typeface="Calibri"/>
                <a:cs typeface="Calibri"/>
              </a:rPr>
              <a:t>gerekçelerinin </a:t>
            </a:r>
            <a:r>
              <a:rPr sz="3000" spc="-10" dirty="0">
                <a:latin typeface="Calibri"/>
                <a:cs typeface="Calibri"/>
              </a:rPr>
              <a:t>kanuna </a:t>
            </a:r>
            <a:r>
              <a:rPr sz="3000" spc="-15" dirty="0">
                <a:latin typeface="Calibri"/>
                <a:cs typeface="Calibri"/>
              </a:rPr>
              <a:t>aykırı </a:t>
            </a:r>
            <a:r>
              <a:rPr sz="3000" spc="-5" dirty="0">
                <a:latin typeface="Calibri"/>
                <a:cs typeface="Calibri"/>
              </a:rPr>
              <a:t>olduğu  iddiası   </a:t>
            </a:r>
            <a:r>
              <a:rPr sz="3000" spc="-15" dirty="0">
                <a:latin typeface="Calibri"/>
                <a:cs typeface="Calibri"/>
              </a:rPr>
              <a:t>üzerine </a:t>
            </a:r>
            <a:r>
              <a:rPr sz="3000" spc="645" dirty="0">
                <a:latin typeface="Calibri"/>
                <a:cs typeface="Calibri"/>
              </a:rPr>
              <a:t> </a:t>
            </a:r>
            <a:r>
              <a:rPr sz="3000" dirty="0">
                <a:latin typeface="Calibri"/>
                <a:cs typeface="Calibri"/>
              </a:rPr>
              <a:t>4734   </a:t>
            </a:r>
            <a:r>
              <a:rPr sz="3000" spc="-10" dirty="0">
                <a:latin typeface="Calibri"/>
                <a:cs typeface="Calibri"/>
              </a:rPr>
              <a:t>sayılı   Kanunun   </a:t>
            </a:r>
            <a:r>
              <a:rPr sz="3000" dirty="0">
                <a:latin typeface="Calibri"/>
                <a:cs typeface="Calibri"/>
              </a:rPr>
              <a:t>5812 </a:t>
            </a:r>
            <a:r>
              <a:rPr sz="3000" spc="140" dirty="0">
                <a:latin typeface="Calibri"/>
                <a:cs typeface="Calibri"/>
              </a:rPr>
              <a:t> </a:t>
            </a:r>
            <a:r>
              <a:rPr sz="3000" spc="-10" dirty="0">
                <a:latin typeface="Calibri"/>
                <a:cs typeface="Calibri"/>
              </a:rPr>
              <a:t>sayılı</a:t>
            </a:r>
            <a:endParaRPr sz="3000">
              <a:latin typeface="Calibri"/>
              <a:cs typeface="Calibri"/>
            </a:endParaRPr>
          </a:p>
          <a:p>
            <a:pPr marL="12700" algn="just">
              <a:lnSpc>
                <a:spcPts val="3195"/>
              </a:lnSpc>
            </a:pPr>
            <a:r>
              <a:rPr sz="3000" spc="-10" dirty="0">
                <a:latin typeface="Calibri"/>
                <a:cs typeface="Calibri"/>
              </a:rPr>
              <a:t>Kanun  </a:t>
            </a:r>
            <a:r>
              <a:rPr sz="3000" spc="-5" dirty="0">
                <a:latin typeface="Calibri"/>
                <a:cs typeface="Calibri"/>
              </a:rPr>
              <a:t>ile  değişik  </a:t>
            </a:r>
            <a:r>
              <a:rPr sz="3000" dirty="0">
                <a:latin typeface="Calibri"/>
                <a:cs typeface="Calibri"/>
              </a:rPr>
              <a:t>56  ncı  </a:t>
            </a:r>
            <a:r>
              <a:rPr sz="3000" spc="-10" dirty="0">
                <a:latin typeface="Calibri"/>
                <a:cs typeface="Calibri"/>
              </a:rPr>
              <a:t>maddesinin  </a:t>
            </a:r>
            <a:r>
              <a:rPr sz="3000" spc="-5" dirty="0">
                <a:latin typeface="Calibri"/>
                <a:cs typeface="Calibri"/>
              </a:rPr>
              <a:t>birinci</a:t>
            </a:r>
            <a:r>
              <a:rPr sz="3000" spc="175" dirty="0">
                <a:latin typeface="Calibri"/>
                <a:cs typeface="Calibri"/>
              </a:rPr>
              <a:t> </a:t>
            </a:r>
            <a:r>
              <a:rPr sz="3000" spc="-15" dirty="0">
                <a:latin typeface="Calibri"/>
                <a:cs typeface="Calibri"/>
              </a:rPr>
              <a:t>fıkrası</a:t>
            </a:r>
            <a:endParaRPr sz="3000">
              <a:latin typeface="Calibri"/>
              <a:cs typeface="Calibri"/>
            </a:endParaRPr>
          </a:p>
        </p:txBody>
      </p:sp>
      <p:sp>
        <p:nvSpPr>
          <p:cNvPr id="9" name="object 9"/>
          <p:cNvSpPr txBox="1"/>
          <p:nvPr/>
        </p:nvSpPr>
        <p:spPr>
          <a:xfrm>
            <a:off x="5627623" y="3684396"/>
            <a:ext cx="2990850" cy="488950"/>
          </a:xfrm>
          <a:prstGeom prst="rect">
            <a:avLst/>
          </a:prstGeom>
        </p:spPr>
        <p:txBody>
          <a:bodyPr vert="horz" wrap="square" lIns="0" tIns="0" rIns="0" bIns="0" rtlCol="0">
            <a:spAutoFit/>
          </a:bodyPr>
          <a:lstStyle/>
          <a:p>
            <a:pPr marL="12700">
              <a:lnSpc>
                <a:spcPct val="100000"/>
              </a:lnSpc>
              <a:tabLst>
                <a:tab pos="1344295" algn="l"/>
                <a:tab pos="2621915" algn="l"/>
              </a:tabLst>
            </a:pPr>
            <a:r>
              <a:rPr sz="3000" dirty="0">
                <a:latin typeface="Calibri"/>
                <a:cs typeface="Calibri"/>
              </a:rPr>
              <a:t>i</a:t>
            </a:r>
            <a:r>
              <a:rPr sz="3000" spc="-15" dirty="0">
                <a:latin typeface="Calibri"/>
                <a:cs typeface="Calibri"/>
              </a:rPr>
              <a:t>l</a:t>
            </a:r>
            <a:r>
              <a:rPr sz="3000" dirty="0">
                <a:latin typeface="Calibri"/>
                <a:cs typeface="Calibri"/>
              </a:rPr>
              <a:t>işkin	iş</a:t>
            </a:r>
            <a:r>
              <a:rPr sz="3000" spc="-10" dirty="0">
                <a:latin typeface="Calibri"/>
                <a:cs typeface="Calibri"/>
              </a:rPr>
              <a:t>l</a:t>
            </a:r>
            <a:r>
              <a:rPr sz="3000" dirty="0">
                <a:latin typeface="Calibri"/>
                <a:cs typeface="Calibri"/>
              </a:rPr>
              <a:t>em	</a:t>
            </a:r>
            <a:r>
              <a:rPr sz="3000" spc="-25" dirty="0">
                <a:latin typeface="Calibri"/>
                <a:cs typeface="Calibri"/>
              </a:rPr>
              <a:t>ve</a:t>
            </a:r>
            <a:endParaRPr sz="3000">
              <a:latin typeface="Calibri"/>
              <a:cs typeface="Calibri"/>
            </a:endParaRPr>
          </a:p>
        </p:txBody>
      </p:sp>
      <p:sp>
        <p:nvSpPr>
          <p:cNvPr id="10" name="object 10"/>
          <p:cNvSpPr txBox="1"/>
          <p:nvPr/>
        </p:nvSpPr>
        <p:spPr>
          <a:xfrm>
            <a:off x="547217" y="3730116"/>
            <a:ext cx="3261995" cy="1266825"/>
          </a:xfrm>
          <a:prstGeom prst="rect">
            <a:avLst/>
          </a:prstGeom>
        </p:spPr>
        <p:txBody>
          <a:bodyPr vert="horz" wrap="square" lIns="0" tIns="0" rIns="0" bIns="0" rtlCol="0">
            <a:spAutoFit/>
          </a:bodyPr>
          <a:lstStyle/>
          <a:p>
            <a:pPr marL="12700" marR="5080">
              <a:lnSpc>
                <a:spcPct val="90000"/>
              </a:lnSpc>
              <a:tabLst>
                <a:tab pos="1758950" algn="l"/>
                <a:tab pos="1784985" algn="l"/>
                <a:tab pos="2176780" algn="l"/>
              </a:tabLst>
            </a:pPr>
            <a:r>
              <a:rPr sz="3000" spc="-15" dirty="0">
                <a:latin typeface="Calibri"/>
                <a:cs typeface="Calibri"/>
              </a:rPr>
              <a:t>uyarınca		</a:t>
            </a:r>
            <a:r>
              <a:rPr sz="3000" spc="-5" dirty="0">
                <a:latin typeface="Calibri"/>
                <a:cs typeface="Calibri"/>
              </a:rPr>
              <a:t>ihalenin  </a:t>
            </a:r>
            <a:r>
              <a:rPr sz="3000" spc="-45" dirty="0">
                <a:latin typeface="Calibri"/>
                <a:cs typeface="Calibri"/>
              </a:rPr>
              <a:t>k</a:t>
            </a:r>
            <a:r>
              <a:rPr sz="3000" dirty="0">
                <a:latin typeface="Calibri"/>
                <a:cs typeface="Calibri"/>
              </a:rPr>
              <a:t>a</a:t>
            </a:r>
            <a:r>
              <a:rPr sz="3000" spc="-60" dirty="0">
                <a:latin typeface="Calibri"/>
                <a:cs typeface="Calibri"/>
              </a:rPr>
              <a:t>r</a:t>
            </a:r>
            <a:r>
              <a:rPr sz="3000" dirty="0">
                <a:latin typeface="Calibri"/>
                <a:cs typeface="Calibri"/>
              </a:rPr>
              <a:t>arla</a:t>
            </a:r>
            <a:r>
              <a:rPr sz="3000" spc="-40" dirty="0">
                <a:latin typeface="Calibri"/>
                <a:cs typeface="Calibri"/>
              </a:rPr>
              <a:t>r</a:t>
            </a:r>
            <a:r>
              <a:rPr sz="3000" spc="-5" dirty="0">
                <a:latin typeface="Calibri"/>
                <a:cs typeface="Calibri"/>
              </a:rPr>
              <a:t>dan</a:t>
            </a:r>
            <a:r>
              <a:rPr sz="3000" dirty="0">
                <a:latin typeface="Calibri"/>
                <a:cs typeface="Calibri"/>
              </a:rPr>
              <a:t>,	</a:t>
            </a:r>
            <a:r>
              <a:rPr sz="3000" spc="-5" dirty="0">
                <a:solidFill>
                  <a:srgbClr val="0000FF"/>
                </a:solidFill>
                <a:latin typeface="Calibri"/>
                <a:cs typeface="Calibri"/>
              </a:rPr>
              <a:t>sadece  </a:t>
            </a:r>
            <a:r>
              <a:rPr sz="3000" spc="-15" dirty="0">
                <a:solidFill>
                  <a:srgbClr val="0000FF"/>
                </a:solidFill>
                <a:latin typeface="Calibri"/>
                <a:cs typeface="Calibri"/>
              </a:rPr>
              <a:t>üzerine	</a:t>
            </a:r>
            <a:r>
              <a:rPr sz="3000" spc="-5" dirty="0">
                <a:solidFill>
                  <a:srgbClr val="0000FF"/>
                </a:solidFill>
                <a:latin typeface="Calibri"/>
                <a:cs typeface="Calibri"/>
              </a:rPr>
              <a:t>alınanlar</a:t>
            </a:r>
            <a:endParaRPr sz="3000">
              <a:latin typeface="Calibri"/>
              <a:cs typeface="Calibri"/>
            </a:endParaRPr>
          </a:p>
        </p:txBody>
      </p:sp>
      <p:sp>
        <p:nvSpPr>
          <p:cNvPr id="11" name="object 11"/>
          <p:cNvSpPr txBox="1"/>
          <p:nvPr/>
        </p:nvSpPr>
        <p:spPr>
          <a:xfrm>
            <a:off x="4013453" y="3730116"/>
            <a:ext cx="1804670" cy="1266825"/>
          </a:xfrm>
          <a:prstGeom prst="rect">
            <a:avLst/>
          </a:prstGeom>
        </p:spPr>
        <p:txBody>
          <a:bodyPr vert="horz" wrap="square" lIns="0" tIns="0" rIns="0" bIns="0" rtlCol="0">
            <a:spAutoFit/>
          </a:bodyPr>
          <a:lstStyle/>
          <a:p>
            <a:pPr marL="81280" marR="5080" indent="-68580">
              <a:lnSpc>
                <a:spcPct val="90000"/>
              </a:lnSpc>
              <a:tabLst>
                <a:tab pos="1438910" algn="l"/>
              </a:tabLst>
            </a:pPr>
            <a:r>
              <a:rPr sz="3000" spc="-15" dirty="0">
                <a:latin typeface="Calibri"/>
                <a:cs typeface="Calibri"/>
              </a:rPr>
              <a:t>iptaline  </a:t>
            </a:r>
            <a:r>
              <a:rPr sz="3000" dirty="0">
                <a:solidFill>
                  <a:srgbClr val="0000FF"/>
                </a:solidFill>
                <a:latin typeface="Calibri"/>
                <a:cs typeface="Calibri"/>
              </a:rPr>
              <a:t>ş</a:t>
            </a:r>
            <a:r>
              <a:rPr sz="3000" spc="-15" dirty="0">
                <a:solidFill>
                  <a:srgbClr val="0000FF"/>
                </a:solidFill>
                <a:latin typeface="Calibri"/>
                <a:cs typeface="Calibri"/>
              </a:rPr>
              <a:t>i</a:t>
            </a:r>
            <a:r>
              <a:rPr sz="3000" spc="-45" dirty="0">
                <a:solidFill>
                  <a:srgbClr val="0000FF"/>
                </a:solidFill>
                <a:latin typeface="Calibri"/>
                <a:cs typeface="Calibri"/>
              </a:rPr>
              <a:t>k</a:t>
            </a:r>
            <a:r>
              <a:rPr sz="3000" spc="-60" dirty="0">
                <a:solidFill>
                  <a:srgbClr val="0000FF"/>
                </a:solidFill>
                <a:latin typeface="Calibri"/>
                <a:cs typeface="Calibri"/>
              </a:rPr>
              <a:t>a</a:t>
            </a:r>
            <a:r>
              <a:rPr sz="3000" spc="-40" dirty="0">
                <a:solidFill>
                  <a:srgbClr val="0000FF"/>
                </a:solidFill>
                <a:latin typeface="Calibri"/>
                <a:cs typeface="Calibri"/>
              </a:rPr>
              <a:t>y</a:t>
            </a:r>
            <a:r>
              <a:rPr sz="3000" spc="-20" dirty="0">
                <a:solidFill>
                  <a:srgbClr val="0000FF"/>
                </a:solidFill>
                <a:latin typeface="Calibri"/>
                <a:cs typeface="Calibri"/>
              </a:rPr>
              <a:t>e</a:t>
            </a:r>
            <a:r>
              <a:rPr sz="3000" dirty="0">
                <a:solidFill>
                  <a:srgbClr val="0000FF"/>
                </a:solidFill>
                <a:latin typeface="Calibri"/>
                <a:cs typeface="Calibri"/>
              </a:rPr>
              <a:t>t	</a:t>
            </a:r>
            <a:r>
              <a:rPr sz="3000" spc="-35" dirty="0">
                <a:solidFill>
                  <a:srgbClr val="0000FF"/>
                </a:solidFill>
                <a:latin typeface="Calibri"/>
                <a:cs typeface="Calibri"/>
              </a:rPr>
              <a:t>ve  </a:t>
            </a:r>
            <a:r>
              <a:rPr sz="3000" spc="-20" dirty="0">
                <a:solidFill>
                  <a:srgbClr val="0000FF"/>
                </a:solidFill>
                <a:latin typeface="Calibri"/>
                <a:cs typeface="Calibri"/>
              </a:rPr>
              <a:t>itirazen</a:t>
            </a:r>
            <a:endParaRPr sz="3000">
              <a:latin typeface="Calibri"/>
              <a:cs typeface="Calibri"/>
            </a:endParaRPr>
          </a:p>
        </p:txBody>
      </p:sp>
      <p:sp>
        <p:nvSpPr>
          <p:cNvPr id="12" name="object 12"/>
          <p:cNvSpPr txBox="1"/>
          <p:nvPr/>
        </p:nvSpPr>
        <p:spPr>
          <a:xfrm>
            <a:off x="5985764" y="4095877"/>
            <a:ext cx="1275080" cy="901065"/>
          </a:xfrm>
          <a:prstGeom prst="rect">
            <a:avLst/>
          </a:prstGeom>
        </p:spPr>
        <p:txBody>
          <a:bodyPr vert="horz" wrap="square" lIns="0" tIns="0" rIns="0" bIns="0" rtlCol="0">
            <a:spAutoFit/>
          </a:bodyPr>
          <a:lstStyle/>
          <a:p>
            <a:pPr marL="109220" algn="ctr">
              <a:lnSpc>
                <a:spcPts val="3420"/>
              </a:lnSpc>
            </a:pPr>
            <a:r>
              <a:rPr sz="3000" dirty="0">
                <a:solidFill>
                  <a:srgbClr val="0000FF"/>
                </a:solidFill>
                <a:latin typeface="Calibri"/>
                <a:cs typeface="Calibri"/>
              </a:rPr>
              <a:t>i</a:t>
            </a:r>
            <a:r>
              <a:rPr sz="3000" spc="-15" dirty="0">
                <a:solidFill>
                  <a:srgbClr val="0000FF"/>
                </a:solidFill>
                <a:latin typeface="Calibri"/>
                <a:cs typeface="Calibri"/>
              </a:rPr>
              <a:t>t</a:t>
            </a:r>
            <a:r>
              <a:rPr sz="3000" dirty="0">
                <a:solidFill>
                  <a:srgbClr val="0000FF"/>
                </a:solidFill>
                <a:latin typeface="Calibri"/>
                <a:cs typeface="Calibri"/>
              </a:rPr>
              <a:t>i</a:t>
            </a:r>
            <a:r>
              <a:rPr sz="3000" spc="-70" dirty="0">
                <a:solidFill>
                  <a:srgbClr val="0000FF"/>
                </a:solidFill>
                <a:latin typeface="Calibri"/>
                <a:cs typeface="Calibri"/>
              </a:rPr>
              <a:t>r</a:t>
            </a:r>
            <a:r>
              <a:rPr sz="3000" dirty="0">
                <a:solidFill>
                  <a:srgbClr val="0000FF"/>
                </a:solidFill>
                <a:latin typeface="Calibri"/>
                <a:cs typeface="Calibri"/>
              </a:rPr>
              <a:t>a</a:t>
            </a:r>
            <a:r>
              <a:rPr sz="3000" spc="-70" dirty="0">
                <a:solidFill>
                  <a:srgbClr val="0000FF"/>
                </a:solidFill>
                <a:latin typeface="Calibri"/>
                <a:cs typeface="Calibri"/>
              </a:rPr>
              <a:t>z</a:t>
            </a:r>
            <a:r>
              <a:rPr sz="3000" dirty="0">
                <a:solidFill>
                  <a:srgbClr val="0000FF"/>
                </a:solidFill>
                <a:latin typeface="Calibri"/>
                <a:cs typeface="Calibri"/>
              </a:rPr>
              <a:t>en</a:t>
            </a:r>
            <a:endParaRPr sz="3000">
              <a:latin typeface="Calibri"/>
              <a:cs typeface="Calibri"/>
            </a:endParaRPr>
          </a:p>
          <a:p>
            <a:pPr algn="ctr">
              <a:lnSpc>
                <a:spcPts val="3420"/>
              </a:lnSpc>
            </a:pPr>
            <a:r>
              <a:rPr sz="3000" spc="-30" dirty="0">
                <a:solidFill>
                  <a:srgbClr val="0000FF"/>
                </a:solidFill>
                <a:latin typeface="Calibri"/>
                <a:cs typeface="Calibri"/>
              </a:rPr>
              <a:t>şikayete</a:t>
            </a:r>
            <a:endParaRPr sz="3000">
              <a:latin typeface="Calibri"/>
              <a:cs typeface="Calibri"/>
            </a:endParaRPr>
          </a:p>
        </p:txBody>
      </p:sp>
      <p:sp>
        <p:nvSpPr>
          <p:cNvPr id="13" name="object 13"/>
          <p:cNvSpPr txBox="1"/>
          <p:nvPr/>
        </p:nvSpPr>
        <p:spPr>
          <a:xfrm>
            <a:off x="7532878" y="4095877"/>
            <a:ext cx="1089025" cy="901065"/>
          </a:xfrm>
          <a:prstGeom prst="rect">
            <a:avLst/>
          </a:prstGeom>
        </p:spPr>
        <p:txBody>
          <a:bodyPr vert="horz" wrap="square" lIns="0" tIns="0" rIns="0" bIns="0" rtlCol="0">
            <a:spAutoFit/>
          </a:bodyPr>
          <a:lstStyle/>
          <a:p>
            <a:pPr marL="12700">
              <a:lnSpc>
                <a:spcPts val="3420"/>
              </a:lnSpc>
            </a:pPr>
            <a:r>
              <a:rPr sz="3000" dirty="0">
                <a:solidFill>
                  <a:srgbClr val="0000FF"/>
                </a:solidFill>
                <a:latin typeface="Calibri"/>
                <a:cs typeface="Calibri"/>
              </a:rPr>
              <a:t>ş</a:t>
            </a:r>
            <a:r>
              <a:rPr sz="3000" spc="5" dirty="0">
                <a:solidFill>
                  <a:srgbClr val="0000FF"/>
                </a:solidFill>
                <a:latin typeface="Calibri"/>
                <a:cs typeface="Calibri"/>
              </a:rPr>
              <a:t>i</a:t>
            </a:r>
            <a:r>
              <a:rPr sz="3000" spc="-45" dirty="0">
                <a:solidFill>
                  <a:srgbClr val="0000FF"/>
                </a:solidFill>
                <a:latin typeface="Calibri"/>
                <a:cs typeface="Calibri"/>
              </a:rPr>
              <a:t>k</a:t>
            </a:r>
            <a:r>
              <a:rPr sz="3000" spc="-60" dirty="0">
                <a:solidFill>
                  <a:srgbClr val="0000FF"/>
                </a:solidFill>
                <a:latin typeface="Calibri"/>
                <a:cs typeface="Calibri"/>
              </a:rPr>
              <a:t>a</a:t>
            </a:r>
            <a:r>
              <a:rPr sz="3000" spc="-40" dirty="0">
                <a:solidFill>
                  <a:srgbClr val="0000FF"/>
                </a:solidFill>
                <a:latin typeface="Calibri"/>
                <a:cs typeface="Calibri"/>
              </a:rPr>
              <a:t>y</a:t>
            </a:r>
            <a:r>
              <a:rPr sz="3000" spc="-30" dirty="0">
                <a:solidFill>
                  <a:srgbClr val="0000FF"/>
                </a:solidFill>
                <a:latin typeface="Calibri"/>
                <a:cs typeface="Calibri"/>
              </a:rPr>
              <a:t>e</a:t>
            </a:r>
            <a:r>
              <a:rPr sz="3000" dirty="0">
                <a:solidFill>
                  <a:srgbClr val="0000FF"/>
                </a:solidFill>
                <a:latin typeface="Calibri"/>
                <a:cs typeface="Calibri"/>
              </a:rPr>
              <a:t>t</a:t>
            </a:r>
            <a:endParaRPr sz="3000">
              <a:latin typeface="Calibri"/>
              <a:cs typeface="Calibri"/>
            </a:endParaRPr>
          </a:p>
          <a:p>
            <a:pPr marL="312420">
              <a:lnSpc>
                <a:spcPts val="3420"/>
              </a:lnSpc>
            </a:pPr>
            <a:r>
              <a:rPr sz="3000" spc="-95" dirty="0">
                <a:solidFill>
                  <a:srgbClr val="0000FF"/>
                </a:solidFill>
                <a:latin typeface="Calibri"/>
                <a:cs typeface="Calibri"/>
              </a:rPr>
              <a:t>k</a:t>
            </a:r>
            <a:r>
              <a:rPr sz="3000" spc="-5" dirty="0">
                <a:solidFill>
                  <a:srgbClr val="0000FF"/>
                </a:solidFill>
                <a:latin typeface="Calibri"/>
                <a:cs typeface="Calibri"/>
              </a:rPr>
              <a:t>onu</a:t>
            </a:r>
            <a:endParaRPr sz="3000">
              <a:latin typeface="Calibri"/>
              <a:cs typeface="Calibri"/>
            </a:endParaRPr>
          </a:p>
        </p:txBody>
      </p:sp>
      <p:sp>
        <p:nvSpPr>
          <p:cNvPr id="14" name="object 14"/>
          <p:cNvSpPr txBox="1"/>
          <p:nvPr/>
        </p:nvSpPr>
        <p:spPr>
          <a:xfrm>
            <a:off x="547217" y="4919217"/>
            <a:ext cx="3540760" cy="488950"/>
          </a:xfrm>
          <a:prstGeom prst="rect">
            <a:avLst/>
          </a:prstGeom>
        </p:spPr>
        <p:txBody>
          <a:bodyPr vert="horz" wrap="square" lIns="0" tIns="0" rIns="0" bIns="0" rtlCol="0">
            <a:spAutoFit/>
          </a:bodyPr>
          <a:lstStyle/>
          <a:p>
            <a:pPr marL="12700">
              <a:lnSpc>
                <a:spcPct val="100000"/>
              </a:lnSpc>
              <a:tabLst>
                <a:tab pos="3119755" algn="l"/>
              </a:tabLst>
            </a:pPr>
            <a:r>
              <a:rPr sz="3000" dirty="0">
                <a:solidFill>
                  <a:srgbClr val="0000FF"/>
                </a:solidFill>
                <a:latin typeface="Calibri"/>
                <a:cs typeface="Calibri"/>
              </a:rPr>
              <a:t>e</a:t>
            </a:r>
            <a:r>
              <a:rPr sz="3000" spc="-15" dirty="0">
                <a:solidFill>
                  <a:srgbClr val="0000FF"/>
                </a:solidFill>
                <a:latin typeface="Calibri"/>
                <a:cs typeface="Calibri"/>
              </a:rPr>
              <a:t>d</a:t>
            </a:r>
            <a:r>
              <a:rPr sz="3000" dirty="0">
                <a:solidFill>
                  <a:srgbClr val="0000FF"/>
                </a:solidFill>
                <a:latin typeface="Calibri"/>
                <a:cs typeface="Calibri"/>
              </a:rPr>
              <a:t>i</a:t>
            </a:r>
            <a:r>
              <a:rPr sz="3000" spc="-15" dirty="0">
                <a:solidFill>
                  <a:srgbClr val="0000FF"/>
                </a:solidFill>
                <a:latin typeface="Calibri"/>
                <a:cs typeface="Calibri"/>
              </a:rPr>
              <a:t>l</a:t>
            </a:r>
            <a:r>
              <a:rPr sz="3000" dirty="0">
                <a:solidFill>
                  <a:srgbClr val="0000FF"/>
                </a:solidFill>
                <a:latin typeface="Calibri"/>
                <a:cs typeface="Calibri"/>
              </a:rPr>
              <a:t>e</a:t>
            </a:r>
            <a:r>
              <a:rPr sz="3000" spc="-15" dirty="0">
                <a:solidFill>
                  <a:srgbClr val="0000FF"/>
                </a:solidFill>
                <a:latin typeface="Calibri"/>
                <a:cs typeface="Calibri"/>
              </a:rPr>
              <a:t>b</a:t>
            </a:r>
            <a:r>
              <a:rPr sz="3000" dirty="0">
                <a:solidFill>
                  <a:srgbClr val="0000FF"/>
                </a:solidFill>
                <a:latin typeface="Calibri"/>
                <a:cs typeface="Calibri"/>
              </a:rPr>
              <a:t>il</a:t>
            </a:r>
            <a:r>
              <a:rPr sz="3000" spc="10" dirty="0">
                <a:solidFill>
                  <a:srgbClr val="0000FF"/>
                </a:solidFill>
                <a:latin typeface="Calibri"/>
                <a:cs typeface="Calibri"/>
              </a:rPr>
              <a:t>m</a:t>
            </a:r>
            <a:r>
              <a:rPr sz="3000" dirty="0">
                <a:solidFill>
                  <a:srgbClr val="0000FF"/>
                </a:solidFill>
                <a:latin typeface="Calibri"/>
                <a:cs typeface="Calibri"/>
              </a:rPr>
              <a:t>e</a:t>
            </a:r>
            <a:r>
              <a:rPr sz="3000" spc="-15" dirty="0">
                <a:solidFill>
                  <a:srgbClr val="0000FF"/>
                </a:solidFill>
                <a:latin typeface="Calibri"/>
                <a:cs typeface="Calibri"/>
              </a:rPr>
              <a:t>k</a:t>
            </a:r>
            <a:r>
              <a:rPr sz="3000" spc="-35" dirty="0">
                <a:solidFill>
                  <a:srgbClr val="0000FF"/>
                </a:solidFill>
                <a:latin typeface="Calibri"/>
                <a:cs typeface="Calibri"/>
              </a:rPr>
              <a:t>t</a:t>
            </a:r>
            <a:r>
              <a:rPr sz="3000" dirty="0">
                <a:solidFill>
                  <a:srgbClr val="0000FF"/>
                </a:solidFill>
                <a:latin typeface="Calibri"/>
                <a:cs typeface="Calibri"/>
              </a:rPr>
              <a:t>e</a:t>
            </a:r>
            <a:r>
              <a:rPr sz="3000" spc="-15" dirty="0">
                <a:solidFill>
                  <a:srgbClr val="0000FF"/>
                </a:solidFill>
                <a:latin typeface="Calibri"/>
                <a:cs typeface="Calibri"/>
              </a:rPr>
              <a:t>d</a:t>
            </a:r>
            <a:r>
              <a:rPr sz="3000" dirty="0">
                <a:solidFill>
                  <a:srgbClr val="0000FF"/>
                </a:solidFill>
                <a:latin typeface="Calibri"/>
                <a:cs typeface="Calibri"/>
              </a:rPr>
              <a:t>i</a:t>
            </a:r>
            <a:r>
              <a:rPr sz="3000" spc="-305" dirty="0">
                <a:solidFill>
                  <a:srgbClr val="0000FF"/>
                </a:solidFill>
                <a:latin typeface="Calibri"/>
                <a:cs typeface="Calibri"/>
              </a:rPr>
              <a:t>r</a:t>
            </a:r>
            <a:r>
              <a:rPr sz="3000" dirty="0">
                <a:solidFill>
                  <a:srgbClr val="0000FF"/>
                </a:solidFill>
                <a:latin typeface="Calibri"/>
                <a:cs typeface="Calibri"/>
              </a:rPr>
              <a:t>.	</a:t>
            </a:r>
            <a:r>
              <a:rPr sz="3000" dirty="0">
                <a:latin typeface="Calibri"/>
                <a:cs typeface="Calibri"/>
              </a:rPr>
              <a:t>Bu</a:t>
            </a:r>
            <a:endParaRPr sz="3000">
              <a:latin typeface="Calibri"/>
              <a:cs typeface="Calibri"/>
            </a:endParaRPr>
          </a:p>
        </p:txBody>
      </p:sp>
      <p:sp>
        <p:nvSpPr>
          <p:cNvPr id="15" name="object 15"/>
          <p:cNvSpPr txBox="1"/>
          <p:nvPr/>
        </p:nvSpPr>
        <p:spPr>
          <a:xfrm>
            <a:off x="4586478" y="4919217"/>
            <a:ext cx="1592580" cy="488950"/>
          </a:xfrm>
          <a:prstGeom prst="rect">
            <a:avLst/>
          </a:prstGeom>
        </p:spPr>
        <p:txBody>
          <a:bodyPr vert="horz" wrap="square" lIns="0" tIns="0" rIns="0" bIns="0" rtlCol="0">
            <a:spAutoFit/>
          </a:bodyPr>
          <a:lstStyle/>
          <a:p>
            <a:pPr marL="12700">
              <a:lnSpc>
                <a:spcPct val="100000"/>
              </a:lnSpc>
            </a:pPr>
            <a:r>
              <a:rPr sz="3000" spc="-15" dirty="0">
                <a:latin typeface="Calibri"/>
                <a:cs typeface="Calibri"/>
              </a:rPr>
              <a:t>kapsamda</a:t>
            </a:r>
            <a:endParaRPr sz="3000">
              <a:latin typeface="Calibri"/>
              <a:cs typeface="Calibri"/>
            </a:endParaRPr>
          </a:p>
        </p:txBody>
      </p:sp>
      <p:sp>
        <p:nvSpPr>
          <p:cNvPr id="16" name="object 16"/>
          <p:cNvSpPr txBox="1"/>
          <p:nvPr/>
        </p:nvSpPr>
        <p:spPr>
          <a:xfrm>
            <a:off x="6677659" y="4919217"/>
            <a:ext cx="1939925"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bu</a:t>
            </a:r>
            <a:r>
              <a:rPr sz="3000" spc="-15" dirty="0">
                <a:latin typeface="Calibri"/>
                <a:cs typeface="Calibri"/>
              </a:rPr>
              <a:t>l</a:t>
            </a:r>
            <a:r>
              <a:rPr sz="3000" spc="-5" dirty="0">
                <a:latin typeface="Calibri"/>
                <a:cs typeface="Calibri"/>
              </a:rPr>
              <a:t>unm</a:t>
            </a:r>
            <a:r>
              <a:rPr sz="3000" spc="-60" dirty="0">
                <a:latin typeface="Calibri"/>
                <a:cs typeface="Calibri"/>
              </a:rPr>
              <a:t>a</a:t>
            </a:r>
            <a:r>
              <a:rPr sz="3000" spc="-50" dirty="0">
                <a:latin typeface="Calibri"/>
                <a:cs typeface="Calibri"/>
              </a:rPr>
              <a:t>y</a:t>
            </a:r>
            <a:r>
              <a:rPr sz="3000" dirty="0">
                <a:latin typeface="Calibri"/>
                <a:cs typeface="Calibri"/>
              </a:rPr>
              <a:t>an</a:t>
            </a:r>
            <a:endParaRPr sz="3000">
              <a:latin typeface="Calibri"/>
              <a:cs typeface="Calibri"/>
            </a:endParaRPr>
          </a:p>
        </p:txBody>
      </p:sp>
      <p:sp>
        <p:nvSpPr>
          <p:cNvPr id="17" name="object 17"/>
          <p:cNvSpPr txBox="1"/>
          <p:nvPr/>
        </p:nvSpPr>
        <p:spPr>
          <a:xfrm>
            <a:off x="547217" y="5376367"/>
            <a:ext cx="8073390" cy="1268095"/>
          </a:xfrm>
          <a:prstGeom prst="rect">
            <a:avLst/>
          </a:prstGeom>
        </p:spPr>
        <p:txBody>
          <a:bodyPr vert="horz" wrap="square" lIns="0" tIns="0" rIns="0" bIns="0" rtlCol="0">
            <a:spAutoFit/>
          </a:bodyPr>
          <a:lstStyle/>
          <a:p>
            <a:pPr marL="12700" marR="5080" algn="just">
              <a:lnSpc>
                <a:spcPct val="90000"/>
              </a:lnSpc>
            </a:pPr>
            <a:r>
              <a:rPr sz="3000" spc="-5" dirty="0">
                <a:latin typeface="Calibri"/>
                <a:cs typeface="Calibri"/>
              </a:rPr>
              <a:t>ihalenin </a:t>
            </a:r>
            <a:r>
              <a:rPr sz="3000" spc="-10" dirty="0">
                <a:latin typeface="Calibri"/>
                <a:cs typeface="Calibri"/>
              </a:rPr>
              <a:t>idarece, </a:t>
            </a:r>
            <a:r>
              <a:rPr sz="3000" spc="-25" dirty="0">
                <a:latin typeface="Calibri"/>
                <a:cs typeface="Calibri"/>
              </a:rPr>
              <a:t>şikayet </a:t>
            </a:r>
            <a:r>
              <a:rPr sz="3000" spc="-15" dirty="0">
                <a:latin typeface="Calibri"/>
                <a:cs typeface="Calibri"/>
              </a:rPr>
              <a:t>ve </a:t>
            </a:r>
            <a:r>
              <a:rPr sz="3000" spc="-20" dirty="0">
                <a:latin typeface="Calibri"/>
                <a:cs typeface="Calibri"/>
              </a:rPr>
              <a:t>itirazen </a:t>
            </a:r>
            <a:r>
              <a:rPr sz="3000" spc="-25" dirty="0">
                <a:latin typeface="Calibri"/>
                <a:cs typeface="Calibri"/>
              </a:rPr>
              <a:t>şikayet  </a:t>
            </a:r>
            <a:r>
              <a:rPr sz="3000" spc="-10" dirty="0">
                <a:latin typeface="Calibri"/>
                <a:cs typeface="Calibri"/>
              </a:rPr>
              <a:t>başvurusu </a:t>
            </a:r>
            <a:r>
              <a:rPr sz="3000" spc="-5" dirty="0">
                <a:latin typeface="Calibri"/>
                <a:cs typeface="Calibri"/>
              </a:rPr>
              <a:t>olmadan </a:t>
            </a:r>
            <a:r>
              <a:rPr sz="3000" spc="-15" dirty="0">
                <a:latin typeface="Calibri"/>
                <a:cs typeface="Calibri"/>
              </a:rPr>
              <a:t>iptal </a:t>
            </a:r>
            <a:r>
              <a:rPr sz="3000" spc="-10" dirty="0">
                <a:latin typeface="Calibri"/>
                <a:cs typeface="Calibri"/>
              </a:rPr>
              <a:t>edilmiş </a:t>
            </a:r>
            <a:r>
              <a:rPr sz="3000" dirty="0">
                <a:latin typeface="Calibri"/>
                <a:cs typeface="Calibri"/>
              </a:rPr>
              <a:t>olması </a:t>
            </a:r>
            <a:r>
              <a:rPr sz="3000" spc="-10" dirty="0">
                <a:latin typeface="Calibri"/>
                <a:cs typeface="Calibri"/>
              </a:rPr>
              <a:t>nedeniyle  </a:t>
            </a:r>
            <a:r>
              <a:rPr sz="3000" u="heavy" spc="-20" dirty="0">
                <a:solidFill>
                  <a:srgbClr val="0000FF"/>
                </a:solidFill>
                <a:latin typeface="Calibri"/>
                <a:cs typeface="Calibri"/>
              </a:rPr>
              <a:t>görev </a:t>
            </a:r>
            <a:r>
              <a:rPr sz="3000" u="heavy" spc="-10" dirty="0">
                <a:solidFill>
                  <a:srgbClr val="0000FF"/>
                </a:solidFill>
                <a:latin typeface="Calibri"/>
                <a:cs typeface="Calibri"/>
              </a:rPr>
              <a:t>yönünden başvurunun </a:t>
            </a:r>
            <a:r>
              <a:rPr sz="3000" u="heavy" spc="-15" dirty="0">
                <a:solidFill>
                  <a:srgbClr val="0000FF"/>
                </a:solidFill>
                <a:latin typeface="Calibri"/>
                <a:cs typeface="Calibri"/>
              </a:rPr>
              <a:t>reddi </a:t>
            </a:r>
            <a:r>
              <a:rPr sz="3000" spc="-35" dirty="0">
                <a:latin typeface="Calibri"/>
                <a:cs typeface="Calibri"/>
              </a:rPr>
              <a:t>gerekmektedir.</a:t>
            </a:r>
            <a:r>
              <a:rPr sz="3000" spc="-40" dirty="0">
                <a:latin typeface="Calibri"/>
                <a:cs typeface="Calibri"/>
              </a:rPr>
              <a:t> </a:t>
            </a:r>
            <a:r>
              <a:rPr sz="1800" spc="7" baseline="-23148" dirty="0">
                <a:solidFill>
                  <a:srgbClr val="888888"/>
                </a:solidFill>
                <a:latin typeface="Tahoma"/>
                <a:cs typeface="Tahoma"/>
              </a:rPr>
              <a:t>114</a:t>
            </a:r>
            <a:endParaRPr sz="1800" baseline="-23148">
              <a:latin typeface="Tahoma"/>
              <a:cs typeface="Tahoma"/>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7887" y="309371"/>
            <a:ext cx="800100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901395" y="423926"/>
            <a:ext cx="7362825" cy="521334"/>
          </a:xfrm>
          <a:prstGeom prst="rect">
            <a:avLst/>
          </a:prstGeom>
        </p:spPr>
        <p:txBody>
          <a:bodyPr vert="horz" wrap="square" lIns="0" tIns="0" rIns="0" bIns="0" rtlCol="0">
            <a:spAutoFit/>
          </a:bodyPr>
          <a:lstStyle/>
          <a:p>
            <a:pPr marL="12700">
              <a:lnSpc>
                <a:spcPct val="100000"/>
              </a:lnSpc>
            </a:pPr>
            <a:r>
              <a:rPr dirty="0"/>
              <a:t>İhalenin </a:t>
            </a:r>
            <a:r>
              <a:rPr spc="-30" dirty="0"/>
              <a:t>Karara </a:t>
            </a:r>
            <a:r>
              <a:rPr dirty="0"/>
              <a:t>Bağlanması </a:t>
            </a:r>
            <a:r>
              <a:rPr spc="-20" dirty="0"/>
              <a:t>ve</a:t>
            </a:r>
            <a:r>
              <a:rPr spc="-135" dirty="0"/>
              <a:t> </a:t>
            </a:r>
            <a:r>
              <a:rPr spc="-5" dirty="0"/>
              <a:t>Onaylanması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10386"/>
            <a:ext cx="8072755" cy="5152390"/>
          </a:xfrm>
          <a:prstGeom prst="rect">
            <a:avLst/>
          </a:prstGeom>
        </p:spPr>
        <p:txBody>
          <a:bodyPr vert="horz" wrap="square" lIns="0" tIns="0" rIns="0" bIns="0" rtlCol="0">
            <a:spAutoFit/>
          </a:bodyPr>
          <a:lstStyle/>
          <a:p>
            <a:pPr marL="12700" marR="5080" algn="just">
              <a:lnSpc>
                <a:spcPct val="150000"/>
              </a:lnSpc>
              <a:buClr>
                <a:srgbClr val="FF0000"/>
              </a:buClr>
              <a:buSzPct val="82142"/>
              <a:buFont typeface="Arial"/>
              <a:buChar char="•"/>
              <a:tabLst>
                <a:tab pos="193040" algn="l"/>
              </a:tabLst>
            </a:pPr>
            <a:r>
              <a:rPr sz="2800" spc="-20" dirty="0">
                <a:latin typeface="Calibri"/>
                <a:cs typeface="Calibri"/>
              </a:rPr>
              <a:t>Ekonomik </a:t>
            </a:r>
            <a:r>
              <a:rPr sz="2800" spc="-5" dirty="0">
                <a:latin typeface="Calibri"/>
                <a:cs typeface="Calibri"/>
              </a:rPr>
              <a:t>açıdan en </a:t>
            </a:r>
            <a:r>
              <a:rPr sz="2800" spc="-20" dirty="0">
                <a:latin typeface="Calibri"/>
                <a:cs typeface="Calibri"/>
              </a:rPr>
              <a:t>avantajlı </a:t>
            </a:r>
            <a:r>
              <a:rPr sz="2800" spc="-35" dirty="0">
                <a:latin typeface="Calibri"/>
                <a:cs typeface="Calibri"/>
              </a:rPr>
              <a:t>teklif, </a:t>
            </a:r>
            <a:r>
              <a:rPr sz="2800" spc="-10" dirty="0">
                <a:latin typeface="Calibri"/>
                <a:cs typeface="Calibri"/>
              </a:rPr>
              <a:t>sadece </a:t>
            </a:r>
            <a:r>
              <a:rPr sz="2800" spc="-20" dirty="0">
                <a:latin typeface="Calibri"/>
                <a:cs typeface="Calibri"/>
              </a:rPr>
              <a:t>fiyat  </a:t>
            </a:r>
            <a:r>
              <a:rPr sz="2800" spc="-5" dirty="0">
                <a:latin typeface="Calibri"/>
                <a:cs typeface="Calibri"/>
              </a:rPr>
              <a:t>esasına </a:t>
            </a:r>
            <a:r>
              <a:rPr sz="2800" spc="-15" dirty="0">
                <a:latin typeface="Calibri"/>
                <a:cs typeface="Calibri"/>
              </a:rPr>
              <a:t>göre </a:t>
            </a:r>
            <a:r>
              <a:rPr sz="2800" spc="-30" dirty="0">
                <a:latin typeface="Calibri"/>
                <a:cs typeface="Calibri"/>
              </a:rPr>
              <a:t>veya </a:t>
            </a:r>
            <a:r>
              <a:rPr sz="2800" spc="-20" dirty="0">
                <a:latin typeface="Calibri"/>
                <a:cs typeface="Calibri"/>
              </a:rPr>
              <a:t>fiyat </a:t>
            </a:r>
            <a:r>
              <a:rPr sz="2800" spc="-10" dirty="0">
                <a:latin typeface="Calibri"/>
                <a:cs typeface="Calibri"/>
              </a:rPr>
              <a:t>ile birlikte </a:t>
            </a:r>
            <a:r>
              <a:rPr sz="2800" spc="-5" dirty="0">
                <a:latin typeface="Calibri"/>
                <a:cs typeface="Calibri"/>
              </a:rPr>
              <a:t>işletme </a:t>
            </a:r>
            <a:r>
              <a:rPr sz="2800" spc="-20" dirty="0">
                <a:latin typeface="Calibri"/>
                <a:cs typeface="Calibri"/>
              </a:rPr>
              <a:t>ve </a:t>
            </a:r>
            <a:r>
              <a:rPr sz="2800" spc="-5" dirty="0">
                <a:latin typeface="Calibri"/>
                <a:cs typeface="Calibri"/>
              </a:rPr>
              <a:t>bakım  </a:t>
            </a:r>
            <a:r>
              <a:rPr sz="2800" spc="-10" dirty="0">
                <a:latin typeface="Calibri"/>
                <a:cs typeface="Calibri"/>
              </a:rPr>
              <a:t>maliyeti, </a:t>
            </a:r>
            <a:r>
              <a:rPr sz="2800" spc="-15" dirty="0">
                <a:latin typeface="Calibri"/>
                <a:cs typeface="Calibri"/>
              </a:rPr>
              <a:t>maliyet </a:t>
            </a:r>
            <a:r>
              <a:rPr sz="2800" spc="-5" dirty="0">
                <a:latin typeface="Calibri"/>
                <a:cs typeface="Calibri"/>
              </a:rPr>
              <a:t>etkinliği, </a:t>
            </a:r>
            <a:r>
              <a:rPr sz="2800" spc="-10" dirty="0">
                <a:latin typeface="Calibri"/>
                <a:cs typeface="Calibri"/>
              </a:rPr>
              <a:t>verimlilik, </a:t>
            </a:r>
            <a:r>
              <a:rPr sz="2800" spc="-15" dirty="0">
                <a:latin typeface="Calibri"/>
                <a:cs typeface="Calibri"/>
              </a:rPr>
              <a:t>kalite </a:t>
            </a:r>
            <a:r>
              <a:rPr sz="2800" spc="-20" dirty="0">
                <a:latin typeface="Calibri"/>
                <a:cs typeface="Calibri"/>
              </a:rPr>
              <a:t>ve </a:t>
            </a:r>
            <a:r>
              <a:rPr sz="2800" spc="-15" dirty="0">
                <a:latin typeface="Calibri"/>
                <a:cs typeface="Calibri"/>
              </a:rPr>
              <a:t>teknik </a:t>
            </a:r>
            <a:r>
              <a:rPr sz="2800" spc="600" dirty="0">
                <a:latin typeface="Calibri"/>
                <a:cs typeface="Calibri"/>
              </a:rPr>
              <a:t> </a:t>
            </a:r>
            <a:r>
              <a:rPr sz="2800" spc="-10" dirty="0">
                <a:latin typeface="Calibri"/>
                <a:cs typeface="Calibri"/>
              </a:rPr>
              <a:t>değer </a:t>
            </a:r>
            <a:r>
              <a:rPr sz="2800" spc="-5" dirty="0">
                <a:latin typeface="Calibri"/>
                <a:cs typeface="Calibri"/>
              </a:rPr>
              <a:t>gibi </a:t>
            </a:r>
            <a:r>
              <a:rPr sz="2800" spc="-20" dirty="0">
                <a:latin typeface="Calibri"/>
                <a:cs typeface="Calibri"/>
              </a:rPr>
              <a:t>fiyat </a:t>
            </a:r>
            <a:r>
              <a:rPr sz="2800" spc="-5" dirty="0">
                <a:latin typeface="Calibri"/>
                <a:cs typeface="Calibri"/>
              </a:rPr>
              <a:t>dışındaki unsurlar </a:t>
            </a:r>
            <a:r>
              <a:rPr sz="2800" spc="-10" dirty="0">
                <a:latin typeface="Calibri"/>
                <a:cs typeface="Calibri"/>
              </a:rPr>
              <a:t>da </a:t>
            </a:r>
            <a:r>
              <a:rPr sz="2800" spc="-20" dirty="0">
                <a:latin typeface="Calibri"/>
                <a:cs typeface="Calibri"/>
              </a:rPr>
              <a:t>dikkate </a:t>
            </a:r>
            <a:r>
              <a:rPr sz="2800" spc="-15" dirty="0">
                <a:latin typeface="Calibri"/>
                <a:cs typeface="Calibri"/>
              </a:rPr>
              <a:t>alınarak  </a:t>
            </a:r>
            <a:r>
              <a:rPr sz="2800" spc="-35" dirty="0">
                <a:latin typeface="Calibri"/>
                <a:cs typeface="Calibri"/>
              </a:rPr>
              <a:t>belirlenir. </a:t>
            </a:r>
            <a:r>
              <a:rPr sz="2800" spc="-20" dirty="0">
                <a:latin typeface="Calibri"/>
                <a:cs typeface="Calibri"/>
              </a:rPr>
              <a:t>Ekonomik </a:t>
            </a:r>
            <a:r>
              <a:rPr sz="2800" spc="-5" dirty="0">
                <a:latin typeface="Calibri"/>
                <a:cs typeface="Calibri"/>
              </a:rPr>
              <a:t>açıdan </a:t>
            </a:r>
            <a:r>
              <a:rPr sz="2800" dirty="0">
                <a:latin typeface="Calibri"/>
                <a:cs typeface="Calibri"/>
              </a:rPr>
              <a:t>en </a:t>
            </a:r>
            <a:r>
              <a:rPr sz="2800" spc="-20" dirty="0">
                <a:latin typeface="Calibri"/>
                <a:cs typeface="Calibri"/>
              </a:rPr>
              <a:t>avantajlı </a:t>
            </a:r>
            <a:r>
              <a:rPr sz="2800" spc="-10" dirty="0">
                <a:latin typeface="Calibri"/>
                <a:cs typeface="Calibri"/>
              </a:rPr>
              <a:t>teklifin </a:t>
            </a:r>
            <a:r>
              <a:rPr sz="2800" spc="-20" dirty="0">
                <a:latin typeface="Calibri"/>
                <a:cs typeface="Calibri"/>
              </a:rPr>
              <a:t>fiyat  </a:t>
            </a:r>
            <a:r>
              <a:rPr sz="2800" spc="-5" dirty="0">
                <a:latin typeface="Calibri"/>
                <a:cs typeface="Calibri"/>
              </a:rPr>
              <a:t>dışındaki unsurlar </a:t>
            </a:r>
            <a:r>
              <a:rPr sz="2800" spc="-10" dirty="0">
                <a:latin typeface="Calibri"/>
                <a:cs typeface="Calibri"/>
              </a:rPr>
              <a:t>da </a:t>
            </a:r>
            <a:r>
              <a:rPr sz="2800" spc="-20" dirty="0">
                <a:latin typeface="Calibri"/>
                <a:cs typeface="Calibri"/>
              </a:rPr>
              <a:t>dikkate </a:t>
            </a:r>
            <a:r>
              <a:rPr sz="2800" spc="-15" dirty="0">
                <a:latin typeface="Calibri"/>
                <a:cs typeface="Calibri"/>
              </a:rPr>
              <a:t>alınarak</a:t>
            </a:r>
            <a:r>
              <a:rPr sz="2800" spc="600" dirty="0">
                <a:latin typeface="Calibri"/>
                <a:cs typeface="Calibri"/>
              </a:rPr>
              <a:t> </a:t>
            </a:r>
            <a:r>
              <a:rPr sz="2800" spc="-5" dirty="0">
                <a:latin typeface="Calibri"/>
                <a:cs typeface="Calibri"/>
              </a:rPr>
              <a:t>belirleneceği  </a:t>
            </a:r>
            <a:r>
              <a:rPr sz="2800" spc="-10" dirty="0">
                <a:latin typeface="Calibri"/>
                <a:cs typeface="Calibri"/>
              </a:rPr>
              <a:t>ihalelerde, </a:t>
            </a:r>
            <a:r>
              <a:rPr sz="2800" spc="-5" dirty="0">
                <a:latin typeface="Calibri"/>
                <a:cs typeface="Calibri"/>
              </a:rPr>
              <a:t>ihale dokümanında bu unsurların </a:t>
            </a:r>
            <a:r>
              <a:rPr sz="2800" spc="-15" dirty="0">
                <a:latin typeface="Calibri"/>
                <a:cs typeface="Calibri"/>
              </a:rPr>
              <a:t>parasal </a:t>
            </a:r>
            <a:r>
              <a:rPr sz="2800" spc="600" dirty="0">
                <a:latin typeface="Calibri"/>
                <a:cs typeface="Calibri"/>
              </a:rPr>
              <a:t> </a:t>
            </a:r>
            <a:r>
              <a:rPr sz="2800" spc="-5" dirty="0">
                <a:latin typeface="Calibri"/>
                <a:cs typeface="Calibri"/>
              </a:rPr>
              <a:t>değerleri </a:t>
            </a:r>
            <a:r>
              <a:rPr sz="2800" spc="-30" dirty="0">
                <a:latin typeface="Calibri"/>
                <a:cs typeface="Calibri"/>
              </a:rPr>
              <a:t>veya </a:t>
            </a:r>
            <a:r>
              <a:rPr sz="2800" spc="-10" dirty="0">
                <a:latin typeface="Calibri"/>
                <a:cs typeface="Calibri"/>
              </a:rPr>
              <a:t>nispi </a:t>
            </a:r>
            <a:r>
              <a:rPr sz="2800" spc="-5" dirty="0">
                <a:latin typeface="Calibri"/>
                <a:cs typeface="Calibri"/>
              </a:rPr>
              <a:t>ağırlıkları</a:t>
            </a:r>
            <a:r>
              <a:rPr sz="2800" spc="35" dirty="0">
                <a:latin typeface="Calibri"/>
                <a:cs typeface="Calibri"/>
              </a:rPr>
              <a:t> </a:t>
            </a:r>
            <a:r>
              <a:rPr sz="2800" spc="-35" dirty="0">
                <a:latin typeface="Calibri"/>
                <a:cs typeface="Calibri"/>
              </a:rPr>
              <a:t>belirlenir.</a:t>
            </a:r>
            <a:endParaRPr sz="28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107</a:t>
            </a:fld>
            <a:endParaRPr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7887" y="309371"/>
            <a:ext cx="800100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901395" y="423926"/>
            <a:ext cx="7362825" cy="521334"/>
          </a:xfrm>
          <a:prstGeom prst="rect">
            <a:avLst/>
          </a:prstGeom>
        </p:spPr>
        <p:txBody>
          <a:bodyPr vert="horz" wrap="square" lIns="0" tIns="0" rIns="0" bIns="0" rtlCol="0">
            <a:spAutoFit/>
          </a:bodyPr>
          <a:lstStyle/>
          <a:p>
            <a:pPr marL="12700">
              <a:lnSpc>
                <a:spcPct val="100000"/>
              </a:lnSpc>
            </a:pPr>
            <a:r>
              <a:rPr dirty="0"/>
              <a:t>İhalenin </a:t>
            </a:r>
            <a:r>
              <a:rPr spc="-30" dirty="0"/>
              <a:t>Karara </a:t>
            </a:r>
            <a:r>
              <a:rPr dirty="0"/>
              <a:t>Bağlanması </a:t>
            </a:r>
            <a:r>
              <a:rPr spc="-20" dirty="0"/>
              <a:t>ve</a:t>
            </a:r>
            <a:r>
              <a:rPr spc="-135" dirty="0"/>
              <a:t> </a:t>
            </a:r>
            <a:r>
              <a:rPr spc="-5" dirty="0"/>
              <a:t>Onaylanması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504950"/>
            <a:ext cx="7175500" cy="915669"/>
          </a:xfrm>
          <a:prstGeom prst="rect">
            <a:avLst/>
          </a:prstGeom>
        </p:spPr>
        <p:txBody>
          <a:bodyPr vert="horz" wrap="square" lIns="0" tIns="0" rIns="0" bIns="0" rtlCol="0">
            <a:spAutoFit/>
          </a:bodyPr>
          <a:lstStyle/>
          <a:p>
            <a:pPr marL="212090" indent="-199390">
              <a:lnSpc>
                <a:spcPct val="100000"/>
              </a:lnSpc>
              <a:buClr>
                <a:srgbClr val="FF0000"/>
              </a:buClr>
              <a:buSzPct val="89655"/>
              <a:buFont typeface="Arial"/>
              <a:buChar char="•"/>
              <a:tabLst>
                <a:tab pos="212725" algn="l"/>
                <a:tab pos="1257300" algn="l"/>
                <a:tab pos="3632200" algn="l"/>
                <a:tab pos="4591050" algn="l"/>
                <a:tab pos="6165850" algn="l"/>
              </a:tabLst>
            </a:pPr>
            <a:r>
              <a:rPr sz="2900" spc="-5" dirty="0">
                <a:latin typeface="Calibri"/>
                <a:cs typeface="Calibri"/>
              </a:rPr>
              <a:t>İhale	dokümanında	</a:t>
            </a:r>
            <a:r>
              <a:rPr sz="2900" spc="-15" dirty="0">
                <a:latin typeface="Calibri"/>
                <a:cs typeface="Calibri"/>
              </a:rPr>
              <a:t>yerli	</a:t>
            </a:r>
            <a:r>
              <a:rPr sz="2900" spc="-10" dirty="0">
                <a:latin typeface="Calibri"/>
                <a:cs typeface="Calibri"/>
              </a:rPr>
              <a:t>istekliler	</a:t>
            </a:r>
            <a:r>
              <a:rPr sz="2900" spc="-5" dirty="0">
                <a:latin typeface="Calibri"/>
                <a:cs typeface="Calibri"/>
              </a:rPr>
              <a:t>lehine</a:t>
            </a:r>
            <a:endParaRPr sz="2900">
              <a:latin typeface="Calibri"/>
              <a:cs typeface="Calibri"/>
            </a:endParaRPr>
          </a:p>
          <a:p>
            <a:pPr marL="12700">
              <a:lnSpc>
                <a:spcPct val="100000"/>
              </a:lnSpc>
              <a:tabLst>
                <a:tab pos="1420495" algn="l"/>
                <a:tab pos="3373120" algn="l"/>
                <a:tab pos="4955540" algn="l"/>
                <a:tab pos="6775450" algn="l"/>
              </a:tabLst>
            </a:pPr>
            <a:r>
              <a:rPr sz="2900" spc="-50" dirty="0">
                <a:latin typeface="Calibri"/>
                <a:cs typeface="Calibri"/>
              </a:rPr>
              <a:t>a</a:t>
            </a:r>
            <a:r>
              <a:rPr sz="2900" spc="-55" dirty="0">
                <a:latin typeface="Calibri"/>
                <a:cs typeface="Calibri"/>
              </a:rPr>
              <a:t>v</a:t>
            </a:r>
            <a:r>
              <a:rPr sz="2900" dirty="0">
                <a:latin typeface="Calibri"/>
                <a:cs typeface="Calibri"/>
              </a:rPr>
              <a:t>a</a:t>
            </a:r>
            <a:r>
              <a:rPr sz="2900" spc="-30" dirty="0">
                <a:latin typeface="Calibri"/>
                <a:cs typeface="Calibri"/>
              </a:rPr>
              <a:t>n</a:t>
            </a:r>
            <a:r>
              <a:rPr sz="2900" spc="-40" dirty="0">
                <a:latin typeface="Calibri"/>
                <a:cs typeface="Calibri"/>
              </a:rPr>
              <a:t>t</a:t>
            </a:r>
            <a:r>
              <a:rPr sz="2900" dirty="0">
                <a:latin typeface="Calibri"/>
                <a:cs typeface="Calibri"/>
              </a:rPr>
              <a:t>ajı	sa</a:t>
            </a:r>
            <a:r>
              <a:rPr sz="2900" spc="-25" dirty="0">
                <a:latin typeface="Calibri"/>
                <a:cs typeface="Calibri"/>
              </a:rPr>
              <a:t>ğ</a:t>
            </a:r>
            <a:r>
              <a:rPr sz="2900" dirty="0">
                <a:latin typeface="Calibri"/>
                <a:cs typeface="Calibri"/>
              </a:rPr>
              <a:t>lana</a:t>
            </a:r>
            <a:r>
              <a:rPr sz="2900" spc="-45" dirty="0">
                <a:latin typeface="Calibri"/>
                <a:cs typeface="Calibri"/>
              </a:rPr>
              <a:t>c</a:t>
            </a:r>
            <a:r>
              <a:rPr sz="2900" dirty="0">
                <a:latin typeface="Calibri"/>
                <a:cs typeface="Calibri"/>
              </a:rPr>
              <a:t>a</a:t>
            </a:r>
            <a:r>
              <a:rPr sz="2900" spc="-15" dirty="0">
                <a:latin typeface="Calibri"/>
                <a:cs typeface="Calibri"/>
              </a:rPr>
              <a:t>ğ</a:t>
            </a:r>
            <a:r>
              <a:rPr sz="2900" dirty="0">
                <a:latin typeface="Calibri"/>
                <a:cs typeface="Calibri"/>
              </a:rPr>
              <a:t>ı	</a:t>
            </a:r>
            <a:r>
              <a:rPr sz="2900" spc="-20" dirty="0">
                <a:latin typeface="Calibri"/>
                <a:cs typeface="Calibri"/>
              </a:rPr>
              <a:t>b</a:t>
            </a:r>
            <a:r>
              <a:rPr sz="2900" dirty="0">
                <a:latin typeface="Calibri"/>
                <a:cs typeface="Calibri"/>
              </a:rPr>
              <a:t>e</a:t>
            </a:r>
            <a:r>
              <a:rPr sz="2900" spc="-15" dirty="0">
                <a:latin typeface="Calibri"/>
                <a:cs typeface="Calibri"/>
              </a:rPr>
              <a:t>l</a:t>
            </a:r>
            <a:r>
              <a:rPr sz="2900" dirty="0">
                <a:latin typeface="Calibri"/>
                <a:cs typeface="Calibri"/>
              </a:rPr>
              <a:t>irt</a:t>
            </a:r>
            <a:r>
              <a:rPr sz="2900" spc="-15" dirty="0">
                <a:latin typeface="Calibri"/>
                <a:cs typeface="Calibri"/>
              </a:rPr>
              <a:t>i</a:t>
            </a:r>
            <a:r>
              <a:rPr sz="2900" dirty="0">
                <a:latin typeface="Calibri"/>
                <a:cs typeface="Calibri"/>
              </a:rPr>
              <a:t>l</a:t>
            </a:r>
            <a:r>
              <a:rPr sz="2900" spc="-15" dirty="0">
                <a:latin typeface="Calibri"/>
                <a:cs typeface="Calibri"/>
              </a:rPr>
              <a:t>e</a:t>
            </a:r>
            <a:r>
              <a:rPr sz="2900" dirty="0">
                <a:latin typeface="Calibri"/>
                <a:cs typeface="Calibri"/>
              </a:rPr>
              <a:t>n	i</a:t>
            </a:r>
            <a:r>
              <a:rPr sz="2900" spc="-15" dirty="0">
                <a:latin typeface="Calibri"/>
                <a:cs typeface="Calibri"/>
              </a:rPr>
              <a:t>h</a:t>
            </a:r>
            <a:r>
              <a:rPr sz="2900" dirty="0">
                <a:latin typeface="Calibri"/>
                <a:cs typeface="Calibri"/>
              </a:rPr>
              <a:t>al</a:t>
            </a:r>
            <a:r>
              <a:rPr sz="2900" spc="-15" dirty="0">
                <a:latin typeface="Calibri"/>
                <a:cs typeface="Calibri"/>
              </a:rPr>
              <a:t>e</a:t>
            </a:r>
            <a:r>
              <a:rPr sz="2900" dirty="0">
                <a:latin typeface="Calibri"/>
                <a:cs typeface="Calibri"/>
              </a:rPr>
              <a:t>l</a:t>
            </a:r>
            <a:r>
              <a:rPr sz="2900" spc="-15" dirty="0">
                <a:latin typeface="Calibri"/>
                <a:cs typeface="Calibri"/>
              </a:rPr>
              <a:t>e</a:t>
            </a:r>
            <a:r>
              <a:rPr sz="2900" spc="-55" dirty="0">
                <a:latin typeface="Calibri"/>
                <a:cs typeface="Calibri"/>
              </a:rPr>
              <a:t>r</a:t>
            </a:r>
            <a:r>
              <a:rPr sz="2900" spc="-5" dirty="0">
                <a:latin typeface="Calibri"/>
                <a:cs typeface="Calibri"/>
              </a:rPr>
              <a:t>d</a:t>
            </a:r>
            <a:r>
              <a:rPr sz="2900" spc="-10" dirty="0">
                <a:latin typeface="Calibri"/>
                <a:cs typeface="Calibri"/>
              </a:rPr>
              <a:t>e</a:t>
            </a:r>
            <a:r>
              <a:rPr sz="2900" dirty="0">
                <a:latin typeface="Calibri"/>
                <a:cs typeface="Calibri"/>
              </a:rPr>
              <a:t>,	</a:t>
            </a:r>
            <a:r>
              <a:rPr sz="2900" spc="-5" dirty="0">
                <a:latin typeface="Calibri"/>
                <a:cs typeface="Calibri"/>
              </a:rPr>
              <a:t>bu</a:t>
            </a:r>
            <a:endParaRPr sz="29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108</a:t>
            </a:fld>
            <a:endParaRPr dirty="0"/>
          </a:p>
        </p:txBody>
      </p:sp>
      <p:sp>
        <p:nvSpPr>
          <p:cNvPr id="10" name="object 10"/>
          <p:cNvSpPr txBox="1"/>
          <p:nvPr/>
        </p:nvSpPr>
        <p:spPr>
          <a:xfrm>
            <a:off x="7939785" y="1504950"/>
            <a:ext cx="679450" cy="915669"/>
          </a:xfrm>
          <a:prstGeom prst="rect">
            <a:avLst/>
          </a:prstGeom>
        </p:spPr>
        <p:txBody>
          <a:bodyPr vert="horz" wrap="square" lIns="0" tIns="0" rIns="0" bIns="0" rtlCol="0">
            <a:spAutoFit/>
          </a:bodyPr>
          <a:lstStyle/>
          <a:p>
            <a:pPr marL="12700">
              <a:lnSpc>
                <a:spcPct val="100000"/>
              </a:lnSpc>
            </a:pPr>
            <a:r>
              <a:rPr sz="2900" spc="-10" dirty="0">
                <a:latin typeface="Calibri"/>
                <a:cs typeface="Calibri"/>
              </a:rPr>
              <a:t>f</a:t>
            </a:r>
            <a:r>
              <a:rPr sz="2900" dirty="0">
                <a:latin typeface="Calibri"/>
                <a:cs typeface="Calibri"/>
              </a:rPr>
              <a:t>i</a:t>
            </a:r>
            <a:r>
              <a:rPr sz="2900" spc="-55" dirty="0">
                <a:latin typeface="Calibri"/>
                <a:cs typeface="Calibri"/>
              </a:rPr>
              <a:t>y</a:t>
            </a:r>
            <a:r>
              <a:rPr sz="2900" spc="-25" dirty="0">
                <a:latin typeface="Calibri"/>
                <a:cs typeface="Calibri"/>
              </a:rPr>
              <a:t>a</a:t>
            </a:r>
            <a:r>
              <a:rPr sz="2900" dirty="0">
                <a:latin typeface="Calibri"/>
                <a:cs typeface="Calibri"/>
              </a:rPr>
              <a:t>t</a:t>
            </a:r>
            <a:endParaRPr sz="2900">
              <a:latin typeface="Calibri"/>
              <a:cs typeface="Calibri"/>
            </a:endParaRPr>
          </a:p>
          <a:p>
            <a:pPr marL="12700">
              <a:lnSpc>
                <a:spcPct val="100000"/>
              </a:lnSpc>
            </a:pPr>
            <a:r>
              <a:rPr sz="2900" spc="-15" dirty="0">
                <a:latin typeface="Calibri"/>
                <a:cs typeface="Calibri"/>
              </a:rPr>
              <a:t>f</a:t>
            </a:r>
            <a:r>
              <a:rPr sz="2900" dirty="0">
                <a:latin typeface="Calibri"/>
                <a:cs typeface="Calibri"/>
              </a:rPr>
              <a:t>i</a:t>
            </a:r>
            <a:r>
              <a:rPr sz="2900" spc="-55" dirty="0">
                <a:latin typeface="Calibri"/>
                <a:cs typeface="Calibri"/>
              </a:rPr>
              <a:t>y</a:t>
            </a:r>
            <a:r>
              <a:rPr sz="2900" spc="-25" dirty="0">
                <a:latin typeface="Calibri"/>
                <a:cs typeface="Calibri"/>
              </a:rPr>
              <a:t>a</a:t>
            </a:r>
            <a:r>
              <a:rPr sz="2900" dirty="0">
                <a:latin typeface="Calibri"/>
                <a:cs typeface="Calibri"/>
              </a:rPr>
              <a:t>t</a:t>
            </a:r>
            <a:endParaRPr sz="2900">
              <a:latin typeface="Calibri"/>
              <a:cs typeface="Calibri"/>
            </a:endParaRPr>
          </a:p>
        </p:txBody>
      </p:sp>
      <p:sp>
        <p:nvSpPr>
          <p:cNvPr id="11" name="object 11"/>
          <p:cNvSpPr txBox="1"/>
          <p:nvPr/>
        </p:nvSpPr>
        <p:spPr>
          <a:xfrm>
            <a:off x="547217" y="2389251"/>
            <a:ext cx="8074025" cy="4010025"/>
          </a:xfrm>
          <a:prstGeom prst="rect">
            <a:avLst/>
          </a:prstGeom>
        </p:spPr>
        <p:txBody>
          <a:bodyPr vert="horz" wrap="square" lIns="0" tIns="0" rIns="0" bIns="0" rtlCol="0">
            <a:spAutoFit/>
          </a:bodyPr>
          <a:lstStyle/>
          <a:p>
            <a:pPr marL="12700" marR="6985" algn="just">
              <a:lnSpc>
                <a:spcPct val="100000"/>
              </a:lnSpc>
            </a:pPr>
            <a:r>
              <a:rPr sz="2900" spc="-20" dirty="0">
                <a:latin typeface="Calibri"/>
                <a:cs typeface="Calibri"/>
              </a:rPr>
              <a:t>avantajı </a:t>
            </a:r>
            <a:r>
              <a:rPr sz="2900" spc="-10" dirty="0">
                <a:latin typeface="Calibri"/>
                <a:cs typeface="Calibri"/>
              </a:rPr>
              <a:t>da uygulanmak suretiyle </a:t>
            </a:r>
            <a:r>
              <a:rPr sz="2900" spc="-20" dirty="0">
                <a:latin typeface="Calibri"/>
                <a:cs typeface="Calibri"/>
              </a:rPr>
              <a:t>ekonomik </a:t>
            </a:r>
            <a:r>
              <a:rPr sz="2900" spc="-5" dirty="0">
                <a:latin typeface="Calibri"/>
                <a:cs typeface="Calibri"/>
              </a:rPr>
              <a:t>açıdan en  </a:t>
            </a:r>
            <a:r>
              <a:rPr sz="2900" spc="-20" dirty="0">
                <a:latin typeface="Calibri"/>
                <a:cs typeface="Calibri"/>
              </a:rPr>
              <a:t>avantajlı </a:t>
            </a:r>
            <a:r>
              <a:rPr sz="2900" spc="-10" dirty="0">
                <a:latin typeface="Calibri"/>
                <a:cs typeface="Calibri"/>
              </a:rPr>
              <a:t>teklif </a:t>
            </a:r>
            <a:r>
              <a:rPr sz="2900" spc="-5" dirty="0">
                <a:latin typeface="Calibri"/>
                <a:cs typeface="Calibri"/>
              </a:rPr>
              <a:t>belirlenerek </a:t>
            </a:r>
            <a:r>
              <a:rPr sz="2900" dirty="0">
                <a:latin typeface="Calibri"/>
                <a:cs typeface="Calibri"/>
              </a:rPr>
              <a:t>ihale</a:t>
            </a:r>
            <a:r>
              <a:rPr sz="2900" spc="-65" dirty="0">
                <a:latin typeface="Calibri"/>
                <a:cs typeface="Calibri"/>
              </a:rPr>
              <a:t> </a:t>
            </a:r>
            <a:r>
              <a:rPr sz="2900" spc="-20" dirty="0">
                <a:latin typeface="Calibri"/>
                <a:cs typeface="Calibri"/>
              </a:rPr>
              <a:t>sonuçlandırılır.</a:t>
            </a:r>
            <a:endParaRPr sz="2900">
              <a:latin typeface="Calibri"/>
              <a:cs typeface="Calibri"/>
            </a:endParaRPr>
          </a:p>
          <a:p>
            <a:pPr marL="12700" marR="5080" algn="just">
              <a:lnSpc>
                <a:spcPct val="100000"/>
              </a:lnSpc>
              <a:buClr>
                <a:srgbClr val="FF0000"/>
              </a:buClr>
              <a:buSzPct val="89655"/>
              <a:buFont typeface="Arial"/>
              <a:buChar char="•"/>
              <a:tabLst>
                <a:tab pos="212725" algn="l"/>
              </a:tabLst>
            </a:pPr>
            <a:r>
              <a:rPr sz="2900" dirty="0">
                <a:latin typeface="Calibri"/>
                <a:cs typeface="Calibri"/>
              </a:rPr>
              <a:t>En </a:t>
            </a:r>
            <a:r>
              <a:rPr sz="2900" spc="-5" dirty="0">
                <a:latin typeface="Calibri"/>
                <a:cs typeface="Calibri"/>
              </a:rPr>
              <a:t>düşük </a:t>
            </a:r>
            <a:r>
              <a:rPr sz="2900" spc="-15" dirty="0">
                <a:latin typeface="Calibri"/>
                <a:cs typeface="Calibri"/>
              </a:rPr>
              <a:t>fiyatın </a:t>
            </a:r>
            <a:r>
              <a:rPr sz="2900" spc="-20" dirty="0">
                <a:latin typeface="Calibri"/>
                <a:cs typeface="Calibri"/>
              </a:rPr>
              <a:t>ekonomik </a:t>
            </a:r>
            <a:r>
              <a:rPr sz="2900" dirty="0">
                <a:latin typeface="Calibri"/>
                <a:cs typeface="Calibri"/>
              </a:rPr>
              <a:t>açıdan </a:t>
            </a:r>
            <a:r>
              <a:rPr sz="2900" spc="-5" dirty="0">
                <a:latin typeface="Calibri"/>
                <a:cs typeface="Calibri"/>
              </a:rPr>
              <a:t>en </a:t>
            </a:r>
            <a:r>
              <a:rPr sz="2900" spc="-20" dirty="0">
                <a:latin typeface="Calibri"/>
                <a:cs typeface="Calibri"/>
              </a:rPr>
              <a:t>avantajlı </a:t>
            </a:r>
            <a:r>
              <a:rPr sz="2900" spc="-15" dirty="0">
                <a:latin typeface="Calibri"/>
                <a:cs typeface="Calibri"/>
              </a:rPr>
              <a:t>teklif  olarak </a:t>
            </a:r>
            <a:r>
              <a:rPr sz="2900" spc="-5" dirty="0">
                <a:latin typeface="Calibri"/>
                <a:cs typeface="Calibri"/>
              </a:rPr>
              <a:t>değerlendirildiği </a:t>
            </a:r>
            <a:r>
              <a:rPr sz="2900" spc="-10" dirty="0">
                <a:latin typeface="Calibri"/>
                <a:cs typeface="Calibri"/>
              </a:rPr>
              <a:t>ihalelerde, birden </a:t>
            </a:r>
            <a:r>
              <a:rPr sz="2900" spc="-15" dirty="0">
                <a:latin typeface="Calibri"/>
                <a:cs typeface="Calibri"/>
              </a:rPr>
              <a:t>fazla istekli </a:t>
            </a:r>
            <a:r>
              <a:rPr sz="2900" spc="625" dirty="0">
                <a:latin typeface="Calibri"/>
                <a:cs typeface="Calibri"/>
              </a:rPr>
              <a:t> </a:t>
            </a:r>
            <a:r>
              <a:rPr sz="2900" spc="-15" dirty="0">
                <a:latin typeface="Calibri"/>
                <a:cs typeface="Calibri"/>
              </a:rPr>
              <a:t>tarafından aynı fiyatın </a:t>
            </a:r>
            <a:r>
              <a:rPr sz="2900" spc="-10" dirty="0">
                <a:latin typeface="Calibri"/>
                <a:cs typeface="Calibri"/>
              </a:rPr>
              <a:t>teklif </a:t>
            </a:r>
            <a:r>
              <a:rPr sz="2900" spc="-5" dirty="0">
                <a:latin typeface="Calibri"/>
                <a:cs typeface="Calibri"/>
              </a:rPr>
              <a:t>edildiği </a:t>
            </a:r>
            <a:r>
              <a:rPr sz="2900" spc="-20" dirty="0">
                <a:latin typeface="Calibri"/>
                <a:cs typeface="Calibri"/>
              </a:rPr>
              <a:t>ve </a:t>
            </a:r>
            <a:r>
              <a:rPr sz="2900" spc="-5" dirty="0">
                <a:latin typeface="Calibri"/>
                <a:cs typeface="Calibri"/>
              </a:rPr>
              <a:t>bunların da  </a:t>
            </a:r>
            <a:r>
              <a:rPr sz="2900" spc="-20" dirty="0">
                <a:latin typeface="Calibri"/>
                <a:cs typeface="Calibri"/>
              </a:rPr>
              <a:t>ekonomik </a:t>
            </a:r>
            <a:r>
              <a:rPr sz="2900" spc="-5" dirty="0">
                <a:latin typeface="Calibri"/>
                <a:cs typeface="Calibri"/>
              </a:rPr>
              <a:t>açıdan </a:t>
            </a:r>
            <a:r>
              <a:rPr sz="2900" spc="-10" dirty="0">
                <a:latin typeface="Calibri"/>
                <a:cs typeface="Calibri"/>
              </a:rPr>
              <a:t>en </a:t>
            </a:r>
            <a:r>
              <a:rPr sz="2900" spc="-20" dirty="0">
                <a:latin typeface="Calibri"/>
                <a:cs typeface="Calibri"/>
              </a:rPr>
              <a:t>avantajlı </a:t>
            </a:r>
            <a:r>
              <a:rPr sz="2900" spc="-15" dirty="0">
                <a:latin typeface="Calibri"/>
                <a:cs typeface="Calibri"/>
              </a:rPr>
              <a:t>teklif </a:t>
            </a:r>
            <a:r>
              <a:rPr sz="2900" dirty="0">
                <a:latin typeface="Calibri"/>
                <a:cs typeface="Calibri"/>
              </a:rPr>
              <a:t>olduğu </a:t>
            </a:r>
            <a:r>
              <a:rPr sz="2900" spc="-5" dirty="0">
                <a:latin typeface="Calibri"/>
                <a:cs typeface="Calibri"/>
              </a:rPr>
              <a:t>anlaşıldığı  </a:t>
            </a:r>
            <a:r>
              <a:rPr sz="2900" spc="-20" dirty="0">
                <a:latin typeface="Calibri"/>
                <a:cs typeface="Calibri"/>
              </a:rPr>
              <a:t>takdirde, fiyat </a:t>
            </a:r>
            <a:r>
              <a:rPr sz="2900" spc="-5" dirty="0">
                <a:latin typeface="Calibri"/>
                <a:cs typeface="Calibri"/>
              </a:rPr>
              <a:t>dışındaki unsurlar </a:t>
            </a:r>
            <a:r>
              <a:rPr sz="2900" spc="-20" dirty="0">
                <a:latin typeface="Calibri"/>
                <a:cs typeface="Calibri"/>
              </a:rPr>
              <a:t>dikkate </a:t>
            </a:r>
            <a:r>
              <a:rPr sz="2900" spc="-5" dirty="0">
                <a:latin typeface="Calibri"/>
                <a:cs typeface="Calibri"/>
              </a:rPr>
              <a:t>alınmak  </a:t>
            </a:r>
            <a:r>
              <a:rPr sz="2900" spc="-10" dirty="0">
                <a:latin typeface="Calibri"/>
                <a:cs typeface="Calibri"/>
              </a:rPr>
              <a:t>suretiyle </a:t>
            </a:r>
            <a:r>
              <a:rPr sz="2900" spc="-20" dirty="0">
                <a:latin typeface="Calibri"/>
                <a:cs typeface="Calibri"/>
              </a:rPr>
              <a:t>ekonomik </a:t>
            </a:r>
            <a:r>
              <a:rPr sz="2900" spc="-5" dirty="0">
                <a:latin typeface="Calibri"/>
                <a:cs typeface="Calibri"/>
              </a:rPr>
              <a:t>açıdan en </a:t>
            </a:r>
            <a:r>
              <a:rPr sz="2900" spc="-20" dirty="0">
                <a:latin typeface="Calibri"/>
                <a:cs typeface="Calibri"/>
              </a:rPr>
              <a:t>avantajlı </a:t>
            </a:r>
            <a:r>
              <a:rPr sz="2900" spc="-10" dirty="0">
                <a:latin typeface="Calibri"/>
                <a:cs typeface="Calibri"/>
              </a:rPr>
              <a:t>teklif  </a:t>
            </a:r>
            <a:r>
              <a:rPr sz="2900" spc="-5" dirty="0">
                <a:latin typeface="Calibri"/>
                <a:cs typeface="Calibri"/>
              </a:rPr>
              <a:t>belirlenerek </a:t>
            </a:r>
            <a:r>
              <a:rPr sz="2900" dirty="0">
                <a:latin typeface="Calibri"/>
                <a:cs typeface="Calibri"/>
              </a:rPr>
              <a:t>ihale</a:t>
            </a:r>
            <a:r>
              <a:rPr sz="2900" spc="-95" dirty="0">
                <a:latin typeface="Calibri"/>
                <a:cs typeface="Calibri"/>
              </a:rPr>
              <a:t> </a:t>
            </a:r>
            <a:r>
              <a:rPr sz="2900" spc="-20" dirty="0">
                <a:latin typeface="Calibri"/>
                <a:cs typeface="Calibri"/>
              </a:rPr>
              <a:t>sonuçlandırılır.</a:t>
            </a:r>
            <a:endParaRPr sz="2900">
              <a:latin typeface="Calibri"/>
              <a:cs typeface="Calibri"/>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12648" y="309371"/>
            <a:ext cx="803148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886460" y="423926"/>
            <a:ext cx="7399020" cy="521334"/>
          </a:xfrm>
          <a:prstGeom prst="rect">
            <a:avLst/>
          </a:prstGeom>
        </p:spPr>
        <p:txBody>
          <a:bodyPr vert="horz" wrap="square" lIns="0" tIns="0" rIns="0" bIns="0" rtlCol="0">
            <a:spAutoFit/>
          </a:bodyPr>
          <a:lstStyle/>
          <a:p>
            <a:pPr marL="12700">
              <a:lnSpc>
                <a:spcPct val="100000"/>
              </a:lnSpc>
            </a:pPr>
            <a:r>
              <a:rPr dirty="0"/>
              <a:t>İhalenin </a:t>
            </a:r>
            <a:r>
              <a:rPr spc="-30" dirty="0"/>
              <a:t>Karara </a:t>
            </a:r>
            <a:r>
              <a:rPr dirty="0"/>
              <a:t>Bağlanması </a:t>
            </a:r>
            <a:r>
              <a:rPr spc="-85" dirty="0"/>
              <a:t>Ve</a:t>
            </a:r>
            <a:r>
              <a:rPr spc="-95" dirty="0"/>
              <a:t> </a:t>
            </a:r>
            <a:r>
              <a:rPr spc="-5" dirty="0"/>
              <a:t>Onaylanması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10386"/>
            <a:ext cx="8073390" cy="4512310"/>
          </a:xfrm>
          <a:prstGeom prst="rect">
            <a:avLst/>
          </a:prstGeom>
        </p:spPr>
        <p:txBody>
          <a:bodyPr vert="horz" wrap="square" lIns="0" tIns="0" rIns="0" bIns="0" rtlCol="0">
            <a:spAutoFit/>
          </a:bodyPr>
          <a:lstStyle/>
          <a:p>
            <a:pPr marL="12700" marR="5080" algn="just">
              <a:lnSpc>
                <a:spcPct val="150000"/>
              </a:lnSpc>
              <a:buClr>
                <a:srgbClr val="FF0000"/>
              </a:buClr>
              <a:buSzPct val="83928"/>
              <a:buFont typeface="Arial"/>
              <a:buChar char="•"/>
              <a:tabLst>
                <a:tab pos="193040" algn="l"/>
              </a:tabLst>
            </a:pPr>
            <a:r>
              <a:rPr sz="2800" spc="-5" dirty="0">
                <a:latin typeface="Calibri"/>
                <a:cs typeface="Calibri"/>
              </a:rPr>
              <a:t>İhale </a:t>
            </a:r>
            <a:r>
              <a:rPr sz="2800" spc="-25" dirty="0">
                <a:latin typeface="Calibri"/>
                <a:cs typeface="Calibri"/>
              </a:rPr>
              <a:t>komisyonu </a:t>
            </a:r>
            <a:r>
              <a:rPr sz="2800" spc="-15" dirty="0">
                <a:latin typeface="Calibri"/>
                <a:cs typeface="Calibri"/>
              </a:rPr>
              <a:t>gerekçeli </a:t>
            </a:r>
            <a:r>
              <a:rPr sz="2800" spc="-20" dirty="0">
                <a:latin typeface="Calibri"/>
                <a:cs typeface="Calibri"/>
              </a:rPr>
              <a:t>kararını </a:t>
            </a:r>
            <a:r>
              <a:rPr sz="2800" spc="-15" dirty="0">
                <a:latin typeface="Calibri"/>
                <a:cs typeface="Calibri"/>
              </a:rPr>
              <a:t>belirleyerek, </a:t>
            </a:r>
            <a:r>
              <a:rPr sz="2800" spc="-5" dirty="0">
                <a:latin typeface="Calibri"/>
                <a:cs typeface="Calibri"/>
              </a:rPr>
              <a:t>ihale  </a:t>
            </a:r>
            <a:r>
              <a:rPr sz="2800" spc="-10" dirty="0">
                <a:latin typeface="Calibri"/>
                <a:cs typeface="Calibri"/>
              </a:rPr>
              <a:t>yetkilisinin onayına </a:t>
            </a:r>
            <a:r>
              <a:rPr sz="2800" spc="-50" dirty="0">
                <a:latin typeface="Calibri"/>
                <a:cs typeface="Calibri"/>
              </a:rPr>
              <a:t>sunar. </a:t>
            </a:r>
            <a:r>
              <a:rPr sz="2800" spc="-20" dirty="0">
                <a:latin typeface="Calibri"/>
                <a:cs typeface="Calibri"/>
              </a:rPr>
              <a:t>Kararlarda </a:t>
            </a:r>
            <a:r>
              <a:rPr sz="2800" spc="-10" dirty="0">
                <a:latin typeface="Calibri"/>
                <a:cs typeface="Calibri"/>
              </a:rPr>
              <a:t>isteklilerin </a:t>
            </a:r>
            <a:r>
              <a:rPr sz="2800" spc="-5" dirty="0">
                <a:latin typeface="Calibri"/>
                <a:cs typeface="Calibri"/>
              </a:rPr>
              <a:t>adları  </a:t>
            </a:r>
            <a:r>
              <a:rPr sz="2800" spc="-30" dirty="0">
                <a:latin typeface="Calibri"/>
                <a:cs typeface="Calibri"/>
              </a:rPr>
              <a:t>veya </a:t>
            </a:r>
            <a:r>
              <a:rPr sz="2800" spc="-15" dirty="0">
                <a:latin typeface="Calibri"/>
                <a:cs typeface="Calibri"/>
              </a:rPr>
              <a:t>ticaret unvanları, </a:t>
            </a:r>
            <a:r>
              <a:rPr sz="2800" spc="-10" dirty="0">
                <a:latin typeface="Calibri"/>
                <a:cs typeface="Calibri"/>
              </a:rPr>
              <a:t>teklif </a:t>
            </a:r>
            <a:r>
              <a:rPr sz="2800" spc="-5" dirty="0">
                <a:latin typeface="Calibri"/>
                <a:cs typeface="Calibri"/>
              </a:rPr>
              <a:t>edilen </a:t>
            </a:r>
            <a:r>
              <a:rPr sz="2800" spc="-35" dirty="0">
                <a:latin typeface="Calibri"/>
                <a:cs typeface="Calibri"/>
              </a:rPr>
              <a:t>bedeller, </a:t>
            </a:r>
            <a:r>
              <a:rPr sz="2800" spc="-5" dirty="0">
                <a:latin typeface="Calibri"/>
                <a:cs typeface="Calibri"/>
              </a:rPr>
              <a:t>ihalenin  </a:t>
            </a:r>
            <a:r>
              <a:rPr sz="2800" spc="-10" dirty="0">
                <a:latin typeface="Calibri"/>
                <a:cs typeface="Calibri"/>
              </a:rPr>
              <a:t>tarihi </a:t>
            </a:r>
            <a:r>
              <a:rPr sz="2800" spc="-20" dirty="0">
                <a:latin typeface="Calibri"/>
                <a:cs typeface="Calibri"/>
              </a:rPr>
              <a:t>ve </a:t>
            </a:r>
            <a:r>
              <a:rPr sz="2800" spc="-5" dirty="0">
                <a:latin typeface="Calibri"/>
                <a:cs typeface="Calibri"/>
              </a:rPr>
              <a:t>hangi </a:t>
            </a:r>
            <a:r>
              <a:rPr sz="2800" spc="-15" dirty="0">
                <a:latin typeface="Calibri"/>
                <a:cs typeface="Calibri"/>
              </a:rPr>
              <a:t>istekli üzerine </a:t>
            </a:r>
            <a:r>
              <a:rPr sz="2800" spc="-5" dirty="0">
                <a:latin typeface="Calibri"/>
                <a:cs typeface="Calibri"/>
              </a:rPr>
              <a:t>hangi </a:t>
            </a:r>
            <a:r>
              <a:rPr sz="2800" spc="-15" dirty="0">
                <a:latin typeface="Calibri"/>
                <a:cs typeface="Calibri"/>
              </a:rPr>
              <a:t>gerekçelerle  </a:t>
            </a:r>
            <a:r>
              <a:rPr sz="2800" spc="-10" dirty="0">
                <a:latin typeface="Calibri"/>
                <a:cs typeface="Calibri"/>
              </a:rPr>
              <a:t>yapıldığı, </a:t>
            </a:r>
            <a:r>
              <a:rPr sz="2800" spc="-5" dirty="0">
                <a:latin typeface="Calibri"/>
                <a:cs typeface="Calibri"/>
              </a:rPr>
              <a:t>ihale </a:t>
            </a:r>
            <a:r>
              <a:rPr sz="2800" spc="-10" dirty="0">
                <a:latin typeface="Calibri"/>
                <a:cs typeface="Calibri"/>
              </a:rPr>
              <a:t>yapılmamış </a:t>
            </a:r>
            <a:r>
              <a:rPr sz="2800" spc="-5" dirty="0">
                <a:latin typeface="Calibri"/>
                <a:cs typeface="Calibri"/>
              </a:rPr>
              <a:t>ise </a:t>
            </a:r>
            <a:r>
              <a:rPr sz="2800" spc="-10" dirty="0">
                <a:latin typeface="Calibri"/>
                <a:cs typeface="Calibri"/>
              </a:rPr>
              <a:t>nedenleri</a:t>
            </a:r>
            <a:r>
              <a:rPr sz="2800" spc="100" dirty="0">
                <a:latin typeface="Calibri"/>
                <a:cs typeface="Calibri"/>
              </a:rPr>
              <a:t> </a:t>
            </a:r>
            <a:r>
              <a:rPr sz="2800" spc="-35" dirty="0">
                <a:latin typeface="Calibri"/>
                <a:cs typeface="Calibri"/>
              </a:rPr>
              <a:t>belirtilir.</a:t>
            </a:r>
            <a:endParaRPr sz="2800">
              <a:latin typeface="Calibri"/>
              <a:cs typeface="Calibri"/>
            </a:endParaRPr>
          </a:p>
          <a:p>
            <a:pPr marL="205740" indent="-193040" algn="just">
              <a:lnSpc>
                <a:spcPct val="100000"/>
              </a:lnSpc>
              <a:spcBef>
                <a:spcPts val="1680"/>
              </a:spcBef>
              <a:buClr>
                <a:srgbClr val="FF0000"/>
              </a:buClr>
              <a:buSzPct val="89285"/>
              <a:buFont typeface="Arial"/>
              <a:buChar char="•"/>
              <a:tabLst>
                <a:tab pos="206375" algn="l"/>
              </a:tabLst>
            </a:pPr>
            <a:r>
              <a:rPr sz="2800" spc="-5" dirty="0">
                <a:latin typeface="Calibri"/>
                <a:cs typeface="Calibri"/>
              </a:rPr>
              <a:t>İhale </a:t>
            </a:r>
            <a:r>
              <a:rPr sz="2800" spc="-15" dirty="0">
                <a:latin typeface="Calibri"/>
                <a:cs typeface="Calibri"/>
              </a:rPr>
              <a:t>yetkilisi, </a:t>
            </a:r>
            <a:r>
              <a:rPr sz="2800" spc="-25" dirty="0">
                <a:latin typeface="Calibri"/>
                <a:cs typeface="Calibri"/>
              </a:rPr>
              <a:t>karar </a:t>
            </a:r>
            <a:r>
              <a:rPr sz="2800" spc="-10" dirty="0">
                <a:latin typeface="Calibri"/>
                <a:cs typeface="Calibri"/>
              </a:rPr>
              <a:t>tarihini izleyen </a:t>
            </a:r>
            <a:r>
              <a:rPr sz="2800" u="heavy" spc="-5" dirty="0">
                <a:solidFill>
                  <a:srgbClr val="FF0000"/>
                </a:solidFill>
                <a:latin typeface="Calibri"/>
                <a:cs typeface="Calibri"/>
              </a:rPr>
              <a:t>en </a:t>
            </a:r>
            <a:r>
              <a:rPr sz="2800" u="heavy" spc="-10" dirty="0">
                <a:solidFill>
                  <a:srgbClr val="FF0000"/>
                </a:solidFill>
                <a:latin typeface="Calibri"/>
                <a:cs typeface="Calibri"/>
              </a:rPr>
              <a:t>geç </a:t>
            </a:r>
            <a:r>
              <a:rPr sz="2800" u="heavy" spc="-5" dirty="0">
                <a:solidFill>
                  <a:srgbClr val="FF0000"/>
                </a:solidFill>
                <a:latin typeface="Calibri"/>
                <a:cs typeface="Calibri"/>
              </a:rPr>
              <a:t>beş </a:t>
            </a:r>
            <a:r>
              <a:rPr sz="2800" u="heavy" dirty="0">
                <a:solidFill>
                  <a:srgbClr val="FF0000"/>
                </a:solidFill>
                <a:latin typeface="Calibri"/>
                <a:cs typeface="Calibri"/>
              </a:rPr>
              <a:t>iş  </a:t>
            </a:r>
            <a:r>
              <a:rPr sz="2800" u="heavy" spc="350" dirty="0">
                <a:solidFill>
                  <a:srgbClr val="FF0000"/>
                </a:solidFill>
                <a:latin typeface="Calibri"/>
                <a:cs typeface="Calibri"/>
              </a:rPr>
              <a:t> </a:t>
            </a:r>
            <a:r>
              <a:rPr sz="2800" u="heavy" spc="-5" dirty="0">
                <a:solidFill>
                  <a:srgbClr val="FF0000"/>
                </a:solidFill>
                <a:latin typeface="Calibri"/>
                <a:cs typeface="Calibri"/>
              </a:rPr>
              <a:t>günü</a:t>
            </a:r>
            <a:endParaRPr sz="2800">
              <a:latin typeface="Calibri"/>
              <a:cs typeface="Calibri"/>
            </a:endParaRPr>
          </a:p>
          <a:p>
            <a:pPr marL="12700" algn="just">
              <a:lnSpc>
                <a:spcPct val="100000"/>
              </a:lnSpc>
              <a:spcBef>
                <a:spcPts val="1675"/>
              </a:spcBef>
            </a:pPr>
            <a:r>
              <a:rPr sz="2800" u="heavy" spc="-5" dirty="0">
                <a:solidFill>
                  <a:srgbClr val="FF0000"/>
                </a:solidFill>
                <a:latin typeface="Calibri"/>
                <a:cs typeface="Calibri"/>
              </a:rPr>
              <a:t>içinde  </a:t>
            </a:r>
            <a:r>
              <a:rPr sz="2800" spc="-5" dirty="0">
                <a:latin typeface="Calibri"/>
                <a:cs typeface="Calibri"/>
              </a:rPr>
              <a:t>ihale  </a:t>
            </a:r>
            <a:r>
              <a:rPr sz="2800" spc="-20" dirty="0">
                <a:latin typeface="Calibri"/>
                <a:cs typeface="Calibri"/>
              </a:rPr>
              <a:t>kararını  </a:t>
            </a:r>
            <a:r>
              <a:rPr sz="2800" spc="-15" dirty="0">
                <a:latin typeface="Calibri"/>
                <a:cs typeface="Calibri"/>
              </a:rPr>
              <a:t>onaylar  </a:t>
            </a:r>
            <a:r>
              <a:rPr sz="2800" spc="-30" dirty="0">
                <a:latin typeface="Calibri"/>
                <a:cs typeface="Calibri"/>
              </a:rPr>
              <a:t>veya   </a:t>
            </a:r>
            <a:r>
              <a:rPr sz="2800" spc="-15" dirty="0">
                <a:latin typeface="Calibri"/>
                <a:cs typeface="Calibri"/>
              </a:rPr>
              <a:t>gerekçesini   </a:t>
            </a:r>
            <a:r>
              <a:rPr sz="2800" spc="150" dirty="0">
                <a:latin typeface="Calibri"/>
                <a:cs typeface="Calibri"/>
              </a:rPr>
              <a:t> </a:t>
            </a:r>
            <a:r>
              <a:rPr sz="2800" spc="-20" dirty="0">
                <a:latin typeface="Calibri"/>
                <a:cs typeface="Calibri"/>
              </a:rPr>
              <a:t>açıkça</a:t>
            </a:r>
            <a:endParaRPr sz="2800">
              <a:latin typeface="Calibri"/>
              <a:cs typeface="Calibri"/>
            </a:endParaRPr>
          </a:p>
        </p:txBody>
      </p:sp>
      <p:sp>
        <p:nvSpPr>
          <p:cNvPr id="10" name="object 10"/>
          <p:cNvSpPr txBox="1"/>
          <p:nvPr/>
        </p:nvSpPr>
        <p:spPr>
          <a:xfrm>
            <a:off x="547217" y="6081928"/>
            <a:ext cx="4247515" cy="381000"/>
          </a:xfrm>
          <a:prstGeom prst="rect">
            <a:avLst/>
          </a:prstGeom>
        </p:spPr>
        <p:txBody>
          <a:bodyPr vert="horz" wrap="square" lIns="0" tIns="0" rIns="0" bIns="0" rtlCol="0">
            <a:spAutoFit/>
          </a:bodyPr>
          <a:lstStyle/>
          <a:p>
            <a:pPr marL="12700">
              <a:lnSpc>
                <a:spcPts val="2760"/>
              </a:lnSpc>
            </a:pPr>
            <a:r>
              <a:rPr sz="2800" spc="-10" dirty="0">
                <a:latin typeface="Calibri"/>
                <a:cs typeface="Calibri"/>
              </a:rPr>
              <a:t>belirtmek </a:t>
            </a:r>
            <a:r>
              <a:rPr sz="2800" spc="-15" dirty="0">
                <a:latin typeface="Calibri"/>
                <a:cs typeface="Calibri"/>
              </a:rPr>
              <a:t>suretiyle iptal</a:t>
            </a:r>
            <a:r>
              <a:rPr sz="2800" spc="40" dirty="0">
                <a:latin typeface="Calibri"/>
                <a:cs typeface="Calibri"/>
              </a:rPr>
              <a:t> </a:t>
            </a:r>
            <a:r>
              <a:rPr sz="2800" spc="-60" dirty="0">
                <a:latin typeface="Calibri"/>
                <a:cs typeface="Calibri"/>
              </a:rPr>
              <a:t>eder.</a:t>
            </a:r>
            <a:endParaRPr sz="28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109</a:t>
            </a:fld>
            <a:endParaRPr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12648" y="309371"/>
            <a:ext cx="803148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886460" y="423926"/>
            <a:ext cx="7399020" cy="487680"/>
          </a:xfrm>
          <a:prstGeom prst="rect">
            <a:avLst/>
          </a:prstGeom>
        </p:spPr>
        <p:txBody>
          <a:bodyPr vert="horz" wrap="square" lIns="0" tIns="0" rIns="0" bIns="0" rtlCol="0">
            <a:spAutoFit/>
          </a:bodyPr>
          <a:lstStyle/>
          <a:p>
            <a:pPr marL="12700">
              <a:lnSpc>
                <a:spcPct val="100000"/>
              </a:lnSpc>
            </a:pPr>
            <a:r>
              <a:rPr dirty="0"/>
              <a:t>İhalenin </a:t>
            </a:r>
            <a:r>
              <a:rPr spc="-30" dirty="0"/>
              <a:t>Karara </a:t>
            </a:r>
            <a:r>
              <a:rPr dirty="0"/>
              <a:t>Bağlanması </a:t>
            </a:r>
            <a:r>
              <a:rPr spc="-85" dirty="0"/>
              <a:t>Ve</a:t>
            </a:r>
            <a:r>
              <a:rPr spc="-95" dirty="0"/>
              <a:t> </a:t>
            </a:r>
            <a:r>
              <a:rPr spc="-5" dirty="0"/>
              <a:t>Onaylanması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193038"/>
            <a:ext cx="8072120" cy="4780280"/>
          </a:xfrm>
          <a:prstGeom prst="rect">
            <a:avLst/>
          </a:prstGeom>
        </p:spPr>
        <p:txBody>
          <a:bodyPr vert="horz" wrap="square" lIns="0" tIns="0" rIns="0" bIns="0" rtlCol="0">
            <a:spAutoFit/>
          </a:bodyPr>
          <a:lstStyle/>
          <a:p>
            <a:pPr marL="12700" marR="6350" algn="just">
              <a:lnSpc>
                <a:spcPct val="140000"/>
              </a:lnSpc>
              <a:buClr>
                <a:srgbClr val="FF0000"/>
              </a:buClr>
              <a:buSzPct val="83928"/>
              <a:buFont typeface="Arial"/>
              <a:buChar char="•"/>
              <a:tabLst>
                <a:tab pos="193040" algn="l"/>
              </a:tabLst>
            </a:pPr>
            <a:r>
              <a:rPr sz="2800" spc="-5" dirty="0">
                <a:latin typeface="Calibri"/>
                <a:cs typeface="Calibri"/>
              </a:rPr>
              <a:t>İhale; </a:t>
            </a:r>
            <a:r>
              <a:rPr sz="2800" spc="-20" dirty="0">
                <a:latin typeface="Calibri"/>
                <a:cs typeface="Calibri"/>
              </a:rPr>
              <a:t>kararın </a:t>
            </a:r>
            <a:r>
              <a:rPr sz="2800" spc="-10" dirty="0">
                <a:latin typeface="Calibri"/>
                <a:cs typeface="Calibri"/>
              </a:rPr>
              <a:t>onaylanması halinde </a:t>
            </a:r>
            <a:r>
              <a:rPr sz="2800" spc="-5" dirty="0">
                <a:latin typeface="Calibri"/>
                <a:cs typeface="Calibri"/>
              </a:rPr>
              <a:t>geçerli, </a:t>
            </a:r>
            <a:r>
              <a:rPr sz="2800" spc="-15" dirty="0">
                <a:latin typeface="Calibri"/>
                <a:cs typeface="Calibri"/>
              </a:rPr>
              <a:t>iptal  </a:t>
            </a:r>
            <a:r>
              <a:rPr sz="2800" spc="-5" dirty="0">
                <a:latin typeface="Calibri"/>
                <a:cs typeface="Calibri"/>
              </a:rPr>
              <a:t>edilmesi </a:t>
            </a:r>
            <a:r>
              <a:rPr sz="2800" spc="-10" dirty="0">
                <a:latin typeface="Calibri"/>
                <a:cs typeface="Calibri"/>
              </a:rPr>
              <a:t>halinde </a:t>
            </a:r>
            <a:r>
              <a:rPr sz="2800" spc="-5" dirty="0">
                <a:latin typeface="Calibri"/>
                <a:cs typeface="Calibri"/>
              </a:rPr>
              <a:t>ise hükümsüz</a:t>
            </a:r>
            <a:r>
              <a:rPr sz="2800" spc="45" dirty="0">
                <a:latin typeface="Calibri"/>
                <a:cs typeface="Calibri"/>
              </a:rPr>
              <a:t> </a:t>
            </a:r>
            <a:r>
              <a:rPr sz="2800" spc="-45" dirty="0">
                <a:latin typeface="Calibri"/>
                <a:cs typeface="Calibri"/>
              </a:rPr>
              <a:t>sayılır.</a:t>
            </a:r>
            <a:endParaRPr sz="2800">
              <a:latin typeface="Calibri"/>
              <a:cs typeface="Calibri"/>
            </a:endParaRPr>
          </a:p>
          <a:p>
            <a:pPr marL="12700" marR="5715" algn="just">
              <a:lnSpc>
                <a:spcPct val="140000"/>
              </a:lnSpc>
              <a:buClr>
                <a:srgbClr val="FF0000"/>
              </a:buClr>
              <a:buSzPct val="89285"/>
              <a:buFont typeface="Arial"/>
              <a:buChar char="•"/>
              <a:tabLst>
                <a:tab pos="206375" algn="l"/>
              </a:tabLst>
            </a:pPr>
            <a:r>
              <a:rPr sz="2800" spc="-5" dirty="0">
                <a:latin typeface="Calibri"/>
                <a:cs typeface="Calibri"/>
              </a:rPr>
              <a:t>İhale </a:t>
            </a:r>
            <a:r>
              <a:rPr sz="2800" spc="-15" dirty="0">
                <a:latin typeface="Calibri"/>
                <a:cs typeface="Calibri"/>
              </a:rPr>
              <a:t>kararları </a:t>
            </a:r>
            <a:r>
              <a:rPr sz="2800" spc="-5" dirty="0">
                <a:latin typeface="Calibri"/>
                <a:cs typeface="Calibri"/>
              </a:rPr>
              <a:t>ihale </a:t>
            </a:r>
            <a:r>
              <a:rPr sz="2800" spc="-10" dirty="0">
                <a:latin typeface="Calibri"/>
                <a:cs typeface="Calibri"/>
              </a:rPr>
              <a:t>yetkilisince onaylanmadan </a:t>
            </a:r>
            <a:r>
              <a:rPr sz="2800" spc="-5" dirty="0">
                <a:latin typeface="Calibri"/>
                <a:cs typeface="Calibri"/>
              </a:rPr>
              <a:t>önce  </a:t>
            </a:r>
            <a:r>
              <a:rPr sz="2800" spc="-40" dirty="0">
                <a:latin typeface="Calibri"/>
                <a:cs typeface="Calibri"/>
              </a:rPr>
              <a:t>idareler, </a:t>
            </a:r>
            <a:r>
              <a:rPr sz="2800" dirty="0">
                <a:latin typeface="Calibri"/>
                <a:cs typeface="Calibri"/>
              </a:rPr>
              <a:t>ihale </a:t>
            </a:r>
            <a:r>
              <a:rPr sz="2800" spc="-15" dirty="0">
                <a:latin typeface="Calibri"/>
                <a:cs typeface="Calibri"/>
              </a:rPr>
              <a:t>üzerinde kalan </a:t>
            </a:r>
            <a:r>
              <a:rPr sz="2800" spc="-10" dirty="0">
                <a:latin typeface="Calibri"/>
                <a:cs typeface="Calibri"/>
              </a:rPr>
              <a:t>istekli ile </a:t>
            </a:r>
            <a:r>
              <a:rPr sz="2800" spc="-20" dirty="0">
                <a:latin typeface="Calibri"/>
                <a:cs typeface="Calibri"/>
              </a:rPr>
              <a:t>varsa ekonomik  </a:t>
            </a:r>
            <a:r>
              <a:rPr sz="2800" spc="-5" dirty="0">
                <a:latin typeface="Calibri"/>
                <a:cs typeface="Calibri"/>
              </a:rPr>
              <a:t>açıdan en </a:t>
            </a:r>
            <a:r>
              <a:rPr sz="2800" spc="-20" dirty="0">
                <a:latin typeface="Calibri"/>
                <a:cs typeface="Calibri"/>
              </a:rPr>
              <a:t>avantajlı </a:t>
            </a:r>
            <a:r>
              <a:rPr sz="2800" spc="-10" dirty="0">
                <a:latin typeface="Calibri"/>
                <a:cs typeface="Calibri"/>
              </a:rPr>
              <a:t>ikinci teklif </a:t>
            </a:r>
            <a:r>
              <a:rPr sz="2800" spc="-5" dirty="0">
                <a:latin typeface="Calibri"/>
                <a:cs typeface="Calibri"/>
              </a:rPr>
              <a:t>sahibi </a:t>
            </a:r>
            <a:r>
              <a:rPr sz="2800" spc="-10" dirty="0">
                <a:latin typeface="Calibri"/>
                <a:cs typeface="Calibri"/>
              </a:rPr>
              <a:t>isteklinin ihalelere  </a:t>
            </a:r>
            <a:r>
              <a:rPr sz="2800" spc="-15" dirty="0">
                <a:latin typeface="Calibri"/>
                <a:cs typeface="Calibri"/>
              </a:rPr>
              <a:t>katılmaktan </a:t>
            </a:r>
            <a:r>
              <a:rPr sz="2800" spc="-10" dirty="0">
                <a:latin typeface="Calibri"/>
                <a:cs typeface="Calibri"/>
              </a:rPr>
              <a:t>yasaklı </a:t>
            </a:r>
            <a:r>
              <a:rPr sz="2800" dirty="0">
                <a:latin typeface="Calibri"/>
                <a:cs typeface="Calibri"/>
              </a:rPr>
              <a:t>olup </a:t>
            </a:r>
            <a:r>
              <a:rPr sz="2800" spc="-5" dirty="0">
                <a:latin typeface="Calibri"/>
                <a:cs typeface="Calibri"/>
              </a:rPr>
              <a:t>olmadığını </a:t>
            </a:r>
            <a:r>
              <a:rPr sz="2800" spc="-15" dirty="0">
                <a:latin typeface="Calibri"/>
                <a:cs typeface="Calibri"/>
              </a:rPr>
              <a:t>teyit </a:t>
            </a:r>
            <a:r>
              <a:rPr sz="2800" spc="-20" dirty="0">
                <a:latin typeface="Calibri"/>
                <a:cs typeface="Calibri"/>
              </a:rPr>
              <a:t>ettirerek </a:t>
            </a:r>
            <a:r>
              <a:rPr sz="2800" spc="-5" dirty="0">
                <a:latin typeface="Calibri"/>
                <a:cs typeface="Calibri"/>
              </a:rPr>
              <a:t>buna  ilişkin </a:t>
            </a:r>
            <a:r>
              <a:rPr sz="2800" spc="-10" dirty="0">
                <a:latin typeface="Calibri"/>
                <a:cs typeface="Calibri"/>
              </a:rPr>
              <a:t>belgeyi </a:t>
            </a:r>
            <a:r>
              <a:rPr sz="2800" spc="-5" dirty="0">
                <a:latin typeface="Calibri"/>
                <a:cs typeface="Calibri"/>
              </a:rPr>
              <a:t>ihale </a:t>
            </a:r>
            <a:r>
              <a:rPr sz="2800" spc="-20" dirty="0">
                <a:latin typeface="Calibri"/>
                <a:cs typeface="Calibri"/>
              </a:rPr>
              <a:t>kararına </a:t>
            </a:r>
            <a:r>
              <a:rPr sz="2800" spc="-5" dirty="0">
                <a:latin typeface="Calibri"/>
                <a:cs typeface="Calibri"/>
              </a:rPr>
              <a:t>eklemek</a:t>
            </a:r>
            <a:r>
              <a:rPr sz="2800" spc="70" dirty="0">
                <a:latin typeface="Calibri"/>
                <a:cs typeface="Calibri"/>
              </a:rPr>
              <a:t> </a:t>
            </a:r>
            <a:r>
              <a:rPr sz="2800" spc="-40" dirty="0">
                <a:latin typeface="Calibri"/>
                <a:cs typeface="Calibri"/>
              </a:rPr>
              <a:t>zorundadır.</a:t>
            </a:r>
            <a:endParaRPr sz="2800">
              <a:latin typeface="Calibri"/>
              <a:cs typeface="Calibri"/>
            </a:endParaRPr>
          </a:p>
          <a:p>
            <a:pPr marL="205740" indent="-193040" algn="just">
              <a:lnSpc>
                <a:spcPct val="100000"/>
              </a:lnSpc>
              <a:spcBef>
                <a:spcPts val="1340"/>
              </a:spcBef>
              <a:buClr>
                <a:srgbClr val="FF0000"/>
              </a:buClr>
              <a:buSzPct val="89285"/>
              <a:buFont typeface="Arial"/>
              <a:buChar char="•"/>
              <a:tabLst>
                <a:tab pos="206375" algn="l"/>
              </a:tabLst>
            </a:pPr>
            <a:r>
              <a:rPr sz="2800" spc="-5" dirty="0">
                <a:latin typeface="Calibri"/>
                <a:cs typeface="Calibri"/>
              </a:rPr>
              <a:t>İki </a:t>
            </a:r>
            <a:r>
              <a:rPr sz="2800" spc="-10" dirty="0">
                <a:latin typeface="Calibri"/>
                <a:cs typeface="Calibri"/>
              </a:rPr>
              <a:t>isteklinin </a:t>
            </a:r>
            <a:r>
              <a:rPr sz="2800" spc="-5" dirty="0">
                <a:latin typeface="Calibri"/>
                <a:cs typeface="Calibri"/>
              </a:rPr>
              <a:t>de </a:t>
            </a:r>
            <a:r>
              <a:rPr sz="2800" spc="-10" dirty="0">
                <a:latin typeface="Calibri"/>
                <a:cs typeface="Calibri"/>
              </a:rPr>
              <a:t>yasaklı </a:t>
            </a:r>
            <a:r>
              <a:rPr sz="2800" dirty="0">
                <a:latin typeface="Calibri"/>
                <a:cs typeface="Calibri"/>
              </a:rPr>
              <a:t>çıkması </a:t>
            </a:r>
            <a:r>
              <a:rPr sz="2800" spc="-5" dirty="0">
                <a:latin typeface="Calibri"/>
                <a:cs typeface="Calibri"/>
              </a:rPr>
              <a:t>durumunda ihale   </a:t>
            </a:r>
            <a:r>
              <a:rPr sz="2800" spc="95" dirty="0">
                <a:latin typeface="Calibri"/>
                <a:cs typeface="Calibri"/>
              </a:rPr>
              <a:t> </a:t>
            </a:r>
            <a:r>
              <a:rPr sz="2800" spc="-15" dirty="0">
                <a:latin typeface="Calibri"/>
                <a:cs typeface="Calibri"/>
              </a:rPr>
              <a:t>iptal</a:t>
            </a:r>
            <a:endParaRPr sz="2800">
              <a:latin typeface="Calibri"/>
              <a:cs typeface="Calibri"/>
            </a:endParaRPr>
          </a:p>
        </p:txBody>
      </p:sp>
      <p:sp>
        <p:nvSpPr>
          <p:cNvPr id="10" name="object 10"/>
          <p:cNvSpPr txBox="1"/>
          <p:nvPr/>
        </p:nvSpPr>
        <p:spPr>
          <a:xfrm>
            <a:off x="547217" y="6144259"/>
            <a:ext cx="808990" cy="457200"/>
          </a:xfrm>
          <a:prstGeom prst="rect">
            <a:avLst/>
          </a:prstGeom>
        </p:spPr>
        <p:txBody>
          <a:bodyPr vert="horz" wrap="square" lIns="0" tIns="0" rIns="0" bIns="0" rtlCol="0">
            <a:spAutoFit/>
          </a:bodyPr>
          <a:lstStyle/>
          <a:p>
            <a:pPr marL="12700">
              <a:lnSpc>
                <a:spcPct val="100000"/>
              </a:lnSpc>
            </a:pPr>
            <a:r>
              <a:rPr sz="2800" spc="-50" dirty="0">
                <a:latin typeface="Calibri"/>
                <a:cs typeface="Calibri"/>
              </a:rPr>
              <a:t>edilir.</a:t>
            </a:r>
            <a:endParaRPr sz="2800">
              <a:latin typeface="Calibri"/>
              <a:cs typeface="Calibri"/>
            </a:endParaRPr>
          </a:p>
        </p:txBody>
      </p:sp>
      <p:sp>
        <p:nvSpPr>
          <p:cNvPr id="11" name="object 11"/>
          <p:cNvSpPr txBox="1"/>
          <p:nvPr/>
        </p:nvSpPr>
        <p:spPr>
          <a:xfrm>
            <a:off x="8331200" y="6447434"/>
            <a:ext cx="27686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118</a:t>
            </a:r>
            <a:endParaRPr sz="1200">
              <a:latin typeface="Tahoma"/>
              <a:cs typeface="Tahoma"/>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20623" y="236220"/>
            <a:ext cx="8324088" cy="96011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025652" y="309371"/>
            <a:ext cx="7205471" cy="93878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29663" cy="865251"/>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7" name="object 7"/>
          <p:cNvSpPr txBox="1">
            <a:spLocks noGrp="1"/>
          </p:cNvSpPr>
          <p:nvPr>
            <p:ph type="title"/>
          </p:nvPr>
        </p:nvSpPr>
        <p:spPr>
          <a:xfrm>
            <a:off x="1299463" y="423926"/>
            <a:ext cx="6568440" cy="521334"/>
          </a:xfrm>
          <a:prstGeom prst="rect">
            <a:avLst/>
          </a:prstGeom>
        </p:spPr>
        <p:txBody>
          <a:bodyPr vert="horz" wrap="square" lIns="0" tIns="0" rIns="0" bIns="0" rtlCol="0">
            <a:spAutoFit/>
          </a:bodyPr>
          <a:lstStyle/>
          <a:p>
            <a:pPr marL="12700">
              <a:lnSpc>
                <a:spcPct val="100000"/>
              </a:lnSpc>
            </a:pPr>
            <a:r>
              <a:rPr spc="-15" dirty="0"/>
              <a:t>Fiyat </a:t>
            </a:r>
            <a:r>
              <a:rPr dirty="0"/>
              <a:t>Dışı Unsurlar</a:t>
            </a:r>
            <a:r>
              <a:rPr spc="-60" dirty="0"/>
              <a:t> </a:t>
            </a:r>
            <a:r>
              <a:rPr spc="-15" dirty="0"/>
              <a:t>(Mal-Hizmet-Yapım)</a:t>
            </a: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9" name="object 9"/>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10" name="object 10"/>
          <p:cNvSpPr/>
          <p:nvPr/>
        </p:nvSpPr>
        <p:spPr>
          <a:xfrm>
            <a:off x="367284" y="1328927"/>
            <a:ext cx="528828" cy="690372"/>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472440" y="1315211"/>
            <a:ext cx="510540" cy="733044"/>
          </a:xfrm>
          <a:prstGeom prst="rect">
            <a:avLst/>
          </a:prstGeom>
          <a:blipFill>
            <a:blip r:embed="rId7" cstate="print"/>
            <a:stretch>
              <a:fillRect/>
            </a:stretch>
          </a:blipFill>
        </p:spPr>
        <p:txBody>
          <a:bodyPr wrap="square" lIns="0" tIns="0" rIns="0" bIns="0" rtlCol="0"/>
          <a:lstStyle/>
          <a:p>
            <a:endParaRPr/>
          </a:p>
        </p:txBody>
      </p:sp>
      <p:sp>
        <p:nvSpPr>
          <p:cNvPr id="12" name="object 12"/>
          <p:cNvSpPr txBox="1"/>
          <p:nvPr/>
        </p:nvSpPr>
        <p:spPr>
          <a:xfrm>
            <a:off x="547217" y="1203197"/>
            <a:ext cx="8074025" cy="4785360"/>
          </a:xfrm>
          <a:prstGeom prst="rect">
            <a:avLst/>
          </a:prstGeom>
        </p:spPr>
        <p:txBody>
          <a:bodyPr vert="horz" wrap="square" lIns="0" tIns="0" rIns="0" bIns="0" rtlCol="0">
            <a:spAutoFit/>
          </a:bodyPr>
          <a:lstStyle/>
          <a:p>
            <a:pPr marL="12700" marR="5715" algn="just">
              <a:lnSpc>
                <a:spcPct val="150000"/>
              </a:lnSpc>
              <a:buClr>
                <a:srgbClr val="0000CC"/>
              </a:buClr>
              <a:buFont typeface="Arial"/>
              <a:buChar char="•"/>
              <a:tabLst>
                <a:tab pos="205104" algn="l"/>
              </a:tabLst>
            </a:pPr>
            <a:r>
              <a:rPr sz="2600" dirty="0">
                <a:latin typeface="Calibri"/>
                <a:cs typeface="Calibri"/>
              </a:rPr>
              <a:t>İhale </a:t>
            </a:r>
            <a:r>
              <a:rPr sz="2600" spc="-20" dirty="0">
                <a:latin typeface="Calibri"/>
                <a:cs typeface="Calibri"/>
              </a:rPr>
              <a:t>konusu </a:t>
            </a:r>
            <a:r>
              <a:rPr sz="2600" spc="-10" dirty="0">
                <a:latin typeface="Calibri"/>
                <a:cs typeface="Calibri"/>
              </a:rPr>
              <a:t>iş </a:t>
            </a:r>
            <a:r>
              <a:rPr sz="2600" spc="-20" dirty="0">
                <a:latin typeface="Calibri"/>
                <a:cs typeface="Calibri"/>
              </a:rPr>
              <a:t>göz </a:t>
            </a:r>
            <a:r>
              <a:rPr sz="2600" spc="-5" dirty="0">
                <a:latin typeface="Calibri"/>
                <a:cs typeface="Calibri"/>
              </a:rPr>
              <a:t>önünde </a:t>
            </a:r>
            <a:r>
              <a:rPr sz="2600" spc="-10" dirty="0">
                <a:latin typeface="Calibri"/>
                <a:cs typeface="Calibri"/>
              </a:rPr>
              <a:t>bulundurularak </a:t>
            </a:r>
            <a:r>
              <a:rPr sz="2600" spc="-5" dirty="0">
                <a:solidFill>
                  <a:srgbClr val="FF0000"/>
                </a:solidFill>
                <a:latin typeface="Calibri"/>
                <a:cs typeface="Calibri"/>
              </a:rPr>
              <a:t>işletme </a:t>
            </a:r>
            <a:r>
              <a:rPr sz="2600" spc="-40" dirty="0">
                <a:solidFill>
                  <a:srgbClr val="FF0000"/>
                </a:solidFill>
                <a:latin typeface="Calibri"/>
                <a:cs typeface="Calibri"/>
              </a:rPr>
              <a:t>ve </a:t>
            </a:r>
            <a:r>
              <a:rPr sz="2600" spc="505" dirty="0">
                <a:solidFill>
                  <a:srgbClr val="FF0000"/>
                </a:solidFill>
                <a:latin typeface="Calibri"/>
                <a:cs typeface="Calibri"/>
              </a:rPr>
              <a:t> </a:t>
            </a:r>
            <a:r>
              <a:rPr sz="2600" dirty="0">
                <a:solidFill>
                  <a:srgbClr val="FF0000"/>
                </a:solidFill>
                <a:latin typeface="Calibri"/>
                <a:cs typeface="Calibri"/>
              </a:rPr>
              <a:t>bakım </a:t>
            </a:r>
            <a:r>
              <a:rPr sz="2600" spc="-10" dirty="0">
                <a:solidFill>
                  <a:srgbClr val="FF0000"/>
                </a:solidFill>
                <a:latin typeface="Calibri"/>
                <a:cs typeface="Calibri"/>
              </a:rPr>
              <a:t>maliyeti, maliyet </a:t>
            </a:r>
            <a:r>
              <a:rPr sz="2600" dirty="0">
                <a:solidFill>
                  <a:srgbClr val="FF0000"/>
                </a:solidFill>
                <a:latin typeface="Calibri"/>
                <a:cs typeface="Calibri"/>
              </a:rPr>
              <a:t>etkinliği, </a:t>
            </a:r>
            <a:r>
              <a:rPr sz="2600" spc="-5" dirty="0">
                <a:solidFill>
                  <a:srgbClr val="FF0000"/>
                </a:solidFill>
                <a:latin typeface="Calibri"/>
                <a:cs typeface="Calibri"/>
              </a:rPr>
              <a:t>verimlilik, </a:t>
            </a:r>
            <a:r>
              <a:rPr sz="2600" spc="-10" dirty="0">
                <a:solidFill>
                  <a:srgbClr val="FF0000"/>
                </a:solidFill>
                <a:latin typeface="Calibri"/>
                <a:cs typeface="Calibri"/>
              </a:rPr>
              <a:t>kalite </a:t>
            </a:r>
            <a:r>
              <a:rPr sz="2600" spc="-20" dirty="0">
                <a:solidFill>
                  <a:srgbClr val="FF0000"/>
                </a:solidFill>
                <a:latin typeface="Calibri"/>
                <a:cs typeface="Calibri"/>
              </a:rPr>
              <a:t>ve </a:t>
            </a:r>
            <a:r>
              <a:rPr sz="2600" spc="-10" dirty="0">
                <a:solidFill>
                  <a:srgbClr val="FF0000"/>
                </a:solidFill>
                <a:latin typeface="Calibri"/>
                <a:cs typeface="Calibri"/>
              </a:rPr>
              <a:t>teknik  </a:t>
            </a:r>
            <a:r>
              <a:rPr sz="2600" spc="-5" dirty="0">
                <a:solidFill>
                  <a:srgbClr val="FF0000"/>
                </a:solidFill>
                <a:latin typeface="Calibri"/>
                <a:cs typeface="Calibri"/>
              </a:rPr>
              <a:t>değer </a:t>
            </a:r>
            <a:r>
              <a:rPr sz="2600" dirty="0">
                <a:solidFill>
                  <a:srgbClr val="FF0000"/>
                </a:solidFill>
                <a:latin typeface="Calibri"/>
                <a:cs typeface="Calibri"/>
              </a:rPr>
              <a:t>gibi </a:t>
            </a:r>
            <a:r>
              <a:rPr sz="2600" spc="-5" dirty="0">
                <a:latin typeface="Calibri"/>
                <a:cs typeface="Calibri"/>
              </a:rPr>
              <a:t>unsurlar </a:t>
            </a:r>
            <a:r>
              <a:rPr sz="2600" spc="-15" dirty="0">
                <a:latin typeface="Calibri"/>
                <a:cs typeface="Calibri"/>
              </a:rPr>
              <a:t>fiyat </a:t>
            </a:r>
            <a:r>
              <a:rPr sz="2600" dirty="0">
                <a:latin typeface="Calibri"/>
                <a:cs typeface="Calibri"/>
              </a:rPr>
              <a:t>dışı </a:t>
            </a:r>
            <a:r>
              <a:rPr sz="2600" spc="-5" dirty="0">
                <a:latin typeface="Calibri"/>
                <a:cs typeface="Calibri"/>
              </a:rPr>
              <a:t>unsur </a:t>
            </a:r>
            <a:r>
              <a:rPr sz="2600" spc="-10" dirty="0">
                <a:latin typeface="Calibri"/>
                <a:cs typeface="Calibri"/>
              </a:rPr>
              <a:t>olarak</a:t>
            </a:r>
            <a:r>
              <a:rPr sz="2600" spc="-35" dirty="0">
                <a:latin typeface="Calibri"/>
                <a:cs typeface="Calibri"/>
              </a:rPr>
              <a:t> </a:t>
            </a:r>
            <a:r>
              <a:rPr sz="2600" spc="-5" dirty="0">
                <a:latin typeface="Calibri"/>
                <a:cs typeface="Calibri"/>
              </a:rPr>
              <a:t>belirlenebilir</a:t>
            </a:r>
            <a:endParaRPr sz="2600">
              <a:latin typeface="Calibri"/>
              <a:cs typeface="Calibri"/>
            </a:endParaRPr>
          </a:p>
          <a:p>
            <a:pPr marL="12700" marR="5080" algn="just">
              <a:lnSpc>
                <a:spcPct val="150000"/>
              </a:lnSpc>
              <a:buClr>
                <a:srgbClr val="0000CC"/>
              </a:buClr>
              <a:buFont typeface="Arial"/>
              <a:buChar char="•"/>
              <a:tabLst>
                <a:tab pos="205104" algn="l"/>
              </a:tabLst>
            </a:pPr>
            <a:r>
              <a:rPr sz="2600" spc="-15" dirty="0">
                <a:latin typeface="Calibri"/>
                <a:cs typeface="Calibri"/>
              </a:rPr>
              <a:t>Ekonomik </a:t>
            </a:r>
            <a:r>
              <a:rPr sz="2600" dirty="0">
                <a:latin typeface="Calibri"/>
                <a:cs typeface="Calibri"/>
              </a:rPr>
              <a:t>açıdan en </a:t>
            </a:r>
            <a:r>
              <a:rPr sz="2600" spc="-15" dirty="0">
                <a:latin typeface="Calibri"/>
                <a:cs typeface="Calibri"/>
              </a:rPr>
              <a:t>avantajlı </a:t>
            </a:r>
            <a:r>
              <a:rPr sz="2600" spc="-5" dirty="0">
                <a:latin typeface="Calibri"/>
                <a:cs typeface="Calibri"/>
              </a:rPr>
              <a:t>teklifin, </a:t>
            </a:r>
            <a:r>
              <a:rPr sz="2600" spc="-20" dirty="0">
                <a:latin typeface="Calibri"/>
                <a:cs typeface="Calibri"/>
              </a:rPr>
              <a:t>fiyat </a:t>
            </a:r>
            <a:r>
              <a:rPr sz="2600" dirty="0">
                <a:latin typeface="Calibri"/>
                <a:cs typeface="Calibri"/>
              </a:rPr>
              <a:t>ile </a:t>
            </a:r>
            <a:r>
              <a:rPr sz="2600" spc="-10" dirty="0">
                <a:latin typeface="Calibri"/>
                <a:cs typeface="Calibri"/>
              </a:rPr>
              <a:t>birlikte </a:t>
            </a:r>
            <a:r>
              <a:rPr sz="2600" spc="-15" dirty="0">
                <a:latin typeface="Calibri"/>
                <a:cs typeface="Calibri"/>
              </a:rPr>
              <a:t>fiyat </a:t>
            </a:r>
            <a:r>
              <a:rPr sz="2600" spc="555" dirty="0">
                <a:latin typeface="Calibri"/>
                <a:cs typeface="Calibri"/>
              </a:rPr>
              <a:t> </a:t>
            </a:r>
            <a:r>
              <a:rPr sz="2600" dirty="0">
                <a:latin typeface="Calibri"/>
                <a:cs typeface="Calibri"/>
              </a:rPr>
              <a:t>dışı unsurların </a:t>
            </a:r>
            <a:r>
              <a:rPr sz="2600" spc="-5" dirty="0">
                <a:latin typeface="Calibri"/>
                <a:cs typeface="Calibri"/>
              </a:rPr>
              <a:t>da </a:t>
            </a:r>
            <a:r>
              <a:rPr sz="2600" spc="-15" dirty="0">
                <a:latin typeface="Calibri"/>
                <a:cs typeface="Calibri"/>
              </a:rPr>
              <a:t>dikkate </a:t>
            </a:r>
            <a:r>
              <a:rPr sz="2600" spc="-5" dirty="0">
                <a:latin typeface="Calibri"/>
                <a:cs typeface="Calibri"/>
              </a:rPr>
              <a:t>alınarak belirleneceği </a:t>
            </a:r>
            <a:r>
              <a:rPr sz="2600" spc="-10" dirty="0">
                <a:latin typeface="Calibri"/>
                <a:cs typeface="Calibri"/>
              </a:rPr>
              <a:t>ihalelerde;  </a:t>
            </a:r>
            <a:r>
              <a:rPr sz="2600" spc="-15" dirty="0">
                <a:latin typeface="Calibri"/>
                <a:cs typeface="Calibri"/>
              </a:rPr>
              <a:t>fiyat </a:t>
            </a:r>
            <a:r>
              <a:rPr sz="2600" dirty="0">
                <a:latin typeface="Calibri"/>
                <a:cs typeface="Calibri"/>
              </a:rPr>
              <a:t>dışı unsurların </a:t>
            </a:r>
            <a:r>
              <a:rPr sz="2600" spc="-10" dirty="0">
                <a:latin typeface="Calibri"/>
                <a:cs typeface="Calibri"/>
              </a:rPr>
              <a:t>parasal </a:t>
            </a:r>
            <a:r>
              <a:rPr sz="2600" spc="-5" dirty="0">
                <a:latin typeface="Calibri"/>
                <a:cs typeface="Calibri"/>
              </a:rPr>
              <a:t>değerleri </a:t>
            </a:r>
            <a:r>
              <a:rPr sz="2600" spc="-25" dirty="0">
                <a:latin typeface="Calibri"/>
                <a:cs typeface="Calibri"/>
              </a:rPr>
              <a:t>veya </a:t>
            </a:r>
            <a:r>
              <a:rPr sz="2600" spc="-10" dirty="0">
                <a:latin typeface="Calibri"/>
                <a:cs typeface="Calibri"/>
              </a:rPr>
              <a:t>nispi </a:t>
            </a:r>
            <a:r>
              <a:rPr sz="2600" dirty="0">
                <a:latin typeface="Calibri"/>
                <a:cs typeface="Calibri"/>
              </a:rPr>
              <a:t>ağırlıkları </a:t>
            </a:r>
            <a:r>
              <a:rPr sz="2600" spc="165" dirty="0">
                <a:latin typeface="Calibri"/>
                <a:cs typeface="Calibri"/>
              </a:rPr>
              <a:t> </a:t>
            </a:r>
            <a:r>
              <a:rPr sz="2600" dirty="0">
                <a:latin typeface="Calibri"/>
                <a:cs typeface="Calibri"/>
              </a:rPr>
              <a:t>ile</a:t>
            </a:r>
            <a:endParaRPr sz="2600">
              <a:latin typeface="Calibri"/>
              <a:cs typeface="Calibri"/>
            </a:endParaRPr>
          </a:p>
          <a:p>
            <a:pPr marL="12700" marR="5080" algn="just">
              <a:lnSpc>
                <a:spcPct val="150000"/>
              </a:lnSpc>
              <a:tabLst>
                <a:tab pos="5566410" algn="l"/>
              </a:tabLst>
            </a:pPr>
            <a:r>
              <a:rPr sz="2600" spc="-5" dirty="0">
                <a:latin typeface="Calibri"/>
                <a:cs typeface="Calibri"/>
              </a:rPr>
              <a:t>hesaplama      </a:t>
            </a:r>
            <a:r>
              <a:rPr sz="2600" spc="-15" dirty="0">
                <a:latin typeface="Calibri"/>
                <a:cs typeface="Calibri"/>
              </a:rPr>
              <a:t>yöntemi     </a:t>
            </a:r>
            <a:r>
              <a:rPr sz="2600" spc="440" dirty="0">
                <a:latin typeface="Calibri"/>
                <a:cs typeface="Calibri"/>
              </a:rPr>
              <a:t> </a:t>
            </a:r>
            <a:r>
              <a:rPr sz="2600" spc="-15" dirty="0">
                <a:latin typeface="Calibri"/>
                <a:cs typeface="Calibri"/>
              </a:rPr>
              <a:t>ve     </a:t>
            </a:r>
            <a:r>
              <a:rPr sz="2600" spc="245" dirty="0">
                <a:latin typeface="Calibri"/>
                <a:cs typeface="Calibri"/>
              </a:rPr>
              <a:t> </a:t>
            </a:r>
            <a:r>
              <a:rPr sz="2600" spc="-5" dirty="0">
                <a:latin typeface="Calibri"/>
                <a:cs typeface="Calibri"/>
              </a:rPr>
              <a:t>bu	</a:t>
            </a:r>
            <a:r>
              <a:rPr sz="2600" spc="-10" dirty="0">
                <a:latin typeface="Calibri"/>
                <a:cs typeface="Calibri"/>
              </a:rPr>
              <a:t>unsurlara     </a:t>
            </a:r>
            <a:r>
              <a:rPr sz="2600" spc="180" dirty="0">
                <a:latin typeface="Calibri"/>
                <a:cs typeface="Calibri"/>
              </a:rPr>
              <a:t> </a:t>
            </a:r>
            <a:r>
              <a:rPr sz="2600" spc="-5" dirty="0">
                <a:latin typeface="Calibri"/>
                <a:cs typeface="Calibri"/>
              </a:rPr>
              <a:t>ilişkin </a:t>
            </a:r>
            <a:r>
              <a:rPr sz="2600" dirty="0">
                <a:latin typeface="Calibri"/>
                <a:cs typeface="Calibri"/>
              </a:rPr>
              <a:t> </a:t>
            </a:r>
            <a:r>
              <a:rPr sz="2600" spc="-5" dirty="0">
                <a:latin typeface="Calibri"/>
                <a:cs typeface="Calibri"/>
              </a:rPr>
              <a:t>değerlendirmenin  yapılabilmesi  için  </a:t>
            </a:r>
            <a:r>
              <a:rPr sz="2600" spc="-10" dirty="0">
                <a:latin typeface="Calibri"/>
                <a:cs typeface="Calibri"/>
              </a:rPr>
              <a:t>sunulacak  belge </a:t>
            </a:r>
            <a:r>
              <a:rPr sz="2600" spc="365" dirty="0">
                <a:latin typeface="Calibri"/>
                <a:cs typeface="Calibri"/>
              </a:rPr>
              <a:t> </a:t>
            </a:r>
            <a:r>
              <a:rPr sz="2600" dirty="0">
                <a:latin typeface="Calibri"/>
                <a:cs typeface="Calibri"/>
              </a:rPr>
              <a:t>idari</a:t>
            </a:r>
            <a:endParaRPr sz="2600">
              <a:latin typeface="Calibri"/>
              <a:cs typeface="Calibri"/>
            </a:endParaRPr>
          </a:p>
        </p:txBody>
      </p:sp>
      <p:sp>
        <p:nvSpPr>
          <p:cNvPr id="13" name="object 13"/>
          <p:cNvSpPr txBox="1"/>
          <p:nvPr/>
        </p:nvSpPr>
        <p:spPr>
          <a:xfrm>
            <a:off x="547217" y="6157467"/>
            <a:ext cx="3710940" cy="426084"/>
          </a:xfrm>
          <a:prstGeom prst="rect">
            <a:avLst/>
          </a:prstGeom>
        </p:spPr>
        <p:txBody>
          <a:bodyPr vert="horz" wrap="square" lIns="0" tIns="0" rIns="0" bIns="0" rtlCol="0">
            <a:spAutoFit/>
          </a:bodyPr>
          <a:lstStyle/>
          <a:p>
            <a:pPr marL="12700">
              <a:lnSpc>
                <a:spcPct val="100000"/>
              </a:lnSpc>
            </a:pPr>
            <a:r>
              <a:rPr sz="2600" dirty="0">
                <a:latin typeface="Calibri"/>
                <a:cs typeface="Calibri"/>
              </a:rPr>
              <a:t>şartnamede </a:t>
            </a:r>
            <a:r>
              <a:rPr sz="2600" spc="-15" dirty="0">
                <a:latin typeface="Calibri"/>
                <a:cs typeface="Calibri"/>
              </a:rPr>
              <a:t>açıkça</a:t>
            </a:r>
            <a:r>
              <a:rPr sz="2600" spc="-70" dirty="0">
                <a:latin typeface="Calibri"/>
                <a:cs typeface="Calibri"/>
              </a:rPr>
              <a:t> </a:t>
            </a:r>
            <a:r>
              <a:rPr sz="2600" spc="-25" dirty="0">
                <a:latin typeface="Calibri"/>
                <a:cs typeface="Calibri"/>
              </a:rPr>
              <a:t>belirtilir.</a:t>
            </a:r>
            <a:endParaRPr sz="2600">
              <a:latin typeface="Calibri"/>
              <a:cs typeface="Calibri"/>
            </a:endParaRPr>
          </a:p>
        </p:txBody>
      </p:sp>
      <p:sp>
        <p:nvSpPr>
          <p:cNvPr id="14" name="object 14"/>
          <p:cNvSpPr txBox="1"/>
          <p:nvPr/>
        </p:nvSpPr>
        <p:spPr>
          <a:xfrm>
            <a:off x="8331200" y="6447434"/>
            <a:ext cx="27686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119</a:t>
            </a:r>
            <a:endParaRPr sz="1200">
              <a:latin typeface="Tahoma"/>
              <a:cs typeface="Tahoma"/>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63011" y="309371"/>
            <a:ext cx="3732276"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037077" y="423926"/>
            <a:ext cx="3093085" cy="521334"/>
          </a:xfrm>
          <a:prstGeom prst="rect">
            <a:avLst/>
          </a:prstGeom>
        </p:spPr>
        <p:txBody>
          <a:bodyPr vert="horz" wrap="square" lIns="0" tIns="0" rIns="0" bIns="0" rtlCol="0">
            <a:spAutoFit/>
          </a:bodyPr>
          <a:lstStyle/>
          <a:p>
            <a:pPr marL="12700">
              <a:lnSpc>
                <a:spcPct val="100000"/>
              </a:lnSpc>
            </a:pPr>
            <a:r>
              <a:rPr spc="-15" dirty="0"/>
              <a:t>Fiyat </a:t>
            </a:r>
            <a:r>
              <a:rPr dirty="0"/>
              <a:t>Dışı</a:t>
            </a:r>
            <a:r>
              <a:rPr spc="-80" dirty="0"/>
              <a:t> </a:t>
            </a:r>
            <a:r>
              <a:rPr dirty="0"/>
              <a:t>Unsurlar</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p:nvPr/>
        </p:nvSpPr>
        <p:spPr>
          <a:xfrm>
            <a:off x="359663" y="1226819"/>
            <a:ext cx="548640" cy="716279"/>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66344" y="1211580"/>
            <a:ext cx="531876" cy="762000"/>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547217" y="1188349"/>
            <a:ext cx="8073390" cy="5194300"/>
          </a:xfrm>
          <a:prstGeom prst="rect">
            <a:avLst/>
          </a:prstGeom>
        </p:spPr>
        <p:txBody>
          <a:bodyPr vert="horz" wrap="square" lIns="0" tIns="0" rIns="0" bIns="0" rtlCol="0">
            <a:spAutoFit/>
          </a:bodyPr>
          <a:lstStyle/>
          <a:p>
            <a:pPr marL="12700" marR="5080" algn="just">
              <a:lnSpc>
                <a:spcPct val="131600"/>
              </a:lnSpc>
              <a:buClr>
                <a:srgbClr val="0000CC"/>
              </a:buClr>
              <a:buSzPct val="103846"/>
              <a:buFont typeface="Arial"/>
              <a:buChar char="•"/>
              <a:tabLst>
                <a:tab pos="210820" algn="l"/>
              </a:tabLst>
            </a:pPr>
            <a:r>
              <a:rPr sz="2600" spc="-15" dirty="0">
                <a:latin typeface="Calibri"/>
                <a:cs typeface="Calibri"/>
              </a:rPr>
              <a:t>Fiyat </a:t>
            </a:r>
            <a:r>
              <a:rPr sz="2600" spc="-5" dirty="0">
                <a:latin typeface="Calibri"/>
                <a:cs typeface="Calibri"/>
              </a:rPr>
              <a:t>dışı </a:t>
            </a:r>
            <a:r>
              <a:rPr sz="2600" spc="-30" dirty="0">
                <a:latin typeface="Calibri"/>
                <a:cs typeface="Calibri"/>
              </a:rPr>
              <a:t>unsurlar, </a:t>
            </a:r>
            <a:r>
              <a:rPr sz="2600" spc="-5" dirty="0">
                <a:latin typeface="Calibri"/>
                <a:cs typeface="Calibri"/>
              </a:rPr>
              <a:t>bir </a:t>
            </a:r>
            <a:r>
              <a:rPr sz="2600" spc="-10" dirty="0">
                <a:latin typeface="Calibri"/>
                <a:cs typeface="Calibri"/>
              </a:rPr>
              <a:t>marka </a:t>
            </a:r>
            <a:r>
              <a:rPr sz="2600" spc="-20" dirty="0">
                <a:latin typeface="Calibri"/>
                <a:cs typeface="Calibri"/>
              </a:rPr>
              <a:t>veya </a:t>
            </a:r>
            <a:r>
              <a:rPr sz="2600" spc="-5" dirty="0">
                <a:latin typeface="Calibri"/>
                <a:cs typeface="Calibri"/>
              </a:rPr>
              <a:t>model esas alınarak  </a:t>
            </a:r>
            <a:r>
              <a:rPr sz="2600" spc="-15" dirty="0">
                <a:latin typeface="Calibri"/>
                <a:cs typeface="Calibri"/>
              </a:rPr>
              <a:t>rekabeti </a:t>
            </a:r>
            <a:r>
              <a:rPr sz="2600" spc="-5" dirty="0">
                <a:latin typeface="Calibri"/>
                <a:cs typeface="Calibri"/>
              </a:rPr>
              <a:t>sınırlayıcı  </a:t>
            </a:r>
            <a:r>
              <a:rPr sz="2600" dirty="0">
                <a:latin typeface="Calibri"/>
                <a:cs typeface="Calibri"/>
              </a:rPr>
              <a:t>şekilde</a:t>
            </a:r>
            <a:r>
              <a:rPr sz="2600" spc="-30" dirty="0">
                <a:latin typeface="Calibri"/>
                <a:cs typeface="Calibri"/>
              </a:rPr>
              <a:t> </a:t>
            </a:r>
            <a:r>
              <a:rPr sz="2600" spc="-5" dirty="0">
                <a:latin typeface="Calibri"/>
                <a:cs typeface="Calibri"/>
              </a:rPr>
              <a:t>belirlenemez</a:t>
            </a:r>
            <a:endParaRPr sz="2600">
              <a:latin typeface="Calibri"/>
              <a:cs typeface="Calibri"/>
            </a:endParaRPr>
          </a:p>
          <a:p>
            <a:pPr marL="12700" marR="5080" algn="just">
              <a:lnSpc>
                <a:spcPct val="130000"/>
              </a:lnSpc>
              <a:buClr>
                <a:srgbClr val="0000CC"/>
              </a:buClr>
              <a:buFont typeface="Arial"/>
              <a:buChar char="•"/>
              <a:tabLst>
                <a:tab pos="205104" algn="l"/>
              </a:tabLst>
            </a:pPr>
            <a:r>
              <a:rPr sz="2600" spc="-15" dirty="0">
                <a:latin typeface="Calibri"/>
                <a:cs typeface="Calibri"/>
              </a:rPr>
              <a:t>Fiyat </a:t>
            </a:r>
            <a:r>
              <a:rPr sz="2600" dirty="0">
                <a:latin typeface="Calibri"/>
                <a:cs typeface="Calibri"/>
              </a:rPr>
              <a:t>dışı </a:t>
            </a:r>
            <a:r>
              <a:rPr sz="2600" spc="-10" dirty="0">
                <a:latin typeface="Calibri"/>
                <a:cs typeface="Calibri"/>
              </a:rPr>
              <a:t>unsurlara, bu </a:t>
            </a:r>
            <a:r>
              <a:rPr sz="2600" spc="-5" dirty="0">
                <a:latin typeface="Calibri"/>
                <a:cs typeface="Calibri"/>
              </a:rPr>
              <a:t>unsurların </a:t>
            </a:r>
            <a:r>
              <a:rPr sz="2600" spc="-10" dirty="0">
                <a:latin typeface="Calibri"/>
                <a:cs typeface="Calibri"/>
              </a:rPr>
              <a:t>parasal </a:t>
            </a:r>
            <a:r>
              <a:rPr sz="2600" spc="-5" dirty="0">
                <a:latin typeface="Calibri"/>
                <a:cs typeface="Calibri"/>
              </a:rPr>
              <a:t>değerlerine </a:t>
            </a:r>
            <a:r>
              <a:rPr sz="2600" spc="-25" dirty="0">
                <a:latin typeface="Calibri"/>
                <a:cs typeface="Calibri"/>
              </a:rPr>
              <a:t>veya  </a:t>
            </a:r>
            <a:r>
              <a:rPr sz="2600" spc="-5" dirty="0">
                <a:latin typeface="Calibri"/>
                <a:cs typeface="Calibri"/>
              </a:rPr>
              <a:t>nispi </a:t>
            </a:r>
            <a:r>
              <a:rPr sz="2600" dirty="0">
                <a:latin typeface="Calibri"/>
                <a:cs typeface="Calibri"/>
              </a:rPr>
              <a:t>ağırlıklarına </a:t>
            </a:r>
            <a:r>
              <a:rPr sz="2600" spc="-20" dirty="0">
                <a:latin typeface="Calibri"/>
                <a:cs typeface="Calibri"/>
              </a:rPr>
              <a:t>ve </a:t>
            </a:r>
            <a:r>
              <a:rPr sz="2600" spc="-5" dirty="0">
                <a:latin typeface="Calibri"/>
                <a:cs typeface="Calibri"/>
              </a:rPr>
              <a:t>hesaplama </a:t>
            </a:r>
            <a:r>
              <a:rPr sz="2600" spc="-10" dirty="0">
                <a:latin typeface="Calibri"/>
                <a:cs typeface="Calibri"/>
              </a:rPr>
              <a:t>yöntemine </a:t>
            </a:r>
            <a:r>
              <a:rPr sz="2600" spc="-5" dirty="0">
                <a:latin typeface="Calibri"/>
                <a:cs typeface="Calibri"/>
              </a:rPr>
              <a:t>yönelik  </a:t>
            </a:r>
            <a:r>
              <a:rPr sz="2600" spc="-10" dirty="0">
                <a:latin typeface="Calibri"/>
                <a:cs typeface="Calibri"/>
              </a:rPr>
              <a:t>düzenlemeyi yapan </a:t>
            </a:r>
            <a:r>
              <a:rPr sz="2600" spc="-5" dirty="0">
                <a:latin typeface="Calibri"/>
                <a:cs typeface="Calibri"/>
              </a:rPr>
              <a:t>birim </a:t>
            </a:r>
            <a:r>
              <a:rPr sz="2600" spc="-25" dirty="0">
                <a:latin typeface="Calibri"/>
                <a:cs typeface="Calibri"/>
              </a:rPr>
              <a:t>veya </a:t>
            </a:r>
            <a:r>
              <a:rPr sz="2600" spc="-10" dirty="0">
                <a:latin typeface="Calibri"/>
                <a:cs typeface="Calibri"/>
              </a:rPr>
              <a:t>görevliler </a:t>
            </a:r>
            <a:r>
              <a:rPr sz="2600" spc="-15" dirty="0">
                <a:latin typeface="Calibri"/>
                <a:cs typeface="Calibri"/>
              </a:rPr>
              <a:t>tarafından  gerekçeli </a:t>
            </a:r>
            <a:r>
              <a:rPr sz="2600" spc="-5" dirty="0">
                <a:latin typeface="Calibri"/>
                <a:cs typeface="Calibri"/>
              </a:rPr>
              <a:t>bir </a:t>
            </a:r>
            <a:r>
              <a:rPr sz="2600" dirty="0">
                <a:latin typeface="Calibri"/>
                <a:cs typeface="Calibri"/>
              </a:rPr>
              <a:t>açıklama </a:t>
            </a:r>
            <a:r>
              <a:rPr sz="2600" spc="-10" dirty="0">
                <a:latin typeface="Calibri"/>
                <a:cs typeface="Calibri"/>
              </a:rPr>
              <a:t>belgesi </a:t>
            </a:r>
            <a:r>
              <a:rPr sz="2600" dirty="0">
                <a:latin typeface="Calibri"/>
                <a:cs typeface="Calibri"/>
              </a:rPr>
              <a:t>hazırlanır </a:t>
            </a:r>
            <a:r>
              <a:rPr sz="2600" spc="-20" dirty="0">
                <a:latin typeface="Calibri"/>
                <a:cs typeface="Calibri"/>
              </a:rPr>
              <a:t>ve </a:t>
            </a:r>
            <a:r>
              <a:rPr sz="2600" spc="-5" dirty="0">
                <a:latin typeface="Calibri"/>
                <a:cs typeface="Calibri"/>
              </a:rPr>
              <a:t>bu </a:t>
            </a:r>
            <a:r>
              <a:rPr sz="2600" spc="-10" dirty="0">
                <a:latin typeface="Calibri"/>
                <a:cs typeface="Calibri"/>
              </a:rPr>
              <a:t>belge </a:t>
            </a:r>
            <a:r>
              <a:rPr sz="2600" spc="-5" dirty="0">
                <a:latin typeface="Calibri"/>
                <a:cs typeface="Calibri"/>
              </a:rPr>
              <a:t>ihale </a:t>
            </a:r>
            <a:r>
              <a:rPr sz="2600" spc="575" dirty="0">
                <a:latin typeface="Calibri"/>
                <a:cs typeface="Calibri"/>
              </a:rPr>
              <a:t> </a:t>
            </a:r>
            <a:r>
              <a:rPr sz="2600" spc="-15" dirty="0">
                <a:latin typeface="Calibri"/>
                <a:cs typeface="Calibri"/>
              </a:rPr>
              <a:t>onay </a:t>
            </a:r>
            <a:r>
              <a:rPr sz="2600" spc="-5" dirty="0">
                <a:latin typeface="Calibri"/>
                <a:cs typeface="Calibri"/>
              </a:rPr>
              <a:t>belgesinin </a:t>
            </a:r>
            <a:r>
              <a:rPr sz="2600" dirty="0">
                <a:latin typeface="Calibri"/>
                <a:cs typeface="Calibri"/>
              </a:rPr>
              <a:t>ekinde </a:t>
            </a:r>
            <a:r>
              <a:rPr sz="2600" spc="-15" dirty="0">
                <a:latin typeface="Calibri"/>
                <a:cs typeface="Calibri"/>
              </a:rPr>
              <a:t>yer</a:t>
            </a:r>
            <a:r>
              <a:rPr sz="2600" spc="-100" dirty="0">
                <a:latin typeface="Calibri"/>
                <a:cs typeface="Calibri"/>
              </a:rPr>
              <a:t> </a:t>
            </a:r>
            <a:r>
              <a:rPr sz="2600" spc="-50" dirty="0">
                <a:latin typeface="Calibri"/>
                <a:cs typeface="Calibri"/>
              </a:rPr>
              <a:t>alır.</a:t>
            </a:r>
            <a:endParaRPr sz="2600">
              <a:latin typeface="Calibri"/>
              <a:cs typeface="Calibri"/>
            </a:endParaRPr>
          </a:p>
          <a:p>
            <a:pPr marL="12700" marR="5080" algn="just">
              <a:lnSpc>
                <a:spcPct val="130000"/>
              </a:lnSpc>
              <a:buClr>
                <a:srgbClr val="FF0000"/>
              </a:buClr>
              <a:buSzPct val="90384"/>
              <a:buFont typeface="Arial"/>
              <a:buChar char="•"/>
              <a:tabLst>
                <a:tab pos="193040" algn="l"/>
              </a:tabLst>
            </a:pPr>
            <a:r>
              <a:rPr sz="2600" dirty="0">
                <a:solidFill>
                  <a:srgbClr val="0000FF"/>
                </a:solidFill>
                <a:latin typeface="Calibri"/>
                <a:cs typeface="Calibri"/>
              </a:rPr>
              <a:t>Mal alımlarında; </a:t>
            </a:r>
            <a:r>
              <a:rPr sz="2600" spc="-15" dirty="0">
                <a:solidFill>
                  <a:srgbClr val="0000FF"/>
                </a:solidFill>
                <a:latin typeface="Calibri"/>
                <a:cs typeface="Calibri"/>
              </a:rPr>
              <a:t>Ekonomik ve </a:t>
            </a:r>
            <a:r>
              <a:rPr sz="2600" spc="-5" dirty="0">
                <a:solidFill>
                  <a:srgbClr val="0000FF"/>
                </a:solidFill>
                <a:latin typeface="Calibri"/>
                <a:cs typeface="Calibri"/>
              </a:rPr>
              <a:t>mali </a:t>
            </a:r>
            <a:r>
              <a:rPr sz="2600" spc="-10" dirty="0">
                <a:solidFill>
                  <a:srgbClr val="0000FF"/>
                </a:solidFill>
                <a:latin typeface="Calibri"/>
                <a:cs typeface="Calibri"/>
              </a:rPr>
              <a:t>yeterlik </a:t>
            </a:r>
            <a:r>
              <a:rPr sz="2600" spc="-5" dirty="0">
                <a:solidFill>
                  <a:srgbClr val="0000FF"/>
                </a:solidFill>
                <a:latin typeface="Calibri"/>
                <a:cs typeface="Calibri"/>
              </a:rPr>
              <a:t>kriterleri ile </a:t>
            </a:r>
            <a:r>
              <a:rPr sz="2600" spc="-15" dirty="0">
                <a:solidFill>
                  <a:srgbClr val="0000FF"/>
                </a:solidFill>
                <a:latin typeface="Calibri"/>
                <a:cs typeface="Calibri"/>
              </a:rPr>
              <a:t>iş </a:t>
            </a:r>
            <a:r>
              <a:rPr sz="2600" spc="555" dirty="0">
                <a:solidFill>
                  <a:srgbClr val="0000FF"/>
                </a:solidFill>
                <a:latin typeface="Calibri"/>
                <a:cs typeface="Calibri"/>
              </a:rPr>
              <a:t> </a:t>
            </a:r>
            <a:r>
              <a:rPr sz="2600" spc="-5" dirty="0">
                <a:solidFill>
                  <a:srgbClr val="0000FF"/>
                </a:solidFill>
                <a:latin typeface="Calibri"/>
                <a:cs typeface="Calibri"/>
              </a:rPr>
              <a:t>deneyim </a:t>
            </a:r>
            <a:r>
              <a:rPr sz="2600" spc="-10" dirty="0">
                <a:solidFill>
                  <a:srgbClr val="0000FF"/>
                </a:solidFill>
                <a:latin typeface="Calibri"/>
                <a:cs typeface="Calibri"/>
              </a:rPr>
              <a:t>belgesi </a:t>
            </a:r>
            <a:r>
              <a:rPr sz="2600" spc="-15" dirty="0">
                <a:solidFill>
                  <a:srgbClr val="0000FF"/>
                </a:solidFill>
                <a:latin typeface="Calibri"/>
                <a:cs typeface="Calibri"/>
              </a:rPr>
              <a:t>fiyat </a:t>
            </a:r>
            <a:r>
              <a:rPr sz="2600" dirty="0">
                <a:solidFill>
                  <a:srgbClr val="0000FF"/>
                </a:solidFill>
                <a:latin typeface="Calibri"/>
                <a:cs typeface="Calibri"/>
              </a:rPr>
              <a:t>dışı </a:t>
            </a:r>
            <a:r>
              <a:rPr sz="2600" spc="-5" dirty="0">
                <a:solidFill>
                  <a:srgbClr val="0000FF"/>
                </a:solidFill>
                <a:latin typeface="Calibri"/>
                <a:cs typeface="Calibri"/>
              </a:rPr>
              <a:t>unsur </a:t>
            </a:r>
            <a:r>
              <a:rPr sz="2600" spc="-10" dirty="0">
                <a:solidFill>
                  <a:srgbClr val="0000FF"/>
                </a:solidFill>
                <a:latin typeface="Calibri"/>
                <a:cs typeface="Calibri"/>
              </a:rPr>
              <a:t>olarak </a:t>
            </a:r>
            <a:r>
              <a:rPr sz="2600" spc="-5" dirty="0">
                <a:solidFill>
                  <a:srgbClr val="0000FF"/>
                </a:solidFill>
                <a:latin typeface="Calibri"/>
                <a:cs typeface="Calibri"/>
              </a:rPr>
              <a:t>öngörülemez, diğer  </a:t>
            </a:r>
            <a:r>
              <a:rPr sz="2600" dirty="0">
                <a:solidFill>
                  <a:srgbClr val="0000FF"/>
                </a:solidFill>
                <a:latin typeface="Calibri"/>
                <a:cs typeface="Calibri"/>
              </a:rPr>
              <a:t>alım </a:t>
            </a:r>
            <a:r>
              <a:rPr sz="2600" spc="-10" dirty="0">
                <a:solidFill>
                  <a:srgbClr val="0000FF"/>
                </a:solidFill>
                <a:latin typeface="Calibri"/>
                <a:cs typeface="Calibri"/>
              </a:rPr>
              <a:t>yöntemleri </a:t>
            </a:r>
            <a:r>
              <a:rPr sz="2600" dirty="0">
                <a:solidFill>
                  <a:srgbClr val="0000FF"/>
                </a:solidFill>
                <a:latin typeface="Calibri"/>
                <a:cs typeface="Calibri"/>
              </a:rPr>
              <a:t>için </a:t>
            </a:r>
            <a:r>
              <a:rPr sz="2600" spc="-5" dirty="0">
                <a:solidFill>
                  <a:srgbClr val="0000FF"/>
                </a:solidFill>
                <a:latin typeface="Calibri"/>
                <a:cs typeface="Calibri"/>
              </a:rPr>
              <a:t>böyle bir </a:t>
            </a:r>
            <a:r>
              <a:rPr sz="2600" dirty="0">
                <a:solidFill>
                  <a:srgbClr val="0000FF"/>
                </a:solidFill>
                <a:latin typeface="Calibri"/>
                <a:cs typeface="Calibri"/>
              </a:rPr>
              <a:t>sınırlama</a:t>
            </a:r>
            <a:r>
              <a:rPr sz="2600" spc="5" dirty="0">
                <a:solidFill>
                  <a:srgbClr val="0000FF"/>
                </a:solidFill>
                <a:latin typeface="Calibri"/>
                <a:cs typeface="Calibri"/>
              </a:rPr>
              <a:t> </a:t>
            </a:r>
            <a:r>
              <a:rPr sz="2600" spc="-20" dirty="0">
                <a:solidFill>
                  <a:srgbClr val="0000FF"/>
                </a:solidFill>
                <a:latin typeface="Calibri"/>
                <a:cs typeface="Calibri"/>
              </a:rPr>
              <a:t>bulunmamaktadır.</a:t>
            </a:r>
            <a:endParaRPr sz="26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112</a:t>
            </a:fld>
            <a:endParaRPr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14400" y="301752"/>
            <a:ext cx="7604759" cy="98145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p:nvPr/>
        </p:nvSpPr>
        <p:spPr>
          <a:xfrm>
            <a:off x="955547" y="320040"/>
            <a:ext cx="7281672" cy="899159"/>
          </a:xfrm>
          <a:prstGeom prst="rect">
            <a:avLst/>
          </a:prstGeom>
          <a:blipFill>
            <a:blip r:embed="rId5" cstate="print"/>
            <a:stretch>
              <a:fillRect/>
            </a:stretch>
          </a:blipFill>
        </p:spPr>
        <p:txBody>
          <a:bodyPr wrap="square" lIns="0" tIns="0" rIns="0" bIns="0" rtlCol="0"/>
          <a:lstStyle/>
          <a:p>
            <a:endParaRPr/>
          </a:p>
        </p:txBody>
      </p:sp>
      <p:sp>
        <p:nvSpPr>
          <p:cNvPr id="7" name="object 7"/>
          <p:cNvSpPr txBox="1">
            <a:spLocks noGrp="1"/>
          </p:cNvSpPr>
          <p:nvPr>
            <p:ph type="title"/>
          </p:nvPr>
        </p:nvSpPr>
        <p:spPr>
          <a:xfrm>
            <a:off x="1195832" y="423926"/>
            <a:ext cx="6771640" cy="521334"/>
          </a:xfrm>
          <a:prstGeom prst="rect">
            <a:avLst/>
          </a:prstGeom>
        </p:spPr>
        <p:txBody>
          <a:bodyPr vert="horz" wrap="square" lIns="0" tIns="0" rIns="0" bIns="0" rtlCol="0">
            <a:spAutoFit/>
          </a:bodyPr>
          <a:lstStyle/>
          <a:p>
            <a:pPr marL="12700">
              <a:lnSpc>
                <a:spcPct val="100000"/>
              </a:lnSpc>
            </a:pPr>
            <a:r>
              <a:rPr dirty="0"/>
              <a:t>Neler </a:t>
            </a:r>
            <a:r>
              <a:rPr spc="-15" dirty="0"/>
              <a:t>Fiyat </a:t>
            </a:r>
            <a:r>
              <a:rPr dirty="0"/>
              <a:t>Dışı Unsur </a:t>
            </a:r>
            <a:r>
              <a:rPr spc="-10" dirty="0"/>
              <a:t>Olarak </a:t>
            </a:r>
            <a:r>
              <a:rPr dirty="0"/>
              <a:t>Belirlenir</a:t>
            </a:r>
            <a:r>
              <a:rPr spc="-135" dirty="0"/>
              <a:t> </a:t>
            </a:r>
            <a:r>
              <a:rPr dirty="0"/>
              <a:t>?</a:t>
            </a: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9" name="object 9"/>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10" name="object 10"/>
          <p:cNvSpPr/>
          <p:nvPr/>
        </p:nvSpPr>
        <p:spPr>
          <a:xfrm>
            <a:off x="367284" y="1368552"/>
            <a:ext cx="528828" cy="690372"/>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472440" y="1354836"/>
            <a:ext cx="510540" cy="733044"/>
          </a:xfrm>
          <a:prstGeom prst="rect">
            <a:avLst/>
          </a:prstGeom>
          <a:blipFill>
            <a:blip r:embed="rId7" cstate="print"/>
            <a:stretch>
              <a:fillRect/>
            </a:stretch>
          </a:blipFill>
        </p:spPr>
        <p:txBody>
          <a:bodyPr wrap="square" lIns="0" tIns="0" rIns="0" bIns="0" rtlCol="0"/>
          <a:lstStyle/>
          <a:p>
            <a:endParaRPr/>
          </a:p>
        </p:txBody>
      </p:sp>
      <p:sp>
        <p:nvSpPr>
          <p:cNvPr id="12" name="object 12"/>
          <p:cNvSpPr txBox="1"/>
          <p:nvPr/>
        </p:nvSpPr>
        <p:spPr>
          <a:xfrm>
            <a:off x="547217" y="1440941"/>
            <a:ext cx="8074025" cy="5063490"/>
          </a:xfrm>
          <a:prstGeom prst="rect">
            <a:avLst/>
          </a:prstGeom>
        </p:spPr>
        <p:txBody>
          <a:bodyPr vert="horz" wrap="square" lIns="0" tIns="0" rIns="0" bIns="0" rtlCol="0">
            <a:spAutoFit/>
          </a:bodyPr>
          <a:lstStyle/>
          <a:p>
            <a:pPr marL="12700" algn="just">
              <a:lnSpc>
                <a:spcPct val="100000"/>
              </a:lnSpc>
              <a:buClr>
                <a:srgbClr val="0000CC"/>
              </a:buClr>
              <a:buFont typeface="Arial"/>
              <a:buChar char="•"/>
              <a:tabLst>
                <a:tab pos="205104" algn="l"/>
              </a:tabLst>
            </a:pPr>
            <a:r>
              <a:rPr sz="2600" dirty="0">
                <a:latin typeface="Calibri"/>
                <a:cs typeface="Calibri"/>
              </a:rPr>
              <a:t>Bakım </a:t>
            </a:r>
            <a:r>
              <a:rPr sz="2600" spc="-5" dirty="0">
                <a:latin typeface="Calibri"/>
                <a:cs typeface="Calibri"/>
              </a:rPr>
              <a:t>aralıkları, </a:t>
            </a:r>
            <a:r>
              <a:rPr sz="2600" dirty="0">
                <a:latin typeface="Calibri"/>
                <a:cs typeface="Calibri"/>
              </a:rPr>
              <a:t>bakım </a:t>
            </a:r>
            <a:r>
              <a:rPr sz="2600" spc="-5" dirty="0">
                <a:latin typeface="Calibri"/>
                <a:cs typeface="Calibri"/>
              </a:rPr>
              <a:t>süreleri, </a:t>
            </a:r>
            <a:r>
              <a:rPr sz="2600" dirty="0">
                <a:latin typeface="Calibri"/>
                <a:cs typeface="Calibri"/>
              </a:rPr>
              <a:t>bakım</a:t>
            </a:r>
            <a:r>
              <a:rPr sz="2600" spc="-20" dirty="0">
                <a:latin typeface="Calibri"/>
                <a:cs typeface="Calibri"/>
              </a:rPr>
              <a:t> </a:t>
            </a:r>
            <a:r>
              <a:rPr sz="2600" spc="-5" dirty="0">
                <a:latin typeface="Calibri"/>
                <a:cs typeface="Calibri"/>
              </a:rPr>
              <a:t>maliyeti,</a:t>
            </a:r>
            <a:endParaRPr sz="2600">
              <a:latin typeface="Calibri"/>
              <a:cs typeface="Calibri"/>
            </a:endParaRPr>
          </a:p>
          <a:p>
            <a:pPr marL="12700" marR="5080" algn="just">
              <a:lnSpc>
                <a:spcPct val="130000"/>
              </a:lnSpc>
              <a:buClr>
                <a:srgbClr val="0000CC"/>
              </a:buClr>
              <a:buFont typeface="Arial"/>
              <a:buChar char="•"/>
              <a:tabLst>
                <a:tab pos="205104" algn="l"/>
              </a:tabLst>
            </a:pPr>
            <a:r>
              <a:rPr sz="2600" dirty="0">
                <a:latin typeface="Calibri"/>
                <a:cs typeface="Calibri"/>
              </a:rPr>
              <a:t>Malın </a:t>
            </a:r>
            <a:r>
              <a:rPr sz="2600" spc="-5" dirty="0">
                <a:latin typeface="Calibri"/>
                <a:cs typeface="Calibri"/>
              </a:rPr>
              <a:t>kullanılabilmesi </a:t>
            </a:r>
            <a:r>
              <a:rPr sz="2600" dirty="0">
                <a:latin typeface="Calibri"/>
                <a:cs typeface="Calibri"/>
              </a:rPr>
              <a:t>için </a:t>
            </a:r>
            <a:r>
              <a:rPr sz="2600" spc="-15" dirty="0">
                <a:latin typeface="Calibri"/>
                <a:cs typeface="Calibri"/>
              </a:rPr>
              <a:t>gerekli </a:t>
            </a:r>
            <a:r>
              <a:rPr sz="2600" spc="-5" dirty="0">
                <a:latin typeface="Calibri"/>
                <a:cs typeface="Calibri"/>
              </a:rPr>
              <a:t>diğer </a:t>
            </a:r>
            <a:r>
              <a:rPr sz="2600" spc="-10" dirty="0">
                <a:latin typeface="Calibri"/>
                <a:cs typeface="Calibri"/>
              </a:rPr>
              <a:t>maliyet </a:t>
            </a:r>
            <a:r>
              <a:rPr sz="2600" spc="-5" dirty="0">
                <a:latin typeface="Calibri"/>
                <a:cs typeface="Calibri"/>
              </a:rPr>
              <a:t>kalemleri,  </a:t>
            </a:r>
            <a:r>
              <a:rPr sz="2600" spc="-15" dirty="0">
                <a:latin typeface="Calibri"/>
                <a:cs typeface="Calibri"/>
              </a:rPr>
              <a:t>tükettiği</a:t>
            </a:r>
            <a:r>
              <a:rPr sz="2600" spc="555" dirty="0">
                <a:latin typeface="Calibri"/>
                <a:cs typeface="Calibri"/>
              </a:rPr>
              <a:t> </a:t>
            </a:r>
            <a:r>
              <a:rPr sz="2600" spc="-5" dirty="0">
                <a:latin typeface="Calibri"/>
                <a:cs typeface="Calibri"/>
              </a:rPr>
              <a:t>enerji, kullanabilecek </a:t>
            </a:r>
            <a:r>
              <a:rPr sz="2600" dirty="0">
                <a:latin typeface="Calibri"/>
                <a:cs typeface="Calibri"/>
              </a:rPr>
              <a:t>insan </a:t>
            </a:r>
            <a:r>
              <a:rPr sz="2600" spc="-10" dirty="0">
                <a:latin typeface="Calibri"/>
                <a:cs typeface="Calibri"/>
              </a:rPr>
              <a:t>sayısı </a:t>
            </a:r>
            <a:r>
              <a:rPr sz="2600" spc="-15" dirty="0">
                <a:latin typeface="Calibri"/>
                <a:cs typeface="Calibri"/>
              </a:rPr>
              <a:t>ve</a:t>
            </a:r>
            <a:r>
              <a:rPr sz="2600" spc="555" dirty="0">
                <a:latin typeface="Calibri"/>
                <a:cs typeface="Calibri"/>
              </a:rPr>
              <a:t> </a:t>
            </a:r>
            <a:r>
              <a:rPr sz="2600" spc="-5" dirty="0">
                <a:latin typeface="Calibri"/>
                <a:cs typeface="Calibri"/>
              </a:rPr>
              <a:t>niteliği,  </a:t>
            </a:r>
            <a:r>
              <a:rPr sz="2600" dirty="0">
                <a:latin typeface="Calibri"/>
                <a:cs typeface="Calibri"/>
              </a:rPr>
              <a:t>işletilmesi için </a:t>
            </a:r>
            <a:r>
              <a:rPr sz="2600" spc="-10" dirty="0">
                <a:latin typeface="Calibri"/>
                <a:cs typeface="Calibri"/>
              </a:rPr>
              <a:t>gerekli </a:t>
            </a:r>
            <a:r>
              <a:rPr sz="2600" spc="-5" dirty="0">
                <a:latin typeface="Calibri"/>
                <a:cs typeface="Calibri"/>
              </a:rPr>
              <a:t>diğer</a:t>
            </a:r>
            <a:r>
              <a:rPr sz="2600" spc="-95" dirty="0">
                <a:latin typeface="Calibri"/>
                <a:cs typeface="Calibri"/>
              </a:rPr>
              <a:t> </a:t>
            </a:r>
            <a:r>
              <a:rPr sz="2600" spc="-25" dirty="0">
                <a:latin typeface="Calibri"/>
                <a:cs typeface="Calibri"/>
              </a:rPr>
              <a:t>giderler,</a:t>
            </a:r>
            <a:endParaRPr sz="2600">
              <a:latin typeface="Calibri"/>
              <a:cs typeface="Calibri"/>
            </a:endParaRPr>
          </a:p>
          <a:p>
            <a:pPr marL="204470" indent="-191770" algn="just">
              <a:lnSpc>
                <a:spcPct val="100000"/>
              </a:lnSpc>
              <a:spcBef>
                <a:spcPts val="935"/>
              </a:spcBef>
              <a:buClr>
                <a:srgbClr val="0000CC"/>
              </a:buClr>
              <a:buFont typeface="Arial"/>
              <a:buChar char="•"/>
              <a:tabLst>
                <a:tab pos="205104" algn="l"/>
              </a:tabLst>
            </a:pPr>
            <a:r>
              <a:rPr sz="2600" dirty="0">
                <a:latin typeface="Calibri"/>
                <a:cs typeface="Calibri"/>
              </a:rPr>
              <a:t>En  az  </a:t>
            </a:r>
            <a:r>
              <a:rPr sz="2600" spc="-5" dirty="0">
                <a:latin typeface="Calibri"/>
                <a:cs typeface="Calibri"/>
              </a:rPr>
              <a:t>maliyetle  </a:t>
            </a:r>
            <a:r>
              <a:rPr sz="2600" dirty="0">
                <a:latin typeface="Calibri"/>
                <a:cs typeface="Calibri"/>
              </a:rPr>
              <a:t>en  </a:t>
            </a:r>
            <a:r>
              <a:rPr sz="2600" spc="-15" dirty="0">
                <a:latin typeface="Calibri"/>
                <a:cs typeface="Calibri"/>
              </a:rPr>
              <a:t>fazla  </a:t>
            </a:r>
            <a:r>
              <a:rPr sz="2600" dirty="0">
                <a:latin typeface="Calibri"/>
                <a:cs typeface="Calibri"/>
              </a:rPr>
              <a:t>ürün  </a:t>
            </a:r>
            <a:r>
              <a:rPr sz="2600" spc="-25" dirty="0">
                <a:latin typeface="Calibri"/>
                <a:cs typeface="Calibri"/>
              </a:rPr>
              <a:t>veya  </a:t>
            </a:r>
            <a:r>
              <a:rPr sz="2600" dirty="0">
                <a:latin typeface="Calibri"/>
                <a:cs typeface="Calibri"/>
              </a:rPr>
              <a:t>iş  </a:t>
            </a:r>
            <a:r>
              <a:rPr sz="2600" spc="-15" dirty="0">
                <a:latin typeface="Calibri"/>
                <a:cs typeface="Calibri"/>
              </a:rPr>
              <a:t>sağlayan    </a:t>
            </a:r>
            <a:r>
              <a:rPr sz="2600" spc="310" dirty="0">
                <a:latin typeface="Calibri"/>
                <a:cs typeface="Calibri"/>
              </a:rPr>
              <a:t> </a:t>
            </a:r>
            <a:r>
              <a:rPr sz="2600" dirty="0">
                <a:latin typeface="Calibri"/>
                <a:cs typeface="Calibri"/>
              </a:rPr>
              <a:t>mallar</a:t>
            </a:r>
            <a:endParaRPr sz="2600">
              <a:latin typeface="Calibri"/>
              <a:cs typeface="Calibri"/>
            </a:endParaRPr>
          </a:p>
          <a:p>
            <a:pPr marL="12700" algn="just">
              <a:lnSpc>
                <a:spcPct val="100000"/>
              </a:lnSpc>
              <a:spcBef>
                <a:spcPts val="930"/>
              </a:spcBef>
            </a:pPr>
            <a:r>
              <a:rPr sz="2600" spc="-5" dirty="0">
                <a:latin typeface="Calibri"/>
                <a:cs typeface="Calibri"/>
              </a:rPr>
              <a:t>verimli </a:t>
            </a:r>
            <a:r>
              <a:rPr sz="2600" spc="-10" dirty="0">
                <a:latin typeface="Calibri"/>
                <a:cs typeface="Calibri"/>
              </a:rPr>
              <a:t>kabul</a:t>
            </a:r>
            <a:r>
              <a:rPr sz="2600" spc="-65" dirty="0">
                <a:latin typeface="Calibri"/>
                <a:cs typeface="Calibri"/>
              </a:rPr>
              <a:t> </a:t>
            </a:r>
            <a:r>
              <a:rPr sz="2600" spc="-20" dirty="0">
                <a:latin typeface="Calibri"/>
                <a:cs typeface="Calibri"/>
              </a:rPr>
              <a:t>edilecektir,</a:t>
            </a:r>
            <a:endParaRPr sz="2600">
              <a:latin typeface="Calibri"/>
              <a:cs typeface="Calibri"/>
            </a:endParaRPr>
          </a:p>
          <a:p>
            <a:pPr marL="12700" marR="8255" algn="just">
              <a:lnSpc>
                <a:spcPct val="130000"/>
              </a:lnSpc>
              <a:buClr>
                <a:srgbClr val="0000CC"/>
              </a:buClr>
              <a:buFont typeface="Arial"/>
              <a:buChar char="•"/>
              <a:tabLst>
                <a:tab pos="205104" algn="l"/>
              </a:tabLst>
            </a:pPr>
            <a:r>
              <a:rPr sz="2600" dirty="0">
                <a:latin typeface="Calibri"/>
                <a:cs typeface="Calibri"/>
              </a:rPr>
              <a:t>Malın </a:t>
            </a:r>
            <a:r>
              <a:rPr sz="2600" spc="-10" dirty="0">
                <a:latin typeface="Calibri"/>
                <a:cs typeface="Calibri"/>
              </a:rPr>
              <a:t>kalitesi </a:t>
            </a:r>
            <a:r>
              <a:rPr sz="2600" spc="-20" dirty="0">
                <a:latin typeface="Calibri"/>
                <a:cs typeface="Calibri"/>
              </a:rPr>
              <a:t>ve </a:t>
            </a:r>
            <a:r>
              <a:rPr sz="2600" spc="-10" dirty="0">
                <a:latin typeface="Calibri"/>
                <a:cs typeface="Calibri"/>
              </a:rPr>
              <a:t>kalitenin </a:t>
            </a:r>
            <a:r>
              <a:rPr sz="2600" spc="-5" dirty="0">
                <a:latin typeface="Calibri"/>
                <a:cs typeface="Calibri"/>
              </a:rPr>
              <a:t>etkilendiği tasarım, </a:t>
            </a:r>
            <a:r>
              <a:rPr sz="2600" spc="-10" dirty="0">
                <a:latin typeface="Calibri"/>
                <a:cs typeface="Calibri"/>
              </a:rPr>
              <a:t>üretim </a:t>
            </a:r>
            <a:r>
              <a:rPr sz="2600" spc="-25" dirty="0">
                <a:latin typeface="Calibri"/>
                <a:cs typeface="Calibri"/>
              </a:rPr>
              <a:t>ve  </a:t>
            </a:r>
            <a:r>
              <a:rPr sz="2600" dirty="0">
                <a:latin typeface="Calibri"/>
                <a:cs typeface="Calibri"/>
              </a:rPr>
              <a:t>servis</a:t>
            </a:r>
            <a:r>
              <a:rPr sz="2600" spc="-75" dirty="0">
                <a:latin typeface="Calibri"/>
                <a:cs typeface="Calibri"/>
              </a:rPr>
              <a:t> </a:t>
            </a:r>
            <a:r>
              <a:rPr sz="2600" spc="-5" dirty="0">
                <a:latin typeface="Calibri"/>
                <a:cs typeface="Calibri"/>
              </a:rPr>
              <a:t>imkanları,</a:t>
            </a:r>
            <a:endParaRPr sz="2600">
              <a:latin typeface="Calibri"/>
              <a:cs typeface="Calibri"/>
            </a:endParaRPr>
          </a:p>
          <a:p>
            <a:pPr marL="204470" indent="-191770" algn="just">
              <a:lnSpc>
                <a:spcPct val="100000"/>
              </a:lnSpc>
              <a:spcBef>
                <a:spcPts val="935"/>
              </a:spcBef>
              <a:buClr>
                <a:srgbClr val="0000CC"/>
              </a:buClr>
              <a:buFont typeface="Arial"/>
              <a:buChar char="•"/>
              <a:tabLst>
                <a:tab pos="205104" algn="l"/>
              </a:tabLst>
            </a:pPr>
            <a:r>
              <a:rPr sz="2600" spc="-5" dirty="0">
                <a:latin typeface="Calibri"/>
                <a:cs typeface="Calibri"/>
              </a:rPr>
              <a:t>İş  </a:t>
            </a:r>
            <a:r>
              <a:rPr sz="2600" spc="-10" dirty="0">
                <a:latin typeface="Calibri"/>
                <a:cs typeface="Calibri"/>
              </a:rPr>
              <a:t>güvenliği  </a:t>
            </a:r>
            <a:r>
              <a:rPr sz="2600" dirty="0">
                <a:latin typeface="Calibri"/>
                <a:cs typeface="Calibri"/>
              </a:rPr>
              <a:t>açısından  </a:t>
            </a:r>
            <a:r>
              <a:rPr sz="2600" spc="-10" dirty="0">
                <a:latin typeface="Calibri"/>
                <a:cs typeface="Calibri"/>
              </a:rPr>
              <a:t>uygun  </a:t>
            </a:r>
            <a:r>
              <a:rPr sz="2600" spc="-5" dirty="0">
                <a:latin typeface="Calibri"/>
                <a:cs typeface="Calibri"/>
              </a:rPr>
              <a:t>olma,  taşınabilir  olma,  </a:t>
            </a:r>
            <a:r>
              <a:rPr sz="2600" dirty="0">
                <a:latin typeface="Calibri"/>
                <a:cs typeface="Calibri"/>
              </a:rPr>
              <a:t>ileri</a:t>
            </a:r>
            <a:endParaRPr sz="2600">
              <a:latin typeface="Calibri"/>
              <a:cs typeface="Calibri"/>
            </a:endParaRPr>
          </a:p>
          <a:p>
            <a:pPr marL="12700" algn="just">
              <a:lnSpc>
                <a:spcPct val="100000"/>
              </a:lnSpc>
              <a:spcBef>
                <a:spcPts val="935"/>
              </a:spcBef>
            </a:pPr>
            <a:r>
              <a:rPr sz="2600" spc="-5" dirty="0">
                <a:latin typeface="Calibri"/>
                <a:cs typeface="Calibri"/>
              </a:rPr>
              <a:t>teknolojileri adapte </a:t>
            </a:r>
            <a:r>
              <a:rPr sz="2600" dirty="0">
                <a:latin typeface="Calibri"/>
                <a:cs typeface="Calibri"/>
              </a:rPr>
              <a:t>edebilme</a:t>
            </a:r>
            <a:r>
              <a:rPr sz="2600" spc="-110" dirty="0">
                <a:latin typeface="Calibri"/>
                <a:cs typeface="Calibri"/>
              </a:rPr>
              <a:t> </a:t>
            </a:r>
            <a:r>
              <a:rPr sz="2600" spc="-55" dirty="0">
                <a:latin typeface="Calibri"/>
                <a:cs typeface="Calibri"/>
              </a:rPr>
              <a:t>v.b.</a:t>
            </a:r>
            <a:endParaRPr sz="26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113</a:t>
            </a:fld>
            <a:endParaRP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15439" y="65531"/>
            <a:ext cx="6027420"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marL="3175" algn="ctr">
              <a:lnSpc>
                <a:spcPct val="100000"/>
              </a:lnSpc>
            </a:pPr>
            <a:r>
              <a:rPr spc="-20" dirty="0"/>
              <a:t>Aynı </a:t>
            </a:r>
            <a:r>
              <a:rPr spc="-10" dirty="0"/>
              <a:t>Fiyatın </a:t>
            </a:r>
            <a:r>
              <a:rPr spc="-50" dirty="0"/>
              <a:t>Teklif </a:t>
            </a:r>
            <a:r>
              <a:rPr spc="-5" dirty="0"/>
              <a:t>Edildiği</a:t>
            </a:r>
            <a:r>
              <a:rPr spc="-10" dirty="0"/>
              <a:t> </a:t>
            </a:r>
            <a:r>
              <a:rPr dirty="0"/>
              <a:t>Haller</a:t>
            </a:r>
          </a:p>
          <a:p>
            <a:pPr algn="ctr">
              <a:lnSpc>
                <a:spcPct val="100000"/>
              </a:lnSpc>
              <a:tabLst>
                <a:tab pos="2355215" algn="l"/>
                <a:tab pos="8119109" algn="l"/>
              </a:tabLst>
            </a:pPr>
            <a:r>
              <a:rPr b="0" u="sng" dirty="0">
                <a:latin typeface="Times New Roman"/>
                <a:cs typeface="Times New Roman"/>
              </a:rPr>
              <a:t> 	</a:t>
            </a:r>
            <a:r>
              <a:rPr u="sng" spc="-5" dirty="0"/>
              <a:t>(Hizmet</a:t>
            </a:r>
            <a:r>
              <a:rPr u="sng" spc="-45" dirty="0"/>
              <a:t> </a:t>
            </a:r>
            <a:r>
              <a:rPr u="sng"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649221"/>
            <a:ext cx="8074025" cy="4605655"/>
          </a:xfrm>
          <a:prstGeom prst="rect">
            <a:avLst/>
          </a:prstGeom>
        </p:spPr>
        <p:txBody>
          <a:bodyPr vert="horz" wrap="square" lIns="0" tIns="0" rIns="0" bIns="0" rtlCol="0">
            <a:spAutoFit/>
          </a:bodyPr>
          <a:lstStyle/>
          <a:p>
            <a:pPr marL="12700" marR="5080" algn="just">
              <a:lnSpc>
                <a:spcPct val="100000"/>
              </a:lnSpc>
              <a:buClr>
                <a:srgbClr val="FF0000"/>
              </a:buClr>
              <a:buSzPct val="71666"/>
              <a:buFont typeface="Arial"/>
              <a:buChar char="•"/>
              <a:tabLst>
                <a:tab pos="177800" algn="l"/>
              </a:tabLst>
            </a:pPr>
            <a:r>
              <a:rPr sz="3000" spc="-20" dirty="0">
                <a:latin typeface="Calibri"/>
                <a:cs typeface="Calibri"/>
              </a:rPr>
              <a:t>Ekonomik </a:t>
            </a:r>
            <a:r>
              <a:rPr sz="3000" spc="-5" dirty="0">
                <a:latin typeface="Calibri"/>
                <a:cs typeface="Calibri"/>
              </a:rPr>
              <a:t>açıdan en </a:t>
            </a:r>
            <a:r>
              <a:rPr sz="3000" spc="-25" dirty="0">
                <a:latin typeface="Calibri"/>
                <a:cs typeface="Calibri"/>
              </a:rPr>
              <a:t>avantajlı </a:t>
            </a:r>
            <a:r>
              <a:rPr sz="3000" spc="-10" dirty="0">
                <a:latin typeface="Calibri"/>
                <a:cs typeface="Calibri"/>
              </a:rPr>
              <a:t>teklifin </a:t>
            </a:r>
            <a:r>
              <a:rPr sz="3000" spc="-5" dirty="0">
                <a:latin typeface="Calibri"/>
                <a:cs typeface="Calibri"/>
              </a:rPr>
              <a:t>sadece </a:t>
            </a:r>
            <a:r>
              <a:rPr sz="3000" spc="-25" dirty="0">
                <a:latin typeface="Calibri"/>
                <a:cs typeface="Calibri"/>
              </a:rPr>
              <a:t>fiyat  </a:t>
            </a:r>
            <a:r>
              <a:rPr sz="3000" spc="-5" dirty="0">
                <a:latin typeface="Calibri"/>
                <a:cs typeface="Calibri"/>
              </a:rPr>
              <a:t>esasına </a:t>
            </a:r>
            <a:r>
              <a:rPr sz="3000" spc="-20" dirty="0">
                <a:latin typeface="Calibri"/>
                <a:cs typeface="Calibri"/>
              </a:rPr>
              <a:t>göre </a:t>
            </a:r>
            <a:r>
              <a:rPr sz="3000" spc="-5" dirty="0">
                <a:latin typeface="Calibri"/>
                <a:cs typeface="Calibri"/>
              </a:rPr>
              <a:t>belirlendiği </a:t>
            </a:r>
            <a:r>
              <a:rPr sz="3000" spc="-10" dirty="0">
                <a:latin typeface="Calibri"/>
                <a:cs typeface="Calibri"/>
              </a:rPr>
              <a:t>ihalelerde, </a:t>
            </a:r>
            <a:r>
              <a:rPr sz="3000" spc="-5" dirty="0">
                <a:latin typeface="Calibri"/>
                <a:cs typeface="Calibri"/>
              </a:rPr>
              <a:t>en düşük </a:t>
            </a:r>
            <a:r>
              <a:rPr sz="3000" spc="-10" dirty="0">
                <a:latin typeface="Calibri"/>
                <a:cs typeface="Calibri"/>
              </a:rPr>
              <a:t>geçerli  teklifin </a:t>
            </a:r>
            <a:r>
              <a:rPr sz="3000" spc="-15" dirty="0">
                <a:solidFill>
                  <a:srgbClr val="FF0000"/>
                </a:solidFill>
                <a:latin typeface="Calibri"/>
                <a:cs typeface="Calibri"/>
              </a:rPr>
              <a:t>birden</a:t>
            </a:r>
            <a:r>
              <a:rPr sz="3000" spc="645" dirty="0">
                <a:solidFill>
                  <a:srgbClr val="FF0000"/>
                </a:solidFill>
                <a:latin typeface="Calibri"/>
                <a:cs typeface="Calibri"/>
              </a:rPr>
              <a:t> </a:t>
            </a:r>
            <a:r>
              <a:rPr sz="3000" spc="-15" dirty="0">
                <a:solidFill>
                  <a:srgbClr val="FF0000"/>
                </a:solidFill>
                <a:latin typeface="Calibri"/>
                <a:cs typeface="Calibri"/>
              </a:rPr>
              <a:t>fazla</a:t>
            </a:r>
            <a:r>
              <a:rPr sz="3000" spc="645" dirty="0">
                <a:solidFill>
                  <a:srgbClr val="FF0000"/>
                </a:solidFill>
                <a:latin typeface="Calibri"/>
                <a:cs typeface="Calibri"/>
              </a:rPr>
              <a:t> </a:t>
            </a:r>
            <a:r>
              <a:rPr sz="3000" spc="-15" dirty="0">
                <a:solidFill>
                  <a:srgbClr val="FF0000"/>
                </a:solidFill>
                <a:latin typeface="Calibri"/>
                <a:cs typeface="Calibri"/>
              </a:rPr>
              <a:t>istekli</a:t>
            </a:r>
            <a:r>
              <a:rPr sz="3000" spc="645" dirty="0">
                <a:solidFill>
                  <a:srgbClr val="FF0000"/>
                </a:solidFill>
                <a:latin typeface="Calibri"/>
                <a:cs typeface="Calibri"/>
              </a:rPr>
              <a:t> </a:t>
            </a:r>
            <a:r>
              <a:rPr sz="3000" spc="-15" dirty="0">
                <a:solidFill>
                  <a:srgbClr val="FF0000"/>
                </a:solidFill>
                <a:latin typeface="Calibri"/>
                <a:cs typeface="Calibri"/>
              </a:rPr>
              <a:t>tarafından</a:t>
            </a:r>
            <a:r>
              <a:rPr sz="3000" spc="645" dirty="0">
                <a:solidFill>
                  <a:srgbClr val="FF0000"/>
                </a:solidFill>
                <a:latin typeface="Calibri"/>
                <a:cs typeface="Calibri"/>
              </a:rPr>
              <a:t> </a:t>
            </a:r>
            <a:r>
              <a:rPr sz="3000" spc="-10" dirty="0">
                <a:solidFill>
                  <a:srgbClr val="FF0000"/>
                </a:solidFill>
                <a:latin typeface="Calibri"/>
                <a:cs typeface="Calibri"/>
              </a:rPr>
              <a:t>verilmesi  </a:t>
            </a:r>
            <a:r>
              <a:rPr sz="3000" spc="-5" dirty="0">
                <a:solidFill>
                  <a:srgbClr val="FF0000"/>
                </a:solidFill>
                <a:latin typeface="Calibri"/>
                <a:cs typeface="Calibri"/>
              </a:rPr>
              <a:t>durumunda</a:t>
            </a:r>
            <a:r>
              <a:rPr sz="3000" spc="-5" dirty="0">
                <a:latin typeface="Calibri"/>
                <a:cs typeface="Calibri"/>
              </a:rPr>
              <a:t>, bu </a:t>
            </a:r>
            <a:r>
              <a:rPr sz="3000" spc="-10" dirty="0">
                <a:latin typeface="Calibri"/>
                <a:cs typeface="Calibri"/>
              </a:rPr>
              <a:t>teklifler </a:t>
            </a:r>
            <a:r>
              <a:rPr sz="3000" spc="-5" dirty="0">
                <a:latin typeface="Calibri"/>
                <a:cs typeface="Calibri"/>
              </a:rPr>
              <a:t>öncelikli </a:t>
            </a:r>
            <a:r>
              <a:rPr sz="3000" spc="-15" dirty="0">
                <a:latin typeface="Calibri"/>
                <a:cs typeface="Calibri"/>
              </a:rPr>
              <a:t>olarak</a:t>
            </a:r>
            <a:r>
              <a:rPr sz="3000" spc="645" dirty="0">
                <a:latin typeface="Calibri"/>
                <a:cs typeface="Calibri"/>
              </a:rPr>
              <a:t> </a:t>
            </a:r>
            <a:r>
              <a:rPr sz="3000" spc="-10" dirty="0">
                <a:latin typeface="Calibri"/>
                <a:cs typeface="Calibri"/>
              </a:rPr>
              <a:t>Hizmet  </a:t>
            </a:r>
            <a:r>
              <a:rPr sz="3000" spc="-5" dirty="0">
                <a:latin typeface="Calibri"/>
                <a:cs typeface="Calibri"/>
              </a:rPr>
              <a:t>Alımı İhaleleri </a:t>
            </a:r>
            <a:r>
              <a:rPr sz="3000" spc="-10" dirty="0">
                <a:latin typeface="Calibri"/>
                <a:cs typeface="Calibri"/>
              </a:rPr>
              <a:t>Uygulama </a:t>
            </a:r>
            <a:r>
              <a:rPr sz="3000" spc="-20" dirty="0">
                <a:latin typeface="Calibri"/>
                <a:cs typeface="Calibri"/>
              </a:rPr>
              <a:t>Yönetmeliğinin </a:t>
            </a:r>
            <a:r>
              <a:rPr sz="3000" dirty="0">
                <a:latin typeface="Calibri"/>
                <a:cs typeface="Calibri"/>
              </a:rPr>
              <a:t>63 </a:t>
            </a:r>
            <a:r>
              <a:rPr sz="3000" spc="-5" dirty="0">
                <a:latin typeface="Calibri"/>
                <a:cs typeface="Calibri"/>
              </a:rPr>
              <a:t>üncü  maddesinin birinci </a:t>
            </a:r>
            <a:r>
              <a:rPr sz="3000" spc="-10" dirty="0">
                <a:latin typeface="Calibri"/>
                <a:cs typeface="Calibri"/>
              </a:rPr>
              <a:t>fıkrasında </a:t>
            </a:r>
            <a:r>
              <a:rPr sz="3000" spc="-15" dirty="0">
                <a:latin typeface="Calibri"/>
                <a:cs typeface="Calibri"/>
              </a:rPr>
              <a:t>yer </a:t>
            </a:r>
            <a:r>
              <a:rPr sz="3000" dirty="0">
                <a:latin typeface="Calibri"/>
                <a:cs typeface="Calibri"/>
              </a:rPr>
              <a:t>alan </a:t>
            </a:r>
            <a:r>
              <a:rPr sz="3000" spc="-15" dirty="0">
                <a:latin typeface="Calibri"/>
                <a:cs typeface="Calibri"/>
              </a:rPr>
              <a:t>kriterlere göre  </a:t>
            </a:r>
            <a:r>
              <a:rPr sz="3000" spc="-5" dirty="0">
                <a:latin typeface="Calibri"/>
                <a:cs typeface="Calibri"/>
              </a:rPr>
              <a:t>puanlanacak </a:t>
            </a:r>
            <a:r>
              <a:rPr sz="3000" spc="-15" dirty="0">
                <a:latin typeface="Calibri"/>
                <a:cs typeface="Calibri"/>
              </a:rPr>
              <a:t>ve</a:t>
            </a:r>
            <a:r>
              <a:rPr sz="3000" spc="645" dirty="0">
                <a:latin typeface="Calibri"/>
                <a:cs typeface="Calibri"/>
              </a:rPr>
              <a:t> </a:t>
            </a:r>
            <a:r>
              <a:rPr sz="3000" spc="-5" dirty="0">
                <a:solidFill>
                  <a:srgbClr val="FF0000"/>
                </a:solidFill>
                <a:latin typeface="Calibri"/>
                <a:cs typeface="Calibri"/>
              </a:rPr>
              <a:t>en </a:t>
            </a:r>
            <a:r>
              <a:rPr sz="3000" spc="-10" dirty="0">
                <a:solidFill>
                  <a:srgbClr val="FF0000"/>
                </a:solidFill>
                <a:latin typeface="Calibri"/>
                <a:cs typeface="Calibri"/>
              </a:rPr>
              <a:t>yüksek </a:t>
            </a:r>
            <a:r>
              <a:rPr sz="3000" spc="-5" dirty="0">
                <a:solidFill>
                  <a:srgbClr val="FF0000"/>
                </a:solidFill>
                <a:latin typeface="Calibri"/>
                <a:cs typeface="Calibri"/>
              </a:rPr>
              <a:t>puana sahip </a:t>
            </a:r>
            <a:r>
              <a:rPr sz="3000" spc="-15" dirty="0">
                <a:solidFill>
                  <a:srgbClr val="FF0000"/>
                </a:solidFill>
                <a:latin typeface="Calibri"/>
                <a:cs typeface="Calibri"/>
              </a:rPr>
              <a:t>istekli  </a:t>
            </a:r>
            <a:r>
              <a:rPr sz="3000" spc="-20" dirty="0">
                <a:solidFill>
                  <a:srgbClr val="FF0000"/>
                </a:solidFill>
                <a:latin typeface="Calibri"/>
                <a:cs typeface="Calibri"/>
              </a:rPr>
              <a:t>ekonomik </a:t>
            </a:r>
            <a:r>
              <a:rPr sz="3000" dirty="0">
                <a:solidFill>
                  <a:srgbClr val="FF0000"/>
                </a:solidFill>
                <a:latin typeface="Calibri"/>
                <a:cs typeface="Calibri"/>
              </a:rPr>
              <a:t>açıdan </a:t>
            </a:r>
            <a:r>
              <a:rPr sz="3000" spc="-10" dirty="0">
                <a:solidFill>
                  <a:srgbClr val="FF0000"/>
                </a:solidFill>
                <a:latin typeface="Calibri"/>
                <a:cs typeface="Calibri"/>
              </a:rPr>
              <a:t>en </a:t>
            </a:r>
            <a:r>
              <a:rPr sz="3000" spc="-25" dirty="0">
                <a:solidFill>
                  <a:srgbClr val="FF0000"/>
                </a:solidFill>
                <a:latin typeface="Calibri"/>
                <a:cs typeface="Calibri"/>
              </a:rPr>
              <a:t>avantajlı </a:t>
            </a:r>
            <a:r>
              <a:rPr sz="3000" spc="-10" dirty="0">
                <a:solidFill>
                  <a:srgbClr val="FF0000"/>
                </a:solidFill>
                <a:latin typeface="Calibri"/>
                <a:cs typeface="Calibri"/>
              </a:rPr>
              <a:t>teklif </a:t>
            </a:r>
            <a:r>
              <a:rPr sz="3000" spc="-5" dirty="0">
                <a:solidFill>
                  <a:srgbClr val="FF0000"/>
                </a:solidFill>
                <a:latin typeface="Calibri"/>
                <a:cs typeface="Calibri"/>
              </a:rPr>
              <a:t>sahibi</a:t>
            </a:r>
            <a:r>
              <a:rPr sz="3000" spc="-5" dirty="0">
                <a:latin typeface="Calibri"/>
                <a:cs typeface="Calibri"/>
              </a:rPr>
              <a:t>, </a:t>
            </a:r>
            <a:r>
              <a:rPr sz="3000" spc="-5" dirty="0">
                <a:solidFill>
                  <a:srgbClr val="006FC0"/>
                </a:solidFill>
                <a:latin typeface="Calibri"/>
                <a:cs typeface="Calibri"/>
              </a:rPr>
              <a:t>en yüksek  ikinci </a:t>
            </a:r>
            <a:r>
              <a:rPr sz="3000" spc="-10" dirty="0">
                <a:solidFill>
                  <a:srgbClr val="006FC0"/>
                </a:solidFill>
                <a:latin typeface="Calibri"/>
                <a:cs typeface="Calibri"/>
              </a:rPr>
              <a:t>puana </a:t>
            </a:r>
            <a:r>
              <a:rPr sz="3000" spc="-5" dirty="0">
                <a:solidFill>
                  <a:srgbClr val="006FC0"/>
                </a:solidFill>
                <a:latin typeface="Calibri"/>
                <a:cs typeface="Calibri"/>
              </a:rPr>
              <a:t>sahip </a:t>
            </a:r>
            <a:r>
              <a:rPr sz="3000" spc="-15" dirty="0">
                <a:solidFill>
                  <a:srgbClr val="006FC0"/>
                </a:solidFill>
                <a:latin typeface="Calibri"/>
                <a:cs typeface="Calibri"/>
              </a:rPr>
              <a:t>istekli </a:t>
            </a:r>
            <a:r>
              <a:rPr sz="3000" dirty="0">
                <a:solidFill>
                  <a:srgbClr val="006FC0"/>
                </a:solidFill>
                <a:latin typeface="Calibri"/>
                <a:cs typeface="Calibri"/>
              </a:rPr>
              <a:t>ise </a:t>
            </a:r>
            <a:r>
              <a:rPr sz="3000" spc="-20" dirty="0">
                <a:solidFill>
                  <a:srgbClr val="006FC0"/>
                </a:solidFill>
                <a:latin typeface="Calibri"/>
                <a:cs typeface="Calibri"/>
              </a:rPr>
              <a:t>ekonomik </a:t>
            </a:r>
            <a:r>
              <a:rPr sz="3000" spc="-5" dirty="0">
                <a:solidFill>
                  <a:srgbClr val="006FC0"/>
                </a:solidFill>
                <a:latin typeface="Calibri"/>
                <a:cs typeface="Calibri"/>
              </a:rPr>
              <a:t>açıdan en  </a:t>
            </a:r>
            <a:r>
              <a:rPr sz="3000" spc="-20" dirty="0">
                <a:solidFill>
                  <a:srgbClr val="006FC0"/>
                </a:solidFill>
                <a:latin typeface="Calibri"/>
                <a:cs typeface="Calibri"/>
              </a:rPr>
              <a:t>avantajlı </a:t>
            </a:r>
            <a:r>
              <a:rPr sz="3000" spc="-5" dirty="0">
                <a:solidFill>
                  <a:srgbClr val="006FC0"/>
                </a:solidFill>
                <a:latin typeface="Calibri"/>
                <a:cs typeface="Calibri"/>
              </a:rPr>
              <a:t>ikinci </a:t>
            </a:r>
            <a:r>
              <a:rPr sz="3000" spc="-10" dirty="0">
                <a:solidFill>
                  <a:srgbClr val="006FC0"/>
                </a:solidFill>
                <a:latin typeface="Calibri"/>
                <a:cs typeface="Calibri"/>
              </a:rPr>
              <a:t>teklif </a:t>
            </a:r>
            <a:r>
              <a:rPr sz="3000" spc="-5" dirty="0">
                <a:solidFill>
                  <a:srgbClr val="006FC0"/>
                </a:solidFill>
                <a:latin typeface="Calibri"/>
                <a:cs typeface="Calibri"/>
              </a:rPr>
              <a:t>sahibi </a:t>
            </a:r>
            <a:r>
              <a:rPr sz="3000" spc="-15" dirty="0">
                <a:latin typeface="Calibri"/>
                <a:cs typeface="Calibri"/>
              </a:rPr>
              <a:t>olarak</a:t>
            </a:r>
            <a:r>
              <a:rPr sz="3000" spc="-30" dirty="0">
                <a:latin typeface="Calibri"/>
                <a:cs typeface="Calibri"/>
              </a:rPr>
              <a:t> </a:t>
            </a:r>
            <a:r>
              <a:rPr sz="3000" spc="-25" dirty="0">
                <a:latin typeface="Calibri"/>
                <a:cs typeface="Calibri"/>
              </a:rPr>
              <a:t>belirlenecektir.</a:t>
            </a:r>
            <a:endParaRPr sz="3000">
              <a:latin typeface="Calibri"/>
              <a:cs typeface="Calibri"/>
            </a:endParaRPr>
          </a:p>
        </p:txBody>
      </p:sp>
      <p:sp>
        <p:nvSpPr>
          <p:cNvPr id="9" name="object 9"/>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114</a:t>
            </a:fld>
            <a:endParaRPr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355215" algn="l"/>
                <a:tab pos="8119109" algn="l"/>
              </a:tabLst>
            </a:pPr>
            <a:r>
              <a:rPr b="0" u="sng" dirty="0">
                <a:latin typeface="Times New Roman"/>
                <a:cs typeface="Times New Roman"/>
              </a:rPr>
              <a:t> 	</a:t>
            </a:r>
            <a:r>
              <a:rPr u="sng" spc="-5" dirty="0"/>
              <a:t>(Hizmet</a:t>
            </a:r>
            <a:r>
              <a:rPr u="sng" spc="-60" dirty="0"/>
              <a:t> </a:t>
            </a:r>
            <a:r>
              <a:rPr u="sng"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247901"/>
            <a:ext cx="8072755" cy="2335530"/>
          </a:xfrm>
          <a:prstGeom prst="rect">
            <a:avLst/>
          </a:prstGeom>
        </p:spPr>
        <p:txBody>
          <a:bodyPr vert="horz" wrap="square" lIns="0" tIns="0" rIns="0" bIns="0" rtlCol="0">
            <a:spAutoFit/>
          </a:bodyPr>
          <a:lstStyle/>
          <a:p>
            <a:pPr marL="12700" marR="5080" algn="just">
              <a:lnSpc>
                <a:spcPct val="90000"/>
              </a:lnSpc>
              <a:buSzPct val="82142"/>
              <a:buFont typeface="Arial"/>
              <a:buChar char="•"/>
              <a:tabLst>
                <a:tab pos="193040" algn="l"/>
              </a:tabLst>
            </a:pPr>
            <a:r>
              <a:rPr sz="2800" u="heavy" spc="-10" dirty="0">
                <a:solidFill>
                  <a:srgbClr val="FF0000"/>
                </a:solidFill>
                <a:latin typeface="Calibri"/>
                <a:cs typeface="Calibri"/>
              </a:rPr>
              <a:t>İsteklinin </a:t>
            </a:r>
            <a:r>
              <a:rPr sz="2800" spc="-20" dirty="0">
                <a:latin typeface="Calibri"/>
                <a:cs typeface="Calibri"/>
              </a:rPr>
              <a:t>ve </a:t>
            </a:r>
            <a:r>
              <a:rPr sz="2800" u="heavy" spc="-15" dirty="0">
                <a:solidFill>
                  <a:srgbClr val="FF0000"/>
                </a:solidFill>
                <a:latin typeface="Calibri"/>
                <a:cs typeface="Calibri"/>
              </a:rPr>
              <a:t>tüzel </a:t>
            </a:r>
            <a:r>
              <a:rPr sz="2800" u="heavy" spc="-5" dirty="0">
                <a:solidFill>
                  <a:srgbClr val="FF0000"/>
                </a:solidFill>
                <a:latin typeface="Calibri"/>
                <a:cs typeface="Calibri"/>
              </a:rPr>
              <a:t>kişiliğinin </a:t>
            </a:r>
            <a:r>
              <a:rPr sz="2800" u="heavy" spc="-10" dirty="0">
                <a:solidFill>
                  <a:srgbClr val="FF0000"/>
                </a:solidFill>
                <a:latin typeface="Calibri"/>
                <a:cs typeface="Calibri"/>
              </a:rPr>
              <a:t>yarısından </a:t>
            </a:r>
            <a:r>
              <a:rPr sz="2800" u="heavy" spc="-15" dirty="0">
                <a:solidFill>
                  <a:srgbClr val="FF0000"/>
                </a:solidFill>
                <a:latin typeface="Calibri"/>
                <a:cs typeface="Calibri"/>
              </a:rPr>
              <a:t>fazla </a:t>
            </a:r>
            <a:r>
              <a:rPr sz="2800" u="heavy" spc="-10" dirty="0">
                <a:solidFill>
                  <a:srgbClr val="FF0000"/>
                </a:solidFill>
                <a:latin typeface="Calibri"/>
                <a:cs typeface="Calibri"/>
              </a:rPr>
              <a:t>hissesine  sahip ortağına </a:t>
            </a:r>
            <a:r>
              <a:rPr sz="2800" u="heavy" spc="-5" dirty="0">
                <a:solidFill>
                  <a:srgbClr val="FF0000"/>
                </a:solidFill>
                <a:latin typeface="Calibri"/>
                <a:cs typeface="Calibri"/>
              </a:rPr>
              <a:t>ait </a:t>
            </a:r>
            <a:r>
              <a:rPr sz="2800" spc="-10" dirty="0">
                <a:latin typeface="Calibri"/>
                <a:cs typeface="Calibri"/>
              </a:rPr>
              <a:t>iş deneyim belgesi kullanılmış </a:t>
            </a:r>
            <a:r>
              <a:rPr sz="2800" spc="-5" dirty="0">
                <a:latin typeface="Calibri"/>
                <a:cs typeface="Calibri"/>
              </a:rPr>
              <a:t>ise </a:t>
            </a:r>
            <a:r>
              <a:rPr sz="2800" dirty="0">
                <a:latin typeface="Calibri"/>
                <a:cs typeface="Calibri"/>
              </a:rPr>
              <a:t>bu  </a:t>
            </a:r>
            <a:r>
              <a:rPr sz="2800" spc="-10" dirty="0">
                <a:latin typeface="Calibri"/>
                <a:cs typeface="Calibri"/>
              </a:rPr>
              <a:t>ortağının, </a:t>
            </a:r>
            <a:r>
              <a:rPr sz="2800" spc="-5" dirty="0">
                <a:solidFill>
                  <a:srgbClr val="FF0000"/>
                </a:solidFill>
                <a:latin typeface="Calibri"/>
                <a:cs typeface="Calibri"/>
              </a:rPr>
              <a:t>ilan </a:t>
            </a:r>
            <a:r>
              <a:rPr sz="2800" spc="-30" dirty="0">
                <a:solidFill>
                  <a:srgbClr val="FF0000"/>
                </a:solidFill>
                <a:latin typeface="Calibri"/>
                <a:cs typeface="Calibri"/>
              </a:rPr>
              <a:t>veya </a:t>
            </a:r>
            <a:r>
              <a:rPr sz="2800" spc="-25" dirty="0">
                <a:solidFill>
                  <a:srgbClr val="FF0000"/>
                </a:solidFill>
                <a:latin typeface="Calibri"/>
                <a:cs typeface="Calibri"/>
              </a:rPr>
              <a:t>davet </a:t>
            </a:r>
            <a:r>
              <a:rPr sz="2800" spc="-10" dirty="0">
                <a:solidFill>
                  <a:srgbClr val="FF0000"/>
                </a:solidFill>
                <a:latin typeface="Calibri"/>
                <a:cs typeface="Calibri"/>
              </a:rPr>
              <a:t>tarihinden </a:t>
            </a:r>
            <a:r>
              <a:rPr sz="2800" spc="-15" dirty="0">
                <a:solidFill>
                  <a:srgbClr val="FF0000"/>
                </a:solidFill>
                <a:latin typeface="Calibri"/>
                <a:cs typeface="Calibri"/>
              </a:rPr>
              <a:t>geriye </a:t>
            </a:r>
            <a:r>
              <a:rPr sz="2800" spc="-5" dirty="0">
                <a:solidFill>
                  <a:srgbClr val="FF0000"/>
                </a:solidFill>
                <a:latin typeface="Calibri"/>
                <a:cs typeface="Calibri"/>
              </a:rPr>
              <a:t>doğru son  iki </a:t>
            </a:r>
            <a:r>
              <a:rPr sz="2800" spc="-10" dirty="0">
                <a:solidFill>
                  <a:srgbClr val="FF0000"/>
                </a:solidFill>
                <a:latin typeface="Calibri"/>
                <a:cs typeface="Calibri"/>
              </a:rPr>
              <a:t>yıl </a:t>
            </a:r>
            <a:r>
              <a:rPr sz="2800" spc="-5" dirty="0">
                <a:solidFill>
                  <a:srgbClr val="FF0000"/>
                </a:solidFill>
                <a:latin typeface="Calibri"/>
                <a:cs typeface="Calibri"/>
              </a:rPr>
              <a:t>içinde </a:t>
            </a:r>
            <a:r>
              <a:rPr sz="2800" dirty="0">
                <a:latin typeface="Calibri"/>
                <a:cs typeface="Calibri"/>
              </a:rPr>
              <a:t>4735 </a:t>
            </a:r>
            <a:r>
              <a:rPr sz="2800" spc="-10" dirty="0">
                <a:latin typeface="Calibri"/>
                <a:cs typeface="Calibri"/>
              </a:rPr>
              <a:t>sayılı </a:t>
            </a:r>
            <a:r>
              <a:rPr sz="2800" spc="-15" dirty="0">
                <a:latin typeface="Calibri"/>
                <a:cs typeface="Calibri"/>
              </a:rPr>
              <a:t>Kanun </a:t>
            </a:r>
            <a:r>
              <a:rPr sz="2800" spc="-10" dirty="0">
                <a:latin typeface="Calibri"/>
                <a:cs typeface="Calibri"/>
              </a:rPr>
              <a:t>kapsamında imzaladığı  sözleşme tutarına </a:t>
            </a:r>
            <a:r>
              <a:rPr sz="2800" spc="-5" dirty="0">
                <a:latin typeface="Calibri"/>
                <a:cs typeface="Calibri"/>
              </a:rPr>
              <a:t>ilişkin değerlendirmede, </a:t>
            </a:r>
            <a:r>
              <a:rPr sz="2800" spc="-10" dirty="0">
                <a:latin typeface="Calibri"/>
                <a:cs typeface="Calibri"/>
              </a:rPr>
              <a:t>sözleşme  </a:t>
            </a:r>
            <a:r>
              <a:rPr sz="2800" spc="-5" dirty="0">
                <a:latin typeface="Calibri"/>
                <a:cs typeface="Calibri"/>
              </a:rPr>
              <a:t>sonuç  bilgileri  </a:t>
            </a:r>
            <a:r>
              <a:rPr sz="2800" spc="-10" dirty="0">
                <a:latin typeface="Calibri"/>
                <a:cs typeface="Calibri"/>
              </a:rPr>
              <a:t>Kuruma  </a:t>
            </a:r>
            <a:r>
              <a:rPr sz="2800" dirty="0">
                <a:latin typeface="Calibri"/>
                <a:cs typeface="Calibri"/>
              </a:rPr>
              <a:t>ulaşmış  </a:t>
            </a:r>
            <a:r>
              <a:rPr sz="2800" spc="-10" dirty="0">
                <a:latin typeface="Calibri"/>
                <a:cs typeface="Calibri"/>
              </a:rPr>
              <a:t>ihalelere  </a:t>
            </a:r>
            <a:r>
              <a:rPr sz="2800" spc="-5" dirty="0">
                <a:latin typeface="Calibri"/>
                <a:cs typeface="Calibri"/>
              </a:rPr>
              <a:t>ilişkin  </a:t>
            </a:r>
            <a:r>
              <a:rPr sz="2800" spc="555" dirty="0">
                <a:latin typeface="Calibri"/>
                <a:cs typeface="Calibri"/>
              </a:rPr>
              <a:t> </a:t>
            </a:r>
            <a:r>
              <a:rPr sz="2800" dirty="0">
                <a:latin typeface="Calibri"/>
                <a:cs typeface="Calibri"/>
              </a:rPr>
              <a:t>EKAP</a:t>
            </a:r>
            <a:endParaRPr sz="2800">
              <a:latin typeface="Calibri"/>
              <a:cs typeface="Calibri"/>
            </a:endParaRPr>
          </a:p>
        </p:txBody>
      </p:sp>
      <p:sp>
        <p:nvSpPr>
          <p:cNvPr id="9" name="object 9"/>
          <p:cNvSpPr txBox="1"/>
          <p:nvPr/>
        </p:nvSpPr>
        <p:spPr>
          <a:xfrm>
            <a:off x="547217" y="3510153"/>
            <a:ext cx="2945765" cy="841375"/>
          </a:xfrm>
          <a:prstGeom prst="rect">
            <a:avLst/>
          </a:prstGeom>
        </p:spPr>
        <p:txBody>
          <a:bodyPr vert="horz" wrap="square" lIns="0" tIns="0" rIns="0" bIns="0" rtlCol="0">
            <a:spAutoFit/>
          </a:bodyPr>
          <a:lstStyle/>
          <a:p>
            <a:pPr marL="12700">
              <a:lnSpc>
                <a:spcPts val="3190"/>
              </a:lnSpc>
              <a:tabLst>
                <a:tab pos="1776095" algn="l"/>
              </a:tabLst>
            </a:pPr>
            <a:r>
              <a:rPr sz="2800" spc="-5" dirty="0">
                <a:latin typeface="Calibri"/>
                <a:cs typeface="Calibri"/>
              </a:rPr>
              <a:t>ü</a:t>
            </a:r>
            <a:r>
              <a:rPr sz="2800" spc="-75" dirty="0">
                <a:latin typeface="Calibri"/>
                <a:cs typeface="Calibri"/>
              </a:rPr>
              <a:t>z</a:t>
            </a:r>
            <a:r>
              <a:rPr sz="2800" dirty="0">
                <a:latin typeface="Calibri"/>
                <a:cs typeface="Calibri"/>
              </a:rPr>
              <a:t>er</a:t>
            </a:r>
            <a:r>
              <a:rPr sz="2800" spc="-15" dirty="0">
                <a:latin typeface="Calibri"/>
                <a:cs typeface="Calibri"/>
              </a:rPr>
              <a:t>i</a:t>
            </a:r>
            <a:r>
              <a:rPr sz="2800" spc="-5" dirty="0">
                <a:latin typeface="Calibri"/>
                <a:cs typeface="Calibri"/>
              </a:rPr>
              <a:t>nd</a:t>
            </a:r>
            <a:r>
              <a:rPr sz="2800" dirty="0">
                <a:latin typeface="Calibri"/>
                <a:cs typeface="Calibri"/>
              </a:rPr>
              <a:t>e</a:t>
            </a:r>
            <a:r>
              <a:rPr sz="2800" spc="-5" dirty="0">
                <a:latin typeface="Calibri"/>
                <a:cs typeface="Calibri"/>
              </a:rPr>
              <a:t>n</a:t>
            </a:r>
            <a:r>
              <a:rPr sz="2800" dirty="0">
                <a:latin typeface="Calibri"/>
                <a:cs typeface="Calibri"/>
              </a:rPr>
              <a:t>	</a:t>
            </a:r>
            <a:r>
              <a:rPr sz="2800" spc="-5" dirty="0">
                <a:latin typeface="Calibri"/>
                <a:cs typeface="Calibri"/>
              </a:rPr>
              <a:t>edin</a:t>
            </a:r>
            <a:r>
              <a:rPr sz="2800" spc="-25" dirty="0">
                <a:latin typeface="Calibri"/>
                <a:cs typeface="Calibri"/>
              </a:rPr>
              <a:t>i</a:t>
            </a:r>
            <a:r>
              <a:rPr sz="2800" spc="-5" dirty="0">
                <a:latin typeface="Calibri"/>
                <a:cs typeface="Calibri"/>
              </a:rPr>
              <a:t>l</a:t>
            </a:r>
            <a:r>
              <a:rPr sz="2800" spc="-15" dirty="0">
                <a:latin typeface="Calibri"/>
                <a:cs typeface="Calibri"/>
              </a:rPr>
              <a:t>e</a:t>
            </a:r>
            <a:r>
              <a:rPr sz="2800" spc="-5" dirty="0">
                <a:latin typeface="Calibri"/>
                <a:cs typeface="Calibri"/>
              </a:rPr>
              <a:t>n</a:t>
            </a:r>
            <a:endParaRPr sz="2800">
              <a:latin typeface="Calibri"/>
              <a:cs typeface="Calibri"/>
            </a:endParaRPr>
          </a:p>
          <a:p>
            <a:pPr marL="12700">
              <a:lnSpc>
                <a:spcPts val="3190"/>
              </a:lnSpc>
              <a:tabLst>
                <a:tab pos="1841500" algn="l"/>
                <a:tab pos="2522855" algn="l"/>
              </a:tabLst>
            </a:pPr>
            <a:r>
              <a:rPr sz="2800" spc="-10" dirty="0">
                <a:solidFill>
                  <a:srgbClr val="FF0000"/>
                </a:solidFill>
                <a:latin typeface="Calibri"/>
                <a:cs typeface="Calibri"/>
              </a:rPr>
              <a:t>isteklilerin	</a:t>
            </a:r>
            <a:r>
              <a:rPr sz="2800" spc="-20" dirty="0">
                <a:solidFill>
                  <a:srgbClr val="FF0000"/>
                </a:solidFill>
                <a:latin typeface="Calibri"/>
                <a:cs typeface="Calibri"/>
              </a:rPr>
              <a:t>ve	</a:t>
            </a:r>
            <a:r>
              <a:rPr sz="2800" spc="-15" dirty="0">
                <a:solidFill>
                  <a:srgbClr val="FF0000"/>
                </a:solidFill>
                <a:latin typeface="Calibri"/>
                <a:cs typeface="Calibri"/>
              </a:rPr>
              <a:t>iş</a:t>
            </a:r>
            <a:endParaRPr sz="2800">
              <a:latin typeface="Calibri"/>
              <a:cs typeface="Calibri"/>
            </a:endParaRPr>
          </a:p>
        </p:txBody>
      </p:sp>
      <p:sp>
        <p:nvSpPr>
          <p:cNvPr id="10" name="object 10"/>
          <p:cNvSpPr txBox="1"/>
          <p:nvPr/>
        </p:nvSpPr>
        <p:spPr>
          <a:xfrm>
            <a:off x="3624453" y="3510153"/>
            <a:ext cx="4994910" cy="841375"/>
          </a:xfrm>
          <a:prstGeom prst="rect">
            <a:avLst/>
          </a:prstGeom>
        </p:spPr>
        <p:txBody>
          <a:bodyPr vert="horz" wrap="square" lIns="0" tIns="0" rIns="0" bIns="0" rtlCol="0">
            <a:spAutoFit/>
          </a:bodyPr>
          <a:lstStyle/>
          <a:p>
            <a:pPr marL="180340">
              <a:lnSpc>
                <a:spcPts val="3190"/>
              </a:lnSpc>
              <a:tabLst>
                <a:tab pos="1423670" algn="l"/>
                <a:tab pos="3799840" algn="l"/>
              </a:tabLst>
            </a:pPr>
            <a:r>
              <a:rPr sz="2800" spc="-35" dirty="0">
                <a:latin typeface="Calibri"/>
                <a:cs typeface="Calibri"/>
              </a:rPr>
              <a:t>v</a:t>
            </a:r>
            <a:r>
              <a:rPr sz="2800" spc="-5" dirty="0">
                <a:latin typeface="Calibri"/>
                <a:cs typeface="Calibri"/>
              </a:rPr>
              <a:t>er</a:t>
            </a:r>
            <a:r>
              <a:rPr sz="2800" spc="-20" dirty="0">
                <a:latin typeface="Calibri"/>
                <a:cs typeface="Calibri"/>
              </a:rPr>
              <a:t>i</a:t>
            </a:r>
            <a:r>
              <a:rPr sz="2800" spc="-5" dirty="0">
                <a:latin typeface="Calibri"/>
                <a:cs typeface="Calibri"/>
              </a:rPr>
              <a:t>l</a:t>
            </a:r>
            <a:r>
              <a:rPr sz="2800" spc="-15" dirty="0">
                <a:latin typeface="Calibri"/>
                <a:cs typeface="Calibri"/>
              </a:rPr>
              <a:t>e</a:t>
            </a:r>
            <a:r>
              <a:rPr sz="2800" spc="-5" dirty="0">
                <a:latin typeface="Calibri"/>
                <a:cs typeface="Calibri"/>
              </a:rPr>
              <a:t>r</a:t>
            </a:r>
            <a:r>
              <a:rPr sz="2800" dirty="0">
                <a:latin typeface="Calibri"/>
                <a:cs typeface="Calibri"/>
              </a:rPr>
              <a:t>	</a:t>
            </a:r>
            <a:r>
              <a:rPr sz="2800" spc="-40" dirty="0">
                <a:latin typeface="Calibri"/>
                <a:cs typeface="Calibri"/>
              </a:rPr>
              <a:t>k</a:t>
            </a:r>
            <a:r>
              <a:rPr sz="2800" spc="-5" dirty="0">
                <a:latin typeface="Calibri"/>
                <a:cs typeface="Calibri"/>
              </a:rPr>
              <a:t>u</a:t>
            </a:r>
            <a:r>
              <a:rPr sz="2800" spc="-20" dirty="0">
                <a:latin typeface="Calibri"/>
                <a:cs typeface="Calibri"/>
              </a:rPr>
              <a:t>l</a:t>
            </a:r>
            <a:r>
              <a:rPr sz="2800" dirty="0">
                <a:latin typeface="Calibri"/>
                <a:cs typeface="Calibri"/>
              </a:rPr>
              <a:t>lanı</a:t>
            </a:r>
            <a:r>
              <a:rPr sz="2800" spc="-15" dirty="0">
                <a:latin typeface="Calibri"/>
                <a:cs typeface="Calibri"/>
              </a:rPr>
              <a:t>l</a:t>
            </a:r>
            <a:r>
              <a:rPr sz="2800" spc="-5" dirty="0">
                <a:latin typeface="Calibri"/>
                <a:cs typeface="Calibri"/>
              </a:rPr>
              <a:t>a</a:t>
            </a:r>
            <a:r>
              <a:rPr sz="2800" spc="-25" dirty="0">
                <a:latin typeface="Calibri"/>
                <a:cs typeface="Calibri"/>
              </a:rPr>
              <a:t>c</a:t>
            </a:r>
            <a:r>
              <a:rPr sz="2800" spc="-5" dirty="0">
                <a:latin typeface="Calibri"/>
                <a:cs typeface="Calibri"/>
              </a:rPr>
              <a:t>a</a:t>
            </a:r>
            <a:r>
              <a:rPr sz="2800" spc="-15" dirty="0">
                <a:latin typeface="Calibri"/>
                <a:cs typeface="Calibri"/>
              </a:rPr>
              <a:t>k</a:t>
            </a:r>
            <a:r>
              <a:rPr sz="2800" dirty="0">
                <a:latin typeface="Calibri"/>
                <a:cs typeface="Calibri"/>
              </a:rPr>
              <a:t>t</a:t>
            </a:r>
            <a:r>
              <a:rPr sz="2800" spc="-10" dirty="0">
                <a:latin typeface="Calibri"/>
                <a:cs typeface="Calibri"/>
              </a:rPr>
              <a:t>ı</a:t>
            </a:r>
            <a:r>
              <a:rPr sz="2800" spc="-285" dirty="0">
                <a:latin typeface="Calibri"/>
                <a:cs typeface="Calibri"/>
              </a:rPr>
              <a:t>r</a:t>
            </a:r>
            <a:r>
              <a:rPr sz="2800" spc="-5" dirty="0">
                <a:latin typeface="Calibri"/>
                <a:cs typeface="Calibri"/>
              </a:rPr>
              <a:t>.</a:t>
            </a:r>
            <a:r>
              <a:rPr sz="2800" dirty="0">
                <a:latin typeface="Calibri"/>
                <a:cs typeface="Calibri"/>
              </a:rPr>
              <a:t>	</a:t>
            </a:r>
            <a:r>
              <a:rPr sz="2800" spc="-5" dirty="0">
                <a:solidFill>
                  <a:srgbClr val="FF0000"/>
                </a:solidFill>
                <a:latin typeface="Calibri"/>
                <a:cs typeface="Calibri"/>
              </a:rPr>
              <a:t>İda</a:t>
            </a:r>
            <a:r>
              <a:rPr sz="2800" spc="-45" dirty="0">
                <a:solidFill>
                  <a:srgbClr val="FF0000"/>
                </a:solidFill>
                <a:latin typeface="Calibri"/>
                <a:cs typeface="Calibri"/>
              </a:rPr>
              <a:t>r</a:t>
            </a:r>
            <a:r>
              <a:rPr sz="2800" dirty="0">
                <a:solidFill>
                  <a:srgbClr val="FF0000"/>
                </a:solidFill>
                <a:latin typeface="Calibri"/>
                <a:cs typeface="Calibri"/>
              </a:rPr>
              <a:t>e</a:t>
            </a:r>
            <a:r>
              <a:rPr sz="2800" spc="-10" dirty="0">
                <a:solidFill>
                  <a:srgbClr val="FF0000"/>
                </a:solidFill>
                <a:latin typeface="Calibri"/>
                <a:cs typeface="Calibri"/>
              </a:rPr>
              <a:t>l</a:t>
            </a:r>
            <a:r>
              <a:rPr sz="2800" dirty="0">
                <a:solidFill>
                  <a:srgbClr val="FF0000"/>
                </a:solidFill>
                <a:latin typeface="Calibri"/>
                <a:cs typeface="Calibri"/>
              </a:rPr>
              <a:t>e</a:t>
            </a:r>
            <a:r>
              <a:rPr sz="2800" spc="-250" dirty="0">
                <a:solidFill>
                  <a:srgbClr val="FF0000"/>
                </a:solidFill>
                <a:latin typeface="Calibri"/>
                <a:cs typeface="Calibri"/>
              </a:rPr>
              <a:t>r</a:t>
            </a:r>
            <a:r>
              <a:rPr sz="2800" dirty="0">
                <a:solidFill>
                  <a:srgbClr val="FF0000"/>
                </a:solidFill>
                <a:latin typeface="Calibri"/>
                <a:cs typeface="Calibri"/>
              </a:rPr>
              <a:t>,</a:t>
            </a:r>
            <a:endParaRPr sz="2800">
              <a:latin typeface="Calibri"/>
              <a:cs typeface="Calibri"/>
            </a:endParaRPr>
          </a:p>
          <a:p>
            <a:pPr marL="12700">
              <a:lnSpc>
                <a:spcPts val="3190"/>
              </a:lnSpc>
              <a:tabLst>
                <a:tab pos="1609725" algn="l"/>
                <a:tab pos="3230245" algn="l"/>
              </a:tabLst>
            </a:pPr>
            <a:r>
              <a:rPr sz="2800" spc="-10" dirty="0">
                <a:solidFill>
                  <a:srgbClr val="FF0000"/>
                </a:solidFill>
                <a:latin typeface="Calibri"/>
                <a:cs typeface="Calibri"/>
              </a:rPr>
              <a:t>den</a:t>
            </a:r>
            <a:r>
              <a:rPr sz="2800" spc="-25" dirty="0">
                <a:solidFill>
                  <a:srgbClr val="FF0000"/>
                </a:solidFill>
                <a:latin typeface="Calibri"/>
                <a:cs typeface="Calibri"/>
              </a:rPr>
              <a:t>e</a:t>
            </a:r>
            <a:r>
              <a:rPr sz="2800" spc="-5" dirty="0">
                <a:solidFill>
                  <a:srgbClr val="FF0000"/>
                </a:solidFill>
                <a:latin typeface="Calibri"/>
                <a:cs typeface="Calibri"/>
              </a:rPr>
              <a:t>yim</a:t>
            </a:r>
            <a:r>
              <a:rPr sz="2800" dirty="0">
                <a:solidFill>
                  <a:srgbClr val="FF0000"/>
                </a:solidFill>
                <a:latin typeface="Calibri"/>
                <a:cs typeface="Calibri"/>
              </a:rPr>
              <a:t>	</a:t>
            </a:r>
            <a:r>
              <a:rPr sz="2800" spc="-10" dirty="0">
                <a:solidFill>
                  <a:srgbClr val="FF0000"/>
                </a:solidFill>
                <a:latin typeface="Calibri"/>
                <a:cs typeface="Calibri"/>
              </a:rPr>
              <a:t>be</a:t>
            </a:r>
            <a:r>
              <a:rPr sz="2800" spc="-15" dirty="0">
                <a:solidFill>
                  <a:srgbClr val="FF0000"/>
                </a:solidFill>
                <a:latin typeface="Calibri"/>
                <a:cs typeface="Calibri"/>
              </a:rPr>
              <a:t>l</a:t>
            </a:r>
            <a:r>
              <a:rPr sz="2800" spc="-25" dirty="0">
                <a:solidFill>
                  <a:srgbClr val="FF0000"/>
                </a:solidFill>
                <a:latin typeface="Calibri"/>
                <a:cs typeface="Calibri"/>
              </a:rPr>
              <a:t>g</a:t>
            </a:r>
            <a:r>
              <a:rPr sz="2800" spc="-5" dirty="0">
                <a:solidFill>
                  <a:srgbClr val="FF0000"/>
                </a:solidFill>
                <a:latin typeface="Calibri"/>
                <a:cs typeface="Calibri"/>
              </a:rPr>
              <a:t>e</a:t>
            </a:r>
            <a:r>
              <a:rPr sz="2800" dirty="0">
                <a:solidFill>
                  <a:srgbClr val="FF0000"/>
                </a:solidFill>
                <a:latin typeface="Calibri"/>
                <a:cs typeface="Calibri"/>
              </a:rPr>
              <a:t>s</a:t>
            </a:r>
            <a:r>
              <a:rPr sz="2800" spc="-5" dirty="0">
                <a:solidFill>
                  <a:srgbClr val="FF0000"/>
                </a:solidFill>
                <a:latin typeface="Calibri"/>
                <a:cs typeface="Calibri"/>
              </a:rPr>
              <a:t>i</a:t>
            </a:r>
            <a:r>
              <a:rPr sz="2800" spc="-20" dirty="0">
                <a:solidFill>
                  <a:srgbClr val="FF0000"/>
                </a:solidFill>
                <a:latin typeface="Calibri"/>
                <a:cs typeface="Calibri"/>
              </a:rPr>
              <a:t>n</a:t>
            </a:r>
            <a:r>
              <a:rPr sz="2800" spc="-5" dirty="0">
                <a:solidFill>
                  <a:srgbClr val="FF0000"/>
                </a:solidFill>
                <a:latin typeface="Calibri"/>
                <a:cs typeface="Calibri"/>
              </a:rPr>
              <a:t>i</a:t>
            </a:r>
            <a:r>
              <a:rPr sz="2800" dirty="0">
                <a:solidFill>
                  <a:srgbClr val="FF0000"/>
                </a:solidFill>
                <a:latin typeface="Calibri"/>
                <a:cs typeface="Calibri"/>
              </a:rPr>
              <a:t>	</a:t>
            </a:r>
            <a:r>
              <a:rPr sz="2800" spc="-35" dirty="0">
                <a:solidFill>
                  <a:srgbClr val="FF0000"/>
                </a:solidFill>
                <a:latin typeface="Calibri"/>
                <a:cs typeface="Calibri"/>
              </a:rPr>
              <a:t>k</a:t>
            </a:r>
            <a:r>
              <a:rPr sz="2800" spc="-5" dirty="0">
                <a:solidFill>
                  <a:srgbClr val="FF0000"/>
                </a:solidFill>
                <a:latin typeface="Calibri"/>
                <a:cs typeface="Calibri"/>
              </a:rPr>
              <a:t>ullandık</a:t>
            </a:r>
            <a:r>
              <a:rPr sz="2800" spc="-20" dirty="0">
                <a:solidFill>
                  <a:srgbClr val="FF0000"/>
                </a:solidFill>
                <a:latin typeface="Calibri"/>
                <a:cs typeface="Calibri"/>
              </a:rPr>
              <a:t>l</a:t>
            </a:r>
            <a:r>
              <a:rPr sz="2800" spc="-5" dirty="0">
                <a:solidFill>
                  <a:srgbClr val="FF0000"/>
                </a:solidFill>
                <a:latin typeface="Calibri"/>
                <a:cs typeface="Calibri"/>
              </a:rPr>
              <a:t>arı</a:t>
            </a:r>
            <a:endParaRPr sz="2800">
              <a:latin typeface="Calibri"/>
              <a:cs typeface="Calibri"/>
            </a:endParaRPr>
          </a:p>
        </p:txBody>
      </p:sp>
      <p:sp>
        <p:nvSpPr>
          <p:cNvPr id="11" name="object 11"/>
          <p:cNvSpPr/>
          <p:nvPr/>
        </p:nvSpPr>
        <p:spPr>
          <a:xfrm>
            <a:off x="559752" y="6220078"/>
            <a:ext cx="8045450" cy="0"/>
          </a:xfrm>
          <a:custGeom>
            <a:avLst/>
            <a:gdLst/>
            <a:ahLst/>
            <a:cxnLst/>
            <a:rect l="l" t="t" r="r" b="b"/>
            <a:pathLst>
              <a:path w="8045450">
                <a:moveTo>
                  <a:pt x="0" y="0"/>
                </a:moveTo>
                <a:lnTo>
                  <a:pt x="8045132" y="0"/>
                </a:lnTo>
              </a:path>
            </a:pathLst>
          </a:custGeom>
          <a:ln w="22860">
            <a:solidFill>
              <a:srgbClr val="006FC0"/>
            </a:solidFill>
          </a:ln>
        </p:spPr>
        <p:txBody>
          <a:bodyPr wrap="square" lIns="0" tIns="0" rIns="0" bIns="0" rtlCol="0"/>
          <a:lstStyle/>
          <a:p>
            <a:endParaRPr/>
          </a:p>
        </p:txBody>
      </p:sp>
      <p:sp>
        <p:nvSpPr>
          <p:cNvPr id="12" name="object 12"/>
          <p:cNvSpPr txBox="1"/>
          <p:nvPr/>
        </p:nvSpPr>
        <p:spPr>
          <a:xfrm>
            <a:off x="547217" y="4320920"/>
            <a:ext cx="8072120" cy="2335530"/>
          </a:xfrm>
          <a:prstGeom prst="rect">
            <a:avLst/>
          </a:prstGeom>
        </p:spPr>
        <p:txBody>
          <a:bodyPr vert="horz" wrap="square" lIns="0" tIns="0" rIns="0" bIns="0" rtlCol="0">
            <a:spAutoFit/>
          </a:bodyPr>
          <a:lstStyle/>
          <a:p>
            <a:pPr marL="12700" marR="5080" algn="just">
              <a:lnSpc>
                <a:spcPct val="90000"/>
              </a:lnSpc>
              <a:tabLst>
                <a:tab pos="7796530" algn="l"/>
              </a:tabLst>
            </a:pPr>
            <a:r>
              <a:rPr sz="2800" spc="-10" dirty="0">
                <a:solidFill>
                  <a:srgbClr val="FF0000"/>
                </a:solidFill>
                <a:latin typeface="Calibri"/>
                <a:cs typeface="Calibri"/>
              </a:rPr>
              <a:t>ortaklarının imzaladıkları sözleşmelerin toplam </a:t>
            </a:r>
            <a:r>
              <a:rPr sz="2800" spc="-5" dirty="0">
                <a:solidFill>
                  <a:srgbClr val="FF0000"/>
                </a:solidFill>
                <a:latin typeface="Calibri"/>
                <a:cs typeface="Calibri"/>
              </a:rPr>
              <a:t>bedeli  </a:t>
            </a:r>
            <a:r>
              <a:rPr sz="2800" spc="-10" dirty="0">
                <a:solidFill>
                  <a:srgbClr val="FF0000"/>
                </a:solidFill>
                <a:latin typeface="Calibri"/>
                <a:cs typeface="Calibri"/>
              </a:rPr>
              <a:t>ile </a:t>
            </a:r>
            <a:r>
              <a:rPr sz="2800" spc="-5" dirty="0">
                <a:solidFill>
                  <a:srgbClr val="FF0000"/>
                </a:solidFill>
                <a:latin typeface="Calibri"/>
                <a:cs typeface="Calibri"/>
              </a:rPr>
              <a:t>ihale </a:t>
            </a:r>
            <a:r>
              <a:rPr sz="2800" spc="-20" dirty="0">
                <a:solidFill>
                  <a:srgbClr val="FF0000"/>
                </a:solidFill>
                <a:latin typeface="Calibri"/>
                <a:cs typeface="Calibri"/>
              </a:rPr>
              <a:t>konusu </a:t>
            </a:r>
            <a:r>
              <a:rPr sz="2800" spc="-5" dirty="0">
                <a:solidFill>
                  <a:srgbClr val="FF0000"/>
                </a:solidFill>
                <a:latin typeface="Calibri"/>
                <a:cs typeface="Calibri"/>
              </a:rPr>
              <a:t>işin </a:t>
            </a:r>
            <a:r>
              <a:rPr sz="2800" spc="-10" dirty="0">
                <a:solidFill>
                  <a:srgbClr val="FF0000"/>
                </a:solidFill>
                <a:latin typeface="Calibri"/>
                <a:cs typeface="Calibri"/>
              </a:rPr>
              <a:t>yaklaşık maliyetini </a:t>
            </a:r>
            <a:r>
              <a:rPr sz="2800" spc="-20" dirty="0">
                <a:solidFill>
                  <a:srgbClr val="FF0000"/>
                </a:solidFill>
                <a:latin typeface="Calibri"/>
                <a:cs typeface="Calibri"/>
              </a:rPr>
              <a:t>karşılaştırarak  </a:t>
            </a:r>
            <a:r>
              <a:rPr sz="2800" spc="-15" dirty="0">
                <a:solidFill>
                  <a:srgbClr val="FF0000"/>
                </a:solidFill>
                <a:latin typeface="Calibri"/>
                <a:cs typeface="Calibri"/>
              </a:rPr>
              <a:t>gerekli </a:t>
            </a:r>
            <a:r>
              <a:rPr sz="2800" spc="-10" dirty="0">
                <a:solidFill>
                  <a:srgbClr val="FF0000"/>
                </a:solidFill>
                <a:latin typeface="Calibri"/>
                <a:cs typeface="Calibri"/>
              </a:rPr>
              <a:t>puanlamayı </a:t>
            </a:r>
            <a:r>
              <a:rPr sz="2800" spc="-35" dirty="0">
                <a:solidFill>
                  <a:srgbClr val="FF0000"/>
                </a:solidFill>
                <a:latin typeface="Calibri"/>
                <a:cs typeface="Calibri"/>
              </a:rPr>
              <a:t>yapacaklardır</a:t>
            </a:r>
            <a:r>
              <a:rPr sz="2800" spc="-35" dirty="0">
                <a:latin typeface="Calibri"/>
                <a:cs typeface="Calibri"/>
              </a:rPr>
              <a:t>. </a:t>
            </a:r>
            <a:r>
              <a:rPr sz="2800" u="heavy" spc="-10" dirty="0">
                <a:solidFill>
                  <a:srgbClr val="006FC0"/>
                </a:solidFill>
                <a:latin typeface="Calibri"/>
                <a:cs typeface="Calibri"/>
              </a:rPr>
              <a:t>Sözleşmelerin toplam  </a:t>
            </a:r>
            <a:r>
              <a:rPr sz="2800" u="heavy" spc="-5" dirty="0">
                <a:solidFill>
                  <a:srgbClr val="006FC0"/>
                </a:solidFill>
                <a:latin typeface="Calibri"/>
                <a:cs typeface="Calibri"/>
              </a:rPr>
              <a:t>bedeli ihale </a:t>
            </a:r>
            <a:r>
              <a:rPr sz="2800" u="heavy" spc="-20" dirty="0">
                <a:solidFill>
                  <a:srgbClr val="006FC0"/>
                </a:solidFill>
                <a:latin typeface="Calibri"/>
                <a:cs typeface="Calibri"/>
              </a:rPr>
              <a:t>konusu </a:t>
            </a:r>
            <a:r>
              <a:rPr sz="2800" u="heavy" dirty="0">
                <a:solidFill>
                  <a:srgbClr val="006FC0"/>
                </a:solidFill>
                <a:latin typeface="Calibri"/>
                <a:cs typeface="Calibri"/>
              </a:rPr>
              <a:t>işin </a:t>
            </a:r>
            <a:r>
              <a:rPr sz="2800" u="heavy" spc="-10" dirty="0">
                <a:solidFill>
                  <a:srgbClr val="006FC0"/>
                </a:solidFill>
                <a:latin typeface="Calibri"/>
                <a:cs typeface="Calibri"/>
              </a:rPr>
              <a:t>yaklaşık maliyetinin </a:t>
            </a:r>
            <a:r>
              <a:rPr sz="2800" u="heavy" spc="-5" dirty="0">
                <a:solidFill>
                  <a:srgbClr val="006FC0"/>
                </a:solidFill>
                <a:latin typeface="Calibri"/>
                <a:cs typeface="Calibri"/>
              </a:rPr>
              <a:t>iki </a:t>
            </a:r>
            <a:r>
              <a:rPr sz="2800" u="heavy" spc="-10" dirty="0">
                <a:solidFill>
                  <a:srgbClr val="006FC0"/>
                </a:solidFill>
                <a:latin typeface="Calibri"/>
                <a:cs typeface="Calibri"/>
              </a:rPr>
              <a:t>katından  </a:t>
            </a:r>
            <a:r>
              <a:rPr sz="2800" spc="-5" dirty="0">
                <a:solidFill>
                  <a:srgbClr val="006FC0"/>
                </a:solidFill>
                <a:latin typeface="Calibri"/>
                <a:cs typeface="Calibri"/>
              </a:rPr>
              <a:t>daha </a:t>
            </a:r>
            <a:r>
              <a:rPr sz="2800" spc="-15" dirty="0">
                <a:solidFill>
                  <a:srgbClr val="006FC0"/>
                </a:solidFill>
                <a:latin typeface="Calibri"/>
                <a:cs typeface="Calibri"/>
              </a:rPr>
              <a:t>fazla </a:t>
            </a:r>
            <a:r>
              <a:rPr sz="2800" spc="-5" dirty="0">
                <a:solidFill>
                  <a:srgbClr val="006FC0"/>
                </a:solidFill>
                <a:latin typeface="Calibri"/>
                <a:cs typeface="Calibri"/>
              </a:rPr>
              <a:t>olan </a:t>
            </a:r>
            <a:r>
              <a:rPr sz="2800" spc="-15" dirty="0">
                <a:solidFill>
                  <a:srgbClr val="006FC0"/>
                </a:solidFill>
                <a:latin typeface="Calibri"/>
                <a:cs typeface="Calibri"/>
              </a:rPr>
              <a:t>isteklilere </a:t>
            </a:r>
            <a:r>
              <a:rPr sz="2800" spc="-5" dirty="0">
                <a:solidFill>
                  <a:srgbClr val="006FC0"/>
                </a:solidFill>
                <a:latin typeface="Calibri"/>
                <a:cs typeface="Calibri"/>
              </a:rPr>
              <a:t>puan </a:t>
            </a:r>
            <a:r>
              <a:rPr sz="2800" spc="-30" dirty="0">
                <a:solidFill>
                  <a:srgbClr val="006FC0"/>
                </a:solidFill>
                <a:latin typeface="Calibri"/>
                <a:cs typeface="Calibri"/>
              </a:rPr>
              <a:t>verilmeyecektir.  </a:t>
            </a:r>
            <a:r>
              <a:rPr sz="2800" spc="-5" dirty="0">
                <a:solidFill>
                  <a:srgbClr val="FF0000"/>
                </a:solidFill>
                <a:latin typeface="Calibri"/>
                <a:cs typeface="Calibri"/>
              </a:rPr>
              <a:t>(</a:t>
            </a:r>
            <a:r>
              <a:rPr sz="2800" spc="-10" dirty="0">
                <a:solidFill>
                  <a:srgbClr val="FF0000"/>
                </a:solidFill>
                <a:latin typeface="Calibri"/>
                <a:cs typeface="Calibri"/>
              </a:rPr>
              <a:t>EKA</a:t>
            </a:r>
            <a:r>
              <a:rPr sz="2800" spc="-5" dirty="0">
                <a:solidFill>
                  <a:srgbClr val="FF0000"/>
                </a:solidFill>
                <a:latin typeface="Calibri"/>
                <a:cs typeface="Calibri"/>
              </a:rPr>
              <a:t>P</a:t>
            </a:r>
            <a:r>
              <a:rPr sz="2800" spc="15" dirty="0">
                <a:solidFill>
                  <a:srgbClr val="FF0000"/>
                </a:solidFill>
                <a:latin typeface="Calibri"/>
                <a:cs typeface="Calibri"/>
              </a:rPr>
              <a:t> </a:t>
            </a:r>
            <a:r>
              <a:rPr sz="2800" spc="-35" dirty="0">
                <a:solidFill>
                  <a:srgbClr val="FF0000"/>
                </a:solidFill>
                <a:latin typeface="Calibri"/>
                <a:cs typeface="Calibri"/>
              </a:rPr>
              <a:t>v</a:t>
            </a:r>
            <a:r>
              <a:rPr sz="2800" spc="-5" dirty="0">
                <a:solidFill>
                  <a:srgbClr val="FF0000"/>
                </a:solidFill>
                <a:latin typeface="Calibri"/>
                <a:cs typeface="Calibri"/>
              </a:rPr>
              <a:t>er</a:t>
            </a:r>
            <a:r>
              <a:rPr sz="2800" spc="-15" dirty="0">
                <a:solidFill>
                  <a:srgbClr val="FF0000"/>
                </a:solidFill>
                <a:latin typeface="Calibri"/>
                <a:cs typeface="Calibri"/>
              </a:rPr>
              <a:t>i</a:t>
            </a:r>
            <a:r>
              <a:rPr sz="2800" spc="-5" dirty="0">
                <a:solidFill>
                  <a:srgbClr val="FF0000"/>
                </a:solidFill>
                <a:latin typeface="Calibri"/>
                <a:cs typeface="Calibri"/>
              </a:rPr>
              <a:t>le</a:t>
            </a:r>
            <a:r>
              <a:rPr sz="2800" spc="-20" dirty="0">
                <a:solidFill>
                  <a:srgbClr val="FF0000"/>
                </a:solidFill>
                <a:latin typeface="Calibri"/>
                <a:cs typeface="Calibri"/>
              </a:rPr>
              <a:t>r</a:t>
            </a:r>
            <a:r>
              <a:rPr sz="2800" spc="-10" dirty="0">
                <a:solidFill>
                  <a:srgbClr val="FF0000"/>
                </a:solidFill>
                <a:latin typeface="Calibri"/>
                <a:cs typeface="Calibri"/>
              </a:rPr>
              <a:t>i</a:t>
            </a:r>
            <a:r>
              <a:rPr sz="2800" spc="-5" dirty="0">
                <a:solidFill>
                  <a:srgbClr val="FF0000"/>
                </a:solidFill>
                <a:latin typeface="Calibri"/>
                <a:cs typeface="Calibri"/>
              </a:rPr>
              <a:t>)</a:t>
            </a:r>
            <a:r>
              <a:rPr sz="1800" baseline="-16203" dirty="0">
                <a:solidFill>
                  <a:srgbClr val="888888"/>
                </a:solidFill>
                <a:latin typeface="Tahoma"/>
                <a:cs typeface="Tahoma"/>
              </a:rPr>
              <a:t> 	</a:t>
            </a:r>
            <a:r>
              <a:rPr sz="1800" spc="7" baseline="-16203" dirty="0">
                <a:solidFill>
                  <a:srgbClr val="888888"/>
                </a:solidFill>
                <a:latin typeface="Tahoma"/>
                <a:cs typeface="Tahoma"/>
              </a:rPr>
              <a:t>123</a:t>
            </a:r>
            <a:endParaRPr sz="1800" baseline="-16203">
              <a:latin typeface="Tahoma"/>
              <a:cs typeface="Tahom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355215" algn="l"/>
                <a:tab pos="8119109" algn="l"/>
              </a:tabLst>
            </a:pPr>
            <a:r>
              <a:rPr b="0" u="sng" dirty="0">
                <a:latin typeface="Times New Roman"/>
                <a:cs typeface="Times New Roman"/>
              </a:rPr>
              <a:t> 	</a:t>
            </a:r>
            <a:r>
              <a:rPr u="sng" spc="-5" dirty="0"/>
              <a:t>(Hizmet</a:t>
            </a:r>
            <a:r>
              <a:rPr u="sng" spc="-60" dirty="0"/>
              <a:t> </a:t>
            </a:r>
            <a:r>
              <a:rPr u="sng"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442465"/>
            <a:ext cx="8074025" cy="3239770"/>
          </a:xfrm>
          <a:prstGeom prst="rect">
            <a:avLst/>
          </a:prstGeom>
        </p:spPr>
        <p:txBody>
          <a:bodyPr vert="horz" wrap="square" lIns="0" tIns="0" rIns="0" bIns="0" rtlCol="0">
            <a:spAutoFit/>
          </a:bodyPr>
          <a:lstStyle/>
          <a:p>
            <a:pPr marL="12700" marR="5080" algn="just">
              <a:lnSpc>
                <a:spcPct val="90000"/>
              </a:lnSpc>
              <a:buClr>
                <a:srgbClr val="FF0000"/>
              </a:buClr>
              <a:buSzPct val="82692"/>
              <a:buFont typeface="Arial"/>
              <a:buChar char="•"/>
              <a:tabLst>
                <a:tab pos="177800" algn="l"/>
              </a:tabLst>
            </a:pPr>
            <a:r>
              <a:rPr sz="2600" spc="-5" dirty="0">
                <a:latin typeface="Calibri"/>
                <a:cs typeface="Calibri"/>
              </a:rPr>
              <a:t>Ticari </a:t>
            </a:r>
            <a:r>
              <a:rPr sz="2600" spc="-15" dirty="0">
                <a:latin typeface="Calibri"/>
                <a:cs typeface="Calibri"/>
              </a:rPr>
              <a:t>merkezinin </a:t>
            </a:r>
            <a:r>
              <a:rPr sz="2600" dirty="0">
                <a:solidFill>
                  <a:srgbClr val="FF0000"/>
                </a:solidFill>
                <a:latin typeface="Calibri"/>
                <a:cs typeface="Calibri"/>
              </a:rPr>
              <a:t>ilan </a:t>
            </a:r>
            <a:r>
              <a:rPr sz="2600" spc="-20" dirty="0">
                <a:solidFill>
                  <a:srgbClr val="FF0000"/>
                </a:solidFill>
                <a:latin typeface="Calibri"/>
                <a:cs typeface="Calibri"/>
              </a:rPr>
              <a:t>veya </a:t>
            </a:r>
            <a:r>
              <a:rPr sz="2600" spc="-25" dirty="0">
                <a:solidFill>
                  <a:srgbClr val="FF0000"/>
                </a:solidFill>
                <a:latin typeface="Calibri"/>
                <a:cs typeface="Calibri"/>
              </a:rPr>
              <a:t>davet </a:t>
            </a:r>
            <a:r>
              <a:rPr sz="2600" spc="-5" dirty="0">
                <a:solidFill>
                  <a:srgbClr val="FF0000"/>
                </a:solidFill>
                <a:latin typeface="Calibri"/>
                <a:cs typeface="Calibri"/>
              </a:rPr>
              <a:t>tarihinden </a:t>
            </a:r>
            <a:r>
              <a:rPr sz="2600" spc="-10" dirty="0">
                <a:solidFill>
                  <a:srgbClr val="FF0000"/>
                </a:solidFill>
                <a:latin typeface="Calibri"/>
                <a:cs typeface="Calibri"/>
              </a:rPr>
              <a:t>geriye </a:t>
            </a:r>
            <a:r>
              <a:rPr sz="2600" spc="-5" dirty="0">
                <a:solidFill>
                  <a:srgbClr val="FF0000"/>
                </a:solidFill>
                <a:latin typeface="Calibri"/>
                <a:cs typeface="Calibri"/>
              </a:rPr>
              <a:t>doğru  </a:t>
            </a:r>
            <a:r>
              <a:rPr sz="2600" dirty="0">
                <a:solidFill>
                  <a:srgbClr val="FF0000"/>
                </a:solidFill>
                <a:latin typeface="Calibri"/>
                <a:cs typeface="Calibri"/>
              </a:rPr>
              <a:t>en az </a:t>
            </a:r>
            <a:r>
              <a:rPr sz="2600" spc="-5" dirty="0">
                <a:solidFill>
                  <a:srgbClr val="FF0000"/>
                </a:solidFill>
                <a:latin typeface="Calibri"/>
                <a:cs typeface="Calibri"/>
              </a:rPr>
              <a:t>bir yıldır ihaleyi </a:t>
            </a:r>
            <a:r>
              <a:rPr sz="2600" spc="-10" dirty="0">
                <a:solidFill>
                  <a:srgbClr val="FF0000"/>
                </a:solidFill>
                <a:latin typeface="Calibri"/>
                <a:cs typeface="Calibri"/>
              </a:rPr>
              <a:t>yapan idarenin </a:t>
            </a:r>
            <a:r>
              <a:rPr sz="2600" spc="-5" dirty="0">
                <a:solidFill>
                  <a:srgbClr val="FF0000"/>
                </a:solidFill>
                <a:latin typeface="Calibri"/>
                <a:cs typeface="Calibri"/>
              </a:rPr>
              <a:t>bulunduğu </a:t>
            </a:r>
            <a:r>
              <a:rPr sz="2600" dirty="0">
                <a:solidFill>
                  <a:srgbClr val="FF0000"/>
                </a:solidFill>
                <a:latin typeface="Calibri"/>
                <a:cs typeface="Calibri"/>
              </a:rPr>
              <a:t>ilin mülki  idari sınırları içindeki </a:t>
            </a:r>
            <a:r>
              <a:rPr sz="2600" spc="-10" dirty="0">
                <a:solidFill>
                  <a:srgbClr val="FF0000"/>
                </a:solidFill>
                <a:latin typeface="Calibri"/>
                <a:cs typeface="Calibri"/>
              </a:rPr>
              <a:t>ticaret </a:t>
            </a:r>
            <a:r>
              <a:rPr sz="2600" spc="-20" dirty="0">
                <a:solidFill>
                  <a:srgbClr val="FF0000"/>
                </a:solidFill>
                <a:latin typeface="Calibri"/>
                <a:cs typeface="Calibri"/>
              </a:rPr>
              <a:t>ve/veya </a:t>
            </a:r>
            <a:r>
              <a:rPr sz="2600" spc="-15" dirty="0">
                <a:solidFill>
                  <a:srgbClr val="FF0000"/>
                </a:solidFill>
                <a:latin typeface="Calibri"/>
                <a:cs typeface="Calibri"/>
              </a:rPr>
              <a:t>sanayi </a:t>
            </a:r>
            <a:r>
              <a:rPr sz="2600" dirty="0">
                <a:solidFill>
                  <a:srgbClr val="FF0000"/>
                </a:solidFill>
                <a:latin typeface="Calibri"/>
                <a:cs typeface="Calibri"/>
              </a:rPr>
              <a:t>odasına </a:t>
            </a:r>
            <a:r>
              <a:rPr sz="2600" spc="-25" dirty="0">
                <a:solidFill>
                  <a:srgbClr val="FF0000"/>
                </a:solidFill>
                <a:latin typeface="Calibri"/>
                <a:cs typeface="Calibri"/>
              </a:rPr>
              <a:t>ya </a:t>
            </a:r>
            <a:r>
              <a:rPr sz="2600" spc="-5" dirty="0">
                <a:solidFill>
                  <a:srgbClr val="FF0000"/>
                </a:solidFill>
                <a:latin typeface="Calibri"/>
                <a:cs typeface="Calibri"/>
              </a:rPr>
              <a:t>da  </a:t>
            </a:r>
            <a:r>
              <a:rPr sz="2600" dirty="0">
                <a:solidFill>
                  <a:srgbClr val="FF0000"/>
                </a:solidFill>
                <a:latin typeface="Calibri"/>
                <a:cs typeface="Calibri"/>
              </a:rPr>
              <a:t>ilgili </a:t>
            </a:r>
            <a:r>
              <a:rPr sz="2600" spc="-5" dirty="0">
                <a:solidFill>
                  <a:srgbClr val="FF0000"/>
                </a:solidFill>
                <a:latin typeface="Calibri"/>
                <a:cs typeface="Calibri"/>
              </a:rPr>
              <a:t>meslek odasına </a:t>
            </a:r>
            <a:r>
              <a:rPr sz="2600" spc="-15" dirty="0">
                <a:solidFill>
                  <a:srgbClr val="FF0000"/>
                </a:solidFill>
                <a:latin typeface="Calibri"/>
                <a:cs typeface="Calibri"/>
              </a:rPr>
              <a:t>kayıtlı</a:t>
            </a:r>
            <a:r>
              <a:rPr sz="2600" spc="555" dirty="0">
                <a:solidFill>
                  <a:srgbClr val="FF0000"/>
                </a:solidFill>
                <a:latin typeface="Calibri"/>
                <a:cs typeface="Calibri"/>
              </a:rPr>
              <a:t> </a:t>
            </a:r>
            <a:r>
              <a:rPr sz="2600" spc="-5" dirty="0">
                <a:solidFill>
                  <a:srgbClr val="FF0000"/>
                </a:solidFill>
                <a:latin typeface="Calibri"/>
                <a:cs typeface="Calibri"/>
              </a:rPr>
              <a:t>bulunmasına </a:t>
            </a:r>
            <a:r>
              <a:rPr sz="2600" dirty="0">
                <a:solidFill>
                  <a:srgbClr val="FF0000"/>
                </a:solidFill>
                <a:latin typeface="Calibri"/>
                <a:cs typeface="Calibri"/>
              </a:rPr>
              <a:t>ilişkin  </a:t>
            </a:r>
            <a:r>
              <a:rPr sz="2600" spc="-5" dirty="0">
                <a:solidFill>
                  <a:srgbClr val="FF0000"/>
                </a:solidFill>
                <a:latin typeface="Calibri"/>
                <a:cs typeface="Calibri"/>
              </a:rPr>
              <a:t>değerlendirmede, </a:t>
            </a:r>
            <a:r>
              <a:rPr sz="2600" spc="-10" dirty="0">
                <a:solidFill>
                  <a:srgbClr val="FF0000"/>
                </a:solidFill>
                <a:latin typeface="Calibri"/>
                <a:cs typeface="Calibri"/>
              </a:rPr>
              <a:t>isteklilerin teklif kapsamında </a:t>
            </a:r>
            <a:r>
              <a:rPr sz="2600" spc="-5" dirty="0">
                <a:solidFill>
                  <a:srgbClr val="FF0000"/>
                </a:solidFill>
                <a:latin typeface="Calibri"/>
                <a:cs typeface="Calibri"/>
              </a:rPr>
              <a:t>sundukları  </a:t>
            </a:r>
            <a:r>
              <a:rPr sz="2600" spc="-10" dirty="0">
                <a:solidFill>
                  <a:srgbClr val="FF0000"/>
                </a:solidFill>
                <a:latin typeface="Calibri"/>
                <a:cs typeface="Calibri"/>
              </a:rPr>
              <a:t>yeterlik </a:t>
            </a:r>
            <a:r>
              <a:rPr sz="2600" spc="-5" dirty="0">
                <a:solidFill>
                  <a:srgbClr val="FF0000"/>
                </a:solidFill>
                <a:latin typeface="Calibri"/>
                <a:cs typeface="Calibri"/>
              </a:rPr>
              <a:t>belgelerinden </a:t>
            </a:r>
            <a:r>
              <a:rPr sz="2600" spc="-10" dirty="0">
                <a:solidFill>
                  <a:srgbClr val="FF0000"/>
                </a:solidFill>
                <a:latin typeface="Calibri"/>
                <a:cs typeface="Calibri"/>
              </a:rPr>
              <a:t>gerekli </a:t>
            </a:r>
            <a:r>
              <a:rPr sz="2600" spc="-5" dirty="0">
                <a:solidFill>
                  <a:srgbClr val="FF0000"/>
                </a:solidFill>
                <a:latin typeface="Calibri"/>
                <a:cs typeface="Calibri"/>
              </a:rPr>
              <a:t>bilgilerin </a:t>
            </a:r>
            <a:r>
              <a:rPr sz="2600" spc="-10" dirty="0">
                <a:solidFill>
                  <a:srgbClr val="FF0000"/>
                </a:solidFill>
                <a:latin typeface="Calibri"/>
                <a:cs typeface="Calibri"/>
              </a:rPr>
              <a:t>edinilerek </a:t>
            </a:r>
            <a:r>
              <a:rPr sz="2600" spc="-5" dirty="0">
                <a:solidFill>
                  <a:srgbClr val="FF0000"/>
                </a:solidFill>
                <a:latin typeface="Calibri"/>
                <a:cs typeface="Calibri"/>
              </a:rPr>
              <a:t>puanlama  yapılması </a:t>
            </a:r>
            <a:r>
              <a:rPr sz="2600" spc="-30" dirty="0">
                <a:solidFill>
                  <a:srgbClr val="FF0000"/>
                </a:solidFill>
                <a:latin typeface="Calibri"/>
                <a:cs typeface="Calibri"/>
              </a:rPr>
              <a:t>gerekmektedir. </a:t>
            </a:r>
            <a:r>
              <a:rPr sz="2600" dirty="0">
                <a:latin typeface="Calibri"/>
                <a:cs typeface="Calibri"/>
              </a:rPr>
              <a:t>İlgili </a:t>
            </a:r>
            <a:r>
              <a:rPr sz="2600" spc="-10" dirty="0">
                <a:latin typeface="Calibri"/>
                <a:cs typeface="Calibri"/>
              </a:rPr>
              <a:t>belgelerde </a:t>
            </a:r>
            <a:r>
              <a:rPr sz="2600" spc="-5" dirty="0">
                <a:latin typeface="Calibri"/>
                <a:cs typeface="Calibri"/>
              </a:rPr>
              <a:t>bir </a:t>
            </a:r>
            <a:r>
              <a:rPr sz="2600" dirty="0">
                <a:latin typeface="Calibri"/>
                <a:cs typeface="Calibri"/>
              </a:rPr>
              <a:t>yıllık </a:t>
            </a:r>
            <a:r>
              <a:rPr sz="2600" spc="-20" dirty="0">
                <a:latin typeface="Calibri"/>
                <a:cs typeface="Calibri"/>
              </a:rPr>
              <a:t>süreye  </a:t>
            </a:r>
            <a:r>
              <a:rPr sz="2600" dirty="0">
                <a:latin typeface="Calibri"/>
                <a:cs typeface="Calibri"/>
              </a:rPr>
              <a:t>ilişkin </a:t>
            </a:r>
            <a:r>
              <a:rPr sz="2600" spc="-5" dirty="0">
                <a:latin typeface="Calibri"/>
                <a:cs typeface="Calibri"/>
              </a:rPr>
              <a:t>bilgi edinilememesi durumunda </a:t>
            </a:r>
            <a:r>
              <a:rPr sz="2600" spc="-30" dirty="0">
                <a:latin typeface="Calibri"/>
                <a:cs typeface="Calibri"/>
              </a:rPr>
              <a:t>Türkiye </a:t>
            </a:r>
            <a:r>
              <a:rPr sz="2600" spc="-15" dirty="0">
                <a:latin typeface="Calibri"/>
                <a:cs typeface="Calibri"/>
              </a:rPr>
              <a:t>Ticaret </a:t>
            </a:r>
            <a:r>
              <a:rPr sz="2600" dirty="0">
                <a:latin typeface="Calibri"/>
                <a:cs typeface="Calibri"/>
              </a:rPr>
              <a:t>Sicili  </a:t>
            </a:r>
            <a:r>
              <a:rPr sz="2600" spc="-15" dirty="0">
                <a:latin typeface="Calibri"/>
                <a:cs typeface="Calibri"/>
              </a:rPr>
              <a:t>Gazetesinin  </a:t>
            </a:r>
            <a:r>
              <a:rPr sz="2600" spc="-10" dirty="0">
                <a:latin typeface="Calibri"/>
                <a:cs typeface="Calibri"/>
              </a:rPr>
              <a:t>internet  sayfasından  gerekli  </a:t>
            </a:r>
            <a:r>
              <a:rPr sz="2600" spc="-5" dirty="0">
                <a:latin typeface="Calibri"/>
                <a:cs typeface="Calibri"/>
              </a:rPr>
              <a:t>sorgulama</a:t>
            </a:r>
            <a:r>
              <a:rPr sz="2600" spc="155" dirty="0">
                <a:latin typeface="Calibri"/>
                <a:cs typeface="Calibri"/>
              </a:rPr>
              <a:t> </a:t>
            </a:r>
            <a:r>
              <a:rPr sz="2600" spc="-40" dirty="0">
                <a:latin typeface="Calibri"/>
                <a:cs typeface="Calibri"/>
              </a:rPr>
              <a:t>yapılır.</a:t>
            </a:r>
            <a:endParaRPr sz="26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116</a:t>
            </a:fld>
            <a:endParaRPr dirty="0"/>
          </a:p>
        </p:txBody>
      </p:sp>
      <p:sp>
        <p:nvSpPr>
          <p:cNvPr id="9" name="object 9"/>
          <p:cNvSpPr txBox="1"/>
          <p:nvPr/>
        </p:nvSpPr>
        <p:spPr>
          <a:xfrm>
            <a:off x="547217" y="4613402"/>
            <a:ext cx="3558540" cy="426084"/>
          </a:xfrm>
          <a:prstGeom prst="rect">
            <a:avLst/>
          </a:prstGeom>
        </p:spPr>
        <p:txBody>
          <a:bodyPr vert="horz" wrap="square" lIns="0" tIns="0" rIns="0" bIns="0" rtlCol="0">
            <a:spAutoFit/>
          </a:bodyPr>
          <a:lstStyle/>
          <a:p>
            <a:pPr marL="12700">
              <a:lnSpc>
                <a:spcPct val="100000"/>
              </a:lnSpc>
              <a:tabLst>
                <a:tab pos="1085215" algn="l"/>
                <a:tab pos="1804670" algn="l"/>
              </a:tabLst>
            </a:pPr>
            <a:r>
              <a:rPr sz="2600" dirty="0">
                <a:latin typeface="Calibri"/>
                <a:cs typeface="Calibri"/>
              </a:rPr>
              <a:t>Anıl</a:t>
            </a:r>
            <a:r>
              <a:rPr sz="2600" spc="-10" dirty="0">
                <a:latin typeface="Calibri"/>
                <a:cs typeface="Calibri"/>
              </a:rPr>
              <a:t>a</a:t>
            </a:r>
            <a:r>
              <a:rPr sz="2600" dirty="0">
                <a:latin typeface="Calibri"/>
                <a:cs typeface="Calibri"/>
              </a:rPr>
              <a:t>n	</a:t>
            </a:r>
            <a:r>
              <a:rPr sz="2600" spc="-5" dirty="0">
                <a:latin typeface="Calibri"/>
                <a:cs typeface="Calibri"/>
              </a:rPr>
              <a:t>s</a:t>
            </a:r>
            <a:r>
              <a:rPr sz="2600" spc="-10" dirty="0">
                <a:latin typeface="Calibri"/>
                <a:cs typeface="Calibri"/>
              </a:rPr>
              <a:t>i</a:t>
            </a:r>
            <a:r>
              <a:rPr sz="2600" dirty="0">
                <a:latin typeface="Calibri"/>
                <a:cs typeface="Calibri"/>
              </a:rPr>
              <a:t>c</a:t>
            </a:r>
            <a:r>
              <a:rPr sz="2600" spc="-10" dirty="0">
                <a:latin typeface="Calibri"/>
                <a:cs typeface="Calibri"/>
              </a:rPr>
              <a:t>i</a:t>
            </a:r>
            <a:r>
              <a:rPr sz="2600" dirty="0">
                <a:latin typeface="Calibri"/>
                <a:cs typeface="Calibri"/>
              </a:rPr>
              <a:t>l	</a:t>
            </a:r>
            <a:r>
              <a:rPr sz="2600" spc="-50" dirty="0">
                <a:latin typeface="Calibri"/>
                <a:cs typeface="Calibri"/>
              </a:rPr>
              <a:t>ka</a:t>
            </a:r>
            <a:r>
              <a:rPr sz="2600" dirty="0">
                <a:latin typeface="Calibri"/>
                <a:cs typeface="Calibri"/>
              </a:rPr>
              <a:t>yıtlarından</a:t>
            </a:r>
            <a:endParaRPr sz="2600">
              <a:latin typeface="Calibri"/>
              <a:cs typeface="Calibri"/>
            </a:endParaRPr>
          </a:p>
        </p:txBody>
      </p:sp>
      <p:sp>
        <p:nvSpPr>
          <p:cNvPr id="10" name="object 10"/>
          <p:cNvSpPr txBox="1"/>
          <p:nvPr/>
        </p:nvSpPr>
        <p:spPr>
          <a:xfrm>
            <a:off x="4304538" y="4613402"/>
            <a:ext cx="2130425" cy="426084"/>
          </a:xfrm>
          <a:prstGeom prst="rect">
            <a:avLst/>
          </a:prstGeom>
        </p:spPr>
        <p:txBody>
          <a:bodyPr vert="horz" wrap="square" lIns="0" tIns="0" rIns="0" bIns="0" rtlCol="0">
            <a:spAutoFit/>
          </a:bodyPr>
          <a:lstStyle/>
          <a:p>
            <a:pPr marL="12700">
              <a:lnSpc>
                <a:spcPct val="100000"/>
              </a:lnSpc>
              <a:tabLst>
                <a:tab pos="567055" algn="l"/>
                <a:tab pos="1137285" algn="l"/>
              </a:tabLst>
            </a:pPr>
            <a:r>
              <a:rPr sz="2600" dirty="0">
                <a:latin typeface="Calibri"/>
                <a:cs typeface="Calibri"/>
              </a:rPr>
              <a:t>da	</a:t>
            </a:r>
            <a:r>
              <a:rPr sz="2600" spc="-5" dirty="0">
                <a:latin typeface="Calibri"/>
                <a:cs typeface="Calibri"/>
              </a:rPr>
              <a:t>bu	bilginin</a:t>
            </a:r>
            <a:endParaRPr sz="2600">
              <a:latin typeface="Calibri"/>
              <a:cs typeface="Calibri"/>
            </a:endParaRPr>
          </a:p>
        </p:txBody>
      </p:sp>
      <p:sp>
        <p:nvSpPr>
          <p:cNvPr id="11" name="object 11"/>
          <p:cNvSpPr txBox="1"/>
          <p:nvPr/>
        </p:nvSpPr>
        <p:spPr>
          <a:xfrm>
            <a:off x="6631940" y="4613402"/>
            <a:ext cx="1988185" cy="426084"/>
          </a:xfrm>
          <a:prstGeom prst="rect">
            <a:avLst/>
          </a:prstGeom>
        </p:spPr>
        <p:txBody>
          <a:bodyPr vert="horz" wrap="square" lIns="0" tIns="0" rIns="0" bIns="0" rtlCol="0">
            <a:spAutoFit/>
          </a:bodyPr>
          <a:lstStyle/>
          <a:p>
            <a:pPr marL="12700">
              <a:lnSpc>
                <a:spcPct val="100000"/>
              </a:lnSpc>
            </a:pPr>
            <a:r>
              <a:rPr sz="2600" spc="-5" dirty="0">
                <a:latin typeface="Calibri"/>
                <a:cs typeface="Calibri"/>
              </a:rPr>
              <a:t>edinilememesi</a:t>
            </a:r>
            <a:endParaRPr sz="2600">
              <a:latin typeface="Calibri"/>
              <a:cs typeface="Calibri"/>
            </a:endParaRPr>
          </a:p>
        </p:txBody>
      </p:sp>
      <p:sp>
        <p:nvSpPr>
          <p:cNvPr id="12" name="object 12"/>
          <p:cNvSpPr txBox="1"/>
          <p:nvPr/>
        </p:nvSpPr>
        <p:spPr>
          <a:xfrm>
            <a:off x="547217" y="5009641"/>
            <a:ext cx="8071484" cy="1456055"/>
          </a:xfrm>
          <a:prstGeom prst="rect">
            <a:avLst/>
          </a:prstGeom>
        </p:spPr>
        <p:txBody>
          <a:bodyPr vert="horz" wrap="square" lIns="0" tIns="0" rIns="0" bIns="0" rtlCol="0">
            <a:spAutoFit/>
          </a:bodyPr>
          <a:lstStyle/>
          <a:p>
            <a:pPr marL="12700" marR="5080" algn="just">
              <a:lnSpc>
                <a:spcPct val="90000"/>
              </a:lnSpc>
            </a:pPr>
            <a:r>
              <a:rPr sz="2600" spc="-5" dirty="0">
                <a:latin typeface="Calibri"/>
                <a:cs typeface="Calibri"/>
              </a:rPr>
              <a:t>durumunda, </a:t>
            </a:r>
            <a:r>
              <a:rPr sz="2600" u="heavy" spc="-5" dirty="0">
                <a:solidFill>
                  <a:srgbClr val="FF0000"/>
                </a:solidFill>
                <a:latin typeface="Calibri"/>
                <a:cs typeface="Calibri"/>
              </a:rPr>
              <a:t>sadece bu durumda olan </a:t>
            </a:r>
            <a:r>
              <a:rPr sz="2600" u="heavy" spc="-10" dirty="0">
                <a:solidFill>
                  <a:srgbClr val="FF0000"/>
                </a:solidFill>
                <a:latin typeface="Calibri"/>
                <a:cs typeface="Calibri"/>
              </a:rPr>
              <a:t>isteklilere </a:t>
            </a:r>
            <a:r>
              <a:rPr sz="2600" u="heavy" dirty="0">
                <a:solidFill>
                  <a:srgbClr val="FF0000"/>
                </a:solidFill>
                <a:latin typeface="Calibri"/>
                <a:cs typeface="Calibri"/>
              </a:rPr>
              <a:t>ilgili  </a:t>
            </a:r>
            <a:r>
              <a:rPr sz="2600" u="heavy" spc="-5" dirty="0">
                <a:solidFill>
                  <a:srgbClr val="FF0000"/>
                </a:solidFill>
                <a:latin typeface="Calibri"/>
                <a:cs typeface="Calibri"/>
              </a:rPr>
              <a:t>belgeleri </a:t>
            </a:r>
            <a:r>
              <a:rPr sz="2600" u="heavy" dirty="0">
                <a:solidFill>
                  <a:srgbClr val="FF0000"/>
                </a:solidFill>
                <a:latin typeface="Calibri"/>
                <a:cs typeface="Calibri"/>
              </a:rPr>
              <a:t>sunmaları amacıyla 3 iş </a:t>
            </a:r>
            <a:r>
              <a:rPr sz="2600" u="heavy" spc="-10" dirty="0">
                <a:solidFill>
                  <a:srgbClr val="FF0000"/>
                </a:solidFill>
                <a:latin typeface="Calibri"/>
                <a:cs typeface="Calibri"/>
              </a:rPr>
              <a:t>gününden </a:t>
            </a:r>
            <a:r>
              <a:rPr sz="2600" u="heavy" dirty="0">
                <a:solidFill>
                  <a:srgbClr val="FF0000"/>
                </a:solidFill>
                <a:latin typeface="Calibri"/>
                <a:cs typeface="Calibri"/>
              </a:rPr>
              <a:t>az </a:t>
            </a:r>
            <a:r>
              <a:rPr sz="2600" u="heavy" spc="-5" dirty="0">
                <a:solidFill>
                  <a:srgbClr val="FF0000"/>
                </a:solidFill>
                <a:latin typeface="Calibri"/>
                <a:cs typeface="Calibri"/>
              </a:rPr>
              <a:t>olmamak  </a:t>
            </a:r>
            <a:r>
              <a:rPr sz="2600" u="heavy" spc="-20" dirty="0">
                <a:solidFill>
                  <a:srgbClr val="FF0000"/>
                </a:solidFill>
                <a:latin typeface="Calibri"/>
                <a:cs typeface="Calibri"/>
              </a:rPr>
              <a:t>üzere </a:t>
            </a:r>
            <a:r>
              <a:rPr sz="2600" u="heavy" spc="-15" dirty="0">
                <a:solidFill>
                  <a:srgbClr val="FF0000"/>
                </a:solidFill>
                <a:latin typeface="Calibri"/>
                <a:cs typeface="Calibri"/>
              </a:rPr>
              <a:t>yeterli</a:t>
            </a:r>
            <a:r>
              <a:rPr sz="2600" u="heavy" spc="555" dirty="0">
                <a:solidFill>
                  <a:srgbClr val="FF0000"/>
                </a:solidFill>
                <a:latin typeface="Calibri"/>
                <a:cs typeface="Calibri"/>
              </a:rPr>
              <a:t> </a:t>
            </a:r>
            <a:r>
              <a:rPr sz="2600" u="heavy" spc="-10" dirty="0">
                <a:solidFill>
                  <a:srgbClr val="FF0000"/>
                </a:solidFill>
                <a:latin typeface="Calibri"/>
                <a:cs typeface="Calibri"/>
              </a:rPr>
              <a:t>süre </a:t>
            </a:r>
            <a:r>
              <a:rPr sz="2600" spc="-10" dirty="0">
                <a:latin typeface="Calibri"/>
                <a:cs typeface="Calibri"/>
              </a:rPr>
              <a:t>verilerek </a:t>
            </a:r>
            <a:r>
              <a:rPr sz="2600" spc="-5" dirty="0">
                <a:latin typeface="Calibri"/>
                <a:cs typeface="Calibri"/>
              </a:rPr>
              <a:t>değerlendirme </a:t>
            </a:r>
            <a:r>
              <a:rPr sz="2600" spc="-25" dirty="0">
                <a:latin typeface="Calibri"/>
                <a:cs typeface="Calibri"/>
              </a:rPr>
              <a:t>yapılacaktır.  </a:t>
            </a:r>
            <a:r>
              <a:rPr sz="2600" spc="-5" dirty="0">
                <a:solidFill>
                  <a:srgbClr val="006FC0"/>
                </a:solidFill>
                <a:latin typeface="Calibri"/>
                <a:cs typeface="Calibri"/>
              </a:rPr>
              <a:t>(İsteklinin teklifi kapsamında sunulan</a:t>
            </a:r>
            <a:r>
              <a:rPr sz="2600" spc="-80" dirty="0">
                <a:solidFill>
                  <a:srgbClr val="006FC0"/>
                </a:solidFill>
                <a:latin typeface="Calibri"/>
                <a:cs typeface="Calibri"/>
              </a:rPr>
              <a:t> </a:t>
            </a:r>
            <a:r>
              <a:rPr sz="2600" spc="-5" dirty="0">
                <a:solidFill>
                  <a:srgbClr val="006FC0"/>
                </a:solidFill>
                <a:latin typeface="Calibri"/>
                <a:cs typeface="Calibri"/>
              </a:rPr>
              <a:t>belgeleri)</a:t>
            </a:r>
            <a:endParaRPr sz="2600">
              <a:latin typeface="Calibri"/>
              <a:cs typeface="Calibri"/>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975360"/>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355215" algn="l"/>
                <a:tab pos="8119109" algn="l"/>
              </a:tabLst>
            </a:pPr>
            <a:r>
              <a:rPr b="0" u="sng" dirty="0">
                <a:latin typeface="Times New Roman"/>
                <a:cs typeface="Times New Roman"/>
              </a:rPr>
              <a:t> 	</a:t>
            </a:r>
            <a:r>
              <a:rPr u="sng" spc="-5" dirty="0"/>
              <a:t>(Hizmet</a:t>
            </a:r>
            <a:r>
              <a:rPr u="sng" spc="-60" dirty="0"/>
              <a:t> </a:t>
            </a:r>
            <a:r>
              <a:rPr u="sng"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649221"/>
            <a:ext cx="8074025" cy="4573270"/>
          </a:xfrm>
          <a:prstGeom prst="rect">
            <a:avLst/>
          </a:prstGeom>
        </p:spPr>
        <p:txBody>
          <a:bodyPr vert="horz" wrap="square" lIns="0" tIns="0" rIns="0" bIns="0" rtlCol="0">
            <a:spAutoFit/>
          </a:bodyPr>
          <a:lstStyle/>
          <a:p>
            <a:pPr marL="12700" marR="5715" algn="just">
              <a:lnSpc>
                <a:spcPct val="100000"/>
              </a:lnSpc>
              <a:buSzPct val="71666"/>
              <a:buFont typeface="Arial"/>
              <a:buChar char="•"/>
              <a:tabLst>
                <a:tab pos="177800" algn="l"/>
              </a:tabLst>
            </a:pPr>
            <a:r>
              <a:rPr sz="3000" spc="-5" dirty="0">
                <a:solidFill>
                  <a:srgbClr val="FF0000"/>
                </a:solidFill>
                <a:latin typeface="Calibri"/>
                <a:cs typeface="Calibri"/>
              </a:rPr>
              <a:t>Puanlama </a:t>
            </a:r>
            <a:r>
              <a:rPr sz="3000" spc="-10" dirty="0">
                <a:solidFill>
                  <a:srgbClr val="FF0000"/>
                </a:solidFill>
                <a:latin typeface="Calibri"/>
                <a:cs typeface="Calibri"/>
              </a:rPr>
              <a:t>sonucunda </a:t>
            </a:r>
            <a:r>
              <a:rPr sz="3000" spc="-5" dirty="0">
                <a:solidFill>
                  <a:srgbClr val="FF0000"/>
                </a:solidFill>
                <a:latin typeface="Calibri"/>
                <a:cs typeface="Calibri"/>
              </a:rPr>
              <a:t>en </a:t>
            </a:r>
            <a:r>
              <a:rPr sz="3000" spc="-10" dirty="0">
                <a:solidFill>
                  <a:srgbClr val="FF0000"/>
                </a:solidFill>
                <a:latin typeface="Calibri"/>
                <a:cs typeface="Calibri"/>
              </a:rPr>
              <a:t>yüksek </a:t>
            </a:r>
            <a:r>
              <a:rPr sz="3000" spc="-5" dirty="0">
                <a:solidFill>
                  <a:srgbClr val="FF0000"/>
                </a:solidFill>
                <a:latin typeface="Calibri"/>
                <a:cs typeface="Calibri"/>
              </a:rPr>
              <a:t>puana sahip  </a:t>
            </a:r>
            <a:r>
              <a:rPr sz="3000" spc="-15" dirty="0">
                <a:solidFill>
                  <a:srgbClr val="FF0000"/>
                </a:solidFill>
                <a:latin typeface="Calibri"/>
                <a:cs typeface="Calibri"/>
              </a:rPr>
              <a:t>birden fazla isteklinin </a:t>
            </a:r>
            <a:r>
              <a:rPr sz="3000" spc="-5" dirty="0">
                <a:solidFill>
                  <a:srgbClr val="FF0000"/>
                </a:solidFill>
                <a:latin typeface="Calibri"/>
                <a:cs typeface="Calibri"/>
              </a:rPr>
              <a:t>bulunması durumunda,  bunlar </a:t>
            </a:r>
            <a:r>
              <a:rPr sz="3000" spc="-10" dirty="0">
                <a:solidFill>
                  <a:srgbClr val="FF0000"/>
                </a:solidFill>
                <a:latin typeface="Calibri"/>
                <a:cs typeface="Calibri"/>
              </a:rPr>
              <a:t>arasında </a:t>
            </a:r>
            <a:r>
              <a:rPr sz="3000" spc="-30" dirty="0">
                <a:solidFill>
                  <a:srgbClr val="FF0000"/>
                </a:solidFill>
                <a:latin typeface="Calibri"/>
                <a:cs typeface="Calibri"/>
              </a:rPr>
              <a:t>kura </a:t>
            </a:r>
            <a:r>
              <a:rPr sz="3000" spc="-15" dirty="0">
                <a:solidFill>
                  <a:srgbClr val="FF0000"/>
                </a:solidFill>
                <a:latin typeface="Calibri"/>
                <a:cs typeface="Calibri"/>
              </a:rPr>
              <a:t>yöntemine</a:t>
            </a:r>
            <a:r>
              <a:rPr sz="3000" spc="25" dirty="0">
                <a:solidFill>
                  <a:srgbClr val="FF0000"/>
                </a:solidFill>
                <a:latin typeface="Calibri"/>
                <a:cs typeface="Calibri"/>
              </a:rPr>
              <a:t> </a:t>
            </a:r>
            <a:r>
              <a:rPr sz="3000" spc="-25" dirty="0">
                <a:solidFill>
                  <a:srgbClr val="FF0000"/>
                </a:solidFill>
                <a:latin typeface="Calibri"/>
                <a:cs typeface="Calibri"/>
              </a:rPr>
              <a:t>başvurulacaktır.</a:t>
            </a:r>
            <a:endParaRPr sz="3000">
              <a:latin typeface="Calibri"/>
              <a:cs typeface="Calibri"/>
            </a:endParaRPr>
          </a:p>
          <a:p>
            <a:pPr marL="12700" marR="5080" algn="just">
              <a:lnSpc>
                <a:spcPct val="100000"/>
              </a:lnSpc>
              <a:buClr>
                <a:srgbClr val="FF0000"/>
              </a:buClr>
              <a:buSzPct val="90000"/>
              <a:buFont typeface="Arial"/>
              <a:buChar char="•"/>
              <a:tabLst>
                <a:tab pos="220345" algn="l"/>
              </a:tabLst>
            </a:pPr>
            <a:r>
              <a:rPr sz="3000" spc="-30" dirty="0">
                <a:latin typeface="Calibri"/>
                <a:cs typeface="Calibri"/>
              </a:rPr>
              <a:t>Kura </a:t>
            </a:r>
            <a:r>
              <a:rPr sz="3000" spc="-5" dirty="0">
                <a:latin typeface="Calibri"/>
                <a:cs typeface="Calibri"/>
              </a:rPr>
              <a:t>işleminden </a:t>
            </a:r>
            <a:r>
              <a:rPr sz="3000" dirty="0">
                <a:latin typeface="Calibri"/>
                <a:cs typeface="Calibri"/>
              </a:rPr>
              <a:t>önce </a:t>
            </a:r>
            <a:r>
              <a:rPr sz="3000" spc="-10" dirty="0">
                <a:latin typeface="Calibri"/>
                <a:cs typeface="Calibri"/>
              </a:rPr>
              <a:t>idare </a:t>
            </a:r>
            <a:r>
              <a:rPr sz="3000" spc="-15" dirty="0">
                <a:latin typeface="Calibri"/>
                <a:cs typeface="Calibri"/>
              </a:rPr>
              <a:t>tarafından </a:t>
            </a:r>
            <a:r>
              <a:rPr sz="3000" dirty="0">
                <a:solidFill>
                  <a:srgbClr val="006FC0"/>
                </a:solidFill>
                <a:latin typeface="Calibri"/>
                <a:cs typeface="Calibri"/>
              </a:rPr>
              <a:t>eşit </a:t>
            </a:r>
            <a:r>
              <a:rPr sz="3000" spc="-10" dirty="0">
                <a:solidFill>
                  <a:srgbClr val="006FC0"/>
                </a:solidFill>
                <a:latin typeface="Calibri"/>
                <a:cs typeface="Calibri"/>
              </a:rPr>
              <a:t>puan  </a:t>
            </a:r>
            <a:r>
              <a:rPr sz="3000" spc="-5" dirty="0">
                <a:solidFill>
                  <a:srgbClr val="006FC0"/>
                </a:solidFill>
                <a:latin typeface="Calibri"/>
                <a:cs typeface="Calibri"/>
              </a:rPr>
              <a:t>sahibi </a:t>
            </a:r>
            <a:r>
              <a:rPr sz="3000" spc="-15" dirty="0">
                <a:solidFill>
                  <a:srgbClr val="006FC0"/>
                </a:solidFill>
                <a:latin typeface="Calibri"/>
                <a:cs typeface="Calibri"/>
              </a:rPr>
              <a:t>isteklilere</a:t>
            </a:r>
            <a:r>
              <a:rPr sz="3000" spc="645" dirty="0">
                <a:solidFill>
                  <a:srgbClr val="006FC0"/>
                </a:solidFill>
                <a:latin typeface="Calibri"/>
                <a:cs typeface="Calibri"/>
              </a:rPr>
              <a:t> </a:t>
            </a:r>
            <a:r>
              <a:rPr sz="3000" spc="-30" dirty="0">
                <a:solidFill>
                  <a:srgbClr val="006FC0"/>
                </a:solidFill>
                <a:latin typeface="Calibri"/>
                <a:cs typeface="Calibri"/>
              </a:rPr>
              <a:t>davette </a:t>
            </a:r>
            <a:r>
              <a:rPr sz="3000" spc="-10" dirty="0">
                <a:solidFill>
                  <a:srgbClr val="006FC0"/>
                </a:solidFill>
                <a:latin typeface="Calibri"/>
                <a:cs typeface="Calibri"/>
              </a:rPr>
              <a:t>bulunulacak </a:t>
            </a:r>
            <a:r>
              <a:rPr sz="3000" spc="-15" dirty="0">
                <a:latin typeface="Calibri"/>
                <a:cs typeface="Calibri"/>
              </a:rPr>
              <a:t>ve</a:t>
            </a:r>
            <a:r>
              <a:rPr sz="3000" spc="645" dirty="0">
                <a:latin typeface="Calibri"/>
                <a:cs typeface="Calibri"/>
              </a:rPr>
              <a:t> </a:t>
            </a:r>
            <a:r>
              <a:rPr sz="3000" spc="-25" dirty="0">
                <a:solidFill>
                  <a:srgbClr val="FF0000"/>
                </a:solidFill>
                <a:latin typeface="Calibri"/>
                <a:cs typeface="Calibri"/>
              </a:rPr>
              <a:t>davet  </a:t>
            </a:r>
            <a:r>
              <a:rPr sz="3000" spc="-10" dirty="0">
                <a:solidFill>
                  <a:srgbClr val="FF0000"/>
                </a:solidFill>
                <a:latin typeface="Calibri"/>
                <a:cs typeface="Calibri"/>
              </a:rPr>
              <a:t>yazısında </a:t>
            </a:r>
            <a:r>
              <a:rPr sz="3000" spc="-20" dirty="0">
                <a:solidFill>
                  <a:srgbClr val="FF0000"/>
                </a:solidFill>
                <a:latin typeface="Calibri"/>
                <a:cs typeface="Calibri"/>
              </a:rPr>
              <a:t>ekonomik </a:t>
            </a:r>
            <a:r>
              <a:rPr sz="3000" spc="-5" dirty="0">
                <a:solidFill>
                  <a:srgbClr val="FF0000"/>
                </a:solidFill>
                <a:latin typeface="Calibri"/>
                <a:cs typeface="Calibri"/>
              </a:rPr>
              <a:t>açıdan en </a:t>
            </a:r>
            <a:r>
              <a:rPr sz="3000" spc="-25" dirty="0">
                <a:solidFill>
                  <a:srgbClr val="FF0000"/>
                </a:solidFill>
                <a:latin typeface="Calibri"/>
                <a:cs typeface="Calibri"/>
              </a:rPr>
              <a:t>avantajlı </a:t>
            </a:r>
            <a:r>
              <a:rPr sz="3000" spc="-15" dirty="0">
                <a:solidFill>
                  <a:srgbClr val="FF0000"/>
                </a:solidFill>
                <a:latin typeface="Calibri"/>
                <a:cs typeface="Calibri"/>
              </a:rPr>
              <a:t>teklifin  </a:t>
            </a:r>
            <a:r>
              <a:rPr sz="3000" spc="-10" dirty="0">
                <a:solidFill>
                  <a:srgbClr val="FF0000"/>
                </a:solidFill>
                <a:latin typeface="Calibri"/>
                <a:cs typeface="Calibri"/>
              </a:rPr>
              <a:t>tespiti için </a:t>
            </a:r>
            <a:r>
              <a:rPr sz="3000" spc="-30" dirty="0">
                <a:solidFill>
                  <a:srgbClr val="FF0000"/>
                </a:solidFill>
                <a:latin typeface="Calibri"/>
                <a:cs typeface="Calibri"/>
              </a:rPr>
              <a:t>kura </a:t>
            </a:r>
            <a:r>
              <a:rPr sz="3000" spc="-5" dirty="0">
                <a:solidFill>
                  <a:srgbClr val="FF0000"/>
                </a:solidFill>
                <a:latin typeface="Calibri"/>
                <a:cs typeface="Calibri"/>
              </a:rPr>
              <a:t>çekileceği bilgisi ile </a:t>
            </a:r>
            <a:r>
              <a:rPr sz="3000" spc="-15" dirty="0">
                <a:solidFill>
                  <a:srgbClr val="FF0000"/>
                </a:solidFill>
                <a:latin typeface="Calibri"/>
                <a:cs typeface="Calibri"/>
              </a:rPr>
              <a:t>kuranın </a:t>
            </a:r>
            <a:r>
              <a:rPr sz="3000" spc="-10" dirty="0">
                <a:solidFill>
                  <a:srgbClr val="FF0000"/>
                </a:solidFill>
                <a:latin typeface="Calibri"/>
                <a:cs typeface="Calibri"/>
              </a:rPr>
              <a:t>yeri </a:t>
            </a:r>
            <a:r>
              <a:rPr sz="3000" spc="-25" dirty="0">
                <a:solidFill>
                  <a:srgbClr val="FF0000"/>
                </a:solidFill>
                <a:latin typeface="Calibri"/>
                <a:cs typeface="Calibri"/>
              </a:rPr>
              <a:t>ve  </a:t>
            </a:r>
            <a:r>
              <a:rPr sz="3000" spc="-10" dirty="0">
                <a:solidFill>
                  <a:srgbClr val="FF0000"/>
                </a:solidFill>
                <a:latin typeface="Calibri"/>
                <a:cs typeface="Calibri"/>
              </a:rPr>
              <a:t>saati </a:t>
            </a:r>
            <a:r>
              <a:rPr sz="3000" spc="-25" dirty="0">
                <a:solidFill>
                  <a:srgbClr val="FF0000"/>
                </a:solidFill>
                <a:latin typeface="Calibri"/>
                <a:cs typeface="Calibri"/>
              </a:rPr>
              <a:t>belirtilecektir. </a:t>
            </a:r>
            <a:r>
              <a:rPr sz="3000" spc="-10" dirty="0">
                <a:solidFill>
                  <a:srgbClr val="006FC0"/>
                </a:solidFill>
                <a:latin typeface="Calibri"/>
                <a:cs typeface="Calibri"/>
              </a:rPr>
              <a:t>İdare </a:t>
            </a:r>
            <a:r>
              <a:rPr sz="3000" spc="-15" dirty="0">
                <a:solidFill>
                  <a:srgbClr val="006FC0"/>
                </a:solidFill>
                <a:latin typeface="Calibri"/>
                <a:cs typeface="Calibri"/>
              </a:rPr>
              <a:t>tarafından </a:t>
            </a:r>
            <a:r>
              <a:rPr sz="3000" spc="-25" dirty="0">
                <a:solidFill>
                  <a:srgbClr val="006FC0"/>
                </a:solidFill>
                <a:latin typeface="Calibri"/>
                <a:cs typeface="Calibri"/>
              </a:rPr>
              <a:t>davet </a:t>
            </a:r>
            <a:r>
              <a:rPr sz="3000" spc="-10" dirty="0">
                <a:solidFill>
                  <a:srgbClr val="006FC0"/>
                </a:solidFill>
                <a:latin typeface="Calibri"/>
                <a:cs typeface="Calibri"/>
              </a:rPr>
              <a:t>yapılması  </a:t>
            </a:r>
            <a:r>
              <a:rPr sz="3000" spc="-15" dirty="0">
                <a:solidFill>
                  <a:srgbClr val="006FC0"/>
                </a:solidFill>
                <a:latin typeface="Calibri"/>
                <a:cs typeface="Calibri"/>
              </a:rPr>
              <a:t>yeterli </a:t>
            </a:r>
            <a:r>
              <a:rPr sz="3000" spc="-5" dirty="0">
                <a:solidFill>
                  <a:srgbClr val="006FC0"/>
                </a:solidFill>
                <a:latin typeface="Calibri"/>
                <a:cs typeface="Calibri"/>
              </a:rPr>
              <a:t>olup </a:t>
            </a:r>
            <a:r>
              <a:rPr sz="3000" spc="-15" dirty="0">
                <a:solidFill>
                  <a:srgbClr val="006FC0"/>
                </a:solidFill>
                <a:latin typeface="Calibri"/>
                <a:cs typeface="Calibri"/>
              </a:rPr>
              <a:t>kuranın</a:t>
            </a:r>
            <a:r>
              <a:rPr sz="3000" spc="645" dirty="0">
                <a:solidFill>
                  <a:srgbClr val="006FC0"/>
                </a:solidFill>
                <a:latin typeface="Calibri"/>
                <a:cs typeface="Calibri"/>
              </a:rPr>
              <a:t> </a:t>
            </a:r>
            <a:r>
              <a:rPr sz="3000" spc="-5" dirty="0">
                <a:solidFill>
                  <a:srgbClr val="006FC0"/>
                </a:solidFill>
                <a:latin typeface="Calibri"/>
                <a:cs typeface="Calibri"/>
              </a:rPr>
              <a:t>yapılması için </a:t>
            </a:r>
            <a:r>
              <a:rPr sz="3000" spc="-25" dirty="0">
                <a:solidFill>
                  <a:srgbClr val="006FC0"/>
                </a:solidFill>
                <a:latin typeface="Calibri"/>
                <a:cs typeface="Calibri"/>
              </a:rPr>
              <a:t>davet </a:t>
            </a:r>
            <a:r>
              <a:rPr sz="3000" spc="-10" dirty="0">
                <a:solidFill>
                  <a:srgbClr val="006FC0"/>
                </a:solidFill>
                <a:latin typeface="Calibri"/>
                <a:cs typeface="Calibri"/>
              </a:rPr>
              <a:t>edilen  isteklilerin katılımının </a:t>
            </a:r>
            <a:r>
              <a:rPr sz="3000" spc="-5" dirty="0">
                <a:solidFill>
                  <a:srgbClr val="006FC0"/>
                </a:solidFill>
                <a:latin typeface="Calibri"/>
                <a:cs typeface="Calibri"/>
              </a:rPr>
              <a:t>beklenmesi </a:t>
            </a:r>
            <a:r>
              <a:rPr sz="3000" spc="-15" dirty="0">
                <a:solidFill>
                  <a:srgbClr val="006FC0"/>
                </a:solidFill>
                <a:latin typeface="Calibri"/>
                <a:cs typeface="Calibri"/>
              </a:rPr>
              <a:t>zorunlu </a:t>
            </a:r>
            <a:r>
              <a:rPr sz="3000" spc="-40" dirty="0">
                <a:solidFill>
                  <a:srgbClr val="006FC0"/>
                </a:solidFill>
                <a:latin typeface="Calibri"/>
                <a:cs typeface="Calibri"/>
              </a:rPr>
              <a:t>değildir.</a:t>
            </a:r>
            <a:endParaRPr sz="3000">
              <a:latin typeface="Calibri"/>
              <a:cs typeface="Calibri"/>
            </a:endParaRPr>
          </a:p>
        </p:txBody>
      </p:sp>
      <p:sp>
        <p:nvSpPr>
          <p:cNvPr id="9" name="object 9"/>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117</a:t>
            </a:fld>
            <a:endParaRPr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355215" algn="l"/>
                <a:tab pos="8119109" algn="l"/>
              </a:tabLst>
            </a:pPr>
            <a:r>
              <a:rPr b="0" u="sng" dirty="0">
                <a:latin typeface="Times New Roman"/>
                <a:cs typeface="Times New Roman"/>
              </a:rPr>
              <a:t> 	</a:t>
            </a:r>
            <a:r>
              <a:rPr u="sng" spc="-5" dirty="0"/>
              <a:t>(Hizmet</a:t>
            </a:r>
            <a:r>
              <a:rPr u="sng" spc="-60" dirty="0"/>
              <a:t> </a:t>
            </a:r>
            <a:r>
              <a:rPr u="sng"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693417"/>
            <a:ext cx="8072755" cy="1175385"/>
          </a:xfrm>
          <a:prstGeom prst="rect">
            <a:avLst/>
          </a:prstGeom>
        </p:spPr>
        <p:txBody>
          <a:bodyPr vert="horz" wrap="square" lIns="0" tIns="0" rIns="0" bIns="0" rtlCol="0">
            <a:spAutoFit/>
          </a:bodyPr>
          <a:lstStyle/>
          <a:p>
            <a:pPr marL="177165" indent="-164465">
              <a:lnSpc>
                <a:spcPct val="100000"/>
              </a:lnSpc>
              <a:buClr>
                <a:srgbClr val="FF0000"/>
              </a:buClr>
              <a:buSzPct val="71666"/>
              <a:buFont typeface="Arial"/>
              <a:buChar char="•"/>
              <a:tabLst>
                <a:tab pos="177800" algn="l"/>
                <a:tab pos="1025525" algn="l"/>
                <a:tab pos="2078989" algn="l"/>
                <a:tab pos="2972435" algn="l"/>
                <a:tab pos="4785995" algn="l"/>
                <a:tab pos="6532880" algn="l"/>
              </a:tabLst>
            </a:pPr>
            <a:r>
              <a:rPr sz="3000" spc="-30" dirty="0">
                <a:latin typeface="Calibri"/>
                <a:cs typeface="Calibri"/>
              </a:rPr>
              <a:t>Kura	</a:t>
            </a:r>
            <a:r>
              <a:rPr sz="3000" spc="-5" dirty="0">
                <a:latin typeface="Calibri"/>
                <a:cs typeface="Calibri"/>
              </a:rPr>
              <a:t>işlemi	ihale	</a:t>
            </a:r>
            <a:r>
              <a:rPr sz="3000" spc="-25" dirty="0">
                <a:latin typeface="Calibri"/>
                <a:cs typeface="Calibri"/>
              </a:rPr>
              <a:t>komisyonu	</a:t>
            </a:r>
            <a:r>
              <a:rPr sz="3000" spc="-15" dirty="0">
                <a:latin typeface="Calibri"/>
                <a:cs typeface="Calibri"/>
              </a:rPr>
              <a:t>tarafından	saydamlık</a:t>
            </a:r>
            <a:endParaRPr sz="3000">
              <a:latin typeface="Calibri"/>
              <a:cs typeface="Calibri"/>
            </a:endParaRPr>
          </a:p>
          <a:p>
            <a:pPr marL="12700">
              <a:lnSpc>
                <a:spcPct val="100000"/>
              </a:lnSpc>
              <a:spcBef>
                <a:spcPts val="1800"/>
              </a:spcBef>
              <a:tabLst>
                <a:tab pos="524510" algn="l"/>
                <a:tab pos="2182495" algn="l"/>
                <a:tab pos="3746500" algn="l"/>
                <a:tab pos="4850130" algn="l"/>
                <a:tab pos="6234430" algn="l"/>
              </a:tabLst>
            </a:pPr>
            <a:r>
              <a:rPr sz="3000" spc="-15" dirty="0">
                <a:latin typeface="Calibri"/>
                <a:cs typeface="Calibri"/>
              </a:rPr>
              <a:t>ve	</a:t>
            </a:r>
            <a:r>
              <a:rPr sz="3000" spc="-10" dirty="0">
                <a:latin typeface="Calibri"/>
                <a:cs typeface="Calibri"/>
              </a:rPr>
              <a:t>güvenirlik	</a:t>
            </a:r>
            <a:r>
              <a:rPr sz="3000" spc="-15" dirty="0">
                <a:latin typeface="Calibri"/>
                <a:cs typeface="Calibri"/>
              </a:rPr>
              <a:t>ilkelerine	</a:t>
            </a:r>
            <a:r>
              <a:rPr sz="3000" spc="-10" dirty="0">
                <a:latin typeface="Calibri"/>
                <a:cs typeface="Calibri"/>
              </a:rPr>
              <a:t>uygun	</a:t>
            </a:r>
            <a:r>
              <a:rPr sz="3000" spc="-5" dirty="0">
                <a:latin typeface="Calibri"/>
                <a:cs typeface="Calibri"/>
              </a:rPr>
              <a:t>biçimde	</a:t>
            </a:r>
            <a:r>
              <a:rPr sz="3000" spc="-35" dirty="0">
                <a:latin typeface="Calibri"/>
                <a:cs typeface="Calibri"/>
              </a:rPr>
              <a:t>yapılacaktır.</a:t>
            </a:r>
            <a:endParaRPr sz="3000">
              <a:latin typeface="Calibri"/>
              <a:cs typeface="Calibri"/>
            </a:endParaRPr>
          </a:p>
        </p:txBody>
      </p:sp>
      <p:sp>
        <p:nvSpPr>
          <p:cNvPr id="13" name="object 13"/>
          <p:cNvSpPr txBox="1"/>
          <p:nvPr/>
        </p:nvSpPr>
        <p:spPr>
          <a:xfrm>
            <a:off x="547217" y="5892038"/>
            <a:ext cx="5432425" cy="406400"/>
          </a:xfrm>
          <a:prstGeom prst="rect">
            <a:avLst/>
          </a:prstGeom>
        </p:spPr>
        <p:txBody>
          <a:bodyPr vert="horz" wrap="square" lIns="0" tIns="0" rIns="0" bIns="0" rtlCol="0">
            <a:spAutoFit/>
          </a:bodyPr>
          <a:lstStyle/>
          <a:p>
            <a:pPr marL="12700">
              <a:lnSpc>
                <a:spcPts val="2950"/>
              </a:lnSpc>
            </a:pPr>
            <a:r>
              <a:rPr sz="3000" u="heavy" spc="-10" dirty="0">
                <a:solidFill>
                  <a:srgbClr val="FF0000"/>
                </a:solidFill>
                <a:latin typeface="Calibri"/>
                <a:cs typeface="Calibri"/>
              </a:rPr>
              <a:t>üyesi </a:t>
            </a:r>
            <a:r>
              <a:rPr sz="3000" u="heavy" spc="-15" dirty="0">
                <a:solidFill>
                  <a:srgbClr val="FF0000"/>
                </a:solidFill>
                <a:latin typeface="Calibri"/>
                <a:cs typeface="Calibri"/>
              </a:rPr>
              <a:t>tarafından </a:t>
            </a:r>
            <a:r>
              <a:rPr sz="3000" spc="-5" dirty="0">
                <a:solidFill>
                  <a:srgbClr val="FF0000"/>
                </a:solidFill>
                <a:latin typeface="Calibri"/>
                <a:cs typeface="Calibri"/>
              </a:rPr>
              <a:t>çekiliş</a:t>
            </a:r>
            <a:r>
              <a:rPr sz="3000" spc="20" dirty="0">
                <a:solidFill>
                  <a:srgbClr val="FF0000"/>
                </a:solidFill>
                <a:latin typeface="Calibri"/>
                <a:cs typeface="Calibri"/>
              </a:rPr>
              <a:t> </a:t>
            </a:r>
            <a:r>
              <a:rPr sz="3000" spc="-35" dirty="0">
                <a:solidFill>
                  <a:srgbClr val="FF0000"/>
                </a:solidFill>
                <a:latin typeface="Calibri"/>
                <a:cs typeface="Calibri"/>
              </a:rPr>
              <a:t>yapılacaktır.</a:t>
            </a:r>
            <a:endParaRPr sz="30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118</a:t>
            </a:fld>
            <a:endParaRPr dirty="0"/>
          </a:p>
        </p:txBody>
      </p:sp>
      <p:sp>
        <p:nvSpPr>
          <p:cNvPr id="9" name="object 9"/>
          <p:cNvSpPr txBox="1"/>
          <p:nvPr/>
        </p:nvSpPr>
        <p:spPr>
          <a:xfrm>
            <a:off x="547217" y="2836341"/>
            <a:ext cx="2568575" cy="1404620"/>
          </a:xfrm>
          <a:prstGeom prst="rect">
            <a:avLst/>
          </a:prstGeom>
        </p:spPr>
        <p:txBody>
          <a:bodyPr vert="horz" wrap="square" lIns="0" tIns="0" rIns="0" bIns="0" rtlCol="0">
            <a:spAutoFit/>
          </a:bodyPr>
          <a:lstStyle/>
          <a:p>
            <a:pPr marL="12700" marR="5080">
              <a:lnSpc>
                <a:spcPct val="150100"/>
              </a:lnSpc>
              <a:tabLst>
                <a:tab pos="1165860" algn="l"/>
                <a:tab pos="2001520" algn="l"/>
              </a:tabLst>
            </a:pPr>
            <a:r>
              <a:rPr sz="3000" spc="-5" dirty="0">
                <a:solidFill>
                  <a:srgbClr val="006FC0"/>
                </a:solidFill>
                <a:latin typeface="Calibri"/>
                <a:cs typeface="Calibri"/>
              </a:rPr>
              <a:t>İşlem	</a:t>
            </a:r>
            <a:r>
              <a:rPr sz="3000" spc="-10" dirty="0">
                <a:solidFill>
                  <a:srgbClr val="006FC0"/>
                </a:solidFill>
                <a:latin typeface="Calibri"/>
                <a:cs typeface="Calibri"/>
              </a:rPr>
              <a:t>sırasında  </a:t>
            </a:r>
            <a:r>
              <a:rPr sz="3000" spc="-5" dirty="0">
                <a:solidFill>
                  <a:srgbClr val="006FC0"/>
                </a:solidFill>
                <a:latin typeface="Calibri"/>
                <a:cs typeface="Calibri"/>
              </a:rPr>
              <a:t>bu</a:t>
            </a:r>
            <a:r>
              <a:rPr sz="3000" spc="-15" dirty="0">
                <a:solidFill>
                  <a:srgbClr val="006FC0"/>
                </a:solidFill>
                <a:latin typeface="Calibri"/>
                <a:cs typeface="Calibri"/>
              </a:rPr>
              <a:t>l</a:t>
            </a:r>
            <a:r>
              <a:rPr sz="3000" spc="-5" dirty="0">
                <a:solidFill>
                  <a:srgbClr val="006FC0"/>
                </a:solidFill>
                <a:latin typeface="Calibri"/>
                <a:cs typeface="Calibri"/>
              </a:rPr>
              <a:t>una</a:t>
            </a:r>
            <a:r>
              <a:rPr sz="3000" spc="-25" dirty="0">
                <a:solidFill>
                  <a:srgbClr val="006FC0"/>
                </a:solidFill>
                <a:latin typeface="Calibri"/>
                <a:cs typeface="Calibri"/>
              </a:rPr>
              <a:t>c</a:t>
            </a:r>
            <a:r>
              <a:rPr sz="3000" dirty="0">
                <a:solidFill>
                  <a:srgbClr val="006FC0"/>
                </a:solidFill>
                <a:latin typeface="Calibri"/>
                <a:cs typeface="Calibri"/>
              </a:rPr>
              <a:t>ak,	</a:t>
            </a:r>
            <a:r>
              <a:rPr sz="3000" dirty="0">
                <a:latin typeface="Calibri"/>
                <a:cs typeface="Calibri"/>
              </a:rPr>
              <a:t>eşit</a:t>
            </a:r>
            <a:endParaRPr sz="3000">
              <a:latin typeface="Calibri"/>
              <a:cs typeface="Calibri"/>
            </a:endParaRPr>
          </a:p>
        </p:txBody>
      </p:sp>
      <p:sp>
        <p:nvSpPr>
          <p:cNvPr id="10" name="object 10"/>
          <p:cNvSpPr txBox="1"/>
          <p:nvPr/>
        </p:nvSpPr>
        <p:spPr>
          <a:xfrm>
            <a:off x="3391280" y="2836341"/>
            <a:ext cx="4144645" cy="1404620"/>
          </a:xfrm>
          <a:prstGeom prst="rect">
            <a:avLst/>
          </a:prstGeom>
        </p:spPr>
        <p:txBody>
          <a:bodyPr vert="horz" wrap="square" lIns="0" tIns="0" rIns="0" bIns="0" rtlCol="0">
            <a:spAutoFit/>
          </a:bodyPr>
          <a:lstStyle/>
          <a:p>
            <a:pPr marL="18415" marR="5080" indent="-6350">
              <a:lnSpc>
                <a:spcPct val="150100"/>
              </a:lnSpc>
              <a:tabLst>
                <a:tab pos="1085850" algn="l"/>
                <a:tab pos="1105535" algn="l"/>
                <a:tab pos="2320290" algn="l"/>
                <a:tab pos="3079115" algn="l"/>
              </a:tabLst>
            </a:pPr>
            <a:r>
              <a:rPr sz="3000" dirty="0">
                <a:solidFill>
                  <a:srgbClr val="006FC0"/>
                </a:solidFill>
                <a:latin typeface="Calibri"/>
                <a:cs typeface="Calibri"/>
              </a:rPr>
              <a:t>i</a:t>
            </a:r>
            <a:r>
              <a:rPr sz="3000" spc="-15" dirty="0">
                <a:solidFill>
                  <a:srgbClr val="006FC0"/>
                </a:solidFill>
                <a:latin typeface="Calibri"/>
                <a:cs typeface="Calibri"/>
              </a:rPr>
              <a:t>h</a:t>
            </a:r>
            <a:r>
              <a:rPr sz="3000" dirty="0">
                <a:solidFill>
                  <a:srgbClr val="006FC0"/>
                </a:solidFill>
                <a:latin typeface="Calibri"/>
                <a:cs typeface="Calibri"/>
              </a:rPr>
              <a:t>ale	</a:t>
            </a:r>
            <a:r>
              <a:rPr sz="3000" spc="-95" dirty="0">
                <a:solidFill>
                  <a:srgbClr val="006FC0"/>
                </a:solidFill>
                <a:latin typeface="Calibri"/>
                <a:cs typeface="Calibri"/>
              </a:rPr>
              <a:t>k</a:t>
            </a:r>
            <a:r>
              <a:rPr sz="3000" spc="-10" dirty="0">
                <a:solidFill>
                  <a:srgbClr val="006FC0"/>
                </a:solidFill>
                <a:latin typeface="Calibri"/>
                <a:cs typeface="Calibri"/>
              </a:rPr>
              <a:t>o</a:t>
            </a:r>
            <a:r>
              <a:rPr sz="3000" dirty="0">
                <a:solidFill>
                  <a:srgbClr val="006FC0"/>
                </a:solidFill>
                <a:latin typeface="Calibri"/>
                <a:cs typeface="Calibri"/>
              </a:rPr>
              <a:t>mi</a:t>
            </a:r>
            <a:r>
              <a:rPr sz="3000" spc="-50" dirty="0">
                <a:solidFill>
                  <a:srgbClr val="006FC0"/>
                </a:solidFill>
                <a:latin typeface="Calibri"/>
                <a:cs typeface="Calibri"/>
              </a:rPr>
              <a:t>s</a:t>
            </a:r>
            <a:r>
              <a:rPr sz="3000" spc="-40" dirty="0">
                <a:solidFill>
                  <a:srgbClr val="006FC0"/>
                </a:solidFill>
                <a:latin typeface="Calibri"/>
                <a:cs typeface="Calibri"/>
              </a:rPr>
              <a:t>y</a:t>
            </a:r>
            <a:r>
              <a:rPr sz="3000" spc="-5" dirty="0">
                <a:solidFill>
                  <a:srgbClr val="006FC0"/>
                </a:solidFill>
                <a:latin typeface="Calibri"/>
                <a:cs typeface="Calibri"/>
              </a:rPr>
              <a:t>on</a:t>
            </a:r>
            <a:r>
              <a:rPr sz="3000" dirty="0">
                <a:solidFill>
                  <a:srgbClr val="006FC0"/>
                </a:solidFill>
                <a:latin typeface="Calibri"/>
                <a:cs typeface="Calibri"/>
              </a:rPr>
              <a:t>u	ü</a:t>
            </a:r>
            <a:r>
              <a:rPr sz="3000" spc="-45" dirty="0">
                <a:solidFill>
                  <a:srgbClr val="006FC0"/>
                </a:solidFill>
                <a:latin typeface="Calibri"/>
                <a:cs typeface="Calibri"/>
              </a:rPr>
              <a:t>y</a:t>
            </a:r>
            <a:r>
              <a:rPr sz="3000" dirty="0">
                <a:solidFill>
                  <a:srgbClr val="006FC0"/>
                </a:solidFill>
                <a:latin typeface="Calibri"/>
                <a:cs typeface="Calibri"/>
              </a:rPr>
              <a:t>e</a:t>
            </a:r>
            <a:r>
              <a:rPr sz="3000" spc="-15" dirty="0">
                <a:solidFill>
                  <a:srgbClr val="006FC0"/>
                </a:solidFill>
                <a:latin typeface="Calibri"/>
                <a:cs typeface="Calibri"/>
              </a:rPr>
              <a:t>l</a:t>
            </a:r>
            <a:r>
              <a:rPr sz="3000" dirty="0">
                <a:solidFill>
                  <a:srgbClr val="006FC0"/>
                </a:solidFill>
                <a:latin typeface="Calibri"/>
                <a:cs typeface="Calibri"/>
              </a:rPr>
              <a:t>e</a:t>
            </a:r>
            <a:r>
              <a:rPr sz="3000" spc="-10" dirty="0">
                <a:solidFill>
                  <a:srgbClr val="006FC0"/>
                </a:solidFill>
                <a:latin typeface="Calibri"/>
                <a:cs typeface="Calibri"/>
              </a:rPr>
              <a:t>r</a:t>
            </a:r>
            <a:r>
              <a:rPr sz="3000" dirty="0">
                <a:solidFill>
                  <a:srgbClr val="006FC0"/>
                </a:solidFill>
                <a:latin typeface="Calibri"/>
                <a:cs typeface="Calibri"/>
              </a:rPr>
              <a:t>i  </a:t>
            </a:r>
            <a:r>
              <a:rPr sz="3000" spc="-10" dirty="0">
                <a:latin typeface="Calibri"/>
                <a:cs typeface="Calibri"/>
              </a:rPr>
              <a:t>teklif		sahibi	isteklilerin</a:t>
            </a:r>
            <a:endParaRPr sz="3000">
              <a:latin typeface="Calibri"/>
              <a:cs typeface="Calibri"/>
            </a:endParaRPr>
          </a:p>
        </p:txBody>
      </p:sp>
      <p:sp>
        <p:nvSpPr>
          <p:cNvPr id="11" name="object 11"/>
          <p:cNvSpPr txBox="1"/>
          <p:nvPr/>
        </p:nvSpPr>
        <p:spPr>
          <a:xfrm>
            <a:off x="7596885" y="2836341"/>
            <a:ext cx="1023619" cy="1404620"/>
          </a:xfrm>
          <a:prstGeom prst="rect">
            <a:avLst/>
          </a:prstGeom>
        </p:spPr>
        <p:txBody>
          <a:bodyPr vert="horz" wrap="square" lIns="0" tIns="0" rIns="0" bIns="0" rtlCol="0">
            <a:spAutoFit/>
          </a:bodyPr>
          <a:lstStyle/>
          <a:p>
            <a:pPr marL="12700" marR="5080" indent="241935">
              <a:lnSpc>
                <a:spcPct val="150100"/>
              </a:lnSpc>
            </a:pPr>
            <a:r>
              <a:rPr sz="3000" dirty="0">
                <a:solidFill>
                  <a:srgbClr val="006FC0"/>
                </a:solidFill>
                <a:latin typeface="Calibri"/>
                <a:cs typeface="Calibri"/>
              </a:rPr>
              <a:t>hazır  </a:t>
            </a:r>
            <a:r>
              <a:rPr sz="3000" dirty="0">
                <a:latin typeface="Calibri"/>
                <a:cs typeface="Calibri"/>
              </a:rPr>
              <a:t>ti</a:t>
            </a:r>
            <a:r>
              <a:rPr sz="3000" spc="-25" dirty="0">
                <a:latin typeface="Calibri"/>
                <a:cs typeface="Calibri"/>
              </a:rPr>
              <a:t>c</a:t>
            </a:r>
            <a:r>
              <a:rPr sz="3000" dirty="0">
                <a:latin typeface="Calibri"/>
                <a:cs typeface="Calibri"/>
              </a:rPr>
              <a:t>a</a:t>
            </a:r>
            <a:r>
              <a:rPr sz="3000" spc="-35" dirty="0">
                <a:latin typeface="Calibri"/>
                <a:cs typeface="Calibri"/>
              </a:rPr>
              <a:t>r</a:t>
            </a:r>
            <a:r>
              <a:rPr sz="3000" spc="-30" dirty="0">
                <a:latin typeface="Calibri"/>
                <a:cs typeface="Calibri"/>
              </a:rPr>
              <a:t>e</a:t>
            </a:r>
            <a:r>
              <a:rPr sz="3000" dirty="0">
                <a:latin typeface="Calibri"/>
                <a:cs typeface="Calibri"/>
              </a:rPr>
              <a:t>t</a:t>
            </a:r>
            <a:endParaRPr sz="3000">
              <a:latin typeface="Calibri"/>
              <a:cs typeface="Calibri"/>
            </a:endParaRPr>
          </a:p>
        </p:txBody>
      </p:sp>
      <p:sp>
        <p:nvSpPr>
          <p:cNvPr id="12" name="object 12"/>
          <p:cNvSpPr txBox="1"/>
          <p:nvPr/>
        </p:nvSpPr>
        <p:spPr>
          <a:xfrm>
            <a:off x="547217" y="4209033"/>
            <a:ext cx="8073390" cy="1403350"/>
          </a:xfrm>
          <a:prstGeom prst="rect">
            <a:avLst/>
          </a:prstGeom>
        </p:spPr>
        <p:txBody>
          <a:bodyPr vert="horz" wrap="square" lIns="0" tIns="0" rIns="0" bIns="0" rtlCol="0">
            <a:spAutoFit/>
          </a:bodyPr>
          <a:lstStyle/>
          <a:p>
            <a:pPr marL="12700" marR="5080">
              <a:lnSpc>
                <a:spcPct val="150000"/>
              </a:lnSpc>
              <a:tabLst>
                <a:tab pos="1260475" algn="l"/>
                <a:tab pos="1616075" algn="l"/>
                <a:tab pos="2420620" algn="l"/>
                <a:tab pos="2519680" algn="l"/>
                <a:tab pos="4048760" algn="l"/>
                <a:tab pos="4145915" algn="l"/>
                <a:tab pos="5135245" algn="l"/>
                <a:tab pos="5942965" algn="l"/>
                <a:tab pos="6590665" algn="l"/>
                <a:tab pos="6627495" algn="l"/>
              </a:tabLst>
            </a:pPr>
            <a:r>
              <a:rPr sz="3000" spc="-5" dirty="0">
                <a:latin typeface="Calibri"/>
                <a:cs typeface="Calibri"/>
              </a:rPr>
              <a:t>u</a:t>
            </a:r>
            <a:r>
              <a:rPr sz="3000" spc="-60" dirty="0">
                <a:latin typeface="Calibri"/>
                <a:cs typeface="Calibri"/>
              </a:rPr>
              <a:t>n</a:t>
            </a:r>
            <a:r>
              <a:rPr sz="3000" spc="-50" dirty="0">
                <a:latin typeface="Calibri"/>
                <a:cs typeface="Calibri"/>
              </a:rPr>
              <a:t>v</a:t>
            </a:r>
            <a:r>
              <a:rPr sz="3000" dirty="0">
                <a:latin typeface="Calibri"/>
                <a:cs typeface="Calibri"/>
              </a:rPr>
              <a:t>anları	</a:t>
            </a:r>
            <a:r>
              <a:rPr sz="3000" spc="-60" dirty="0">
                <a:latin typeface="Calibri"/>
                <a:cs typeface="Calibri"/>
              </a:rPr>
              <a:t>a</a:t>
            </a:r>
            <a:r>
              <a:rPr sz="3000" dirty="0">
                <a:latin typeface="Calibri"/>
                <a:cs typeface="Calibri"/>
              </a:rPr>
              <a:t>ynı	</a:t>
            </a:r>
            <a:r>
              <a:rPr sz="3000" spc="-40" dirty="0">
                <a:latin typeface="Calibri"/>
                <a:cs typeface="Calibri"/>
              </a:rPr>
              <a:t>ö</a:t>
            </a:r>
            <a:r>
              <a:rPr sz="3000" spc="-70" dirty="0">
                <a:latin typeface="Calibri"/>
                <a:cs typeface="Calibri"/>
              </a:rPr>
              <a:t>z</a:t>
            </a:r>
            <a:r>
              <a:rPr sz="3000" dirty="0">
                <a:latin typeface="Calibri"/>
                <a:cs typeface="Calibri"/>
              </a:rPr>
              <a:t>e</a:t>
            </a:r>
            <a:r>
              <a:rPr sz="3000" spc="-15" dirty="0">
                <a:latin typeface="Calibri"/>
                <a:cs typeface="Calibri"/>
              </a:rPr>
              <a:t>l</a:t>
            </a:r>
            <a:r>
              <a:rPr sz="3000" dirty="0">
                <a:latin typeface="Calibri"/>
                <a:cs typeface="Calibri"/>
              </a:rPr>
              <a:t>l</a:t>
            </a:r>
            <a:r>
              <a:rPr sz="3000" spc="-15" dirty="0">
                <a:latin typeface="Calibri"/>
                <a:cs typeface="Calibri"/>
              </a:rPr>
              <a:t>i</a:t>
            </a:r>
            <a:r>
              <a:rPr sz="3000" dirty="0">
                <a:latin typeface="Calibri"/>
                <a:cs typeface="Calibri"/>
              </a:rPr>
              <a:t>kle</a:t>
            </a:r>
            <a:r>
              <a:rPr sz="3000" spc="-50" dirty="0">
                <a:latin typeface="Calibri"/>
                <a:cs typeface="Calibri"/>
              </a:rPr>
              <a:t>r</a:t>
            </a:r>
            <a:r>
              <a:rPr sz="3000" dirty="0">
                <a:latin typeface="Calibri"/>
                <a:cs typeface="Calibri"/>
              </a:rPr>
              <a:t>e		</a:t>
            </a:r>
            <a:r>
              <a:rPr sz="3000" spc="-5" dirty="0">
                <a:latin typeface="Calibri"/>
                <a:cs typeface="Calibri"/>
              </a:rPr>
              <a:t>sahi</a:t>
            </a:r>
            <a:r>
              <a:rPr sz="3000" dirty="0">
                <a:latin typeface="Calibri"/>
                <a:cs typeface="Calibri"/>
              </a:rPr>
              <a:t>p	</a:t>
            </a:r>
            <a:r>
              <a:rPr sz="3000" spc="-45" dirty="0">
                <a:latin typeface="Calibri"/>
                <a:cs typeface="Calibri"/>
              </a:rPr>
              <a:t>k</a:t>
            </a:r>
            <a:r>
              <a:rPr sz="3000" dirty="0">
                <a:latin typeface="Calibri"/>
                <a:cs typeface="Calibri"/>
              </a:rPr>
              <a:t>ağ</a:t>
            </a:r>
            <a:r>
              <a:rPr sz="3000" spc="-15" dirty="0">
                <a:latin typeface="Calibri"/>
                <a:cs typeface="Calibri"/>
              </a:rPr>
              <a:t>ı</a:t>
            </a:r>
            <a:r>
              <a:rPr sz="3000" dirty="0">
                <a:latin typeface="Calibri"/>
                <a:cs typeface="Calibri"/>
              </a:rPr>
              <a:t>tla</a:t>
            </a:r>
            <a:r>
              <a:rPr sz="3000" spc="-65" dirty="0">
                <a:latin typeface="Calibri"/>
                <a:cs typeface="Calibri"/>
              </a:rPr>
              <a:t>r</a:t>
            </a:r>
            <a:r>
              <a:rPr sz="3000" dirty="0">
                <a:latin typeface="Calibri"/>
                <a:cs typeface="Calibri"/>
              </a:rPr>
              <a:t>a		</a:t>
            </a:r>
            <a:r>
              <a:rPr sz="3000" spc="-55" dirty="0">
                <a:latin typeface="Calibri"/>
                <a:cs typeface="Calibri"/>
              </a:rPr>
              <a:t>y</a:t>
            </a:r>
            <a:r>
              <a:rPr sz="3000" dirty="0">
                <a:latin typeface="Calibri"/>
                <a:cs typeface="Calibri"/>
              </a:rPr>
              <a:t>azıla</a:t>
            </a:r>
            <a:r>
              <a:rPr sz="3000" spc="-70" dirty="0">
                <a:latin typeface="Calibri"/>
                <a:cs typeface="Calibri"/>
              </a:rPr>
              <a:t>r</a:t>
            </a:r>
            <a:r>
              <a:rPr sz="3000" dirty="0">
                <a:latin typeface="Calibri"/>
                <a:cs typeface="Calibri"/>
              </a:rPr>
              <a:t>ak,  </a:t>
            </a:r>
            <a:r>
              <a:rPr sz="3000" spc="-35" dirty="0">
                <a:solidFill>
                  <a:srgbClr val="FF0000"/>
                </a:solidFill>
                <a:latin typeface="Calibri"/>
                <a:cs typeface="Calibri"/>
              </a:rPr>
              <a:t>k</a:t>
            </a:r>
            <a:r>
              <a:rPr sz="3000" spc="-5" dirty="0">
                <a:solidFill>
                  <a:srgbClr val="FF0000"/>
                </a:solidFill>
                <a:latin typeface="Calibri"/>
                <a:cs typeface="Calibri"/>
              </a:rPr>
              <a:t>u</a:t>
            </a:r>
            <a:r>
              <a:rPr sz="3000" spc="-65" dirty="0">
                <a:solidFill>
                  <a:srgbClr val="FF0000"/>
                </a:solidFill>
                <a:latin typeface="Calibri"/>
                <a:cs typeface="Calibri"/>
              </a:rPr>
              <a:t>r</a:t>
            </a:r>
            <a:r>
              <a:rPr sz="3000" spc="-60" dirty="0">
                <a:solidFill>
                  <a:srgbClr val="FF0000"/>
                </a:solidFill>
                <a:latin typeface="Calibri"/>
                <a:cs typeface="Calibri"/>
              </a:rPr>
              <a:t>a</a:t>
            </a:r>
            <a:r>
              <a:rPr sz="3000" spc="-50" dirty="0">
                <a:solidFill>
                  <a:srgbClr val="FF0000"/>
                </a:solidFill>
                <a:latin typeface="Calibri"/>
                <a:cs typeface="Calibri"/>
              </a:rPr>
              <a:t>y</a:t>
            </a:r>
            <a:r>
              <a:rPr sz="3000" dirty="0">
                <a:solidFill>
                  <a:srgbClr val="FF0000"/>
                </a:solidFill>
                <a:latin typeface="Calibri"/>
                <a:cs typeface="Calibri"/>
              </a:rPr>
              <a:t>a	</a:t>
            </a:r>
            <a:r>
              <a:rPr sz="3000" spc="-60" dirty="0">
                <a:solidFill>
                  <a:srgbClr val="FF0000"/>
                </a:solidFill>
                <a:latin typeface="Calibri"/>
                <a:cs typeface="Calibri"/>
              </a:rPr>
              <a:t>k</a:t>
            </a:r>
            <a:r>
              <a:rPr sz="3000" spc="-25" dirty="0">
                <a:solidFill>
                  <a:srgbClr val="FF0000"/>
                </a:solidFill>
                <a:latin typeface="Calibri"/>
                <a:cs typeface="Calibri"/>
              </a:rPr>
              <a:t>a</a:t>
            </a:r>
            <a:r>
              <a:rPr sz="3000" dirty="0">
                <a:solidFill>
                  <a:srgbClr val="FF0000"/>
                </a:solidFill>
                <a:latin typeface="Calibri"/>
                <a:cs typeface="Calibri"/>
              </a:rPr>
              <a:t>tı</a:t>
            </a:r>
            <a:r>
              <a:rPr sz="3000" spc="-10" dirty="0">
                <a:solidFill>
                  <a:srgbClr val="FF0000"/>
                </a:solidFill>
                <a:latin typeface="Calibri"/>
                <a:cs typeface="Calibri"/>
              </a:rPr>
              <a:t>l</a:t>
            </a:r>
            <a:r>
              <a:rPr sz="3000" spc="-5" dirty="0">
                <a:solidFill>
                  <a:srgbClr val="FF0000"/>
                </a:solidFill>
                <a:latin typeface="Calibri"/>
                <a:cs typeface="Calibri"/>
              </a:rPr>
              <a:t>an</a:t>
            </a:r>
            <a:r>
              <a:rPr sz="3000" dirty="0">
                <a:solidFill>
                  <a:srgbClr val="FF0000"/>
                </a:solidFill>
                <a:latin typeface="Calibri"/>
                <a:cs typeface="Calibri"/>
              </a:rPr>
              <a:t>		i</a:t>
            </a:r>
            <a:r>
              <a:rPr sz="3000" spc="-40" dirty="0">
                <a:solidFill>
                  <a:srgbClr val="FF0000"/>
                </a:solidFill>
                <a:latin typeface="Calibri"/>
                <a:cs typeface="Calibri"/>
              </a:rPr>
              <a:t>s</a:t>
            </a:r>
            <a:r>
              <a:rPr sz="3000" spc="-45" dirty="0">
                <a:solidFill>
                  <a:srgbClr val="FF0000"/>
                </a:solidFill>
                <a:latin typeface="Calibri"/>
                <a:cs typeface="Calibri"/>
              </a:rPr>
              <a:t>t</a:t>
            </a:r>
            <a:r>
              <a:rPr sz="3000" dirty="0">
                <a:solidFill>
                  <a:srgbClr val="FF0000"/>
                </a:solidFill>
                <a:latin typeface="Calibri"/>
                <a:cs typeface="Calibri"/>
              </a:rPr>
              <a:t>ekl</a:t>
            </a:r>
            <a:r>
              <a:rPr sz="3000" spc="-15" dirty="0">
                <a:solidFill>
                  <a:srgbClr val="FF0000"/>
                </a:solidFill>
                <a:latin typeface="Calibri"/>
                <a:cs typeface="Calibri"/>
              </a:rPr>
              <a:t>i</a:t>
            </a:r>
            <a:r>
              <a:rPr sz="3000" dirty="0">
                <a:solidFill>
                  <a:srgbClr val="FF0000"/>
                </a:solidFill>
                <a:latin typeface="Calibri"/>
                <a:cs typeface="Calibri"/>
              </a:rPr>
              <a:t>l</a:t>
            </a:r>
            <a:r>
              <a:rPr sz="3000" spc="-15" dirty="0">
                <a:solidFill>
                  <a:srgbClr val="FF0000"/>
                </a:solidFill>
                <a:latin typeface="Calibri"/>
                <a:cs typeface="Calibri"/>
              </a:rPr>
              <a:t>e</a:t>
            </a:r>
            <a:r>
              <a:rPr sz="3000" dirty="0">
                <a:solidFill>
                  <a:srgbClr val="FF0000"/>
                </a:solidFill>
                <a:latin typeface="Calibri"/>
                <a:cs typeface="Calibri"/>
              </a:rPr>
              <a:t>r	</a:t>
            </a:r>
            <a:r>
              <a:rPr sz="3000" spc="-5" dirty="0">
                <a:solidFill>
                  <a:srgbClr val="FF0000"/>
                </a:solidFill>
                <a:latin typeface="Calibri"/>
                <a:cs typeface="Calibri"/>
              </a:rPr>
              <a:t>hu</a:t>
            </a:r>
            <a:r>
              <a:rPr sz="3000" spc="-15" dirty="0">
                <a:solidFill>
                  <a:srgbClr val="FF0000"/>
                </a:solidFill>
                <a:latin typeface="Calibri"/>
                <a:cs typeface="Calibri"/>
              </a:rPr>
              <a:t>z</a:t>
            </a:r>
            <a:r>
              <a:rPr sz="3000" spc="-5" dirty="0">
                <a:solidFill>
                  <a:srgbClr val="FF0000"/>
                </a:solidFill>
                <a:latin typeface="Calibri"/>
                <a:cs typeface="Calibri"/>
              </a:rPr>
              <a:t>ur</a:t>
            </a:r>
            <a:r>
              <a:rPr sz="3000" spc="-10" dirty="0">
                <a:solidFill>
                  <a:srgbClr val="FF0000"/>
                </a:solidFill>
                <a:latin typeface="Calibri"/>
                <a:cs typeface="Calibri"/>
              </a:rPr>
              <a:t>u</a:t>
            </a:r>
            <a:r>
              <a:rPr sz="3000" spc="-5" dirty="0">
                <a:solidFill>
                  <a:srgbClr val="FF0000"/>
                </a:solidFill>
                <a:latin typeface="Calibri"/>
                <a:cs typeface="Calibri"/>
              </a:rPr>
              <a:t>nd</a:t>
            </a:r>
            <a:r>
              <a:rPr sz="3000" dirty="0">
                <a:solidFill>
                  <a:srgbClr val="FF0000"/>
                </a:solidFill>
                <a:latin typeface="Calibri"/>
                <a:cs typeface="Calibri"/>
              </a:rPr>
              <a:t>a	</a:t>
            </a:r>
            <a:r>
              <a:rPr sz="3000" u="heavy" spc="-5" dirty="0">
                <a:solidFill>
                  <a:srgbClr val="FF0000"/>
                </a:solidFill>
                <a:latin typeface="Calibri"/>
                <a:cs typeface="Calibri"/>
              </a:rPr>
              <a:t>b</a:t>
            </a:r>
            <a:r>
              <a:rPr sz="3000" u="heavy" spc="-10" dirty="0">
                <a:solidFill>
                  <a:srgbClr val="FF0000"/>
                </a:solidFill>
                <a:latin typeface="Calibri"/>
                <a:cs typeface="Calibri"/>
              </a:rPr>
              <a:t>i</a:t>
            </a:r>
            <a:r>
              <a:rPr sz="3000" u="heavy" dirty="0">
                <a:solidFill>
                  <a:srgbClr val="FF0000"/>
                </a:solidFill>
                <a:latin typeface="Calibri"/>
                <a:cs typeface="Calibri"/>
              </a:rPr>
              <a:t>r	</a:t>
            </a:r>
            <a:r>
              <a:rPr sz="3000" u="heavy" spc="-95" dirty="0">
                <a:solidFill>
                  <a:srgbClr val="FF0000"/>
                </a:solidFill>
                <a:latin typeface="Calibri"/>
                <a:cs typeface="Calibri"/>
              </a:rPr>
              <a:t>k</a:t>
            </a:r>
            <a:r>
              <a:rPr sz="3000" u="heavy" spc="-5" dirty="0">
                <a:solidFill>
                  <a:srgbClr val="FF0000"/>
                </a:solidFill>
                <a:latin typeface="Calibri"/>
                <a:cs typeface="Calibri"/>
              </a:rPr>
              <a:t>om</a:t>
            </a:r>
            <a:r>
              <a:rPr sz="3000" u="heavy" spc="-10" dirty="0">
                <a:solidFill>
                  <a:srgbClr val="FF0000"/>
                </a:solidFill>
                <a:latin typeface="Calibri"/>
                <a:cs typeface="Calibri"/>
              </a:rPr>
              <a:t>i</a:t>
            </a:r>
            <a:r>
              <a:rPr sz="3000" u="heavy" spc="-50" dirty="0">
                <a:solidFill>
                  <a:srgbClr val="FF0000"/>
                </a:solidFill>
                <a:latin typeface="Calibri"/>
                <a:cs typeface="Calibri"/>
              </a:rPr>
              <a:t>s</a:t>
            </a:r>
            <a:r>
              <a:rPr sz="3000" u="heavy" spc="-40" dirty="0">
                <a:solidFill>
                  <a:srgbClr val="FF0000"/>
                </a:solidFill>
                <a:latin typeface="Calibri"/>
                <a:cs typeface="Calibri"/>
              </a:rPr>
              <a:t>y</a:t>
            </a:r>
            <a:r>
              <a:rPr sz="3000" u="heavy" spc="10" dirty="0">
                <a:solidFill>
                  <a:srgbClr val="FF0000"/>
                </a:solidFill>
                <a:latin typeface="Calibri"/>
                <a:cs typeface="Calibri"/>
              </a:rPr>
              <a:t>o</a:t>
            </a:r>
            <a:r>
              <a:rPr sz="3000" u="heavy" dirty="0">
                <a:solidFill>
                  <a:srgbClr val="FF0000"/>
                </a:solidFill>
                <a:latin typeface="Calibri"/>
                <a:cs typeface="Calibri"/>
              </a:rPr>
              <a:t>n</a:t>
            </a:r>
            <a:endParaRPr sz="3000">
              <a:latin typeface="Calibri"/>
              <a:cs typeface="Calibri"/>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355215" algn="l"/>
                <a:tab pos="8119109" algn="l"/>
              </a:tabLst>
            </a:pPr>
            <a:r>
              <a:rPr b="0" u="sng" dirty="0">
                <a:latin typeface="Times New Roman"/>
                <a:cs typeface="Times New Roman"/>
              </a:rPr>
              <a:t> 	</a:t>
            </a:r>
            <a:r>
              <a:rPr u="sng" spc="-5" dirty="0"/>
              <a:t>(Hizmet</a:t>
            </a:r>
            <a:r>
              <a:rPr u="sng" spc="-60" dirty="0"/>
              <a:t> </a:t>
            </a:r>
            <a:r>
              <a:rPr u="sng"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402841"/>
            <a:ext cx="8073390" cy="426084"/>
          </a:xfrm>
          <a:prstGeom prst="rect">
            <a:avLst/>
          </a:prstGeom>
        </p:spPr>
        <p:txBody>
          <a:bodyPr vert="horz" wrap="square" lIns="0" tIns="0" rIns="0" bIns="0" rtlCol="0">
            <a:spAutoFit/>
          </a:bodyPr>
          <a:lstStyle/>
          <a:p>
            <a:pPr marL="177165" indent="-164465">
              <a:lnSpc>
                <a:spcPct val="100000"/>
              </a:lnSpc>
              <a:buClr>
                <a:srgbClr val="FF0000"/>
              </a:buClr>
              <a:buSzPct val="82692"/>
              <a:buFont typeface="Arial"/>
              <a:buChar char="•"/>
              <a:tabLst>
                <a:tab pos="177800" algn="l"/>
              </a:tabLst>
            </a:pPr>
            <a:r>
              <a:rPr sz="2600" spc="-5" dirty="0">
                <a:latin typeface="Calibri"/>
                <a:cs typeface="Calibri"/>
              </a:rPr>
              <a:t>Puanlama sonucunda </a:t>
            </a:r>
            <a:r>
              <a:rPr sz="2600" dirty="0">
                <a:latin typeface="Calibri"/>
                <a:cs typeface="Calibri"/>
              </a:rPr>
              <a:t>iki </a:t>
            </a:r>
            <a:r>
              <a:rPr sz="2600" spc="-10" dirty="0">
                <a:latin typeface="Calibri"/>
                <a:cs typeface="Calibri"/>
              </a:rPr>
              <a:t>isteklinin </a:t>
            </a:r>
            <a:r>
              <a:rPr sz="2600" dirty="0">
                <a:latin typeface="Calibri"/>
                <a:cs typeface="Calibri"/>
              </a:rPr>
              <a:t>eşit </a:t>
            </a:r>
            <a:r>
              <a:rPr sz="2600" spc="-10" dirty="0">
                <a:latin typeface="Calibri"/>
                <a:cs typeface="Calibri"/>
              </a:rPr>
              <a:t>puana </a:t>
            </a:r>
            <a:r>
              <a:rPr sz="2600" spc="-5" dirty="0">
                <a:latin typeface="Calibri"/>
                <a:cs typeface="Calibri"/>
              </a:rPr>
              <a:t>sahip  </a:t>
            </a:r>
            <a:r>
              <a:rPr sz="2600" spc="95" dirty="0">
                <a:latin typeface="Calibri"/>
                <a:cs typeface="Calibri"/>
              </a:rPr>
              <a:t> </a:t>
            </a:r>
            <a:r>
              <a:rPr sz="2600" dirty="0">
                <a:latin typeface="Calibri"/>
                <a:cs typeface="Calibri"/>
              </a:rPr>
              <a:t>olması</a:t>
            </a:r>
            <a:endParaRPr sz="2600">
              <a:latin typeface="Calibri"/>
              <a:cs typeface="Calibri"/>
            </a:endParaRPr>
          </a:p>
        </p:txBody>
      </p:sp>
      <p:sp>
        <p:nvSpPr>
          <p:cNvPr id="12" name="object 12"/>
          <p:cNvSpPr txBox="1"/>
          <p:nvPr/>
        </p:nvSpPr>
        <p:spPr>
          <a:xfrm>
            <a:off x="8331200" y="6434659"/>
            <a:ext cx="27686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127</a:t>
            </a:r>
            <a:endParaRPr sz="1200">
              <a:latin typeface="Tahoma"/>
              <a:cs typeface="Tahoma"/>
            </a:endParaRPr>
          </a:p>
        </p:txBody>
      </p:sp>
      <p:sp>
        <p:nvSpPr>
          <p:cNvPr id="9" name="object 9"/>
          <p:cNvSpPr txBox="1"/>
          <p:nvPr/>
        </p:nvSpPr>
        <p:spPr>
          <a:xfrm>
            <a:off x="547217" y="1759458"/>
            <a:ext cx="6458585" cy="782955"/>
          </a:xfrm>
          <a:prstGeom prst="rect">
            <a:avLst/>
          </a:prstGeom>
        </p:spPr>
        <p:txBody>
          <a:bodyPr vert="horz" wrap="square" lIns="0" tIns="0" rIns="0" bIns="0" rtlCol="0">
            <a:spAutoFit/>
          </a:bodyPr>
          <a:lstStyle/>
          <a:p>
            <a:pPr marL="12700">
              <a:lnSpc>
                <a:spcPts val="2965"/>
              </a:lnSpc>
              <a:tabLst>
                <a:tab pos="1818639" algn="l"/>
                <a:tab pos="3140075" algn="l"/>
                <a:tab pos="4064000" algn="l"/>
                <a:tab pos="5066665" algn="l"/>
              </a:tabLst>
            </a:pPr>
            <a:r>
              <a:rPr sz="2600" spc="-10" dirty="0">
                <a:latin typeface="Calibri"/>
                <a:cs typeface="Calibri"/>
              </a:rPr>
              <a:t>durumunda	</a:t>
            </a:r>
            <a:r>
              <a:rPr sz="2600" spc="-15" dirty="0">
                <a:latin typeface="Calibri"/>
                <a:cs typeface="Calibri"/>
              </a:rPr>
              <a:t>kuradan	</a:t>
            </a:r>
            <a:r>
              <a:rPr sz="2600" spc="-10" dirty="0">
                <a:latin typeface="Calibri"/>
                <a:cs typeface="Calibri"/>
              </a:rPr>
              <a:t>çıkan	istekli	</a:t>
            </a:r>
            <a:r>
              <a:rPr sz="2600" spc="-15" dirty="0">
                <a:latin typeface="Calibri"/>
                <a:cs typeface="Calibri"/>
              </a:rPr>
              <a:t>ekonomik</a:t>
            </a:r>
            <a:endParaRPr sz="2600">
              <a:latin typeface="Calibri"/>
              <a:cs typeface="Calibri"/>
            </a:endParaRPr>
          </a:p>
          <a:p>
            <a:pPr marL="12700">
              <a:lnSpc>
                <a:spcPts val="2965"/>
              </a:lnSpc>
              <a:tabLst>
                <a:tab pos="1333500" algn="l"/>
                <a:tab pos="2208530" algn="l"/>
                <a:tab pos="3274060" algn="l"/>
                <a:tab pos="4155440" algn="l"/>
                <a:tab pos="5129530" algn="l"/>
              </a:tabLst>
            </a:pPr>
            <a:r>
              <a:rPr sz="2600" spc="-15" dirty="0">
                <a:latin typeface="Calibri"/>
                <a:cs typeface="Calibri"/>
              </a:rPr>
              <a:t>avantajlı	</a:t>
            </a:r>
            <a:r>
              <a:rPr sz="2600" spc="-5" dirty="0">
                <a:latin typeface="Calibri"/>
                <a:cs typeface="Calibri"/>
              </a:rPr>
              <a:t>teklif	sahibi,	diğer	</a:t>
            </a:r>
            <a:r>
              <a:rPr sz="2600" spc="-10" dirty="0">
                <a:latin typeface="Calibri"/>
                <a:cs typeface="Calibri"/>
              </a:rPr>
              <a:t>istekli	</a:t>
            </a:r>
            <a:r>
              <a:rPr sz="2600" spc="-15" dirty="0">
                <a:latin typeface="Calibri"/>
                <a:cs typeface="Calibri"/>
              </a:rPr>
              <a:t>ekonomik</a:t>
            </a:r>
            <a:endParaRPr sz="2600">
              <a:latin typeface="Calibri"/>
              <a:cs typeface="Calibri"/>
            </a:endParaRPr>
          </a:p>
        </p:txBody>
      </p:sp>
      <p:sp>
        <p:nvSpPr>
          <p:cNvPr id="10" name="object 10"/>
          <p:cNvSpPr txBox="1"/>
          <p:nvPr/>
        </p:nvSpPr>
        <p:spPr>
          <a:xfrm>
            <a:off x="7147052" y="1759458"/>
            <a:ext cx="1473835" cy="782955"/>
          </a:xfrm>
          <a:prstGeom prst="rect">
            <a:avLst/>
          </a:prstGeom>
        </p:spPr>
        <p:txBody>
          <a:bodyPr vert="horz" wrap="square" lIns="0" tIns="0" rIns="0" bIns="0" rtlCol="0">
            <a:spAutoFit/>
          </a:bodyPr>
          <a:lstStyle/>
          <a:p>
            <a:pPr marL="12700">
              <a:lnSpc>
                <a:spcPts val="2965"/>
              </a:lnSpc>
              <a:tabLst>
                <a:tab pos="1120775" algn="l"/>
              </a:tabLst>
            </a:pPr>
            <a:r>
              <a:rPr sz="2600" dirty="0">
                <a:latin typeface="Calibri"/>
                <a:cs typeface="Calibri"/>
              </a:rPr>
              <a:t>açıdan	en</a:t>
            </a:r>
            <a:endParaRPr sz="2600">
              <a:latin typeface="Calibri"/>
              <a:cs typeface="Calibri"/>
            </a:endParaRPr>
          </a:p>
          <a:p>
            <a:pPr marL="42545">
              <a:lnSpc>
                <a:spcPts val="2965"/>
              </a:lnSpc>
              <a:tabLst>
                <a:tab pos="1122045" algn="l"/>
              </a:tabLst>
            </a:pPr>
            <a:r>
              <a:rPr sz="2600" dirty="0">
                <a:latin typeface="Calibri"/>
                <a:cs typeface="Calibri"/>
              </a:rPr>
              <a:t>açıdan	</a:t>
            </a:r>
            <a:r>
              <a:rPr sz="2600" spc="-5" dirty="0">
                <a:latin typeface="Calibri"/>
                <a:cs typeface="Calibri"/>
              </a:rPr>
              <a:t>en</a:t>
            </a:r>
            <a:endParaRPr sz="2600">
              <a:latin typeface="Calibri"/>
              <a:cs typeface="Calibri"/>
            </a:endParaRPr>
          </a:p>
        </p:txBody>
      </p:sp>
      <p:sp>
        <p:nvSpPr>
          <p:cNvPr id="11" name="object 11"/>
          <p:cNvSpPr txBox="1"/>
          <p:nvPr/>
        </p:nvSpPr>
        <p:spPr>
          <a:xfrm>
            <a:off x="547217" y="2512695"/>
            <a:ext cx="8074025" cy="3953510"/>
          </a:xfrm>
          <a:prstGeom prst="rect">
            <a:avLst/>
          </a:prstGeom>
        </p:spPr>
        <p:txBody>
          <a:bodyPr vert="horz" wrap="square" lIns="0" tIns="0" rIns="0" bIns="0" rtlCol="0">
            <a:spAutoFit/>
          </a:bodyPr>
          <a:lstStyle/>
          <a:p>
            <a:pPr marL="12700" marR="5715" algn="just">
              <a:lnSpc>
                <a:spcPct val="90000"/>
              </a:lnSpc>
            </a:pPr>
            <a:r>
              <a:rPr sz="2600" spc="-15" dirty="0">
                <a:latin typeface="Calibri"/>
                <a:cs typeface="Calibri"/>
              </a:rPr>
              <a:t>avantajlı</a:t>
            </a:r>
            <a:r>
              <a:rPr sz="2600" spc="555" dirty="0">
                <a:latin typeface="Calibri"/>
                <a:cs typeface="Calibri"/>
              </a:rPr>
              <a:t> </a:t>
            </a:r>
            <a:r>
              <a:rPr sz="2600" dirty="0">
                <a:latin typeface="Calibri"/>
                <a:cs typeface="Calibri"/>
              </a:rPr>
              <a:t>ikinci </a:t>
            </a:r>
            <a:r>
              <a:rPr sz="2600" spc="-5" dirty="0">
                <a:latin typeface="Calibri"/>
                <a:cs typeface="Calibri"/>
              </a:rPr>
              <a:t>teklif sahibi </a:t>
            </a:r>
            <a:r>
              <a:rPr sz="2600" spc="-15" dirty="0">
                <a:latin typeface="Calibri"/>
                <a:cs typeface="Calibri"/>
              </a:rPr>
              <a:t>olarak</a:t>
            </a:r>
            <a:r>
              <a:rPr sz="2600" spc="555" dirty="0">
                <a:latin typeface="Calibri"/>
                <a:cs typeface="Calibri"/>
              </a:rPr>
              <a:t> </a:t>
            </a:r>
            <a:r>
              <a:rPr sz="2600" spc="-20" dirty="0">
                <a:latin typeface="Calibri"/>
                <a:cs typeface="Calibri"/>
              </a:rPr>
              <a:t>belirlenecektir. </a:t>
            </a:r>
            <a:r>
              <a:rPr sz="2600" spc="-10" dirty="0">
                <a:solidFill>
                  <a:srgbClr val="FF0000"/>
                </a:solidFill>
                <a:latin typeface="Calibri"/>
                <a:cs typeface="Calibri"/>
              </a:rPr>
              <a:t>Ancak  </a:t>
            </a:r>
            <a:r>
              <a:rPr sz="2600" dirty="0">
                <a:solidFill>
                  <a:srgbClr val="FF0000"/>
                </a:solidFill>
                <a:latin typeface="Calibri"/>
                <a:cs typeface="Calibri"/>
              </a:rPr>
              <a:t>ikiden </a:t>
            </a:r>
            <a:r>
              <a:rPr sz="2600" spc="-15" dirty="0">
                <a:solidFill>
                  <a:srgbClr val="FF0000"/>
                </a:solidFill>
                <a:latin typeface="Calibri"/>
                <a:cs typeface="Calibri"/>
              </a:rPr>
              <a:t>fazla </a:t>
            </a:r>
            <a:r>
              <a:rPr sz="2600" spc="-5" dirty="0">
                <a:solidFill>
                  <a:srgbClr val="FF0000"/>
                </a:solidFill>
                <a:latin typeface="Calibri"/>
                <a:cs typeface="Calibri"/>
              </a:rPr>
              <a:t>isteklinin </a:t>
            </a:r>
            <a:r>
              <a:rPr sz="2600" spc="-15" dirty="0">
                <a:solidFill>
                  <a:srgbClr val="FF0000"/>
                </a:solidFill>
                <a:latin typeface="Calibri"/>
                <a:cs typeface="Calibri"/>
              </a:rPr>
              <a:t>aynı </a:t>
            </a:r>
            <a:r>
              <a:rPr sz="2600" spc="-5" dirty="0">
                <a:solidFill>
                  <a:srgbClr val="FF0000"/>
                </a:solidFill>
                <a:latin typeface="Calibri"/>
                <a:cs typeface="Calibri"/>
              </a:rPr>
              <a:t>puana sahip olması durumunda  </a:t>
            </a:r>
            <a:r>
              <a:rPr sz="2600" dirty="0">
                <a:solidFill>
                  <a:srgbClr val="FF0000"/>
                </a:solidFill>
                <a:latin typeface="Calibri"/>
                <a:cs typeface="Calibri"/>
              </a:rPr>
              <a:t>iki </a:t>
            </a:r>
            <a:r>
              <a:rPr sz="2600" spc="-35" dirty="0">
                <a:solidFill>
                  <a:srgbClr val="FF0000"/>
                </a:solidFill>
                <a:latin typeface="Calibri"/>
                <a:cs typeface="Calibri"/>
              </a:rPr>
              <a:t>kez </a:t>
            </a:r>
            <a:r>
              <a:rPr sz="2600" spc="-25" dirty="0">
                <a:solidFill>
                  <a:srgbClr val="FF0000"/>
                </a:solidFill>
                <a:latin typeface="Calibri"/>
                <a:cs typeface="Calibri"/>
              </a:rPr>
              <a:t>kura çekilecektir</a:t>
            </a:r>
            <a:r>
              <a:rPr sz="2600" spc="-25" dirty="0">
                <a:latin typeface="Calibri"/>
                <a:cs typeface="Calibri"/>
              </a:rPr>
              <a:t>. </a:t>
            </a:r>
            <a:r>
              <a:rPr sz="2600" spc="-5" dirty="0">
                <a:latin typeface="Calibri"/>
                <a:cs typeface="Calibri"/>
              </a:rPr>
              <a:t>Bu durumda </a:t>
            </a:r>
            <a:r>
              <a:rPr sz="2600" dirty="0">
                <a:latin typeface="Calibri"/>
                <a:cs typeface="Calibri"/>
              </a:rPr>
              <a:t>ilk </a:t>
            </a:r>
            <a:r>
              <a:rPr sz="2600" spc="-10" dirty="0">
                <a:latin typeface="Calibri"/>
                <a:cs typeface="Calibri"/>
              </a:rPr>
              <a:t>çekilişte </a:t>
            </a:r>
            <a:r>
              <a:rPr sz="2600" spc="-15" dirty="0">
                <a:latin typeface="Calibri"/>
                <a:cs typeface="Calibri"/>
              </a:rPr>
              <a:t>ekonomik  </a:t>
            </a:r>
            <a:r>
              <a:rPr sz="2600" dirty="0">
                <a:latin typeface="Calibri"/>
                <a:cs typeface="Calibri"/>
              </a:rPr>
              <a:t>açıdan </a:t>
            </a:r>
            <a:r>
              <a:rPr sz="2600" spc="-10" dirty="0">
                <a:latin typeface="Calibri"/>
                <a:cs typeface="Calibri"/>
              </a:rPr>
              <a:t>en </a:t>
            </a:r>
            <a:r>
              <a:rPr sz="2600" spc="-15" dirty="0">
                <a:latin typeface="Calibri"/>
                <a:cs typeface="Calibri"/>
              </a:rPr>
              <a:t>avantajlı</a:t>
            </a:r>
            <a:r>
              <a:rPr sz="2600" spc="555" dirty="0">
                <a:latin typeface="Calibri"/>
                <a:cs typeface="Calibri"/>
              </a:rPr>
              <a:t> </a:t>
            </a:r>
            <a:r>
              <a:rPr sz="2600" spc="-5" dirty="0">
                <a:latin typeface="Calibri"/>
                <a:cs typeface="Calibri"/>
              </a:rPr>
              <a:t>teklif sahibi </a:t>
            </a:r>
            <a:r>
              <a:rPr sz="2600" spc="-10" dirty="0">
                <a:latin typeface="Calibri"/>
                <a:cs typeface="Calibri"/>
              </a:rPr>
              <a:t>istekli, </a:t>
            </a:r>
            <a:r>
              <a:rPr sz="2600" dirty="0">
                <a:latin typeface="Calibri"/>
                <a:cs typeface="Calibri"/>
              </a:rPr>
              <a:t>ikinci </a:t>
            </a:r>
            <a:r>
              <a:rPr sz="2600" spc="-10" dirty="0">
                <a:latin typeface="Calibri"/>
                <a:cs typeface="Calibri"/>
              </a:rPr>
              <a:t>çekilişte  </a:t>
            </a:r>
            <a:r>
              <a:rPr sz="2600" spc="-15" dirty="0">
                <a:latin typeface="Calibri"/>
                <a:cs typeface="Calibri"/>
              </a:rPr>
              <a:t>ekonomik</a:t>
            </a:r>
            <a:r>
              <a:rPr sz="2600" spc="555" dirty="0">
                <a:latin typeface="Calibri"/>
                <a:cs typeface="Calibri"/>
              </a:rPr>
              <a:t> </a:t>
            </a:r>
            <a:r>
              <a:rPr sz="2600" dirty="0">
                <a:latin typeface="Calibri"/>
                <a:cs typeface="Calibri"/>
              </a:rPr>
              <a:t>açıdan en </a:t>
            </a:r>
            <a:r>
              <a:rPr sz="2600" spc="-15" dirty="0">
                <a:latin typeface="Calibri"/>
                <a:cs typeface="Calibri"/>
              </a:rPr>
              <a:t>avantajlı</a:t>
            </a:r>
            <a:r>
              <a:rPr sz="2600" spc="555" dirty="0">
                <a:latin typeface="Calibri"/>
                <a:cs typeface="Calibri"/>
              </a:rPr>
              <a:t> </a:t>
            </a:r>
            <a:r>
              <a:rPr sz="2600" dirty="0">
                <a:latin typeface="Calibri"/>
                <a:cs typeface="Calibri"/>
              </a:rPr>
              <a:t>ikinci </a:t>
            </a:r>
            <a:r>
              <a:rPr sz="2600" spc="-5" dirty="0">
                <a:latin typeface="Calibri"/>
                <a:cs typeface="Calibri"/>
              </a:rPr>
              <a:t>teklif sahibi </a:t>
            </a:r>
            <a:r>
              <a:rPr sz="2600" spc="-10" dirty="0">
                <a:latin typeface="Calibri"/>
                <a:cs typeface="Calibri"/>
              </a:rPr>
              <a:t>istekli  </a:t>
            </a:r>
            <a:r>
              <a:rPr sz="2600" spc="-20" dirty="0">
                <a:latin typeface="Calibri"/>
                <a:cs typeface="Calibri"/>
              </a:rPr>
              <a:t>belirlenecektir.</a:t>
            </a:r>
            <a:endParaRPr sz="2600">
              <a:latin typeface="Calibri"/>
              <a:cs typeface="Calibri"/>
            </a:endParaRPr>
          </a:p>
          <a:p>
            <a:pPr marL="12700" marR="5080" algn="just">
              <a:lnSpc>
                <a:spcPct val="90000"/>
              </a:lnSpc>
              <a:buClr>
                <a:srgbClr val="FF0000"/>
              </a:buClr>
              <a:buSzPct val="90384"/>
              <a:buFont typeface="Arial"/>
              <a:buChar char="•"/>
              <a:tabLst>
                <a:tab pos="193040" algn="l"/>
              </a:tabLst>
            </a:pPr>
            <a:r>
              <a:rPr sz="2600" spc="-5" dirty="0">
                <a:latin typeface="Calibri"/>
                <a:cs typeface="Calibri"/>
              </a:rPr>
              <a:t>Puanlanma sonucunda </a:t>
            </a:r>
            <a:r>
              <a:rPr sz="2600" spc="-15" dirty="0">
                <a:latin typeface="Calibri"/>
                <a:cs typeface="Calibri"/>
              </a:rPr>
              <a:t>ekonomik </a:t>
            </a:r>
            <a:r>
              <a:rPr sz="2600" dirty="0">
                <a:latin typeface="Calibri"/>
                <a:cs typeface="Calibri"/>
              </a:rPr>
              <a:t>açıdan </a:t>
            </a:r>
            <a:r>
              <a:rPr sz="2600" spc="-5" dirty="0">
                <a:latin typeface="Calibri"/>
                <a:cs typeface="Calibri"/>
              </a:rPr>
              <a:t>en </a:t>
            </a:r>
            <a:r>
              <a:rPr sz="2600" spc="-15" dirty="0">
                <a:latin typeface="Calibri"/>
                <a:cs typeface="Calibri"/>
              </a:rPr>
              <a:t>avantajlı </a:t>
            </a:r>
            <a:r>
              <a:rPr sz="2600" spc="-5" dirty="0">
                <a:latin typeface="Calibri"/>
                <a:cs typeface="Calibri"/>
              </a:rPr>
              <a:t>teklif  sahibi belirlenebilmesine </a:t>
            </a:r>
            <a:r>
              <a:rPr sz="2600" spc="-10" dirty="0">
                <a:latin typeface="Calibri"/>
                <a:cs typeface="Calibri"/>
              </a:rPr>
              <a:t>rağmen, </a:t>
            </a:r>
            <a:r>
              <a:rPr sz="2600" dirty="0">
                <a:latin typeface="Calibri"/>
                <a:cs typeface="Calibri"/>
              </a:rPr>
              <a:t>en </a:t>
            </a:r>
            <a:r>
              <a:rPr sz="2600" spc="-10" dirty="0">
                <a:latin typeface="Calibri"/>
                <a:cs typeface="Calibri"/>
              </a:rPr>
              <a:t>yüksek </a:t>
            </a:r>
            <a:r>
              <a:rPr sz="2600" dirty="0">
                <a:latin typeface="Calibri"/>
                <a:cs typeface="Calibri"/>
              </a:rPr>
              <a:t>ikinci </a:t>
            </a:r>
            <a:r>
              <a:rPr sz="2600" spc="-5" dirty="0">
                <a:latin typeface="Calibri"/>
                <a:cs typeface="Calibri"/>
              </a:rPr>
              <a:t>puana  sahip </a:t>
            </a:r>
            <a:r>
              <a:rPr sz="2600" spc="-10" dirty="0">
                <a:latin typeface="Calibri"/>
                <a:cs typeface="Calibri"/>
              </a:rPr>
              <a:t>birden </a:t>
            </a:r>
            <a:r>
              <a:rPr sz="2600" spc="-15" dirty="0">
                <a:latin typeface="Calibri"/>
                <a:cs typeface="Calibri"/>
              </a:rPr>
              <a:t>fazla istekli </a:t>
            </a:r>
            <a:r>
              <a:rPr sz="2600" spc="-5" dirty="0">
                <a:latin typeface="Calibri"/>
                <a:cs typeface="Calibri"/>
              </a:rPr>
              <a:t>bulunması durumunda, </a:t>
            </a:r>
            <a:r>
              <a:rPr sz="2600" spc="-15" dirty="0">
                <a:latin typeface="Calibri"/>
                <a:cs typeface="Calibri"/>
              </a:rPr>
              <a:t>ekonomik  </a:t>
            </a:r>
            <a:r>
              <a:rPr sz="2600" dirty="0">
                <a:latin typeface="Calibri"/>
                <a:cs typeface="Calibri"/>
              </a:rPr>
              <a:t>açıdan en </a:t>
            </a:r>
            <a:r>
              <a:rPr sz="2600" spc="-15" dirty="0">
                <a:latin typeface="Calibri"/>
                <a:cs typeface="Calibri"/>
              </a:rPr>
              <a:t>avantajlı </a:t>
            </a:r>
            <a:r>
              <a:rPr sz="2600" dirty="0">
                <a:latin typeface="Calibri"/>
                <a:cs typeface="Calibri"/>
              </a:rPr>
              <a:t>ikinci </a:t>
            </a:r>
            <a:r>
              <a:rPr sz="2600" spc="-5" dirty="0">
                <a:latin typeface="Calibri"/>
                <a:cs typeface="Calibri"/>
              </a:rPr>
              <a:t>teklif sahibini belirlemek amacıyla  bu istekliler arasında </a:t>
            </a:r>
            <a:r>
              <a:rPr sz="2600" spc="-20" dirty="0">
                <a:latin typeface="Calibri"/>
                <a:cs typeface="Calibri"/>
              </a:rPr>
              <a:t>kura </a:t>
            </a:r>
            <a:r>
              <a:rPr sz="2600" spc="-10" dirty="0">
                <a:latin typeface="Calibri"/>
                <a:cs typeface="Calibri"/>
              </a:rPr>
              <a:t>yöntemine</a:t>
            </a:r>
            <a:r>
              <a:rPr sz="2600" spc="-80" dirty="0">
                <a:latin typeface="Calibri"/>
                <a:cs typeface="Calibri"/>
              </a:rPr>
              <a:t> </a:t>
            </a:r>
            <a:r>
              <a:rPr sz="2600" spc="-20" dirty="0">
                <a:latin typeface="Calibri"/>
                <a:cs typeface="Calibri"/>
              </a:rPr>
              <a:t>başvurulacaktır.</a:t>
            </a:r>
            <a:endParaRPr sz="2600">
              <a:latin typeface="Calibri"/>
              <a:cs typeface="Calibri"/>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355215" algn="l"/>
                <a:tab pos="8119109" algn="l"/>
              </a:tabLst>
            </a:pPr>
            <a:r>
              <a:rPr b="0" u="sng" dirty="0">
                <a:latin typeface="Times New Roman"/>
                <a:cs typeface="Times New Roman"/>
              </a:rPr>
              <a:t> 	</a:t>
            </a:r>
            <a:r>
              <a:rPr u="sng" spc="-5" dirty="0"/>
              <a:t>(Hizmet</a:t>
            </a:r>
            <a:r>
              <a:rPr u="sng" spc="-60" dirty="0"/>
              <a:t> </a:t>
            </a:r>
            <a:r>
              <a:rPr u="sng"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310386"/>
            <a:ext cx="8074025" cy="5152390"/>
          </a:xfrm>
          <a:prstGeom prst="rect">
            <a:avLst/>
          </a:prstGeom>
        </p:spPr>
        <p:txBody>
          <a:bodyPr vert="horz" wrap="square" lIns="0" tIns="0" rIns="0" bIns="0" rtlCol="0">
            <a:spAutoFit/>
          </a:bodyPr>
          <a:lstStyle/>
          <a:p>
            <a:pPr marL="12700" marR="5080" algn="just">
              <a:lnSpc>
                <a:spcPct val="150000"/>
              </a:lnSpc>
              <a:buClr>
                <a:srgbClr val="FF0000"/>
              </a:buClr>
              <a:buSzPct val="82142"/>
              <a:buFont typeface="Arial"/>
              <a:buChar char="•"/>
              <a:tabLst>
                <a:tab pos="193040" algn="l"/>
              </a:tabLst>
            </a:pPr>
            <a:r>
              <a:rPr sz="2800" spc="-20" dirty="0">
                <a:latin typeface="Calibri"/>
                <a:cs typeface="Calibri"/>
              </a:rPr>
              <a:t>Ekonomik </a:t>
            </a:r>
            <a:r>
              <a:rPr sz="2800" spc="-5" dirty="0">
                <a:latin typeface="Calibri"/>
                <a:cs typeface="Calibri"/>
              </a:rPr>
              <a:t>açıdan </a:t>
            </a:r>
            <a:r>
              <a:rPr sz="2800" dirty="0">
                <a:latin typeface="Calibri"/>
                <a:cs typeface="Calibri"/>
              </a:rPr>
              <a:t>en </a:t>
            </a:r>
            <a:r>
              <a:rPr sz="2800" spc="-20" dirty="0">
                <a:latin typeface="Calibri"/>
                <a:cs typeface="Calibri"/>
              </a:rPr>
              <a:t>avantajlı </a:t>
            </a:r>
            <a:r>
              <a:rPr sz="2800" spc="-10" dirty="0">
                <a:latin typeface="Calibri"/>
                <a:cs typeface="Calibri"/>
              </a:rPr>
              <a:t>teklifin </a:t>
            </a:r>
            <a:r>
              <a:rPr sz="2800" spc="-15" dirty="0">
                <a:latin typeface="Calibri"/>
                <a:cs typeface="Calibri"/>
              </a:rPr>
              <a:t>fiyatla </a:t>
            </a:r>
            <a:r>
              <a:rPr sz="2800" spc="-10" dirty="0">
                <a:latin typeface="Calibri"/>
                <a:cs typeface="Calibri"/>
              </a:rPr>
              <a:t>birlikte  </a:t>
            </a:r>
            <a:r>
              <a:rPr sz="2800" spc="-20" dirty="0">
                <a:latin typeface="Calibri"/>
                <a:cs typeface="Calibri"/>
              </a:rPr>
              <a:t>fiyat </a:t>
            </a:r>
            <a:r>
              <a:rPr sz="2800" spc="-5" dirty="0">
                <a:latin typeface="Calibri"/>
                <a:cs typeface="Calibri"/>
              </a:rPr>
              <a:t>dışındaki unsurlar </a:t>
            </a:r>
            <a:r>
              <a:rPr sz="2800" spc="-10" dirty="0">
                <a:latin typeface="Calibri"/>
                <a:cs typeface="Calibri"/>
              </a:rPr>
              <a:t>da </a:t>
            </a:r>
            <a:r>
              <a:rPr sz="2800" spc="-15" dirty="0">
                <a:latin typeface="Calibri"/>
                <a:cs typeface="Calibri"/>
              </a:rPr>
              <a:t>dikkate alınarak </a:t>
            </a:r>
            <a:r>
              <a:rPr sz="2800" spc="-5" dirty="0">
                <a:latin typeface="Calibri"/>
                <a:cs typeface="Calibri"/>
              </a:rPr>
              <a:t>belirlendiği  </a:t>
            </a:r>
            <a:r>
              <a:rPr sz="2800" spc="-10" dirty="0">
                <a:latin typeface="Calibri"/>
                <a:cs typeface="Calibri"/>
              </a:rPr>
              <a:t>ihalelerde, tekliflerin </a:t>
            </a:r>
            <a:r>
              <a:rPr sz="2800" spc="-5" dirty="0">
                <a:latin typeface="Calibri"/>
                <a:cs typeface="Calibri"/>
              </a:rPr>
              <a:t>birbirine eşit olması durumunda  </a:t>
            </a:r>
            <a:r>
              <a:rPr sz="2800" spc="-20" dirty="0">
                <a:latin typeface="Calibri"/>
                <a:cs typeface="Calibri"/>
              </a:rPr>
              <a:t>fiyat </a:t>
            </a:r>
            <a:r>
              <a:rPr sz="2800" spc="-10" dirty="0">
                <a:latin typeface="Calibri"/>
                <a:cs typeface="Calibri"/>
              </a:rPr>
              <a:t>teklifi </a:t>
            </a:r>
            <a:r>
              <a:rPr sz="2800" spc="-5" dirty="0">
                <a:latin typeface="Calibri"/>
                <a:cs typeface="Calibri"/>
              </a:rPr>
              <a:t>düşük olan </a:t>
            </a:r>
            <a:r>
              <a:rPr sz="2800" spc="-10" dirty="0">
                <a:latin typeface="Calibri"/>
                <a:cs typeface="Calibri"/>
              </a:rPr>
              <a:t>istekli </a:t>
            </a:r>
            <a:r>
              <a:rPr sz="2800" spc="-20" dirty="0">
                <a:latin typeface="Calibri"/>
                <a:cs typeface="Calibri"/>
              </a:rPr>
              <a:t>ekonomik </a:t>
            </a:r>
            <a:r>
              <a:rPr sz="2800" spc="-5" dirty="0">
                <a:latin typeface="Calibri"/>
                <a:cs typeface="Calibri"/>
              </a:rPr>
              <a:t>açıdan </a:t>
            </a:r>
            <a:r>
              <a:rPr sz="2800" spc="-10" dirty="0">
                <a:latin typeface="Calibri"/>
                <a:cs typeface="Calibri"/>
              </a:rPr>
              <a:t>en  </a:t>
            </a:r>
            <a:r>
              <a:rPr sz="2800" spc="-20" dirty="0">
                <a:latin typeface="Calibri"/>
                <a:cs typeface="Calibri"/>
              </a:rPr>
              <a:t>avantajlı </a:t>
            </a:r>
            <a:r>
              <a:rPr sz="2800" spc="-10" dirty="0">
                <a:latin typeface="Calibri"/>
                <a:cs typeface="Calibri"/>
              </a:rPr>
              <a:t>teklif </a:t>
            </a:r>
            <a:r>
              <a:rPr sz="2800" spc="-5" dirty="0">
                <a:latin typeface="Calibri"/>
                <a:cs typeface="Calibri"/>
              </a:rPr>
              <a:t>sahibi </a:t>
            </a:r>
            <a:r>
              <a:rPr sz="2800" spc="-15" dirty="0">
                <a:latin typeface="Calibri"/>
                <a:cs typeface="Calibri"/>
              </a:rPr>
              <a:t>olarak </a:t>
            </a:r>
            <a:r>
              <a:rPr sz="2800" spc="-35" dirty="0">
                <a:latin typeface="Calibri"/>
                <a:cs typeface="Calibri"/>
              </a:rPr>
              <a:t>belirlenir. </a:t>
            </a:r>
            <a:r>
              <a:rPr sz="2800" spc="-15" dirty="0">
                <a:latin typeface="Calibri"/>
                <a:cs typeface="Calibri"/>
              </a:rPr>
              <a:t>Fiyat </a:t>
            </a:r>
            <a:r>
              <a:rPr sz="2800" spc="-10" dirty="0">
                <a:latin typeface="Calibri"/>
                <a:cs typeface="Calibri"/>
              </a:rPr>
              <a:t>tekliflerinin  de </a:t>
            </a:r>
            <a:r>
              <a:rPr sz="2800" spc="-5" dirty="0">
                <a:latin typeface="Calibri"/>
                <a:cs typeface="Calibri"/>
              </a:rPr>
              <a:t>eşit olması durumunda, </a:t>
            </a:r>
            <a:r>
              <a:rPr sz="2800" dirty="0">
                <a:latin typeface="Calibri"/>
                <a:cs typeface="Calibri"/>
              </a:rPr>
              <a:t>idari </a:t>
            </a:r>
            <a:r>
              <a:rPr sz="2800" spc="-5" dirty="0">
                <a:latin typeface="Calibri"/>
                <a:cs typeface="Calibri"/>
              </a:rPr>
              <a:t>şartnamede </a:t>
            </a:r>
            <a:r>
              <a:rPr sz="2800" spc="-20" dirty="0">
                <a:latin typeface="Calibri"/>
                <a:cs typeface="Calibri"/>
              </a:rPr>
              <a:t>yer </a:t>
            </a:r>
            <a:r>
              <a:rPr sz="2800" spc="-5" dirty="0">
                <a:latin typeface="Calibri"/>
                <a:cs typeface="Calibri"/>
              </a:rPr>
              <a:t>alan  </a:t>
            </a:r>
            <a:r>
              <a:rPr sz="2800" spc="-20" dirty="0">
                <a:latin typeface="Calibri"/>
                <a:cs typeface="Calibri"/>
              </a:rPr>
              <a:t>fiyat </a:t>
            </a:r>
            <a:r>
              <a:rPr sz="2800" spc="-5" dirty="0">
                <a:latin typeface="Calibri"/>
                <a:cs typeface="Calibri"/>
              </a:rPr>
              <a:t>dışı unsurların öncelik </a:t>
            </a:r>
            <a:r>
              <a:rPr sz="2800" spc="-10" dirty="0">
                <a:latin typeface="Calibri"/>
                <a:cs typeface="Calibri"/>
              </a:rPr>
              <a:t>sıralaması </a:t>
            </a:r>
            <a:r>
              <a:rPr sz="2800" spc="-5" dirty="0">
                <a:latin typeface="Calibri"/>
                <a:cs typeface="Calibri"/>
              </a:rPr>
              <a:t>esas </a:t>
            </a:r>
            <a:r>
              <a:rPr sz="2800" spc="-10" dirty="0">
                <a:latin typeface="Calibri"/>
                <a:cs typeface="Calibri"/>
              </a:rPr>
              <a:t>alınarak  </a:t>
            </a:r>
            <a:r>
              <a:rPr sz="2800" spc="-20" dirty="0">
                <a:latin typeface="Calibri"/>
                <a:cs typeface="Calibri"/>
              </a:rPr>
              <a:t>ekonomik </a:t>
            </a:r>
            <a:r>
              <a:rPr sz="2800" spc="-5" dirty="0">
                <a:latin typeface="Calibri"/>
                <a:cs typeface="Calibri"/>
              </a:rPr>
              <a:t>açıdan en </a:t>
            </a:r>
            <a:r>
              <a:rPr sz="2800" spc="-20" dirty="0">
                <a:latin typeface="Calibri"/>
                <a:cs typeface="Calibri"/>
              </a:rPr>
              <a:t>avantajlı </a:t>
            </a:r>
            <a:r>
              <a:rPr sz="2800" spc="-10" dirty="0">
                <a:latin typeface="Calibri"/>
                <a:cs typeface="Calibri"/>
              </a:rPr>
              <a:t>teklif</a:t>
            </a:r>
            <a:r>
              <a:rPr sz="2800" spc="75" dirty="0">
                <a:latin typeface="Calibri"/>
                <a:cs typeface="Calibri"/>
              </a:rPr>
              <a:t> </a:t>
            </a:r>
            <a:r>
              <a:rPr sz="2800" spc="-35" dirty="0">
                <a:latin typeface="Calibri"/>
                <a:cs typeface="Calibri"/>
              </a:rPr>
              <a:t>belirlenir.</a:t>
            </a:r>
            <a:endParaRPr sz="2800">
              <a:latin typeface="Calibri"/>
              <a:cs typeface="Calibri"/>
            </a:endParaRPr>
          </a:p>
        </p:txBody>
      </p:sp>
      <p:sp>
        <p:nvSpPr>
          <p:cNvPr id="9" name="object 9"/>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120</a:t>
            </a:fld>
            <a:endParaRPr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760979" y="180085"/>
            <a:ext cx="3643629" cy="1009015"/>
          </a:xfrm>
          <a:prstGeom prst="rect">
            <a:avLst/>
          </a:prstGeom>
        </p:spPr>
        <p:txBody>
          <a:bodyPr vert="horz" wrap="square" lIns="0" tIns="0" rIns="0" bIns="0" rtlCol="0">
            <a:spAutoFit/>
          </a:bodyPr>
          <a:lstStyle/>
          <a:p>
            <a:pPr marL="341630" marR="5080" indent="-329565">
              <a:lnSpc>
                <a:spcPct val="100000"/>
              </a:lnSpc>
            </a:pPr>
            <a:r>
              <a:rPr spc="-25" dirty="0"/>
              <a:t>Tekliflerin </a:t>
            </a:r>
            <a:r>
              <a:rPr dirty="0"/>
              <a:t>Eşit</a:t>
            </a:r>
            <a:r>
              <a:rPr spc="-50" dirty="0"/>
              <a:t> </a:t>
            </a:r>
            <a:r>
              <a:rPr dirty="0"/>
              <a:t>Olması  (Mal</a:t>
            </a:r>
            <a:r>
              <a:rPr spc="-30" dirty="0"/>
              <a:t> </a:t>
            </a:r>
            <a:r>
              <a:rPr spc="-5" dirty="0"/>
              <a:t>Alımlarında)</a:t>
            </a:r>
          </a:p>
        </p:txBody>
      </p:sp>
      <p:sp>
        <p:nvSpPr>
          <p:cNvPr id="7" name="object 7"/>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solidFill>
            <a:srgbClr val="FFFFFF"/>
          </a:solidFill>
        </p:spPr>
        <p:txBody>
          <a:bodyPr wrap="square" lIns="0" tIns="0" rIns="0" bIns="0" rtlCol="0"/>
          <a:lstStyle/>
          <a:p>
            <a:endParaRPr/>
          </a:p>
        </p:txBody>
      </p:sp>
      <p:sp>
        <p:nvSpPr>
          <p:cNvPr id="8" name="object 8"/>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594866"/>
            <a:ext cx="8073390" cy="1951355"/>
          </a:xfrm>
          <a:prstGeom prst="rect">
            <a:avLst/>
          </a:prstGeom>
        </p:spPr>
        <p:txBody>
          <a:bodyPr vert="horz" wrap="square" lIns="0" tIns="0" rIns="0" bIns="0" rtlCol="0">
            <a:spAutoFit/>
          </a:bodyPr>
          <a:lstStyle/>
          <a:p>
            <a:pPr marL="12700" marR="5080" algn="just">
              <a:lnSpc>
                <a:spcPct val="150000"/>
              </a:lnSpc>
              <a:buClr>
                <a:srgbClr val="FF0000"/>
              </a:buClr>
              <a:buSzPct val="73214"/>
              <a:buFont typeface="Arial"/>
              <a:buChar char="•"/>
              <a:tabLst>
                <a:tab pos="170180" algn="l"/>
              </a:tabLst>
            </a:pPr>
            <a:r>
              <a:rPr sz="2800" spc="-10" dirty="0">
                <a:latin typeface="Calibri"/>
                <a:cs typeface="Calibri"/>
              </a:rPr>
              <a:t>İdare, </a:t>
            </a:r>
            <a:r>
              <a:rPr sz="2800" spc="-20" dirty="0">
                <a:latin typeface="Calibri"/>
                <a:cs typeface="Calibri"/>
              </a:rPr>
              <a:t>ekonomik </a:t>
            </a:r>
            <a:r>
              <a:rPr sz="2800" spc="-5" dirty="0">
                <a:latin typeface="Calibri"/>
                <a:cs typeface="Calibri"/>
              </a:rPr>
              <a:t>açıdan </a:t>
            </a:r>
            <a:r>
              <a:rPr sz="2800" dirty="0">
                <a:latin typeface="Calibri"/>
                <a:cs typeface="Calibri"/>
              </a:rPr>
              <a:t>en </a:t>
            </a:r>
            <a:r>
              <a:rPr sz="2800" spc="-20" dirty="0">
                <a:latin typeface="Calibri"/>
                <a:cs typeface="Calibri"/>
              </a:rPr>
              <a:t>avantajlı </a:t>
            </a:r>
            <a:r>
              <a:rPr sz="2800" spc="-10" dirty="0">
                <a:latin typeface="Calibri"/>
                <a:cs typeface="Calibri"/>
              </a:rPr>
              <a:t>teklifin sadece  </a:t>
            </a:r>
            <a:r>
              <a:rPr sz="2800" spc="-20" dirty="0">
                <a:latin typeface="Calibri"/>
                <a:cs typeface="Calibri"/>
              </a:rPr>
              <a:t>fiyat </a:t>
            </a:r>
            <a:r>
              <a:rPr sz="2800" spc="-5" dirty="0">
                <a:latin typeface="Calibri"/>
                <a:cs typeface="Calibri"/>
              </a:rPr>
              <a:t>esasına </a:t>
            </a:r>
            <a:r>
              <a:rPr sz="2800" spc="-20" dirty="0">
                <a:latin typeface="Calibri"/>
                <a:cs typeface="Calibri"/>
              </a:rPr>
              <a:t>göre </a:t>
            </a:r>
            <a:r>
              <a:rPr sz="2800" spc="-5" dirty="0">
                <a:latin typeface="Calibri"/>
                <a:cs typeface="Calibri"/>
              </a:rPr>
              <a:t>belirlendiği ihalede, </a:t>
            </a:r>
            <a:r>
              <a:rPr sz="2800" spc="-15" dirty="0">
                <a:latin typeface="Calibri"/>
                <a:cs typeface="Calibri"/>
              </a:rPr>
              <a:t>birden </a:t>
            </a:r>
            <a:r>
              <a:rPr sz="2800" spc="-20" dirty="0">
                <a:latin typeface="Calibri"/>
                <a:cs typeface="Calibri"/>
              </a:rPr>
              <a:t>fazla  </a:t>
            </a:r>
            <a:r>
              <a:rPr sz="2800" spc="-15" dirty="0">
                <a:latin typeface="Calibri"/>
                <a:cs typeface="Calibri"/>
              </a:rPr>
              <a:t>istekli  tarafından  </a:t>
            </a:r>
            <a:r>
              <a:rPr sz="2800" spc="-10" dirty="0">
                <a:latin typeface="Calibri"/>
                <a:cs typeface="Calibri"/>
              </a:rPr>
              <a:t>teklif  </a:t>
            </a:r>
            <a:r>
              <a:rPr sz="2800" spc="-5" dirty="0">
                <a:latin typeface="Calibri"/>
                <a:cs typeface="Calibri"/>
              </a:rPr>
              <a:t>edilen  </a:t>
            </a:r>
            <a:r>
              <a:rPr sz="2800" spc="-15" dirty="0">
                <a:latin typeface="Calibri"/>
                <a:cs typeface="Calibri"/>
              </a:rPr>
              <a:t>fiyatın  </a:t>
            </a:r>
            <a:r>
              <a:rPr sz="2800" spc="-5" dirty="0">
                <a:latin typeface="Calibri"/>
                <a:cs typeface="Calibri"/>
              </a:rPr>
              <a:t>en  düşük    </a:t>
            </a:r>
            <a:r>
              <a:rPr sz="2800" spc="85" dirty="0">
                <a:latin typeface="Calibri"/>
                <a:cs typeface="Calibri"/>
              </a:rPr>
              <a:t> </a:t>
            </a:r>
            <a:r>
              <a:rPr sz="2800" spc="-20" dirty="0">
                <a:latin typeface="Calibri"/>
                <a:cs typeface="Calibri"/>
              </a:rPr>
              <a:t>fiyat</a:t>
            </a:r>
            <a:endParaRPr sz="28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121</a:t>
            </a:fld>
            <a:endParaRPr dirty="0"/>
          </a:p>
        </p:txBody>
      </p:sp>
      <p:sp>
        <p:nvSpPr>
          <p:cNvPr id="10" name="object 10"/>
          <p:cNvSpPr txBox="1"/>
          <p:nvPr/>
        </p:nvSpPr>
        <p:spPr>
          <a:xfrm>
            <a:off x="547217" y="3728973"/>
            <a:ext cx="6833234" cy="1097280"/>
          </a:xfrm>
          <a:prstGeom prst="rect">
            <a:avLst/>
          </a:prstGeom>
        </p:spPr>
        <p:txBody>
          <a:bodyPr vert="horz" wrap="square" lIns="0" tIns="0" rIns="0" bIns="0" rtlCol="0">
            <a:spAutoFit/>
          </a:bodyPr>
          <a:lstStyle/>
          <a:p>
            <a:pPr marL="12700">
              <a:lnSpc>
                <a:spcPct val="100000"/>
              </a:lnSpc>
              <a:tabLst>
                <a:tab pos="1251585" algn="l"/>
                <a:tab pos="1882775" algn="l"/>
                <a:tab pos="2551430" algn="l"/>
                <a:tab pos="4123054" algn="l"/>
                <a:tab pos="4778375" algn="l"/>
                <a:tab pos="6304280" algn="l"/>
              </a:tabLst>
            </a:pPr>
            <a:r>
              <a:rPr sz="2800" spc="-5" dirty="0">
                <a:latin typeface="Calibri"/>
                <a:cs typeface="Calibri"/>
              </a:rPr>
              <a:t>ol</a:t>
            </a:r>
            <a:r>
              <a:rPr sz="2800" spc="-20" dirty="0">
                <a:latin typeface="Calibri"/>
                <a:cs typeface="Calibri"/>
              </a:rPr>
              <a:t>m</a:t>
            </a:r>
            <a:r>
              <a:rPr sz="2800" spc="-5" dirty="0">
                <a:latin typeface="Calibri"/>
                <a:cs typeface="Calibri"/>
              </a:rPr>
              <a:t>ası</a:t>
            </a:r>
            <a:r>
              <a:rPr sz="2800" dirty="0">
                <a:latin typeface="Calibri"/>
                <a:cs typeface="Calibri"/>
              </a:rPr>
              <a:t>	</a:t>
            </a:r>
            <a:r>
              <a:rPr sz="2800" spc="-35" dirty="0">
                <a:latin typeface="Calibri"/>
                <a:cs typeface="Calibri"/>
              </a:rPr>
              <a:t>v</a:t>
            </a:r>
            <a:r>
              <a:rPr sz="2800" spc="-5" dirty="0">
                <a:latin typeface="Calibri"/>
                <a:cs typeface="Calibri"/>
              </a:rPr>
              <a:t>e</a:t>
            </a:r>
            <a:r>
              <a:rPr sz="2800" dirty="0">
                <a:latin typeface="Calibri"/>
                <a:cs typeface="Calibri"/>
              </a:rPr>
              <a:t>	</a:t>
            </a:r>
            <a:r>
              <a:rPr sz="2800" spc="-15" dirty="0">
                <a:latin typeface="Calibri"/>
                <a:cs typeface="Calibri"/>
              </a:rPr>
              <a:t>b</a:t>
            </a:r>
            <a:r>
              <a:rPr sz="2800" spc="-5" dirty="0">
                <a:latin typeface="Calibri"/>
                <a:cs typeface="Calibri"/>
              </a:rPr>
              <a:t>u</a:t>
            </a:r>
            <a:r>
              <a:rPr sz="2800" dirty="0">
                <a:latin typeface="Calibri"/>
                <a:cs typeface="Calibri"/>
              </a:rPr>
              <a:t>	fi</a:t>
            </a:r>
            <a:r>
              <a:rPr sz="2800" spc="-45" dirty="0">
                <a:latin typeface="Calibri"/>
                <a:cs typeface="Calibri"/>
              </a:rPr>
              <a:t>y</a:t>
            </a:r>
            <a:r>
              <a:rPr sz="2800" spc="-25" dirty="0">
                <a:latin typeface="Calibri"/>
                <a:cs typeface="Calibri"/>
              </a:rPr>
              <a:t>a</a:t>
            </a:r>
            <a:r>
              <a:rPr sz="2800" dirty="0">
                <a:latin typeface="Calibri"/>
                <a:cs typeface="Calibri"/>
              </a:rPr>
              <a:t>t</a:t>
            </a:r>
            <a:r>
              <a:rPr sz="2800" spc="-10" dirty="0">
                <a:latin typeface="Calibri"/>
                <a:cs typeface="Calibri"/>
              </a:rPr>
              <a:t>l</a:t>
            </a:r>
            <a:r>
              <a:rPr sz="2800" dirty="0">
                <a:latin typeface="Calibri"/>
                <a:cs typeface="Calibri"/>
              </a:rPr>
              <a:t>ar</a:t>
            </a:r>
            <a:r>
              <a:rPr sz="2800" spc="-10" dirty="0">
                <a:latin typeface="Calibri"/>
                <a:cs typeface="Calibri"/>
              </a:rPr>
              <a:t>ı</a:t>
            </a:r>
            <a:r>
              <a:rPr sz="2800" spc="-5" dirty="0">
                <a:latin typeface="Calibri"/>
                <a:cs typeface="Calibri"/>
              </a:rPr>
              <a:t>n</a:t>
            </a:r>
            <a:r>
              <a:rPr sz="2800" dirty="0">
                <a:latin typeface="Calibri"/>
                <a:cs typeface="Calibri"/>
              </a:rPr>
              <a:t>	d</a:t>
            </a:r>
            <a:r>
              <a:rPr sz="2800" spc="-5" dirty="0">
                <a:latin typeface="Calibri"/>
                <a:cs typeface="Calibri"/>
              </a:rPr>
              <a:t>a</a:t>
            </a:r>
            <a:r>
              <a:rPr sz="2800" dirty="0">
                <a:latin typeface="Calibri"/>
                <a:cs typeface="Calibri"/>
              </a:rPr>
              <a:t>	</a:t>
            </a:r>
            <a:r>
              <a:rPr sz="2800" spc="-10" dirty="0">
                <a:latin typeface="Calibri"/>
                <a:cs typeface="Calibri"/>
              </a:rPr>
              <a:t>b</a:t>
            </a:r>
            <a:r>
              <a:rPr sz="2800" spc="-20" dirty="0">
                <a:latin typeface="Calibri"/>
                <a:cs typeface="Calibri"/>
              </a:rPr>
              <a:t>i</a:t>
            </a:r>
            <a:r>
              <a:rPr sz="2800" spc="-5" dirty="0">
                <a:latin typeface="Calibri"/>
                <a:cs typeface="Calibri"/>
              </a:rPr>
              <a:t>rbi</a:t>
            </a:r>
            <a:r>
              <a:rPr sz="2800" spc="-20" dirty="0">
                <a:latin typeface="Calibri"/>
                <a:cs typeface="Calibri"/>
              </a:rPr>
              <a:t>r</a:t>
            </a:r>
            <a:r>
              <a:rPr sz="2800" spc="-5" dirty="0">
                <a:latin typeface="Calibri"/>
                <a:cs typeface="Calibri"/>
              </a:rPr>
              <a:t>i</a:t>
            </a:r>
            <a:r>
              <a:rPr sz="2800" dirty="0">
                <a:latin typeface="Calibri"/>
                <a:cs typeface="Calibri"/>
              </a:rPr>
              <a:t>n</a:t>
            </a:r>
            <a:r>
              <a:rPr sz="2800" spc="-5" dirty="0">
                <a:latin typeface="Calibri"/>
                <a:cs typeface="Calibri"/>
              </a:rPr>
              <a:t>e</a:t>
            </a:r>
            <a:r>
              <a:rPr sz="2800" dirty="0">
                <a:latin typeface="Calibri"/>
                <a:cs typeface="Calibri"/>
              </a:rPr>
              <a:t>	eş</a:t>
            </a:r>
            <a:r>
              <a:rPr sz="2800" spc="-15" dirty="0">
                <a:latin typeface="Calibri"/>
                <a:cs typeface="Calibri"/>
              </a:rPr>
              <a:t>i</a:t>
            </a:r>
            <a:r>
              <a:rPr sz="2800" spc="-5" dirty="0">
                <a:latin typeface="Calibri"/>
                <a:cs typeface="Calibri"/>
              </a:rPr>
              <a:t>t</a:t>
            </a:r>
            <a:endParaRPr sz="2800">
              <a:latin typeface="Calibri"/>
              <a:cs typeface="Calibri"/>
            </a:endParaRPr>
          </a:p>
          <a:p>
            <a:pPr marL="12700">
              <a:lnSpc>
                <a:spcPct val="100000"/>
              </a:lnSpc>
              <a:spcBef>
                <a:spcPts val="1680"/>
              </a:spcBef>
              <a:tabLst>
                <a:tab pos="1998345" algn="l"/>
                <a:tab pos="3696335" algn="l"/>
                <a:tab pos="4927600" algn="l"/>
                <a:tab pos="5575935" algn="l"/>
              </a:tabLst>
            </a:pPr>
            <a:r>
              <a:rPr sz="2800" spc="-5" dirty="0">
                <a:latin typeface="Calibri"/>
                <a:cs typeface="Calibri"/>
              </a:rPr>
              <a:t>durumunda	</a:t>
            </a:r>
            <a:r>
              <a:rPr sz="2800" spc="-20" dirty="0">
                <a:latin typeface="Calibri"/>
                <a:cs typeface="Calibri"/>
              </a:rPr>
              <a:t>ekonomik	</a:t>
            </a:r>
            <a:r>
              <a:rPr sz="2800" dirty="0">
                <a:latin typeface="Calibri"/>
                <a:cs typeface="Calibri"/>
              </a:rPr>
              <a:t>açıdan	en	</a:t>
            </a:r>
            <a:r>
              <a:rPr sz="2800" spc="-20" dirty="0">
                <a:latin typeface="Calibri"/>
                <a:cs typeface="Calibri"/>
              </a:rPr>
              <a:t>avantajlı</a:t>
            </a:r>
            <a:endParaRPr sz="2800">
              <a:latin typeface="Calibri"/>
              <a:cs typeface="Calibri"/>
            </a:endParaRPr>
          </a:p>
        </p:txBody>
      </p:sp>
      <p:sp>
        <p:nvSpPr>
          <p:cNvPr id="11" name="object 11"/>
          <p:cNvSpPr txBox="1"/>
          <p:nvPr/>
        </p:nvSpPr>
        <p:spPr>
          <a:xfrm>
            <a:off x="7601457" y="3728973"/>
            <a:ext cx="1018540" cy="1097280"/>
          </a:xfrm>
          <a:prstGeom prst="rect">
            <a:avLst/>
          </a:prstGeom>
        </p:spPr>
        <p:txBody>
          <a:bodyPr vert="horz" wrap="square" lIns="0" tIns="0" rIns="0" bIns="0" rtlCol="0">
            <a:spAutoFit/>
          </a:bodyPr>
          <a:lstStyle/>
          <a:p>
            <a:pPr marL="12700" indent="50165">
              <a:lnSpc>
                <a:spcPct val="100000"/>
              </a:lnSpc>
            </a:pPr>
            <a:r>
              <a:rPr sz="2800" spc="-5" dirty="0">
                <a:latin typeface="Calibri"/>
                <a:cs typeface="Calibri"/>
              </a:rPr>
              <a:t>ol</a:t>
            </a:r>
            <a:r>
              <a:rPr sz="2800" spc="-20" dirty="0">
                <a:latin typeface="Calibri"/>
                <a:cs typeface="Calibri"/>
              </a:rPr>
              <a:t>m</a:t>
            </a:r>
            <a:r>
              <a:rPr sz="2800" spc="-5" dirty="0">
                <a:latin typeface="Calibri"/>
                <a:cs typeface="Calibri"/>
              </a:rPr>
              <a:t>ası</a:t>
            </a:r>
            <a:endParaRPr sz="2800">
              <a:latin typeface="Calibri"/>
              <a:cs typeface="Calibri"/>
            </a:endParaRPr>
          </a:p>
          <a:p>
            <a:pPr marL="12700">
              <a:lnSpc>
                <a:spcPct val="100000"/>
              </a:lnSpc>
              <a:spcBef>
                <a:spcPts val="1680"/>
              </a:spcBef>
            </a:pPr>
            <a:r>
              <a:rPr sz="2800" spc="-30" dirty="0">
                <a:latin typeface="Calibri"/>
                <a:cs typeface="Calibri"/>
              </a:rPr>
              <a:t>t</a:t>
            </a:r>
            <a:r>
              <a:rPr sz="2800" spc="-5" dirty="0">
                <a:latin typeface="Calibri"/>
                <a:cs typeface="Calibri"/>
              </a:rPr>
              <a:t>ekl</a:t>
            </a:r>
            <a:r>
              <a:rPr sz="2800" spc="-20" dirty="0">
                <a:latin typeface="Calibri"/>
                <a:cs typeface="Calibri"/>
              </a:rPr>
              <a:t>i</a:t>
            </a:r>
            <a:r>
              <a:rPr sz="2800" spc="-10" dirty="0">
                <a:latin typeface="Calibri"/>
                <a:cs typeface="Calibri"/>
              </a:rPr>
              <a:t>fin</a:t>
            </a:r>
            <a:endParaRPr sz="2800">
              <a:latin typeface="Calibri"/>
              <a:cs typeface="Calibri"/>
            </a:endParaRPr>
          </a:p>
        </p:txBody>
      </p:sp>
      <p:sp>
        <p:nvSpPr>
          <p:cNvPr id="12" name="object 12"/>
          <p:cNvSpPr txBox="1"/>
          <p:nvPr/>
        </p:nvSpPr>
        <p:spPr>
          <a:xfrm>
            <a:off x="547217" y="5009515"/>
            <a:ext cx="8072755" cy="1097280"/>
          </a:xfrm>
          <a:prstGeom prst="rect">
            <a:avLst/>
          </a:prstGeom>
        </p:spPr>
        <p:txBody>
          <a:bodyPr vert="horz" wrap="square" lIns="0" tIns="0" rIns="0" bIns="0" rtlCol="0">
            <a:spAutoFit/>
          </a:bodyPr>
          <a:lstStyle/>
          <a:p>
            <a:pPr marL="12700">
              <a:lnSpc>
                <a:spcPct val="100000"/>
              </a:lnSpc>
            </a:pPr>
            <a:r>
              <a:rPr sz="2800" spc="-5" dirty="0">
                <a:latin typeface="Calibri"/>
                <a:cs typeface="Calibri"/>
              </a:rPr>
              <a:t>belirlenmesine ilişkin </a:t>
            </a:r>
            <a:r>
              <a:rPr sz="2800" spc="-10" dirty="0">
                <a:latin typeface="Calibri"/>
                <a:cs typeface="Calibri"/>
              </a:rPr>
              <a:t>kriterleri </a:t>
            </a:r>
            <a:r>
              <a:rPr sz="2800" spc="-5" dirty="0">
                <a:latin typeface="Calibri"/>
                <a:cs typeface="Calibri"/>
              </a:rPr>
              <a:t>aşağıdaki hususları  </a:t>
            </a:r>
            <a:r>
              <a:rPr sz="2800" spc="390" dirty="0">
                <a:latin typeface="Calibri"/>
                <a:cs typeface="Calibri"/>
              </a:rPr>
              <a:t> </a:t>
            </a:r>
            <a:r>
              <a:rPr sz="2800" spc="-5" dirty="0">
                <a:latin typeface="Calibri"/>
                <a:cs typeface="Calibri"/>
              </a:rPr>
              <a:t>esas</a:t>
            </a:r>
            <a:endParaRPr sz="2800">
              <a:latin typeface="Calibri"/>
              <a:cs typeface="Calibri"/>
            </a:endParaRPr>
          </a:p>
          <a:p>
            <a:pPr marL="12700">
              <a:lnSpc>
                <a:spcPct val="100000"/>
              </a:lnSpc>
              <a:spcBef>
                <a:spcPts val="1680"/>
              </a:spcBef>
            </a:pPr>
            <a:r>
              <a:rPr sz="2800" spc="-15" dirty="0">
                <a:latin typeface="Calibri"/>
                <a:cs typeface="Calibri"/>
              </a:rPr>
              <a:t>alarak </a:t>
            </a:r>
            <a:r>
              <a:rPr sz="2800" spc="-5" dirty="0">
                <a:latin typeface="Calibri"/>
                <a:cs typeface="Calibri"/>
              </a:rPr>
              <a:t>idari şartnamede</a:t>
            </a:r>
            <a:r>
              <a:rPr sz="2800" spc="20" dirty="0">
                <a:latin typeface="Calibri"/>
                <a:cs typeface="Calibri"/>
              </a:rPr>
              <a:t> </a:t>
            </a:r>
            <a:r>
              <a:rPr sz="2800" spc="-40" dirty="0">
                <a:latin typeface="Calibri"/>
                <a:cs typeface="Calibri"/>
              </a:rPr>
              <a:t>belirtir.</a:t>
            </a:r>
            <a:endParaRPr sz="2800">
              <a:latin typeface="Calibri"/>
              <a:cs typeface="Calibri"/>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20623" y="236220"/>
            <a:ext cx="8324088" cy="96011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487167" y="65531"/>
            <a:ext cx="4283963" cy="14264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29663" cy="865251"/>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7" name="object 7"/>
          <p:cNvSpPr txBox="1">
            <a:spLocks noGrp="1"/>
          </p:cNvSpPr>
          <p:nvPr>
            <p:ph type="title"/>
          </p:nvPr>
        </p:nvSpPr>
        <p:spPr>
          <a:xfrm>
            <a:off x="2760979" y="180085"/>
            <a:ext cx="3643629" cy="1009015"/>
          </a:xfrm>
          <a:prstGeom prst="rect">
            <a:avLst/>
          </a:prstGeom>
        </p:spPr>
        <p:txBody>
          <a:bodyPr vert="horz" wrap="square" lIns="0" tIns="0" rIns="0" bIns="0" rtlCol="0">
            <a:spAutoFit/>
          </a:bodyPr>
          <a:lstStyle/>
          <a:p>
            <a:pPr marL="341630" marR="5080" indent="-329565">
              <a:lnSpc>
                <a:spcPct val="100000"/>
              </a:lnSpc>
            </a:pPr>
            <a:r>
              <a:rPr spc="-25" dirty="0"/>
              <a:t>Tekliflerin </a:t>
            </a:r>
            <a:r>
              <a:rPr dirty="0"/>
              <a:t>Eşit</a:t>
            </a:r>
            <a:r>
              <a:rPr spc="-50" dirty="0"/>
              <a:t> </a:t>
            </a:r>
            <a:r>
              <a:rPr dirty="0"/>
              <a:t>Olması  (Mal</a:t>
            </a:r>
            <a:r>
              <a:rPr spc="-30" dirty="0"/>
              <a:t> </a:t>
            </a:r>
            <a:r>
              <a:rPr spc="-5" dirty="0"/>
              <a:t>Alımlarında)</a:t>
            </a:r>
          </a:p>
        </p:txBody>
      </p:sp>
      <p:sp>
        <p:nvSpPr>
          <p:cNvPr id="8" name="object 8"/>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solidFill>
            <a:srgbClr val="FFFFFF"/>
          </a:solidFill>
        </p:spPr>
        <p:txBody>
          <a:bodyPr wrap="square" lIns="0" tIns="0" rIns="0" bIns="0" rtlCol="0"/>
          <a:lstStyle/>
          <a:p>
            <a:endParaRPr/>
          </a:p>
        </p:txBody>
      </p:sp>
      <p:sp>
        <p:nvSpPr>
          <p:cNvPr id="9" name="object 9"/>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ln w="25400">
            <a:solidFill>
              <a:srgbClr val="4F81BC"/>
            </a:solidFill>
          </a:ln>
        </p:spPr>
        <p:txBody>
          <a:bodyPr wrap="square" lIns="0" tIns="0" rIns="0" bIns="0" rtlCol="0"/>
          <a:lstStyle/>
          <a:p>
            <a:endParaRPr/>
          </a:p>
        </p:txBody>
      </p:sp>
      <p:sp>
        <p:nvSpPr>
          <p:cNvPr id="10" name="object 10"/>
          <p:cNvSpPr txBox="1"/>
          <p:nvPr/>
        </p:nvSpPr>
        <p:spPr>
          <a:xfrm>
            <a:off x="547217" y="1157477"/>
            <a:ext cx="8074025" cy="5408295"/>
          </a:xfrm>
          <a:prstGeom prst="rect">
            <a:avLst/>
          </a:prstGeom>
        </p:spPr>
        <p:txBody>
          <a:bodyPr vert="horz" wrap="square" lIns="0" tIns="0" rIns="0" bIns="0" rtlCol="0">
            <a:spAutoFit/>
          </a:bodyPr>
          <a:lstStyle/>
          <a:p>
            <a:pPr marL="12700" marR="5080" algn="just">
              <a:lnSpc>
                <a:spcPct val="140000"/>
              </a:lnSpc>
              <a:buSzPct val="83928"/>
              <a:buFont typeface="Arial"/>
              <a:buChar char="•"/>
              <a:tabLst>
                <a:tab pos="193040" algn="l"/>
              </a:tabLst>
            </a:pPr>
            <a:r>
              <a:rPr sz="2800" spc="-20" dirty="0">
                <a:solidFill>
                  <a:srgbClr val="FF0000"/>
                </a:solidFill>
                <a:latin typeface="Calibri"/>
                <a:cs typeface="Calibri"/>
              </a:rPr>
              <a:t>Fiyat </a:t>
            </a:r>
            <a:r>
              <a:rPr sz="2800" spc="-5" dirty="0">
                <a:solidFill>
                  <a:srgbClr val="FF0000"/>
                </a:solidFill>
                <a:latin typeface="Calibri"/>
                <a:cs typeface="Calibri"/>
              </a:rPr>
              <a:t>dışı unsur </a:t>
            </a:r>
            <a:r>
              <a:rPr sz="2800" spc="-30" dirty="0">
                <a:solidFill>
                  <a:srgbClr val="FF0000"/>
                </a:solidFill>
                <a:latin typeface="Calibri"/>
                <a:cs typeface="Calibri"/>
              </a:rPr>
              <a:t>veya </a:t>
            </a:r>
            <a:r>
              <a:rPr sz="2800" spc="-35" dirty="0">
                <a:solidFill>
                  <a:srgbClr val="FF0000"/>
                </a:solidFill>
                <a:latin typeface="Calibri"/>
                <a:cs typeface="Calibri"/>
              </a:rPr>
              <a:t>unsurlar</a:t>
            </a:r>
            <a:r>
              <a:rPr sz="2800" spc="-35" dirty="0">
                <a:latin typeface="Calibri"/>
                <a:cs typeface="Calibri"/>
              </a:rPr>
              <a:t>, </a:t>
            </a:r>
            <a:r>
              <a:rPr sz="2800" spc="-15" dirty="0">
                <a:latin typeface="Calibri"/>
                <a:cs typeface="Calibri"/>
              </a:rPr>
              <a:t>istekli tarafından </a:t>
            </a:r>
            <a:r>
              <a:rPr sz="2800" spc="-10" dirty="0">
                <a:solidFill>
                  <a:srgbClr val="FF0000"/>
                </a:solidFill>
                <a:latin typeface="Calibri"/>
                <a:cs typeface="Calibri"/>
              </a:rPr>
              <a:t>teklif  </a:t>
            </a:r>
            <a:r>
              <a:rPr sz="2800" spc="-5" dirty="0">
                <a:solidFill>
                  <a:srgbClr val="FF0000"/>
                </a:solidFill>
                <a:latin typeface="Calibri"/>
                <a:cs typeface="Calibri"/>
              </a:rPr>
              <a:t>edilen malın </a:t>
            </a:r>
            <a:r>
              <a:rPr sz="2800" spc="-15" dirty="0">
                <a:solidFill>
                  <a:srgbClr val="FF0000"/>
                </a:solidFill>
                <a:latin typeface="Calibri"/>
                <a:cs typeface="Calibri"/>
              </a:rPr>
              <a:t>yerli </a:t>
            </a:r>
            <a:r>
              <a:rPr sz="2800" dirty="0">
                <a:solidFill>
                  <a:srgbClr val="FF0000"/>
                </a:solidFill>
                <a:latin typeface="Calibri"/>
                <a:cs typeface="Calibri"/>
              </a:rPr>
              <a:t>malı </a:t>
            </a:r>
            <a:r>
              <a:rPr sz="2800" spc="-5" dirty="0">
                <a:solidFill>
                  <a:srgbClr val="FF0000"/>
                </a:solidFill>
                <a:latin typeface="Calibri"/>
                <a:cs typeface="Calibri"/>
              </a:rPr>
              <a:t>olması </a:t>
            </a:r>
            <a:r>
              <a:rPr sz="2800" spc="-5" dirty="0">
                <a:latin typeface="Calibri"/>
                <a:cs typeface="Calibri"/>
              </a:rPr>
              <a:t>ile </a:t>
            </a:r>
            <a:r>
              <a:rPr sz="2800" spc="-10" dirty="0">
                <a:solidFill>
                  <a:srgbClr val="FF0000"/>
                </a:solidFill>
                <a:latin typeface="Calibri"/>
                <a:cs typeface="Calibri"/>
              </a:rPr>
              <a:t>iş deneyimini </a:t>
            </a:r>
            <a:r>
              <a:rPr sz="2800" spc="-20" dirty="0">
                <a:solidFill>
                  <a:srgbClr val="FF0000"/>
                </a:solidFill>
                <a:latin typeface="Calibri"/>
                <a:cs typeface="Calibri"/>
              </a:rPr>
              <a:t>gösteren  </a:t>
            </a:r>
            <a:r>
              <a:rPr sz="2800" spc="-10" dirty="0">
                <a:solidFill>
                  <a:srgbClr val="FF0000"/>
                </a:solidFill>
                <a:latin typeface="Calibri"/>
                <a:cs typeface="Calibri"/>
              </a:rPr>
              <a:t>belgedeki </a:t>
            </a:r>
            <a:r>
              <a:rPr sz="2800" spc="-15" dirty="0">
                <a:solidFill>
                  <a:srgbClr val="FF0000"/>
                </a:solidFill>
                <a:latin typeface="Calibri"/>
                <a:cs typeface="Calibri"/>
              </a:rPr>
              <a:t>belge</a:t>
            </a:r>
            <a:r>
              <a:rPr sz="2800" spc="600" dirty="0">
                <a:solidFill>
                  <a:srgbClr val="FF0000"/>
                </a:solidFill>
                <a:latin typeface="Calibri"/>
                <a:cs typeface="Calibri"/>
              </a:rPr>
              <a:t> </a:t>
            </a:r>
            <a:r>
              <a:rPr sz="2800" spc="-10" dirty="0">
                <a:solidFill>
                  <a:srgbClr val="FF0000"/>
                </a:solidFill>
                <a:latin typeface="Calibri"/>
                <a:cs typeface="Calibri"/>
              </a:rPr>
              <a:t>tutarı, </a:t>
            </a:r>
            <a:r>
              <a:rPr sz="2800" spc="-5" dirty="0">
                <a:latin typeface="Calibri"/>
                <a:cs typeface="Calibri"/>
              </a:rPr>
              <a:t>değerlendirme </a:t>
            </a:r>
            <a:r>
              <a:rPr sz="2800" spc="-10" dirty="0">
                <a:latin typeface="Calibri"/>
                <a:cs typeface="Calibri"/>
              </a:rPr>
              <a:t>kriteri </a:t>
            </a:r>
            <a:r>
              <a:rPr sz="2800" spc="-15" dirty="0">
                <a:latin typeface="Calibri"/>
                <a:cs typeface="Calibri"/>
              </a:rPr>
              <a:t>olarak  </a:t>
            </a:r>
            <a:r>
              <a:rPr sz="2800" spc="-25" dirty="0">
                <a:latin typeface="Calibri"/>
                <a:cs typeface="Calibri"/>
              </a:rPr>
              <a:t>öngörülebilir. </a:t>
            </a:r>
            <a:r>
              <a:rPr sz="2800" spc="-20" dirty="0">
                <a:latin typeface="Calibri"/>
                <a:cs typeface="Calibri"/>
              </a:rPr>
              <a:t>Fiyat </a:t>
            </a:r>
            <a:r>
              <a:rPr sz="2800" spc="-5" dirty="0">
                <a:latin typeface="Calibri"/>
                <a:cs typeface="Calibri"/>
              </a:rPr>
              <a:t>dışı unsurlar </a:t>
            </a:r>
            <a:r>
              <a:rPr sz="2800" spc="-10" dirty="0">
                <a:latin typeface="Calibri"/>
                <a:cs typeface="Calibri"/>
              </a:rPr>
              <a:t>ile istekli </a:t>
            </a:r>
            <a:r>
              <a:rPr sz="2800" spc="-15" dirty="0">
                <a:latin typeface="Calibri"/>
                <a:cs typeface="Calibri"/>
              </a:rPr>
              <a:t>tarafından </a:t>
            </a:r>
            <a:r>
              <a:rPr sz="2800" spc="600" dirty="0">
                <a:latin typeface="Calibri"/>
                <a:cs typeface="Calibri"/>
              </a:rPr>
              <a:t> </a:t>
            </a:r>
            <a:r>
              <a:rPr sz="2800" spc="-10" dirty="0">
                <a:latin typeface="Calibri"/>
                <a:cs typeface="Calibri"/>
              </a:rPr>
              <a:t>teklif </a:t>
            </a:r>
            <a:r>
              <a:rPr sz="2800" spc="-5" dirty="0">
                <a:latin typeface="Calibri"/>
                <a:cs typeface="Calibri"/>
              </a:rPr>
              <a:t>edilen malın </a:t>
            </a:r>
            <a:r>
              <a:rPr sz="2800" spc="-15" dirty="0">
                <a:latin typeface="Calibri"/>
                <a:cs typeface="Calibri"/>
              </a:rPr>
              <a:t>yerli </a:t>
            </a:r>
            <a:r>
              <a:rPr sz="2800" dirty="0">
                <a:latin typeface="Calibri"/>
                <a:cs typeface="Calibri"/>
              </a:rPr>
              <a:t>malı </a:t>
            </a:r>
            <a:r>
              <a:rPr sz="2800" spc="-5" dirty="0">
                <a:latin typeface="Calibri"/>
                <a:cs typeface="Calibri"/>
              </a:rPr>
              <a:t>olmasının değerlendirme  </a:t>
            </a:r>
            <a:r>
              <a:rPr sz="2800" spc="-10" dirty="0">
                <a:latin typeface="Calibri"/>
                <a:cs typeface="Calibri"/>
              </a:rPr>
              <a:t>kriteri </a:t>
            </a:r>
            <a:r>
              <a:rPr sz="2800" spc="-15" dirty="0">
                <a:latin typeface="Calibri"/>
                <a:cs typeface="Calibri"/>
              </a:rPr>
              <a:t>olarak </a:t>
            </a:r>
            <a:r>
              <a:rPr sz="2800" spc="-5" dirty="0">
                <a:latin typeface="Calibri"/>
                <a:cs typeface="Calibri"/>
              </a:rPr>
              <a:t>öngörülmesi </a:t>
            </a:r>
            <a:r>
              <a:rPr sz="2800" spc="-10" dirty="0">
                <a:latin typeface="Calibri"/>
                <a:cs typeface="Calibri"/>
              </a:rPr>
              <a:t>idarenin </a:t>
            </a:r>
            <a:r>
              <a:rPr sz="2800" spc="-35" dirty="0">
                <a:latin typeface="Calibri"/>
                <a:cs typeface="Calibri"/>
              </a:rPr>
              <a:t>takdirindedir. </a:t>
            </a:r>
            <a:r>
              <a:rPr sz="2800" spc="-10" dirty="0">
                <a:solidFill>
                  <a:srgbClr val="FF0000"/>
                </a:solidFill>
                <a:latin typeface="Calibri"/>
                <a:cs typeface="Calibri"/>
              </a:rPr>
              <a:t>Ancak,  </a:t>
            </a:r>
            <a:r>
              <a:rPr sz="2800" spc="-5" dirty="0">
                <a:solidFill>
                  <a:srgbClr val="FF0000"/>
                </a:solidFill>
                <a:latin typeface="Calibri"/>
                <a:cs typeface="Calibri"/>
              </a:rPr>
              <a:t>her ihalede, </a:t>
            </a:r>
            <a:r>
              <a:rPr sz="2800" spc="-10" dirty="0">
                <a:solidFill>
                  <a:srgbClr val="FF0000"/>
                </a:solidFill>
                <a:latin typeface="Calibri"/>
                <a:cs typeface="Calibri"/>
              </a:rPr>
              <a:t>tekliflerin </a:t>
            </a:r>
            <a:r>
              <a:rPr sz="2800" spc="-5" dirty="0">
                <a:solidFill>
                  <a:srgbClr val="FF0000"/>
                </a:solidFill>
                <a:latin typeface="Calibri"/>
                <a:cs typeface="Calibri"/>
              </a:rPr>
              <a:t>eşitliği durumunda iş </a:t>
            </a:r>
            <a:r>
              <a:rPr sz="2800" spc="-10" dirty="0">
                <a:solidFill>
                  <a:srgbClr val="FF0000"/>
                </a:solidFill>
                <a:latin typeface="Calibri"/>
                <a:cs typeface="Calibri"/>
              </a:rPr>
              <a:t>deneyimini  </a:t>
            </a:r>
            <a:r>
              <a:rPr sz="2800" spc="-20" dirty="0">
                <a:solidFill>
                  <a:srgbClr val="FF0000"/>
                </a:solidFill>
                <a:latin typeface="Calibri"/>
                <a:cs typeface="Calibri"/>
              </a:rPr>
              <a:t>gösteren </a:t>
            </a:r>
            <a:r>
              <a:rPr sz="2800" spc="-10" dirty="0">
                <a:solidFill>
                  <a:srgbClr val="FF0000"/>
                </a:solidFill>
                <a:latin typeface="Calibri"/>
                <a:cs typeface="Calibri"/>
              </a:rPr>
              <a:t>belgedeki belge tutarının bir </a:t>
            </a:r>
            <a:r>
              <a:rPr sz="2800" spc="-5" dirty="0">
                <a:solidFill>
                  <a:srgbClr val="FF0000"/>
                </a:solidFill>
                <a:latin typeface="Calibri"/>
                <a:cs typeface="Calibri"/>
              </a:rPr>
              <a:t>değerlendirme  </a:t>
            </a:r>
            <a:r>
              <a:rPr sz="2800" spc="-10" dirty="0">
                <a:solidFill>
                  <a:srgbClr val="FF0000"/>
                </a:solidFill>
                <a:latin typeface="Calibri"/>
                <a:cs typeface="Calibri"/>
              </a:rPr>
              <a:t>kriteri </a:t>
            </a:r>
            <a:r>
              <a:rPr sz="2800" spc="-15" dirty="0">
                <a:solidFill>
                  <a:srgbClr val="FF0000"/>
                </a:solidFill>
                <a:latin typeface="Calibri"/>
                <a:cs typeface="Calibri"/>
              </a:rPr>
              <a:t>olarak </a:t>
            </a:r>
            <a:r>
              <a:rPr sz="2800" spc="-10" dirty="0">
                <a:solidFill>
                  <a:srgbClr val="FF0000"/>
                </a:solidFill>
                <a:latin typeface="Calibri"/>
                <a:cs typeface="Calibri"/>
              </a:rPr>
              <a:t>düzenlenmesi</a:t>
            </a:r>
            <a:r>
              <a:rPr sz="2800" spc="15" dirty="0">
                <a:solidFill>
                  <a:srgbClr val="FF0000"/>
                </a:solidFill>
                <a:latin typeface="Calibri"/>
                <a:cs typeface="Calibri"/>
              </a:rPr>
              <a:t> </a:t>
            </a:r>
            <a:r>
              <a:rPr sz="2800" spc="-40" dirty="0">
                <a:solidFill>
                  <a:srgbClr val="FF0000"/>
                </a:solidFill>
                <a:latin typeface="Calibri"/>
                <a:cs typeface="Calibri"/>
              </a:rPr>
              <a:t>zorunludur.</a:t>
            </a:r>
            <a:endParaRPr sz="28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122</a:t>
            </a:fld>
            <a:endParaRPr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579370" algn="l"/>
                <a:tab pos="8119109" algn="l"/>
              </a:tabLst>
            </a:pPr>
            <a:r>
              <a:rPr b="0" u="sng" dirty="0">
                <a:latin typeface="Times New Roman"/>
                <a:cs typeface="Times New Roman"/>
              </a:rPr>
              <a:t> 	</a:t>
            </a:r>
            <a:r>
              <a:rPr u="sng" dirty="0"/>
              <a:t>(Mal</a:t>
            </a:r>
            <a:r>
              <a:rPr u="sng" spc="-30" dirty="0"/>
              <a:t> </a:t>
            </a:r>
            <a:r>
              <a:rPr u="sng" spc="-5" dirty="0"/>
              <a:t>Alımlarında)	</a:t>
            </a:r>
          </a:p>
        </p:txBody>
      </p:sp>
      <p:sp>
        <p:nvSpPr>
          <p:cNvPr id="6" name="object 6"/>
          <p:cNvSpPr/>
          <p:nvPr/>
        </p:nvSpPr>
        <p:spPr>
          <a:xfrm>
            <a:off x="468312" y="1196911"/>
            <a:ext cx="8229600" cy="5472430"/>
          </a:xfrm>
          <a:custGeom>
            <a:avLst/>
            <a:gdLst/>
            <a:ahLst/>
            <a:cxnLst/>
            <a:rect l="l" t="t" r="r" b="b"/>
            <a:pathLst>
              <a:path w="8229600" h="5472430">
                <a:moveTo>
                  <a:pt x="0" y="5472176"/>
                </a:moveTo>
                <a:lnTo>
                  <a:pt x="8229600" y="5472176"/>
                </a:lnTo>
                <a:lnTo>
                  <a:pt x="8229600" y="0"/>
                </a:lnTo>
                <a:lnTo>
                  <a:pt x="0" y="0"/>
                </a:lnTo>
                <a:lnTo>
                  <a:pt x="0" y="5472176"/>
                </a:lnTo>
                <a:close/>
              </a:path>
            </a:pathLst>
          </a:custGeom>
          <a:solidFill>
            <a:srgbClr val="FFFFFF"/>
          </a:solidFill>
        </p:spPr>
        <p:txBody>
          <a:bodyPr wrap="square" lIns="0" tIns="0" rIns="0" bIns="0" rtlCol="0"/>
          <a:lstStyle/>
          <a:p>
            <a:endParaRPr/>
          </a:p>
        </p:txBody>
      </p:sp>
      <p:sp>
        <p:nvSpPr>
          <p:cNvPr id="7" name="object 7"/>
          <p:cNvSpPr/>
          <p:nvPr/>
        </p:nvSpPr>
        <p:spPr>
          <a:xfrm>
            <a:off x="468312" y="1196911"/>
            <a:ext cx="8229600" cy="5472430"/>
          </a:xfrm>
          <a:custGeom>
            <a:avLst/>
            <a:gdLst/>
            <a:ahLst/>
            <a:cxnLst/>
            <a:rect l="l" t="t" r="r" b="b"/>
            <a:pathLst>
              <a:path w="8229600" h="5472430">
                <a:moveTo>
                  <a:pt x="0" y="5472176"/>
                </a:moveTo>
                <a:lnTo>
                  <a:pt x="8229600" y="5472176"/>
                </a:lnTo>
                <a:lnTo>
                  <a:pt x="8229600" y="0"/>
                </a:lnTo>
                <a:lnTo>
                  <a:pt x="0" y="0"/>
                </a:lnTo>
                <a:lnTo>
                  <a:pt x="0" y="5472176"/>
                </a:lnTo>
                <a:close/>
              </a:path>
            </a:pathLst>
          </a:custGeom>
          <a:ln w="25400">
            <a:solidFill>
              <a:srgbClr val="4F81BC"/>
            </a:solidFill>
          </a:ln>
        </p:spPr>
        <p:txBody>
          <a:bodyPr wrap="square" lIns="0" tIns="0" rIns="0" bIns="0" rtlCol="0"/>
          <a:lstStyle/>
          <a:p>
            <a:endParaRPr/>
          </a:p>
        </p:txBody>
      </p:sp>
      <p:sp>
        <p:nvSpPr>
          <p:cNvPr id="8" name="object 8"/>
          <p:cNvSpPr txBox="1">
            <a:spLocks noGrp="1"/>
          </p:cNvSpPr>
          <p:nvPr>
            <p:ph type="body" idx="1"/>
          </p:nvPr>
        </p:nvSpPr>
        <p:spPr>
          <a:prstGeom prst="rect">
            <a:avLst/>
          </a:prstGeom>
        </p:spPr>
        <p:txBody>
          <a:bodyPr vert="horz" wrap="square" lIns="0" tIns="223692" rIns="0" bIns="0" rtlCol="0">
            <a:spAutoFit/>
          </a:bodyPr>
          <a:lstStyle/>
          <a:p>
            <a:pPr marL="12700" marR="5080" algn="just">
              <a:lnSpc>
                <a:spcPct val="90000"/>
              </a:lnSpc>
              <a:buClr>
                <a:srgbClr val="FF0000"/>
              </a:buClr>
              <a:buSzPct val="88461"/>
              <a:buFont typeface="Arial"/>
              <a:buChar char="•"/>
              <a:tabLst>
                <a:tab pos="193040" algn="l"/>
              </a:tabLst>
            </a:pPr>
            <a:r>
              <a:rPr spc="-5" dirty="0">
                <a:solidFill>
                  <a:srgbClr val="000000"/>
                </a:solidFill>
              </a:rPr>
              <a:t>Değerlendirme kriterlerinde </a:t>
            </a:r>
            <a:r>
              <a:rPr dirty="0">
                <a:solidFill>
                  <a:srgbClr val="000000"/>
                </a:solidFill>
              </a:rPr>
              <a:t>öncelik, </a:t>
            </a:r>
            <a:r>
              <a:rPr spc="-10" dirty="0">
                <a:solidFill>
                  <a:srgbClr val="000000"/>
                </a:solidFill>
              </a:rPr>
              <a:t>sırasıyla; </a:t>
            </a:r>
            <a:r>
              <a:rPr spc="-15" dirty="0">
                <a:solidFill>
                  <a:srgbClr val="000000"/>
                </a:solidFill>
              </a:rPr>
              <a:t>fiyat</a:t>
            </a:r>
            <a:r>
              <a:rPr spc="555" dirty="0">
                <a:solidFill>
                  <a:srgbClr val="000000"/>
                </a:solidFill>
              </a:rPr>
              <a:t> </a:t>
            </a:r>
            <a:r>
              <a:rPr dirty="0">
                <a:solidFill>
                  <a:srgbClr val="000000"/>
                </a:solidFill>
              </a:rPr>
              <a:t>dışı  </a:t>
            </a:r>
            <a:r>
              <a:rPr spc="-5" dirty="0">
                <a:solidFill>
                  <a:srgbClr val="000000"/>
                </a:solidFill>
              </a:rPr>
              <a:t>unsur </a:t>
            </a:r>
            <a:r>
              <a:rPr spc="-25" dirty="0">
                <a:solidFill>
                  <a:srgbClr val="000000"/>
                </a:solidFill>
              </a:rPr>
              <a:t>veya </a:t>
            </a:r>
            <a:r>
              <a:rPr spc="-10" dirty="0">
                <a:solidFill>
                  <a:srgbClr val="000000"/>
                </a:solidFill>
              </a:rPr>
              <a:t>unsurlara, isteklilerce </a:t>
            </a:r>
            <a:r>
              <a:rPr spc="-5" dirty="0">
                <a:solidFill>
                  <a:srgbClr val="000000"/>
                </a:solidFill>
              </a:rPr>
              <a:t>teklif edilen </a:t>
            </a:r>
            <a:r>
              <a:rPr dirty="0">
                <a:solidFill>
                  <a:srgbClr val="000000"/>
                </a:solidFill>
              </a:rPr>
              <a:t>malın </a:t>
            </a:r>
            <a:r>
              <a:rPr spc="-10" dirty="0">
                <a:solidFill>
                  <a:srgbClr val="000000"/>
                </a:solidFill>
              </a:rPr>
              <a:t>yerli  </a:t>
            </a:r>
            <a:r>
              <a:rPr dirty="0">
                <a:solidFill>
                  <a:srgbClr val="000000"/>
                </a:solidFill>
              </a:rPr>
              <a:t>malı olmasına </a:t>
            </a:r>
            <a:r>
              <a:rPr spc="-15" dirty="0">
                <a:solidFill>
                  <a:srgbClr val="000000"/>
                </a:solidFill>
              </a:rPr>
              <a:t>ve </a:t>
            </a:r>
            <a:r>
              <a:rPr spc="-5" dirty="0">
                <a:solidFill>
                  <a:srgbClr val="000000"/>
                </a:solidFill>
              </a:rPr>
              <a:t>iş deneyimini </a:t>
            </a:r>
            <a:r>
              <a:rPr spc="-15" dirty="0">
                <a:solidFill>
                  <a:srgbClr val="000000"/>
                </a:solidFill>
              </a:rPr>
              <a:t>gösteren </a:t>
            </a:r>
            <a:r>
              <a:rPr spc="-10" dirty="0">
                <a:solidFill>
                  <a:srgbClr val="000000"/>
                </a:solidFill>
              </a:rPr>
              <a:t>belgedeki belge  </a:t>
            </a:r>
            <a:r>
              <a:rPr spc="-5" dirty="0">
                <a:solidFill>
                  <a:srgbClr val="000000"/>
                </a:solidFill>
              </a:rPr>
              <a:t>tutarına</a:t>
            </a:r>
            <a:r>
              <a:rPr spc="-70" dirty="0">
                <a:solidFill>
                  <a:srgbClr val="000000"/>
                </a:solidFill>
              </a:rPr>
              <a:t> </a:t>
            </a:r>
            <a:r>
              <a:rPr spc="-35" dirty="0">
                <a:solidFill>
                  <a:srgbClr val="000000"/>
                </a:solidFill>
              </a:rPr>
              <a:t>verilir.</a:t>
            </a:r>
          </a:p>
        </p:txBody>
      </p:sp>
      <p:sp>
        <p:nvSpPr>
          <p:cNvPr id="19" name="object 19"/>
          <p:cNvSpPr txBox="1"/>
          <p:nvPr/>
        </p:nvSpPr>
        <p:spPr>
          <a:xfrm>
            <a:off x="547217" y="6083376"/>
            <a:ext cx="4736465" cy="356235"/>
          </a:xfrm>
          <a:prstGeom prst="rect">
            <a:avLst/>
          </a:prstGeom>
        </p:spPr>
        <p:txBody>
          <a:bodyPr vert="horz" wrap="square" lIns="0" tIns="0" rIns="0" bIns="0" rtlCol="0">
            <a:spAutoFit/>
          </a:bodyPr>
          <a:lstStyle/>
          <a:p>
            <a:pPr marL="12700">
              <a:lnSpc>
                <a:spcPts val="2575"/>
              </a:lnSpc>
            </a:pPr>
            <a:r>
              <a:rPr sz="2600" dirty="0">
                <a:latin typeface="Calibri"/>
                <a:cs typeface="Calibri"/>
              </a:rPr>
              <a:t>esas </a:t>
            </a:r>
            <a:r>
              <a:rPr sz="2600" spc="-5" dirty="0">
                <a:latin typeface="Calibri"/>
                <a:cs typeface="Calibri"/>
              </a:rPr>
              <a:t>alınarak </a:t>
            </a:r>
            <a:r>
              <a:rPr sz="2600" dirty="0">
                <a:latin typeface="Calibri"/>
                <a:cs typeface="Calibri"/>
              </a:rPr>
              <a:t>değerlendirme</a:t>
            </a:r>
            <a:r>
              <a:rPr sz="2600" spc="-105" dirty="0">
                <a:latin typeface="Calibri"/>
                <a:cs typeface="Calibri"/>
              </a:rPr>
              <a:t> </a:t>
            </a:r>
            <a:r>
              <a:rPr sz="2600" spc="-40" dirty="0">
                <a:latin typeface="Calibri"/>
                <a:cs typeface="Calibri"/>
              </a:rPr>
              <a:t>yapılır.</a:t>
            </a:r>
            <a:endParaRPr sz="2600">
              <a:latin typeface="Calibri"/>
              <a:cs typeface="Calibri"/>
            </a:endParaRPr>
          </a:p>
        </p:txBody>
      </p:sp>
      <p:sp>
        <p:nvSpPr>
          <p:cNvPr id="20" name="object 2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123</a:t>
            </a:fld>
            <a:endParaRPr dirty="0"/>
          </a:p>
        </p:txBody>
      </p:sp>
      <p:sp>
        <p:nvSpPr>
          <p:cNvPr id="9" name="object 9"/>
          <p:cNvSpPr txBox="1"/>
          <p:nvPr/>
        </p:nvSpPr>
        <p:spPr>
          <a:xfrm>
            <a:off x="1913001" y="2803397"/>
            <a:ext cx="3514090" cy="426084"/>
          </a:xfrm>
          <a:prstGeom prst="rect">
            <a:avLst/>
          </a:prstGeom>
        </p:spPr>
        <p:txBody>
          <a:bodyPr vert="horz" wrap="square" lIns="0" tIns="0" rIns="0" bIns="0" rtlCol="0">
            <a:spAutoFit/>
          </a:bodyPr>
          <a:lstStyle/>
          <a:p>
            <a:pPr marL="12700">
              <a:lnSpc>
                <a:spcPct val="100000"/>
              </a:lnSpc>
              <a:tabLst>
                <a:tab pos="1472565" algn="l"/>
                <a:tab pos="2694940" algn="l"/>
              </a:tabLst>
            </a:pPr>
            <a:r>
              <a:rPr sz="2600" spc="-45" dirty="0">
                <a:latin typeface="Calibri"/>
                <a:cs typeface="Calibri"/>
              </a:rPr>
              <a:t>k</a:t>
            </a:r>
            <a:r>
              <a:rPr sz="2600" spc="-25" dirty="0">
                <a:latin typeface="Calibri"/>
                <a:cs typeface="Calibri"/>
              </a:rPr>
              <a:t>a</a:t>
            </a:r>
            <a:r>
              <a:rPr sz="2600" dirty="0">
                <a:latin typeface="Calibri"/>
                <a:cs typeface="Calibri"/>
              </a:rPr>
              <a:t>tılımda	</a:t>
            </a:r>
            <a:r>
              <a:rPr sz="2600" spc="-40" dirty="0">
                <a:latin typeface="Calibri"/>
                <a:cs typeface="Calibri"/>
              </a:rPr>
              <a:t>y</a:t>
            </a:r>
            <a:r>
              <a:rPr sz="2600" spc="-15" dirty="0">
                <a:latin typeface="Calibri"/>
                <a:cs typeface="Calibri"/>
              </a:rPr>
              <a:t>e</a:t>
            </a:r>
            <a:r>
              <a:rPr sz="2600" spc="-35" dirty="0">
                <a:latin typeface="Calibri"/>
                <a:cs typeface="Calibri"/>
              </a:rPr>
              <a:t>t</a:t>
            </a:r>
            <a:r>
              <a:rPr sz="2600" dirty="0">
                <a:latin typeface="Calibri"/>
                <a:cs typeface="Calibri"/>
              </a:rPr>
              <a:t>erlik	kri</a:t>
            </a:r>
            <a:r>
              <a:rPr sz="2600" spc="-30" dirty="0">
                <a:latin typeface="Calibri"/>
                <a:cs typeface="Calibri"/>
              </a:rPr>
              <a:t>t</a:t>
            </a:r>
            <a:r>
              <a:rPr sz="2600" dirty="0">
                <a:latin typeface="Calibri"/>
                <a:cs typeface="Calibri"/>
              </a:rPr>
              <a:t>eri</a:t>
            </a:r>
            <a:endParaRPr sz="2600">
              <a:latin typeface="Calibri"/>
              <a:cs typeface="Calibri"/>
            </a:endParaRPr>
          </a:p>
        </p:txBody>
      </p:sp>
      <p:sp>
        <p:nvSpPr>
          <p:cNvPr id="10" name="object 10"/>
          <p:cNvSpPr txBox="1"/>
          <p:nvPr/>
        </p:nvSpPr>
        <p:spPr>
          <a:xfrm>
            <a:off x="547217" y="2803397"/>
            <a:ext cx="1199515" cy="782320"/>
          </a:xfrm>
          <a:prstGeom prst="rect">
            <a:avLst/>
          </a:prstGeom>
        </p:spPr>
        <p:txBody>
          <a:bodyPr vert="horz" wrap="square" lIns="0" tIns="0" rIns="0" bIns="0" rtlCol="0">
            <a:spAutoFit/>
          </a:bodyPr>
          <a:lstStyle/>
          <a:p>
            <a:pPr marL="192405" indent="-179705">
              <a:lnSpc>
                <a:spcPts val="2965"/>
              </a:lnSpc>
              <a:buClr>
                <a:srgbClr val="FF0000"/>
              </a:buClr>
              <a:buSzPct val="88461"/>
              <a:buFont typeface="Arial"/>
              <a:buChar char="•"/>
              <a:tabLst>
                <a:tab pos="193040" algn="l"/>
              </a:tabLst>
            </a:pPr>
            <a:r>
              <a:rPr sz="2600" spc="-10" dirty="0">
                <a:latin typeface="Calibri"/>
                <a:cs typeface="Calibri"/>
              </a:rPr>
              <a:t>İhaleye</a:t>
            </a:r>
            <a:endParaRPr sz="2600">
              <a:latin typeface="Calibri"/>
              <a:cs typeface="Calibri"/>
            </a:endParaRPr>
          </a:p>
          <a:p>
            <a:pPr marL="12700">
              <a:lnSpc>
                <a:spcPts val="2965"/>
              </a:lnSpc>
            </a:pPr>
            <a:r>
              <a:rPr sz="2600" spc="-20" dirty="0">
                <a:latin typeface="Calibri"/>
                <a:cs typeface="Calibri"/>
              </a:rPr>
              <a:t>g</a:t>
            </a:r>
            <a:r>
              <a:rPr sz="2600" dirty="0">
                <a:latin typeface="Calibri"/>
                <a:cs typeface="Calibri"/>
              </a:rPr>
              <a:t>ö</a:t>
            </a:r>
            <a:r>
              <a:rPr sz="2600" spc="-30" dirty="0">
                <a:latin typeface="Calibri"/>
                <a:cs typeface="Calibri"/>
              </a:rPr>
              <a:t>s</a:t>
            </a:r>
            <a:r>
              <a:rPr sz="2600" spc="-35" dirty="0">
                <a:latin typeface="Calibri"/>
                <a:cs typeface="Calibri"/>
              </a:rPr>
              <a:t>t</a:t>
            </a:r>
            <a:r>
              <a:rPr sz="2600" dirty="0">
                <a:latin typeface="Calibri"/>
                <a:cs typeface="Calibri"/>
              </a:rPr>
              <a:t>e</a:t>
            </a:r>
            <a:r>
              <a:rPr sz="2600" spc="-50" dirty="0">
                <a:latin typeface="Calibri"/>
                <a:cs typeface="Calibri"/>
              </a:rPr>
              <a:t>r</a:t>
            </a:r>
            <a:r>
              <a:rPr sz="2600" dirty="0">
                <a:latin typeface="Calibri"/>
                <a:cs typeface="Calibri"/>
              </a:rPr>
              <a:t>en</a:t>
            </a:r>
            <a:endParaRPr sz="2600">
              <a:latin typeface="Calibri"/>
              <a:cs typeface="Calibri"/>
            </a:endParaRPr>
          </a:p>
        </p:txBody>
      </p:sp>
      <p:sp>
        <p:nvSpPr>
          <p:cNvPr id="11" name="object 11"/>
          <p:cNvSpPr txBox="1"/>
          <p:nvPr/>
        </p:nvSpPr>
        <p:spPr>
          <a:xfrm>
            <a:off x="2057780" y="3160014"/>
            <a:ext cx="3569335" cy="426084"/>
          </a:xfrm>
          <a:prstGeom prst="rect">
            <a:avLst/>
          </a:prstGeom>
        </p:spPr>
        <p:txBody>
          <a:bodyPr vert="horz" wrap="square" lIns="0" tIns="0" rIns="0" bIns="0" rtlCol="0">
            <a:spAutoFit/>
          </a:bodyPr>
          <a:lstStyle/>
          <a:p>
            <a:pPr marL="12700">
              <a:lnSpc>
                <a:spcPct val="100000"/>
              </a:lnSpc>
              <a:tabLst>
                <a:tab pos="1684020" algn="l"/>
              </a:tabLst>
            </a:pPr>
            <a:r>
              <a:rPr sz="2600" spc="-5" dirty="0">
                <a:latin typeface="Calibri"/>
                <a:cs typeface="Calibri"/>
              </a:rPr>
              <a:t>bel</a:t>
            </a:r>
            <a:r>
              <a:rPr sz="2600" spc="-40" dirty="0">
                <a:latin typeface="Calibri"/>
                <a:cs typeface="Calibri"/>
              </a:rPr>
              <a:t>g</a:t>
            </a:r>
            <a:r>
              <a:rPr sz="2600" dirty="0">
                <a:latin typeface="Calibri"/>
                <a:cs typeface="Calibri"/>
              </a:rPr>
              <a:t>eler</a:t>
            </a:r>
            <a:r>
              <a:rPr sz="2600" spc="-15" dirty="0">
                <a:latin typeface="Calibri"/>
                <a:cs typeface="Calibri"/>
              </a:rPr>
              <a:t>i</a:t>
            </a:r>
            <a:r>
              <a:rPr sz="2600" dirty="0">
                <a:latin typeface="Calibri"/>
                <a:cs typeface="Calibri"/>
              </a:rPr>
              <a:t>n	i</a:t>
            </a:r>
            <a:r>
              <a:rPr sz="2600" spc="-25" dirty="0">
                <a:latin typeface="Calibri"/>
                <a:cs typeface="Calibri"/>
              </a:rPr>
              <a:t>s</a:t>
            </a:r>
            <a:r>
              <a:rPr sz="2600" spc="-35" dirty="0">
                <a:latin typeface="Calibri"/>
                <a:cs typeface="Calibri"/>
              </a:rPr>
              <a:t>t</a:t>
            </a:r>
            <a:r>
              <a:rPr sz="2600" dirty="0">
                <a:latin typeface="Calibri"/>
                <a:cs typeface="Calibri"/>
              </a:rPr>
              <a:t>eni</a:t>
            </a:r>
            <a:r>
              <a:rPr sz="2600" spc="-15" dirty="0">
                <a:latin typeface="Calibri"/>
                <a:cs typeface="Calibri"/>
              </a:rPr>
              <a:t>le</a:t>
            </a:r>
            <a:r>
              <a:rPr sz="2600" spc="5" dirty="0">
                <a:latin typeface="Calibri"/>
                <a:cs typeface="Calibri"/>
              </a:rPr>
              <a:t>m</a:t>
            </a:r>
            <a:r>
              <a:rPr sz="2600" spc="-10" dirty="0">
                <a:latin typeface="Calibri"/>
                <a:cs typeface="Calibri"/>
              </a:rPr>
              <a:t>e</a:t>
            </a:r>
            <a:r>
              <a:rPr sz="2600" dirty="0">
                <a:latin typeface="Calibri"/>
                <a:cs typeface="Calibri"/>
              </a:rPr>
              <a:t>diği</a:t>
            </a:r>
            <a:endParaRPr sz="2600">
              <a:latin typeface="Calibri"/>
              <a:cs typeface="Calibri"/>
            </a:endParaRPr>
          </a:p>
        </p:txBody>
      </p:sp>
      <p:sp>
        <p:nvSpPr>
          <p:cNvPr id="12" name="object 12"/>
          <p:cNvSpPr txBox="1"/>
          <p:nvPr/>
        </p:nvSpPr>
        <p:spPr>
          <a:xfrm>
            <a:off x="5626100" y="2803397"/>
            <a:ext cx="2995295" cy="782320"/>
          </a:xfrm>
          <a:prstGeom prst="rect">
            <a:avLst/>
          </a:prstGeom>
        </p:spPr>
        <p:txBody>
          <a:bodyPr vert="horz" wrap="square" lIns="0" tIns="0" rIns="0" bIns="0" rtlCol="0">
            <a:spAutoFit/>
          </a:bodyPr>
          <a:lstStyle/>
          <a:p>
            <a:pPr marL="12700">
              <a:lnSpc>
                <a:spcPts val="2965"/>
              </a:lnSpc>
              <a:tabLst>
                <a:tab pos="1063625" algn="l"/>
                <a:tab pos="1493520" algn="l"/>
              </a:tabLst>
            </a:pPr>
            <a:r>
              <a:rPr sz="2600" spc="-5" dirty="0">
                <a:latin typeface="Calibri"/>
                <a:cs typeface="Calibri"/>
              </a:rPr>
              <a:t>ola</a:t>
            </a:r>
            <a:r>
              <a:rPr sz="2600" spc="-45" dirty="0">
                <a:latin typeface="Calibri"/>
                <a:cs typeface="Calibri"/>
              </a:rPr>
              <a:t>r</a:t>
            </a:r>
            <a:r>
              <a:rPr sz="2600" dirty="0">
                <a:latin typeface="Calibri"/>
                <a:cs typeface="Calibri"/>
              </a:rPr>
              <a:t>ak	iş	</a:t>
            </a:r>
            <a:r>
              <a:rPr sz="2600" spc="-5" dirty="0">
                <a:latin typeface="Calibri"/>
                <a:cs typeface="Calibri"/>
              </a:rPr>
              <a:t>d</a:t>
            </a:r>
            <a:r>
              <a:rPr sz="2600" spc="-15" dirty="0">
                <a:latin typeface="Calibri"/>
                <a:cs typeface="Calibri"/>
              </a:rPr>
              <a:t>ene</a:t>
            </a:r>
            <a:r>
              <a:rPr sz="2600" dirty="0">
                <a:latin typeface="Calibri"/>
                <a:cs typeface="Calibri"/>
              </a:rPr>
              <a:t>y</a:t>
            </a:r>
            <a:r>
              <a:rPr sz="2600" spc="-15" dirty="0">
                <a:latin typeface="Calibri"/>
                <a:cs typeface="Calibri"/>
              </a:rPr>
              <a:t>i</a:t>
            </a:r>
            <a:r>
              <a:rPr sz="2600" dirty="0">
                <a:latin typeface="Calibri"/>
                <a:cs typeface="Calibri"/>
              </a:rPr>
              <a:t>mini</a:t>
            </a:r>
            <a:endParaRPr sz="2600">
              <a:latin typeface="Calibri"/>
              <a:cs typeface="Calibri"/>
            </a:endParaRPr>
          </a:p>
          <a:p>
            <a:pPr marL="326390">
              <a:lnSpc>
                <a:spcPts val="2965"/>
              </a:lnSpc>
              <a:tabLst>
                <a:tab pos="1274445" algn="l"/>
              </a:tabLst>
            </a:pPr>
            <a:r>
              <a:rPr sz="2600" spc="-40" dirty="0">
                <a:latin typeface="Calibri"/>
                <a:cs typeface="Calibri"/>
              </a:rPr>
              <a:t>v</a:t>
            </a:r>
            <a:r>
              <a:rPr sz="2600" spc="-25" dirty="0">
                <a:latin typeface="Calibri"/>
                <a:cs typeface="Calibri"/>
              </a:rPr>
              <a:t>e</a:t>
            </a:r>
            <a:r>
              <a:rPr sz="2600" spc="-45" dirty="0">
                <a:latin typeface="Calibri"/>
                <a:cs typeface="Calibri"/>
              </a:rPr>
              <a:t>y</a:t>
            </a:r>
            <a:r>
              <a:rPr sz="2600" dirty="0">
                <a:latin typeface="Calibri"/>
                <a:cs typeface="Calibri"/>
              </a:rPr>
              <a:t>a	i</a:t>
            </a:r>
            <a:r>
              <a:rPr sz="2600" spc="-35" dirty="0">
                <a:latin typeface="Calibri"/>
                <a:cs typeface="Calibri"/>
              </a:rPr>
              <a:t>s</a:t>
            </a:r>
            <a:r>
              <a:rPr sz="2600" spc="-25" dirty="0">
                <a:latin typeface="Calibri"/>
                <a:cs typeface="Calibri"/>
              </a:rPr>
              <a:t>t</a:t>
            </a:r>
            <a:r>
              <a:rPr sz="2600" spc="-15" dirty="0">
                <a:latin typeface="Calibri"/>
                <a:cs typeface="Calibri"/>
              </a:rPr>
              <a:t>e</a:t>
            </a:r>
            <a:r>
              <a:rPr sz="2600" dirty="0">
                <a:latin typeface="Calibri"/>
                <a:cs typeface="Calibri"/>
              </a:rPr>
              <a:t>ni</a:t>
            </a:r>
            <a:r>
              <a:rPr sz="2600" spc="-15" dirty="0">
                <a:latin typeface="Calibri"/>
                <a:cs typeface="Calibri"/>
              </a:rPr>
              <a:t>l</a:t>
            </a:r>
            <a:r>
              <a:rPr sz="2600" spc="5" dirty="0">
                <a:latin typeface="Calibri"/>
                <a:cs typeface="Calibri"/>
              </a:rPr>
              <a:t>m</a:t>
            </a:r>
            <a:r>
              <a:rPr sz="2600" spc="-10" dirty="0">
                <a:latin typeface="Calibri"/>
                <a:cs typeface="Calibri"/>
              </a:rPr>
              <a:t>e</a:t>
            </a:r>
            <a:r>
              <a:rPr sz="2600" dirty="0">
                <a:latin typeface="Calibri"/>
                <a:cs typeface="Calibri"/>
              </a:rPr>
              <a:t>diği</a:t>
            </a:r>
            <a:endParaRPr sz="2600">
              <a:latin typeface="Calibri"/>
              <a:cs typeface="Calibri"/>
            </a:endParaRPr>
          </a:p>
        </p:txBody>
      </p:sp>
      <p:sp>
        <p:nvSpPr>
          <p:cNvPr id="13" name="object 13"/>
          <p:cNvSpPr txBox="1"/>
          <p:nvPr/>
        </p:nvSpPr>
        <p:spPr>
          <a:xfrm>
            <a:off x="547217" y="3561714"/>
            <a:ext cx="8072755" cy="1094105"/>
          </a:xfrm>
          <a:prstGeom prst="rect">
            <a:avLst/>
          </a:prstGeom>
        </p:spPr>
        <p:txBody>
          <a:bodyPr vert="horz" wrap="square" lIns="0" tIns="0" rIns="0" bIns="0" rtlCol="0">
            <a:spAutoFit/>
          </a:bodyPr>
          <a:lstStyle/>
          <a:p>
            <a:pPr marL="12700" marR="5080" algn="just">
              <a:lnSpc>
                <a:spcPts val="2810"/>
              </a:lnSpc>
            </a:pPr>
            <a:r>
              <a:rPr sz="2600" spc="-5" dirty="0">
                <a:latin typeface="Calibri"/>
                <a:cs typeface="Calibri"/>
              </a:rPr>
              <a:t>ihalelerde de tekliflerin </a:t>
            </a:r>
            <a:r>
              <a:rPr sz="2600" dirty="0">
                <a:latin typeface="Calibri"/>
                <a:cs typeface="Calibri"/>
              </a:rPr>
              <a:t>eşitliği </a:t>
            </a:r>
            <a:r>
              <a:rPr sz="2600" spc="-5" dirty="0">
                <a:latin typeface="Calibri"/>
                <a:cs typeface="Calibri"/>
              </a:rPr>
              <a:t>durumunda </a:t>
            </a:r>
            <a:r>
              <a:rPr sz="2600" spc="-15" dirty="0">
                <a:latin typeface="Calibri"/>
                <a:cs typeface="Calibri"/>
              </a:rPr>
              <a:t>ekonomik </a:t>
            </a:r>
            <a:r>
              <a:rPr sz="2600" dirty="0">
                <a:latin typeface="Calibri"/>
                <a:cs typeface="Calibri"/>
              </a:rPr>
              <a:t>açıdan  en </a:t>
            </a:r>
            <a:r>
              <a:rPr sz="2600" spc="-15" dirty="0">
                <a:latin typeface="Calibri"/>
                <a:cs typeface="Calibri"/>
              </a:rPr>
              <a:t>avantajlı </a:t>
            </a:r>
            <a:r>
              <a:rPr sz="2600" spc="-5" dirty="0">
                <a:latin typeface="Calibri"/>
                <a:cs typeface="Calibri"/>
              </a:rPr>
              <a:t>teklifin belirlenmesi için </a:t>
            </a:r>
            <a:r>
              <a:rPr sz="2600" dirty="0">
                <a:latin typeface="Calibri"/>
                <a:cs typeface="Calibri"/>
              </a:rPr>
              <a:t>iş </a:t>
            </a:r>
            <a:r>
              <a:rPr sz="2600" spc="-10" dirty="0">
                <a:latin typeface="Calibri"/>
                <a:cs typeface="Calibri"/>
              </a:rPr>
              <a:t>deneyimini </a:t>
            </a:r>
            <a:r>
              <a:rPr sz="2600" spc="-15" dirty="0">
                <a:latin typeface="Calibri"/>
                <a:cs typeface="Calibri"/>
              </a:rPr>
              <a:t>gösteren </a:t>
            </a:r>
            <a:r>
              <a:rPr sz="2600" spc="555" dirty="0">
                <a:latin typeface="Calibri"/>
                <a:cs typeface="Calibri"/>
              </a:rPr>
              <a:t> </a:t>
            </a:r>
            <a:r>
              <a:rPr sz="2600" spc="-10" dirty="0">
                <a:latin typeface="Calibri"/>
                <a:cs typeface="Calibri"/>
              </a:rPr>
              <a:t>belgedeki  belge  </a:t>
            </a:r>
            <a:r>
              <a:rPr sz="2600" spc="-5" dirty="0">
                <a:latin typeface="Calibri"/>
                <a:cs typeface="Calibri"/>
              </a:rPr>
              <a:t>tutarına  değerlendirme  kriteri  </a:t>
            </a:r>
            <a:r>
              <a:rPr sz="2600" spc="-10" dirty="0">
                <a:latin typeface="Calibri"/>
                <a:cs typeface="Calibri"/>
              </a:rPr>
              <a:t>olarak </a:t>
            </a:r>
            <a:r>
              <a:rPr sz="2600" spc="270" dirty="0">
                <a:latin typeface="Calibri"/>
                <a:cs typeface="Calibri"/>
              </a:rPr>
              <a:t> </a:t>
            </a:r>
            <a:r>
              <a:rPr sz="2600" spc="-15" dirty="0">
                <a:latin typeface="Calibri"/>
                <a:cs typeface="Calibri"/>
              </a:rPr>
              <a:t>yer</a:t>
            </a:r>
            <a:endParaRPr sz="2600">
              <a:latin typeface="Calibri"/>
              <a:cs typeface="Calibri"/>
            </a:endParaRPr>
          </a:p>
        </p:txBody>
      </p:sp>
      <p:sp>
        <p:nvSpPr>
          <p:cNvPr id="14" name="object 14"/>
          <p:cNvSpPr txBox="1"/>
          <p:nvPr/>
        </p:nvSpPr>
        <p:spPr>
          <a:xfrm>
            <a:off x="547217" y="4587113"/>
            <a:ext cx="1488440" cy="426084"/>
          </a:xfrm>
          <a:prstGeom prst="rect">
            <a:avLst/>
          </a:prstGeom>
        </p:spPr>
        <p:txBody>
          <a:bodyPr vert="horz" wrap="square" lIns="0" tIns="0" rIns="0" bIns="0" rtlCol="0">
            <a:spAutoFit/>
          </a:bodyPr>
          <a:lstStyle/>
          <a:p>
            <a:pPr marL="12700">
              <a:lnSpc>
                <a:spcPct val="100000"/>
              </a:lnSpc>
              <a:tabLst>
                <a:tab pos="1124585" algn="l"/>
              </a:tabLst>
            </a:pPr>
            <a:r>
              <a:rPr sz="2600" spc="-30" dirty="0">
                <a:latin typeface="Calibri"/>
                <a:cs typeface="Calibri"/>
              </a:rPr>
              <a:t>v</a:t>
            </a:r>
            <a:r>
              <a:rPr sz="2600" dirty="0">
                <a:latin typeface="Calibri"/>
                <a:cs typeface="Calibri"/>
              </a:rPr>
              <a:t>eril</a:t>
            </a:r>
            <a:r>
              <a:rPr sz="2600" spc="5" dirty="0">
                <a:latin typeface="Calibri"/>
                <a:cs typeface="Calibri"/>
              </a:rPr>
              <a:t>i</a:t>
            </a:r>
            <a:r>
              <a:rPr sz="2600" spc="-265" dirty="0">
                <a:latin typeface="Calibri"/>
                <a:cs typeface="Calibri"/>
              </a:rPr>
              <a:t>r</a:t>
            </a:r>
            <a:r>
              <a:rPr sz="2600" dirty="0">
                <a:latin typeface="Calibri"/>
                <a:cs typeface="Calibri"/>
              </a:rPr>
              <a:t>.	</a:t>
            </a:r>
            <a:r>
              <a:rPr sz="2600" spc="-15" dirty="0">
                <a:latin typeface="Calibri"/>
                <a:cs typeface="Calibri"/>
              </a:rPr>
              <a:t>Bu</a:t>
            </a:r>
            <a:endParaRPr sz="2600">
              <a:latin typeface="Calibri"/>
              <a:cs typeface="Calibri"/>
            </a:endParaRPr>
          </a:p>
        </p:txBody>
      </p:sp>
      <p:sp>
        <p:nvSpPr>
          <p:cNvPr id="15" name="object 15"/>
          <p:cNvSpPr txBox="1"/>
          <p:nvPr/>
        </p:nvSpPr>
        <p:spPr>
          <a:xfrm>
            <a:off x="2301620" y="4587113"/>
            <a:ext cx="1443990" cy="426084"/>
          </a:xfrm>
          <a:prstGeom prst="rect">
            <a:avLst/>
          </a:prstGeom>
        </p:spPr>
        <p:txBody>
          <a:bodyPr vert="horz" wrap="square" lIns="0" tIns="0" rIns="0" bIns="0" rtlCol="0">
            <a:spAutoFit/>
          </a:bodyPr>
          <a:lstStyle/>
          <a:p>
            <a:pPr marL="12700">
              <a:lnSpc>
                <a:spcPct val="100000"/>
              </a:lnSpc>
            </a:pPr>
            <a:r>
              <a:rPr sz="2600" spc="-10" dirty="0">
                <a:latin typeface="Calibri"/>
                <a:cs typeface="Calibri"/>
              </a:rPr>
              <a:t>ihalelerde,</a:t>
            </a:r>
            <a:endParaRPr sz="2600">
              <a:latin typeface="Calibri"/>
              <a:cs typeface="Calibri"/>
            </a:endParaRPr>
          </a:p>
        </p:txBody>
      </p:sp>
      <p:sp>
        <p:nvSpPr>
          <p:cNvPr id="16" name="object 16"/>
          <p:cNvSpPr txBox="1"/>
          <p:nvPr/>
        </p:nvSpPr>
        <p:spPr>
          <a:xfrm>
            <a:off x="4010405" y="4587113"/>
            <a:ext cx="1595755" cy="426084"/>
          </a:xfrm>
          <a:prstGeom prst="rect">
            <a:avLst/>
          </a:prstGeom>
        </p:spPr>
        <p:txBody>
          <a:bodyPr vert="horz" wrap="square" lIns="0" tIns="0" rIns="0" bIns="0" rtlCol="0">
            <a:spAutoFit/>
          </a:bodyPr>
          <a:lstStyle/>
          <a:p>
            <a:pPr marL="12700">
              <a:lnSpc>
                <a:spcPct val="100000"/>
              </a:lnSpc>
              <a:tabLst>
                <a:tab pos="1213485" algn="l"/>
              </a:tabLst>
            </a:pPr>
            <a:r>
              <a:rPr sz="2600" spc="-15" dirty="0">
                <a:latin typeface="Calibri"/>
                <a:cs typeface="Calibri"/>
              </a:rPr>
              <a:t>be</a:t>
            </a:r>
            <a:r>
              <a:rPr sz="2600" spc="-5" dirty="0">
                <a:latin typeface="Calibri"/>
                <a:cs typeface="Calibri"/>
              </a:rPr>
              <a:t>n</a:t>
            </a:r>
            <a:r>
              <a:rPr sz="2600" spc="-75" dirty="0">
                <a:latin typeface="Calibri"/>
                <a:cs typeface="Calibri"/>
              </a:rPr>
              <a:t>z</a:t>
            </a:r>
            <a:r>
              <a:rPr sz="2600" dirty="0">
                <a:latin typeface="Calibri"/>
                <a:cs typeface="Calibri"/>
              </a:rPr>
              <a:t>er	i</a:t>
            </a:r>
            <a:r>
              <a:rPr sz="2600" spc="-15" dirty="0">
                <a:latin typeface="Calibri"/>
                <a:cs typeface="Calibri"/>
              </a:rPr>
              <a:t>ş</a:t>
            </a:r>
            <a:r>
              <a:rPr sz="2600" dirty="0">
                <a:latin typeface="Calibri"/>
                <a:cs typeface="Calibri"/>
              </a:rPr>
              <a:t>e</a:t>
            </a:r>
            <a:endParaRPr sz="2600">
              <a:latin typeface="Calibri"/>
              <a:cs typeface="Calibri"/>
            </a:endParaRPr>
          </a:p>
        </p:txBody>
      </p:sp>
      <p:sp>
        <p:nvSpPr>
          <p:cNvPr id="17" name="object 17"/>
          <p:cNvSpPr txBox="1"/>
          <p:nvPr/>
        </p:nvSpPr>
        <p:spPr>
          <a:xfrm>
            <a:off x="5871464" y="4587113"/>
            <a:ext cx="2747645" cy="426084"/>
          </a:xfrm>
          <a:prstGeom prst="rect">
            <a:avLst/>
          </a:prstGeom>
        </p:spPr>
        <p:txBody>
          <a:bodyPr vert="horz" wrap="square" lIns="0" tIns="0" rIns="0" bIns="0" rtlCol="0">
            <a:spAutoFit/>
          </a:bodyPr>
          <a:lstStyle/>
          <a:p>
            <a:pPr marL="12700">
              <a:lnSpc>
                <a:spcPct val="100000"/>
              </a:lnSpc>
              <a:tabLst>
                <a:tab pos="1260475" algn="l"/>
              </a:tabLst>
            </a:pPr>
            <a:r>
              <a:rPr sz="2600" spc="-45" dirty="0">
                <a:latin typeface="Calibri"/>
                <a:cs typeface="Calibri"/>
              </a:rPr>
              <a:t>y</a:t>
            </a:r>
            <a:r>
              <a:rPr sz="2600" dirty="0">
                <a:latin typeface="Calibri"/>
                <a:cs typeface="Calibri"/>
              </a:rPr>
              <a:t>ö</a:t>
            </a:r>
            <a:r>
              <a:rPr sz="2600" spc="-20" dirty="0">
                <a:latin typeface="Calibri"/>
                <a:cs typeface="Calibri"/>
              </a:rPr>
              <a:t>n</a:t>
            </a:r>
            <a:r>
              <a:rPr sz="2600" dirty="0">
                <a:latin typeface="Calibri"/>
                <a:cs typeface="Calibri"/>
              </a:rPr>
              <a:t>elik	d</a:t>
            </a:r>
            <a:r>
              <a:rPr sz="2600" spc="-15" dirty="0">
                <a:latin typeface="Calibri"/>
                <a:cs typeface="Calibri"/>
              </a:rPr>
              <a:t>ü</a:t>
            </a:r>
            <a:r>
              <a:rPr sz="2600" spc="-60" dirty="0">
                <a:latin typeface="Calibri"/>
                <a:cs typeface="Calibri"/>
              </a:rPr>
              <a:t>z</a:t>
            </a:r>
            <a:r>
              <a:rPr sz="2600" spc="-15" dirty="0">
                <a:latin typeface="Calibri"/>
                <a:cs typeface="Calibri"/>
              </a:rPr>
              <a:t>e</a:t>
            </a:r>
            <a:r>
              <a:rPr sz="2600" dirty="0">
                <a:latin typeface="Calibri"/>
                <a:cs typeface="Calibri"/>
              </a:rPr>
              <a:t>nle</a:t>
            </a:r>
            <a:r>
              <a:rPr sz="2600" spc="-20" dirty="0">
                <a:latin typeface="Calibri"/>
                <a:cs typeface="Calibri"/>
              </a:rPr>
              <a:t>m</a:t>
            </a:r>
            <a:r>
              <a:rPr sz="2600" dirty="0">
                <a:latin typeface="Calibri"/>
                <a:cs typeface="Calibri"/>
              </a:rPr>
              <a:t>e</a:t>
            </a:r>
            <a:endParaRPr sz="2600">
              <a:latin typeface="Calibri"/>
              <a:cs typeface="Calibri"/>
            </a:endParaRPr>
          </a:p>
        </p:txBody>
      </p:sp>
      <p:sp>
        <p:nvSpPr>
          <p:cNvPr id="18" name="object 18"/>
          <p:cNvSpPr txBox="1"/>
          <p:nvPr/>
        </p:nvSpPr>
        <p:spPr>
          <a:xfrm>
            <a:off x="547217" y="4988433"/>
            <a:ext cx="8074025" cy="1094740"/>
          </a:xfrm>
          <a:prstGeom prst="rect">
            <a:avLst/>
          </a:prstGeom>
        </p:spPr>
        <p:txBody>
          <a:bodyPr vert="horz" wrap="square" lIns="0" tIns="0" rIns="0" bIns="0" rtlCol="0">
            <a:spAutoFit/>
          </a:bodyPr>
          <a:lstStyle/>
          <a:p>
            <a:pPr marL="12700" marR="5080" algn="just">
              <a:lnSpc>
                <a:spcPts val="2810"/>
              </a:lnSpc>
            </a:pPr>
            <a:r>
              <a:rPr sz="2600" spc="-5" dirty="0">
                <a:latin typeface="Calibri"/>
                <a:cs typeface="Calibri"/>
              </a:rPr>
              <a:t>yapılması </a:t>
            </a:r>
            <a:r>
              <a:rPr sz="2600" spc="-10" dirty="0">
                <a:latin typeface="Calibri"/>
                <a:cs typeface="Calibri"/>
              </a:rPr>
              <a:t>idarenin </a:t>
            </a:r>
            <a:r>
              <a:rPr sz="2600" spc="-30" dirty="0">
                <a:latin typeface="Calibri"/>
                <a:cs typeface="Calibri"/>
              </a:rPr>
              <a:t>takdirindedir. </a:t>
            </a:r>
            <a:r>
              <a:rPr sz="2600" spc="-15" dirty="0">
                <a:latin typeface="Calibri"/>
                <a:cs typeface="Calibri"/>
              </a:rPr>
              <a:t>Benzer</a:t>
            </a:r>
            <a:r>
              <a:rPr sz="2600" spc="555" dirty="0">
                <a:latin typeface="Calibri"/>
                <a:cs typeface="Calibri"/>
              </a:rPr>
              <a:t> </a:t>
            </a:r>
            <a:r>
              <a:rPr sz="2600" spc="-10" dirty="0">
                <a:latin typeface="Calibri"/>
                <a:cs typeface="Calibri"/>
              </a:rPr>
              <a:t>iş düzenlemesi  </a:t>
            </a:r>
            <a:r>
              <a:rPr sz="2600" spc="-15" dirty="0">
                <a:latin typeface="Calibri"/>
                <a:cs typeface="Calibri"/>
              </a:rPr>
              <a:t>yapılmayan </a:t>
            </a:r>
            <a:r>
              <a:rPr sz="2600" spc="-10" dirty="0">
                <a:latin typeface="Calibri"/>
                <a:cs typeface="Calibri"/>
              </a:rPr>
              <a:t>ihalelerde, isteklilerce </a:t>
            </a:r>
            <a:r>
              <a:rPr sz="2600" spc="-5" dirty="0">
                <a:latin typeface="Calibri"/>
                <a:cs typeface="Calibri"/>
              </a:rPr>
              <a:t>sunulan </a:t>
            </a:r>
            <a:r>
              <a:rPr sz="2600" dirty="0">
                <a:latin typeface="Calibri"/>
                <a:cs typeface="Calibri"/>
              </a:rPr>
              <a:t>iş </a:t>
            </a:r>
            <a:r>
              <a:rPr sz="2600" spc="-5" dirty="0">
                <a:latin typeface="Calibri"/>
                <a:cs typeface="Calibri"/>
              </a:rPr>
              <a:t>deneyimini  </a:t>
            </a:r>
            <a:r>
              <a:rPr sz="2600" spc="-15" dirty="0">
                <a:latin typeface="Calibri"/>
                <a:cs typeface="Calibri"/>
              </a:rPr>
              <a:t>gösteren </a:t>
            </a:r>
            <a:r>
              <a:rPr sz="2600" spc="-10" dirty="0">
                <a:latin typeface="Calibri"/>
                <a:cs typeface="Calibri"/>
              </a:rPr>
              <a:t>belgedeki </a:t>
            </a:r>
            <a:r>
              <a:rPr sz="2600" spc="-5" dirty="0">
                <a:latin typeface="Calibri"/>
                <a:cs typeface="Calibri"/>
              </a:rPr>
              <a:t>ihale </a:t>
            </a:r>
            <a:r>
              <a:rPr sz="2600" spc="-20" dirty="0">
                <a:latin typeface="Calibri"/>
                <a:cs typeface="Calibri"/>
              </a:rPr>
              <a:t>konusu </a:t>
            </a:r>
            <a:r>
              <a:rPr sz="2600" dirty="0">
                <a:latin typeface="Calibri"/>
                <a:cs typeface="Calibri"/>
              </a:rPr>
              <a:t>işe ilişkin </a:t>
            </a:r>
            <a:r>
              <a:rPr sz="2600" spc="-5" dirty="0">
                <a:latin typeface="Calibri"/>
                <a:cs typeface="Calibri"/>
              </a:rPr>
              <a:t>iş deneyim </a:t>
            </a:r>
            <a:r>
              <a:rPr sz="2600" spc="575" dirty="0">
                <a:latin typeface="Calibri"/>
                <a:cs typeface="Calibri"/>
              </a:rPr>
              <a:t> </a:t>
            </a:r>
            <a:r>
              <a:rPr sz="2600" spc="-10" dirty="0">
                <a:latin typeface="Calibri"/>
                <a:cs typeface="Calibri"/>
              </a:rPr>
              <a:t>tutarı</a:t>
            </a:r>
            <a:endParaRPr sz="2600">
              <a:latin typeface="Calibri"/>
              <a:cs typeface="Calibri"/>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579370" algn="l"/>
                <a:tab pos="8119109" algn="l"/>
              </a:tabLst>
            </a:pPr>
            <a:r>
              <a:rPr b="0" u="sng" dirty="0">
                <a:latin typeface="Times New Roman"/>
                <a:cs typeface="Times New Roman"/>
              </a:rPr>
              <a:t> 	</a:t>
            </a:r>
            <a:r>
              <a:rPr u="sng" dirty="0"/>
              <a:t>(Mal</a:t>
            </a:r>
            <a:r>
              <a:rPr u="sng" spc="-30" dirty="0"/>
              <a:t> </a:t>
            </a:r>
            <a:r>
              <a:rPr u="sng" spc="-5"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375917"/>
            <a:ext cx="8072120" cy="3018155"/>
          </a:xfrm>
          <a:prstGeom prst="rect">
            <a:avLst/>
          </a:prstGeom>
        </p:spPr>
        <p:txBody>
          <a:bodyPr vert="horz" wrap="square" lIns="0" tIns="0" rIns="0" bIns="0" rtlCol="0">
            <a:spAutoFit/>
          </a:bodyPr>
          <a:lstStyle/>
          <a:p>
            <a:pPr marL="12700" marR="5080" algn="just">
              <a:lnSpc>
                <a:spcPct val="100000"/>
              </a:lnSpc>
              <a:buSzPct val="89285"/>
              <a:buFont typeface="Arial"/>
              <a:buChar char="•"/>
              <a:tabLst>
                <a:tab pos="206375" algn="l"/>
              </a:tabLst>
            </a:pPr>
            <a:r>
              <a:rPr sz="2800" spc="-5" dirty="0">
                <a:solidFill>
                  <a:srgbClr val="FF0000"/>
                </a:solidFill>
                <a:latin typeface="Calibri"/>
                <a:cs typeface="Calibri"/>
              </a:rPr>
              <a:t>İş </a:t>
            </a:r>
            <a:r>
              <a:rPr sz="2800" spc="-10" dirty="0">
                <a:solidFill>
                  <a:srgbClr val="FF0000"/>
                </a:solidFill>
                <a:latin typeface="Calibri"/>
                <a:cs typeface="Calibri"/>
              </a:rPr>
              <a:t>deneyimini </a:t>
            </a:r>
            <a:r>
              <a:rPr sz="2800" spc="-20" dirty="0">
                <a:solidFill>
                  <a:srgbClr val="FF0000"/>
                </a:solidFill>
                <a:latin typeface="Calibri"/>
                <a:cs typeface="Calibri"/>
              </a:rPr>
              <a:t>gösteren </a:t>
            </a:r>
            <a:r>
              <a:rPr sz="2800" spc="-10" dirty="0">
                <a:solidFill>
                  <a:srgbClr val="FF0000"/>
                </a:solidFill>
                <a:latin typeface="Calibri"/>
                <a:cs typeface="Calibri"/>
              </a:rPr>
              <a:t>belgedeki belge tutarı daha  </a:t>
            </a:r>
            <a:r>
              <a:rPr sz="2800" spc="-15" dirty="0">
                <a:solidFill>
                  <a:srgbClr val="FF0000"/>
                </a:solidFill>
                <a:latin typeface="Calibri"/>
                <a:cs typeface="Calibri"/>
              </a:rPr>
              <a:t>fazla </a:t>
            </a:r>
            <a:r>
              <a:rPr sz="2800" spc="-10" dirty="0">
                <a:solidFill>
                  <a:srgbClr val="FF0000"/>
                </a:solidFill>
                <a:latin typeface="Calibri"/>
                <a:cs typeface="Calibri"/>
              </a:rPr>
              <a:t>olan </a:t>
            </a:r>
            <a:r>
              <a:rPr sz="2800" spc="-15" dirty="0">
                <a:solidFill>
                  <a:srgbClr val="FF0000"/>
                </a:solidFill>
                <a:latin typeface="Calibri"/>
                <a:cs typeface="Calibri"/>
              </a:rPr>
              <a:t>istekli</a:t>
            </a:r>
            <a:r>
              <a:rPr sz="2800" spc="-15" dirty="0">
                <a:latin typeface="Calibri"/>
                <a:cs typeface="Calibri"/>
              </a:rPr>
              <a:t>, ekonomik </a:t>
            </a:r>
            <a:r>
              <a:rPr sz="2800" spc="-5" dirty="0">
                <a:latin typeface="Calibri"/>
                <a:cs typeface="Calibri"/>
              </a:rPr>
              <a:t>açıdan en </a:t>
            </a:r>
            <a:r>
              <a:rPr sz="2800" spc="-20" dirty="0">
                <a:latin typeface="Calibri"/>
                <a:cs typeface="Calibri"/>
              </a:rPr>
              <a:t>avantajlı </a:t>
            </a:r>
            <a:r>
              <a:rPr sz="2800" spc="-10" dirty="0">
                <a:latin typeface="Calibri"/>
                <a:cs typeface="Calibri"/>
              </a:rPr>
              <a:t>teklif  </a:t>
            </a:r>
            <a:r>
              <a:rPr sz="2800" spc="-5" dirty="0">
                <a:latin typeface="Calibri"/>
                <a:cs typeface="Calibri"/>
              </a:rPr>
              <a:t>sahibi </a:t>
            </a:r>
            <a:r>
              <a:rPr sz="2800" spc="-15" dirty="0">
                <a:latin typeface="Calibri"/>
                <a:cs typeface="Calibri"/>
              </a:rPr>
              <a:t>olarak </a:t>
            </a:r>
            <a:r>
              <a:rPr sz="2800" spc="-35" dirty="0">
                <a:latin typeface="Calibri"/>
                <a:cs typeface="Calibri"/>
              </a:rPr>
              <a:t>belirlenir. </a:t>
            </a:r>
            <a:r>
              <a:rPr sz="2800" spc="-5" dirty="0">
                <a:solidFill>
                  <a:srgbClr val="FF0000"/>
                </a:solidFill>
                <a:latin typeface="Calibri"/>
                <a:cs typeface="Calibri"/>
              </a:rPr>
              <a:t>İş ortaklığında, </a:t>
            </a:r>
            <a:r>
              <a:rPr sz="2800" spc="-10" dirty="0">
                <a:solidFill>
                  <a:srgbClr val="FF0000"/>
                </a:solidFill>
                <a:latin typeface="Calibri"/>
                <a:cs typeface="Calibri"/>
              </a:rPr>
              <a:t>ortakların hisse  </a:t>
            </a:r>
            <a:r>
              <a:rPr sz="2800" spc="-15" dirty="0">
                <a:solidFill>
                  <a:srgbClr val="FF0000"/>
                </a:solidFill>
                <a:latin typeface="Calibri"/>
                <a:cs typeface="Calibri"/>
              </a:rPr>
              <a:t>oranına </a:t>
            </a:r>
            <a:r>
              <a:rPr sz="2800" spc="-5" dirty="0">
                <a:solidFill>
                  <a:srgbClr val="FF0000"/>
                </a:solidFill>
                <a:latin typeface="Calibri"/>
                <a:cs typeface="Calibri"/>
              </a:rPr>
              <a:t>bakılmaksızın pilot </a:t>
            </a:r>
            <a:r>
              <a:rPr sz="2800" spc="-20" dirty="0">
                <a:solidFill>
                  <a:srgbClr val="FF0000"/>
                </a:solidFill>
                <a:latin typeface="Calibri"/>
                <a:cs typeface="Calibri"/>
              </a:rPr>
              <a:t>ortağa </a:t>
            </a:r>
            <a:r>
              <a:rPr sz="2800" spc="-5" dirty="0">
                <a:solidFill>
                  <a:srgbClr val="FF0000"/>
                </a:solidFill>
                <a:latin typeface="Calibri"/>
                <a:cs typeface="Calibri"/>
              </a:rPr>
              <a:t>ait </a:t>
            </a:r>
            <a:r>
              <a:rPr sz="2800" spc="-10" dirty="0">
                <a:solidFill>
                  <a:srgbClr val="FF0000"/>
                </a:solidFill>
                <a:latin typeface="Calibri"/>
                <a:cs typeface="Calibri"/>
              </a:rPr>
              <a:t>iş deneyim tutarı</a:t>
            </a:r>
            <a:r>
              <a:rPr sz="2800" spc="-10" dirty="0">
                <a:latin typeface="Calibri"/>
                <a:cs typeface="Calibri"/>
              </a:rPr>
              <a:t>,  </a:t>
            </a:r>
            <a:r>
              <a:rPr sz="2800" spc="-20" dirty="0">
                <a:solidFill>
                  <a:srgbClr val="FF0000"/>
                </a:solidFill>
                <a:latin typeface="Calibri"/>
                <a:cs typeface="Calibri"/>
              </a:rPr>
              <a:t>konsorsiyumda </a:t>
            </a:r>
            <a:r>
              <a:rPr sz="2800" spc="-5" dirty="0">
                <a:solidFill>
                  <a:srgbClr val="FF0000"/>
                </a:solidFill>
                <a:latin typeface="Calibri"/>
                <a:cs typeface="Calibri"/>
              </a:rPr>
              <a:t>ise </a:t>
            </a:r>
            <a:r>
              <a:rPr sz="2800" spc="-20" dirty="0">
                <a:solidFill>
                  <a:srgbClr val="FF0000"/>
                </a:solidFill>
                <a:latin typeface="Calibri"/>
                <a:cs typeface="Calibri"/>
              </a:rPr>
              <a:t>koordinatör </a:t>
            </a:r>
            <a:r>
              <a:rPr sz="2800" spc="-15" dirty="0">
                <a:solidFill>
                  <a:srgbClr val="FF0000"/>
                </a:solidFill>
                <a:latin typeface="Calibri"/>
                <a:cs typeface="Calibri"/>
              </a:rPr>
              <a:t>ortağa </a:t>
            </a:r>
            <a:r>
              <a:rPr sz="2800" spc="-10" dirty="0">
                <a:solidFill>
                  <a:srgbClr val="FF0000"/>
                </a:solidFill>
                <a:latin typeface="Calibri"/>
                <a:cs typeface="Calibri"/>
              </a:rPr>
              <a:t>ait iş deneyim  tutarı </a:t>
            </a:r>
            <a:r>
              <a:rPr sz="2800" spc="-20" dirty="0">
                <a:solidFill>
                  <a:srgbClr val="FF0000"/>
                </a:solidFill>
                <a:latin typeface="Calibri"/>
                <a:cs typeface="Calibri"/>
              </a:rPr>
              <a:t>dikkate </a:t>
            </a:r>
            <a:r>
              <a:rPr sz="2800" spc="-15" dirty="0">
                <a:solidFill>
                  <a:srgbClr val="FF0000"/>
                </a:solidFill>
                <a:latin typeface="Calibri"/>
                <a:cs typeface="Calibri"/>
              </a:rPr>
              <a:t>alınarak </a:t>
            </a:r>
            <a:r>
              <a:rPr sz="2800" spc="-20" dirty="0">
                <a:latin typeface="Calibri"/>
                <a:cs typeface="Calibri"/>
              </a:rPr>
              <a:t>ekonomik </a:t>
            </a:r>
            <a:r>
              <a:rPr sz="2800" dirty="0">
                <a:latin typeface="Calibri"/>
                <a:cs typeface="Calibri"/>
              </a:rPr>
              <a:t>açıdan en </a:t>
            </a:r>
            <a:r>
              <a:rPr sz="2800" spc="-20" dirty="0">
                <a:latin typeface="Calibri"/>
                <a:cs typeface="Calibri"/>
              </a:rPr>
              <a:t>avantajlı  </a:t>
            </a:r>
            <a:r>
              <a:rPr sz="2800" spc="-10" dirty="0">
                <a:latin typeface="Calibri"/>
                <a:cs typeface="Calibri"/>
              </a:rPr>
              <a:t>teklif</a:t>
            </a:r>
            <a:r>
              <a:rPr sz="2800" spc="-60" dirty="0">
                <a:latin typeface="Calibri"/>
                <a:cs typeface="Calibri"/>
              </a:rPr>
              <a:t> </a:t>
            </a:r>
            <a:r>
              <a:rPr sz="2800" spc="-35" dirty="0">
                <a:latin typeface="Calibri"/>
                <a:cs typeface="Calibri"/>
              </a:rPr>
              <a:t>belirlenir.</a:t>
            </a:r>
            <a:endParaRPr sz="2800">
              <a:latin typeface="Calibri"/>
              <a:cs typeface="Calibri"/>
            </a:endParaRPr>
          </a:p>
        </p:txBody>
      </p:sp>
      <p:sp>
        <p:nvSpPr>
          <p:cNvPr id="12" name="object 12"/>
          <p:cNvSpPr txBox="1"/>
          <p:nvPr/>
        </p:nvSpPr>
        <p:spPr>
          <a:xfrm>
            <a:off x="547217" y="6147689"/>
            <a:ext cx="6041390" cy="381000"/>
          </a:xfrm>
          <a:prstGeom prst="rect">
            <a:avLst/>
          </a:prstGeom>
        </p:spPr>
        <p:txBody>
          <a:bodyPr vert="horz" wrap="square" lIns="0" tIns="0" rIns="0" bIns="0" rtlCol="0">
            <a:spAutoFit/>
          </a:bodyPr>
          <a:lstStyle/>
          <a:p>
            <a:pPr marL="12700">
              <a:lnSpc>
                <a:spcPts val="2755"/>
              </a:lnSpc>
            </a:pPr>
            <a:r>
              <a:rPr sz="2800" spc="-10" dirty="0">
                <a:latin typeface="Calibri"/>
                <a:cs typeface="Calibri"/>
              </a:rPr>
              <a:t>değerlendirme kriteri </a:t>
            </a:r>
            <a:r>
              <a:rPr sz="2800" spc="-15" dirty="0">
                <a:latin typeface="Calibri"/>
                <a:cs typeface="Calibri"/>
              </a:rPr>
              <a:t>olarak</a:t>
            </a:r>
            <a:r>
              <a:rPr sz="2800" spc="75" dirty="0">
                <a:latin typeface="Calibri"/>
                <a:cs typeface="Calibri"/>
              </a:rPr>
              <a:t> </a:t>
            </a:r>
            <a:r>
              <a:rPr sz="2800" spc="-30" dirty="0">
                <a:latin typeface="Calibri"/>
                <a:cs typeface="Calibri"/>
              </a:rPr>
              <a:t>öngörülebilir.</a:t>
            </a:r>
            <a:endParaRPr sz="28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124</a:t>
            </a:fld>
            <a:endParaRPr dirty="0"/>
          </a:p>
        </p:txBody>
      </p:sp>
      <p:sp>
        <p:nvSpPr>
          <p:cNvPr id="9" name="object 9"/>
          <p:cNvSpPr txBox="1"/>
          <p:nvPr/>
        </p:nvSpPr>
        <p:spPr>
          <a:xfrm>
            <a:off x="547217" y="4363592"/>
            <a:ext cx="829310"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204" dirty="0">
                <a:latin typeface="Calibri"/>
                <a:cs typeface="Calibri"/>
              </a:rPr>
              <a:t>Y</a:t>
            </a:r>
            <a:r>
              <a:rPr sz="2800" spc="-5" dirty="0">
                <a:latin typeface="Calibri"/>
                <a:cs typeface="Calibri"/>
              </a:rPr>
              <a:t>er</a:t>
            </a:r>
            <a:r>
              <a:rPr sz="2800" spc="-15" dirty="0">
                <a:latin typeface="Calibri"/>
                <a:cs typeface="Calibri"/>
              </a:rPr>
              <a:t>l</a:t>
            </a:r>
            <a:r>
              <a:rPr sz="2800" spc="-5" dirty="0">
                <a:latin typeface="Calibri"/>
                <a:cs typeface="Calibri"/>
              </a:rPr>
              <a:t>i</a:t>
            </a:r>
            <a:endParaRPr sz="2800">
              <a:latin typeface="Calibri"/>
              <a:cs typeface="Calibri"/>
            </a:endParaRPr>
          </a:p>
        </p:txBody>
      </p:sp>
      <p:sp>
        <p:nvSpPr>
          <p:cNvPr id="10" name="object 10"/>
          <p:cNvSpPr txBox="1"/>
          <p:nvPr/>
        </p:nvSpPr>
        <p:spPr>
          <a:xfrm>
            <a:off x="1708530" y="4363592"/>
            <a:ext cx="6910070" cy="457200"/>
          </a:xfrm>
          <a:prstGeom prst="rect">
            <a:avLst/>
          </a:prstGeom>
        </p:spPr>
        <p:txBody>
          <a:bodyPr vert="horz" wrap="square" lIns="0" tIns="0" rIns="0" bIns="0" rtlCol="0">
            <a:spAutoFit/>
          </a:bodyPr>
          <a:lstStyle/>
          <a:p>
            <a:pPr marL="12700">
              <a:lnSpc>
                <a:spcPct val="100000"/>
              </a:lnSpc>
              <a:tabLst>
                <a:tab pos="986155" algn="l"/>
                <a:tab pos="2068830" algn="l"/>
                <a:tab pos="3535045" algn="l"/>
                <a:tab pos="4783455" algn="l"/>
                <a:tab pos="5770880" algn="l"/>
              </a:tabLst>
            </a:pPr>
            <a:r>
              <a:rPr sz="2800" spc="-5" dirty="0">
                <a:latin typeface="Calibri"/>
                <a:cs typeface="Calibri"/>
              </a:rPr>
              <a:t>malı	</a:t>
            </a:r>
            <a:r>
              <a:rPr sz="2800" spc="-30" dirty="0">
                <a:latin typeface="Calibri"/>
                <a:cs typeface="Calibri"/>
              </a:rPr>
              <a:t>t</a:t>
            </a:r>
            <a:r>
              <a:rPr sz="2800" spc="-5" dirty="0">
                <a:latin typeface="Calibri"/>
                <a:cs typeface="Calibri"/>
              </a:rPr>
              <a:t>ekl</a:t>
            </a:r>
            <a:r>
              <a:rPr sz="2800" spc="-20" dirty="0">
                <a:latin typeface="Calibri"/>
                <a:cs typeface="Calibri"/>
              </a:rPr>
              <a:t>i</a:t>
            </a:r>
            <a:r>
              <a:rPr sz="2800" spc="-5" dirty="0">
                <a:latin typeface="Calibri"/>
                <a:cs typeface="Calibri"/>
              </a:rPr>
              <a:t>f</a:t>
            </a:r>
            <a:r>
              <a:rPr sz="2800" dirty="0">
                <a:latin typeface="Calibri"/>
                <a:cs typeface="Calibri"/>
              </a:rPr>
              <a:t>	</a:t>
            </a:r>
            <a:r>
              <a:rPr sz="2800" spc="-5" dirty="0">
                <a:latin typeface="Calibri"/>
                <a:cs typeface="Calibri"/>
              </a:rPr>
              <a:t>edenler</a:t>
            </a:r>
            <a:r>
              <a:rPr sz="2800" dirty="0">
                <a:latin typeface="Calibri"/>
                <a:cs typeface="Calibri"/>
              </a:rPr>
              <a:t>	</a:t>
            </a:r>
            <a:r>
              <a:rPr sz="2800" spc="-5" dirty="0">
                <a:latin typeface="Calibri"/>
                <a:cs typeface="Calibri"/>
              </a:rPr>
              <a:t>le</a:t>
            </a:r>
            <a:r>
              <a:rPr sz="2800" spc="-20" dirty="0">
                <a:latin typeface="Calibri"/>
                <a:cs typeface="Calibri"/>
              </a:rPr>
              <a:t>h</a:t>
            </a:r>
            <a:r>
              <a:rPr sz="2800" spc="-5" dirty="0">
                <a:latin typeface="Calibri"/>
                <a:cs typeface="Calibri"/>
              </a:rPr>
              <a:t>ine</a:t>
            </a:r>
            <a:r>
              <a:rPr sz="2800" dirty="0">
                <a:latin typeface="Calibri"/>
                <a:cs typeface="Calibri"/>
              </a:rPr>
              <a:t>	</a:t>
            </a:r>
            <a:r>
              <a:rPr sz="2800" spc="-10" dirty="0">
                <a:latin typeface="Calibri"/>
                <a:cs typeface="Calibri"/>
              </a:rPr>
              <a:t>fi</a:t>
            </a:r>
            <a:r>
              <a:rPr sz="2800" spc="-65" dirty="0">
                <a:latin typeface="Calibri"/>
                <a:cs typeface="Calibri"/>
              </a:rPr>
              <a:t>y</a:t>
            </a:r>
            <a:r>
              <a:rPr sz="2800" spc="-25" dirty="0">
                <a:latin typeface="Calibri"/>
                <a:cs typeface="Calibri"/>
              </a:rPr>
              <a:t>a</a:t>
            </a:r>
            <a:r>
              <a:rPr sz="2800" spc="-5" dirty="0">
                <a:latin typeface="Calibri"/>
                <a:cs typeface="Calibri"/>
              </a:rPr>
              <a:t>t</a:t>
            </a:r>
            <a:r>
              <a:rPr sz="2800" dirty="0">
                <a:latin typeface="Calibri"/>
                <a:cs typeface="Calibri"/>
              </a:rPr>
              <a:t>	</a:t>
            </a:r>
            <a:r>
              <a:rPr sz="2800" spc="-50" dirty="0">
                <a:latin typeface="Calibri"/>
                <a:cs typeface="Calibri"/>
              </a:rPr>
              <a:t>a</a:t>
            </a:r>
            <a:r>
              <a:rPr sz="2800" spc="-45" dirty="0">
                <a:latin typeface="Calibri"/>
                <a:cs typeface="Calibri"/>
              </a:rPr>
              <a:t>v</a:t>
            </a:r>
            <a:r>
              <a:rPr sz="2800" spc="-5" dirty="0">
                <a:latin typeface="Calibri"/>
                <a:cs typeface="Calibri"/>
              </a:rPr>
              <a:t>a</a:t>
            </a:r>
            <a:r>
              <a:rPr sz="2800" spc="-30" dirty="0">
                <a:latin typeface="Calibri"/>
                <a:cs typeface="Calibri"/>
              </a:rPr>
              <a:t>n</a:t>
            </a:r>
            <a:r>
              <a:rPr sz="2800" spc="-45" dirty="0">
                <a:latin typeface="Calibri"/>
                <a:cs typeface="Calibri"/>
              </a:rPr>
              <a:t>t</a:t>
            </a:r>
            <a:r>
              <a:rPr sz="2800" spc="-5" dirty="0">
                <a:latin typeface="Calibri"/>
                <a:cs typeface="Calibri"/>
              </a:rPr>
              <a:t>a</a:t>
            </a:r>
            <a:r>
              <a:rPr sz="2800" dirty="0">
                <a:latin typeface="Calibri"/>
                <a:cs typeface="Calibri"/>
              </a:rPr>
              <a:t>jı</a:t>
            </a:r>
            <a:endParaRPr sz="2800">
              <a:latin typeface="Calibri"/>
              <a:cs typeface="Calibri"/>
            </a:endParaRPr>
          </a:p>
        </p:txBody>
      </p:sp>
      <p:sp>
        <p:nvSpPr>
          <p:cNvPr id="11" name="object 11"/>
          <p:cNvSpPr txBox="1"/>
          <p:nvPr/>
        </p:nvSpPr>
        <p:spPr>
          <a:xfrm>
            <a:off x="547217" y="4790694"/>
            <a:ext cx="8074025" cy="1310640"/>
          </a:xfrm>
          <a:prstGeom prst="rect">
            <a:avLst/>
          </a:prstGeom>
        </p:spPr>
        <p:txBody>
          <a:bodyPr vert="horz" wrap="square" lIns="0" tIns="0" rIns="0" bIns="0" rtlCol="0">
            <a:spAutoFit/>
          </a:bodyPr>
          <a:lstStyle/>
          <a:p>
            <a:pPr marL="12700" marR="5080" algn="just">
              <a:lnSpc>
                <a:spcPct val="100000"/>
              </a:lnSpc>
            </a:pPr>
            <a:r>
              <a:rPr sz="2800" spc="-15" dirty="0">
                <a:latin typeface="Calibri"/>
                <a:cs typeface="Calibri"/>
              </a:rPr>
              <a:t>sağlanmayan </a:t>
            </a:r>
            <a:r>
              <a:rPr sz="2800" spc="-10" dirty="0">
                <a:latin typeface="Calibri"/>
                <a:cs typeface="Calibri"/>
              </a:rPr>
              <a:t>ihalelerde de istekli </a:t>
            </a:r>
            <a:r>
              <a:rPr sz="2800" spc="-15" dirty="0">
                <a:latin typeface="Calibri"/>
                <a:cs typeface="Calibri"/>
              </a:rPr>
              <a:t>tarafından yerli </a:t>
            </a:r>
            <a:r>
              <a:rPr sz="2800" dirty="0">
                <a:latin typeface="Calibri"/>
                <a:cs typeface="Calibri"/>
              </a:rPr>
              <a:t>malı  </a:t>
            </a:r>
            <a:r>
              <a:rPr sz="2800" spc="-10" dirty="0">
                <a:latin typeface="Calibri"/>
                <a:cs typeface="Calibri"/>
              </a:rPr>
              <a:t>teklif </a:t>
            </a:r>
            <a:r>
              <a:rPr sz="2800" spc="-5" dirty="0">
                <a:latin typeface="Calibri"/>
                <a:cs typeface="Calibri"/>
              </a:rPr>
              <a:t>edilmesi, </a:t>
            </a:r>
            <a:r>
              <a:rPr sz="2800" spc="-10" dirty="0">
                <a:latin typeface="Calibri"/>
                <a:cs typeface="Calibri"/>
              </a:rPr>
              <a:t>tekliflerin </a:t>
            </a:r>
            <a:r>
              <a:rPr sz="2800" spc="-5" dirty="0">
                <a:latin typeface="Calibri"/>
                <a:cs typeface="Calibri"/>
              </a:rPr>
              <a:t>eşitliği durumunda </a:t>
            </a:r>
            <a:r>
              <a:rPr sz="2800" spc="-20" dirty="0">
                <a:latin typeface="Calibri"/>
                <a:cs typeface="Calibri"/>
              </a:rPr>
              <a:t>ekonomik  </a:t>
            </a:r>
            <a:r>
              <a:rPr sz="2800" spc="-5" dirty="0">
                <a:latin typeface="Calibri"/>
                <a:cs typeface="Calibri"/>
              </a:rPr>
              <a:t>açıdan     en     </a:t>
            </a:r>
            <a:r>
              <a:rPr sz="2800" spc="-20" dirty="0">
                <a:latin typeface="Calibri"/>
                <a:cs typeface="Calibri"/>
              </a:rPr>
              <a:t>avantajlı     </a:t>
            </a:r>
            <a:r>
              <a:rPr sz="2800" spc="-10" dirty="0">
                <a:latin typeface="Calibri"/>
                <a:cs typeface="Calibri"/>
              </a:rPr>
              <a:t>teklifin     </a:t>
            </a:r>
            <a:r>
              <a:rPr sz="2800" spc="-5" dirty="0">
                <a:latin typeface="Calibri"/>
                <a:cs typeface="Calibri"/>
              </a:rPr>
              <a:t>belirlenmesinde </a:t>
            </a:r>
            <a:r>
              <a:rPr sz="2800" spc="580" dirty="0">
                <a:latin typeface="Calibri"/>
                <a:cs typeface="Calibri"/>
              </a:rPr>
              <a:t> </a:t>
            </a:r>
            <a:r>
              <a:rPr sz="2800" spc="-10" dirty="0">
                <a:latin typeface="Calibri"/>
                <a:cs typeface="Calibri"/>
              </a:rPr>
              <a:t>bir</a:t>
            </a:r>
            <a:endParaRPr sz="2800">
              <a:latin typeface="Calibri"/>
              <a:cs typeface="Calibri"/>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623185" algn="l"/>
                <a:tab pos="8119109" algn="l"/>
              </a:tabLst>
            </a:pPr>
            <a:r>
              <a:rPr b="0" u="sng" dirty="0">
                <a:latin typeface="Times New Roman"/>
                <a:cs typeface="Times New Roman"/>
              </a:rPr>
              <a:t> 	</a:t>
            </a:r>
            <a:r>
              <a:rPr u="sng" dirty="0"/>
              <a:t>(Mal</a:t>
            </a:r>
            <a:r>
              <a:rPr u="sng" spc="-75" dirty="0"/>
              <a:t> </a:t>
            </a:r>
            <a:r>
              <a:rPr u="sng" dirty="0"/>
              <a:t>Alımlarında)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462785"/>
            <a:ext cx="8073390" cy="4601845"/>
          </a:xfrm>
          <a:prstGeom prst="rect">
            <a:avLst/>
          </a:prstGeom>
        </p:spPr>
        <p:txBody>
          <a:bodyPr vert="horz" wrap="square" lIns="0" tIns="0" rIns="0" bIns="0" rtlCol="0">
            <a:spAutoFit/>
          </a:bodyPr>
          <a:lstStyle/>
          <a:p>
            <a:pPr marL="12700" marR="5080" algn="just">
              <a:lnSpc>
                <a:spcPct val="100000"/>
              </a:lnSpc>
              <a:buClr>
                <a:srgbClr val="FF0000"/>
              </a:buClr>
              <a:buSzPct val="90000"/>
              <a:buFont typeface="Arial"/>
              <a:buChar char="•"/>
              <a:tabLst>
                <a:tab pos="274955" algn="l"/>
              </a:tabLst>
            </a:pPr>
            <a:r>
              <a:rPr sz="2500" spc="-20" dirty="0">
                <a:latin typeface="Calibri"/>
                <a:cs typeface="Calibri"/>
              </a:rPr>
              <a:t>Ekonomik </a:t>
            </a:r>
            <a:r>
              <a:rPr sz="2500" spc="-5" dirty="0">
                <a:latin typeface="Calibri"/>
                <a:cs typeface="Calibri"/>
              </a:rPr>
              <a:t>açıdan </a:t>
            </a:r>
            <a:r>
              <a:rPr sz="2500" dirty="0">
                <a:latin typeface="Calibri"/>
                <a:cs typeface="Calibri"/>
              </a:rPr>
              <a:t>en </a:t>
            </a:r>
            <a:r>
              <a:rPr sz="2500" spc="-20" dirty="0">
                <a:latin typeface="Calibri"/>
                <a:cs typeface="Calibri"/>
              </a:rPr>
              <a:t>avantajlı </a:t>
            </a:r>
            <a:r>
              <a:rPr sz="2500" spc="-10" dirty="0">
                <a:latin typeface="Calibri"/>
                <a:cs typeface="Calibri"/>
              </a:rPr>
              <a:t>teklifin fiyatla birlikte </a:t>
            </a:r>
            <a:r>
              <a:rPr sz="2500" spc="-20" dirty="0">
                <a:latin typeface="Calibri"/>
                <a:cs typeface="Calibri"/>
              </a:rPr>
              <a:t>fiyat  </a:t>
            </a:r>
            <a:r>
              <a:rPr sz="2500" spc="-5" dirty="0">
                <a:latin typeface="Calibri"/>
                <a:cs typeface="Calibri"/>
              </a:rPr>
              <a:t>dışındaki unsurlar da </a:t>
            </a:r>
            <a:r>
              <a:rPr sz="2500" spc="-15" dirty="0">
                <a:latin typeface="Calibri"/>
                <a:cs typeface="Calibri"/>
              </a:rPr>
              <a:t>dikkate </a:t>
            </a:r>
            <a:r>
              <a:rPr sz="2500" spc="-10" dirty="0">
                <a:latin typeface="Calibri"/>
                <a:cs typeface="Calibri"/>
              </a:rPr>
              <a:t>alınarak </a:t>
            </a:r>
            <a:r>
              <a:rPr sz="2500" dirty="0">
                <a:latin typeface="Calibri"/>
                <a:cs typeface="Calibri"/>
              </a:rPr>
              <a:t>belirlendiği </a:t>
            </a:r>
            <a:r>
              <a:rPr sz="2500" spc="-5" dirty="0">
                <a:latin typeface="Calibri"/>
                <a:cs typeface="Calibri"/>
              </a:rPr>
              <a:t>ihalelerde,  tekliflerin </a:t>
            </a:r>
            <a:r>
              <a:rPr sz="2500" dirty="0">
                <a:latin typeface="Calibri"/>
                <a:cs typeface="Calibri"/>
              </a:rPr>
              <a:t>eşit </a:t>
            </a:r>
            <a:r>
              <a:rPr sz="2500" spc="-5" dirty="0">
                <a:latin typeface="Calibri"/>
                <a:cs typeface="Calibri"/>
              </a:rPr>
              <a:t>olması </a:t>
            </a:r>
            <a:r>
              <a:rPr sz="2500" spc="-10" dirty="0">
                <a:latin typeface="Calibri"/>
                <a:cs typeface="Calibri"/>
              </a:rPr>
              <a:t>durumunda </a:t>
            </a:r>
            <a:r>
              <a:rPr sz="2500" spc="-15" dirty="0">
                <a:latin typeface="Calibri"/>
                <a:cs typeface="Calibri"/>
              </a:rPr>
              <a:t>fiyat </a:t>
            </a:r>
            <a:r>
              <a:rPr sz="2500" spc="-5" dirty="0">
                <a:latin typeface="Calibri"/>
                <a:cs typeface="Calibri"/>
              </a:rPr>
              <a:t>teklifi düşük olan </a:t>
            </a:r>
            <a:r>
              <a:rPr sz="2500" spc="-10" dirty="0">
                <a:latin typeface="Calibri"/>
                <a:cs typeface="Calibri"/>
              </a:rPr>
              <a:t>istekli  </a:t>
            </a:r>
            <a:r>
              <a:rPr sz="2500" spc="-15" dirty="0">
                <a:latin typeface="Calibri"/>
                <a:cs typeface="Calibri"/>
              </a:rPr>
              <a:t>ekonomik </a:t>
            </a:r>
            <a:r>
              <a:rPr sz="2500" spc="-5" dirty="0">
                <a:latin typeface="Calibri"/>
                <a:cs typeface="Calibri"/>
              </a:rPr>
              <a:t>açıdan </a:t>
            </a:r>
            <a:r>
              <a:rPr sz="2500" spc="5" dirty="0">
                <a:latin typeface="Calibri"/>
                <a:cs typeface="Calibri"/>
              </a:rPr>
              <a:t>en </a:t>
            </a:r>
            <a:r>
              <a:rPr sz="2500" spc="-20" dirty="0">
                <a:latin typeface="Calibri"/>
                <a:cs typeface="Calibri"/>
              </a:rPr>
              <a:t>avantajlı </a:t>
            </a:r>
            <a:r>
              <a:rPr sz="2500" spc="-5" dirty="0">
                <a:latin typeface="Calibri"/>
                <a:cs typeface="Calibri"/>
              </a:rPr>
              <a:t>teklif </a:t>
            </a:r>
            <a:r>
              <a:rPr sz="2500" spc="-10" dirty="0">
                <a:latin typeface="Calibri"/>
                <a:cs typeface="Calibri"/>
              </a:rPr>
              <a:t>sahibi olarak </a:t>
            </a:r>
            <a:r>
              <a:rPr sz="2500" spc="-30" dirty="0">
                <a:latin typeface="Calibri"/>
                <a:cs typeface="Calibri"/>
              </a:rPr>
              <a:t>belirlenir.  </a:t>
            </a:r>
            <a:r>
              <a:rPr sz="2500" spc="-15" dirty="0">
                <a:latin typeface="Calibri"/>
                <a:cs typeface="Calibri"/>
              </a:rPr>
              <a:t>Fiyat </a:t>
            </a:r>
            <a:r>
              <a:rPr sz="2500" spc="-5" dirty="0">
                <a:latin typeface="Calibri"/>
                <a:cs typeface="Calibri"/>
              </a:rPr>
              <a:t>tekliflerinin de </a:t>
            </a:r>
            <a:r>
              <a:rPr sz="2500" dirty="0">
                <a:latin typeface="Calibri"/>
                <a:cs typeface="Calibri"/>
              </a:rPr>
              <a:t>eşit </a:t>
            </a:r>
            <a:r>
              <a:rPr sz="2500" spc="-5" dirty="0">
                <a:latin typeface="Calibri"/>
                <a:cs typeface="Calibri"/>
              </a:rPr>
              <a:t>olması </a:t>
            </a:r>
            <a:r>
              <a:rPr sz="2500" spc="-10" dirty="0">
                <a:latin typeface="Calibri"/>
                <a:cs typeface="Calibri"/>
              </a:rPr>
              <a:t>durumunda, </a:t>
            </a:r>
            <a:r>
              <a:rPr sz="2500" spc="-5" dirty="0">
                <a:latin typeface="Calibri"/>
                <a:cs typeface="Calibri"/>
              </a:rPr>
              <a:t>idari şartnamede  </a:t>
            </a:r>
            <a:r>
              <a:rPr sz="2500" spc="-15" dirty="0">
                <a:latin typeface="Calibri"/>
                <a:cs typeface="Calibri"/>
              </a:rPr>
              <a:t>yer </a:t>
            </a:r>
            <a:r>
              <a:rPr sz="2500" dirty="0">
                <a:latin typeface="Calibri"/>
                <a:cs typeface="Calibri"/>
              </a:rPr>
              <a:t>alan </a:t>
            </a:r>
            <a:r>
              <a:rPr sz="2500" spc="-15" dirty="0">
                <a:latin typeface="Calibri"/>
                <a:cs typeface="Calibri"/>
              </a:rPr>
              <a:t>fiyat </a:t>
            </a:r>
            <a:r>
              <a:rPr sz="2500" spc="-5" dirty="0">
                <a:latin typeface="Calibri"/>
                <a:cs typeface="Calibri"/>
              </a:rPr>
              <a:t>dışı unsurların </a:t>
            </a:r>
            <a:r>
              <a:rPr sz="2500" dirty="0">
                <a:latin typeface="Calibri"/>
                <a:cs typeface="Calibri"/>
              </a:rPr>
              <a:t>öncelik </a:t>
            </a:r>
            <a:r>
              <a:rPr sz="2500" spc="-5" dirty="0">
                <a:latin typeface="Calibri"/>
                <a:cs typeface="Calibri"/>
              </a:rPr>
              <a:t>sıralaması esas alınarak  </a:t>
            </a:r>
            <a:r>
              <a:rPr sz="2500" spc="-15" dirty="0">
                <a:latin typeface="Calibri"/>
                <a:cs typeface="Calibri"/>
              </a:rPr>
              <a:t>ekonomik</a:t>
            </a:r>
            <a:r>
              <a:rPr sz="2500" spc="535" dirty="0">
                <a:latin typeface="Calibri"/>
                <a:cs typeface="Calibri"/>
              </a:rPr>
              <a:t> </a:t>
            </a:r>
            <a:r>
              <a:rPr sz="2500" spc="-5" dirty="0">
                <a:latin typeface="Calibri"/>
                <a:cs typeface="Calibri"/>
              </a:rPr>
              <a:t>açıdan </a:t>
            </a:r>
            <a:r>
              <a:rPr sz="2500" dirty="0">
                <a:latin typeface="Calibri"/>
                <a:cs typeface="Calibri"/>
              </a:rPr>
              <a:t>en </a:t>
            </a:r>
            <a:r>
              <a:rPr sz="2500" spc="-20" dirty="0">
                <a:latin typeface="Calibri"/>
                <a:cs typeface="Calibri"/>
              </a:rPr>
              <a:t>avantajlı </a:t>
            </a:r>
            <a:r>
              <a:rPr sz="2500" spc="-5" dirty="0">
                <a:latin typeface="Calibri"/>
                <a:cs typeface="Calibri"/>
              </a:rPr>
              <a:t>teklif </a:t>
            </a:r>
            <a:r>
              <a:rPr sz="2500" spc="-25" dirty="0">
                <a:latin typeface="Calibri"/>
                <a:cs typeface="Calibri"/>
              </a:rPr>
              <a:t>belirlenir. </a:t>
            </a:r>
            <a:r>
              <a:rPr sz="2500" spc="-15" dirty="0">
                <a:latin typeface="Calibri"/>
                <a:cs typeface="Calibri"/>
              </a:rPr>
              <a:t>Fiyat</a:t>
            </a:r>
            <a:r>
              <a:rPr sz="2500" spc="535" dirty="0">
                <a:latin typeface="Calibri"/>
                <a:cs typeface="Calibri"/>
              </a:rPr>
              <a:t> </a:t>
            </a:r>
            <a:r>
              <a:rPr sz="2500" spc="-5" dirty="0">
                <a:latin typeface="Calibri"/>
                <a:cs typeface="Calibri"/>
              </a:rPr>
              <a:t>dışı  unsurların da eşit olması durumunda </a:t>
            </a:r>
            <a:r>
              <a:rPr sz="2500" spc="-15" dirty="0">
                <a:latin typeface="Calibri"/>
                <a:cs typeface="Calibri"/>
              </a:rPr>
              <a:t>ekonomik </a:t>
            </a:r>
            <a:r>
              <a:rPr sz="2500" spc="-5" dirty="0">
                <a:latin typeface="Calibri"/>
                <a:cs typeface="Calibri"/>
              </a:rPr>
              <a:t>açıdan </a:t>
            </a:r>
            <a:r>
              <a:rPr sz="2500" dirty="0">
                <a:latin typeface="Calibri"/>
                <a:cs typeface="Calibri"/>
              </a:rPr>
              <a:t>en  </a:t>
            </a:r>
            <a:r>
              <a:rPr sz="2500" spc="-15" dirty="0">
                <a:latin typeface="Calibri"/>
                <a:cs typeface="Calibri"/>
              </a:rPr>
              <a:t>avantajlı </a:t>
            </a:r>
            <a:r>
              <a:rPr sz="2500" spc="-5" dirty="0">
                <a:latin typeface="Calibri"/>
                <a:cs typeface="Calibri"/>
              </a:rPr>
              <a:t>teklif sahibi, </a:t>
            </a:r>
            <a:r>
              <a:rPr sz="2500" spc="-10" dirty="0">
                <a:latin typeface="Calibri"/>
                <a:cs typeface="Calibri"/>
              </a:rPr>
              <a:t>yerli </a:t>
            </a:r>
            <a:r>
              <a:rPr sz="2500" dirty="0">
                <a:latin typeface="Calibri"/>
                <a:cs typeface="Calibri"/>
              </a:rPr>
              <a:t>malı </a:t>
            </a:r>
            <a:r>
              <a:rPr sz="2500" spc="-5" dirty="0">
                <a:latin typeface="Calibri"/>
                <a:cs typeface="Calibri"/>
              </a:rPr>
              <a:t>teklif eden </a:t>
            </a:r>
            <a:r>
              <a:rPr sz="2500" spc="-30" dirty="0">
                <a:latin typeface="Calibri"/>
                <a:cs typeface="Calibri"/>
              </a:rPr>
              <a:t>isteklidir. </a:t>
            </a:r>
            <a:r>
              <a:rPr sz="2500" spc="-10" dirty="0">
                <a:latin typeface="Calibri"/>
                <a:cs typeface="Calibri"/>
              </a:rPr>
              <a:t>İsteklilerin  </a:t>
            </a:r>
            <a:r>
              <a:rPr sz="2500" spc="-5" dirty="0">
                <a:latin typeface="Calibri"/>
                <a:cs typeface="Calibri"/>
              </a:rPr>
              <a:t>teklif </a:t>
            </a:r>
            <a:r>
              <a:rPr sz="2500" spc="-10" dirty="0">
                <a:latin typeface="Calibri"/>
                <a:cs typeface="Calibri"/>
              </a:rPr>
              <a:t>ettikleri </a:t>
            </a:r>
            <a:r>
              <a:rPr sz="2500" spc="-5" dirty="0">
                <a:latin typeface="Calibri"/>
                <a:cs typeface="Calibri"/>
              </a:rPr>
              <a:t>malın </a:t>
            </a:r>
            <a:r>
              <a:rPr sz="2500" spc="-10" dirty="0">
                <a:latin typeface="Calibri"/>
                <a:cs typeface="Calibri"/>
              </a:rPr>
              <a:t>yerli </a:t>
            </a:r>
            <a:r>
              <a:rPr sz="2500" spc="-5" dirty="0">
                <a:latin typeface="Calibri"/>
                <a:cs typeface="Calibri"/>
              </a:rPr>
              <a:t>malı olmaması </a:t>
            </a:r>
            <a:r>
              <a:rPr sz="2500" spc="-20" dirty="0">
                <a:latin typeface="Calibri"/>
                <a:cs typeface="Calibri"/>
              </a:rPr>
              <a:t>veya </a:t>
            </a:r>
            <a:r>
              <a:rPr sz="2500" spc="-15" dirty="0">
                <a:latin typeface="Calibri"/>
                <a:cs typeface="Calibri"/>
              </a:rPr>
              <a:t>birden fazla </a:t>
            </a:r>
            <a:r>
              <a:rPr sz="2500" spc="535" dirty="0">
                <a:latin typeface="Calibri"/>
                <a:cs typeface="Calibri"/>
              </a:rPr>
              <a:t> </a:t>
            </a:r>
            <a:r>
              <a:rPr sz="2500" spc="-10" dirty="0">
                <a:latin typeface="Calibri"/>
                <a:cs typeface="Calibri"/>
              </a:rPr>
              <a:t>isteklinin </a:t>
            </a:r>
            <a:r>
              <a:rPr sz="2500" spc="-5" dirty="0">
                <a:latin typeface="Calibri"/>
                <a:cs typeface="Calibri"/>
              </a:rPr>
              <a:t>teklif </a:t>
            </a:r>
            <a:r>
              <a:rPr sz="2500" spc="-10" dirty="0">
                <a:latin typeface="Calibri"/>
                <a:cs typeface="Calibri"/>
              </a:rPr>
              <a:t>ettiği </a:t>
            </a:r>
            <a:r>
              <a:rPr sz="2500" spc="-5" dirty="0">
                <a:latin typeface="Calibri"/>
                <a:cs typeface="Calibri"/>
              </a:rPr>
              <a:t>malın </a:t>
            </a:r>
            <a:r>
              <a:rPr sz="2500" spc="-10" dirty="0">
                <a:latin typeface="Calibri"/>
                <a:cs typeface="Calibri"/>
              </a:rPr>
              <a:t>yerli </a:t>
            </a:r>
            <a:r>
              <a:rPr sz="2500" spc="-5" dirty="0">
                <a:latin typeface="Calibri"/>
                <a:cs typeface="Calibri"/>
              </a:rPr>
              <a:t>malı olması durumunda, iş  </a:t>
            </a:r>
            <a:r>
              <a:rPr sz="2500" spc="-10" dirty="0">
                <a:latin typeface="Calibri"/>
                <a:cs typeface="Calibri"/>
              </a:rPr>
              <a:t>deneyimini   </a:t>
            </a:r>
            <a:r>
              <a:rPr sz="2500" spc="-15" dirty="0">
                <a:latin typeface="Calibri"/>
                <a:cs typeface="Calibri"/>
              </a:rPr>
              <a:t>gösteren </a:t>
            </a:r>
            <a:r>
              <a:rPr sz="2500" spc="535" dirty="0">
                <a:latin typeface="Calibri"/>
                <a:cs typeface="Calibri"/>
              </a:rPr>
              <a:t> </a:t>
            </a:r>
            <a:r>
              <a:rPr sz="2500" spc="-5" dirty="0">
                <a:latin typeface="Calibri"/>
                <a:cs typeface="Calibri"/>
              </a:rPr>
              <a:t>belgedeki   </a:t>
            </a:r>
            <a:r>
              <a:rPr sz="2500" spc="-10" dirty="0">
                <a:latin typeface="Calibri"/>
                <a:cs typeface="Calibri"/>
              </a:rPr>
              <a:t>belge   </a:t>
            </a:r>
            <a:r>
              <a:rPr sz="2500" spc="-5" dirty="0">
                <a:latin typeface="Calibri"/>
                <a:cs typeface="Calibri"/>
              </a:rPr>
              <a:t>tutarı   esas </a:t>
            </a:r>
            <a:r>
              <a:rPr sz="2500" spc="365" dirty="0">
                <a:latin typeface="Calibri"/>
                <a:cs typeface="Calibri"/>
              </a:rPr>
              <a:t> </a:t>
            </a:r>
            <a:r>
              <a:rPr sz="2500" spc="-5" dirty="0">
                <a:latin typeface="Calibri"/>
                <a:cs typeface="Calibri"/>
              </a:rPr>
              <a:t>alınarak</a:t>
            </a:r>
            <a:endParaRPr sz="2500">
              <a:latin typeface="Calibri"/>
              <a:cs typeface="Calibri"/>
            </a:endParaRPr>
          </a:p>
        </p:txBody>
      </p:sp>
      <p:sp>
        <p:nvSpPr>
          <p:cNvPr id="9" name="object 9"/>
          <p:cNvSpPr txBox="1"/>
          <p:nvPr/>
        </p:nvSpPr>
        <p:spPr>
          <a:xfrm>
            <a:off x="547217" y="6102883"/>
            <a:ext cx="6586855" cy="342900"/>
          </a:xfrm>
          <a:prstGeom prst="rect">
            <a:avLst/>
          </a:prstGeom>
        </p:spPr>
        <p:txBody>
          <a:bodyPr vert="horz" wrap="square" lIns="0" tIns="0" rIns="0" bIns="0" rtlCol="0">
            <a:spAutoFit/>
          </a:bodyPr>
          <a:lstStyle/>
          <a:p>
            <a:pPr marL="12700">
              <a:lnSpc>
                <a:spcPts val="2475"/>
              </a:lnSpc>
            </a:pPr>
            <a:r>
              <a:rPr sz="2500" spc="-15" dirty="0">
                <a:latin typeface="Calibri"/>
                <a:cs typeface="Calibri"/>
              </a:rPr>
              <a:t>ekonomik </a:t>
            </a:r>
            <a:r>
              <a:rPr sz="2500" spc="-5" dirty="0">
                <a:latin typeface="Calibri"/>
                <a:cs typeface="Calibri"/>
              </a:rPr>
              <a:t>açıdan </a:t>
            </a:r>
            <a:r>
              <a:rPr sz="2500" dirty="0">
                <a:latin typeface="Calibri"/>
                <a:cs typeface="Calibri"/>
              </a:rPr>
              <a:t>en </a:t>
            </a:r>
            <a:r>
              <a:rPr sz="2500" spc="-15" dirty="0">
                <a:latin typeface="Calibri"/>
                <a:cs typeface="Calibri"/>
              </a:rPr>
              <a:t>avantajlı </a:t>
            </a:r>
            <a:r>
              <a:rPr sz="2500" spc="-5" dirty="0">
                <a:latin typeface="Calibri"/>
                <a:cs typeface="Calibri"/>
              </a:rPr>
              <a:t>teklif </a:t>
            </a:r>
            <a:r>
              <a:rPr sz="2500" spc="-10" dirty="0">
                <a:latin typeface="Calibri"/>
                <a:cs typeface="Calibri"/>
              </a:rPr>
              <a:t>sahibi</a:t>
            </a:r>
            <a:r>
              <a:rPr sz="2500" spc="30" dirty="0">
                <a:latin typeface="Calibri"/>
                <a:cs typeface="Calibri"/>
              </a:rPr>
              <a:t> </a:t>
            </a:r>
            <a:r>
              <a:rPr sz="2500" spc="-25" dirty="0">
                <a:latin typeface="Calibri"/>
                <a:cs typeface="Calibri"/>
              </a:rPr>
              <a:t>belirlenir.</a:t>
            </a:r>
            <a:endParaRPr sz="25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125</a:t>
            </a:fld>
            <a:endParaRPr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623185" algn="l"/>
                <a:tab pos="8119109" algn="l"/>
              </a:tabLst>
            </a:pPr>
            <a:r>
              <a:rPr b="0" u="sng" dirty="0">
                <a:latin typeface="Times New Roman"/>
                <a:cs typeface="Times New Roman"/>
              </a:rPr>
              <a:t> 	</a:t>
            </a:r>
            <a:r>
              <a:rPr u="sng" dirty="0"/>
              <a:t>(Mal</a:t>
            </a:r>
            <a:r>
              <a:rPr u="sng" spc="-75" dirty="0"/>
              <a:t> </a:t>
            </a:r>
            <a:r>
              <a:rPr u="sng" dirty="0"/>
              <a:t>Alımlarında)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375917"/>
            <a:ext cx="8074025" cy="4725670"/>
          </a:xfrm>
          <a:prstGeom prst="rect">
            <a:avLst/>
          </a:prstGeom>
        </p:spPr>
        <p:txBody>
          <a:bodyPr vert="horz" wrap="square" lIns="0" tIns="0" rIns="0" bIns="0" rtlCol="0">
            <a:spAutoFit/>
          </a:bodyPr>
          <a:lstStyle/>
          <a:p>
            <a:pPr marL="12700" marR="5080" algn="just">
              <a:lnSpc>
                <a:spcPct val="100000"/>
              </a:lnSpc>
              <a:buClr>
                <a:srgbClr val="FF0000"/>
              </a:buClr>
              <a:buSzPct val="85714"/>
              <a:buFont typeface="Arial"/>
              <a:buChar char="•"/>
              <a:tabLst>
                <a:tab pos="198755" algn="l"/>
              </a:tabLst>
            </a:pPr>
            <a:r>
              <a:rPr sz="2800" spc="-30" dirty="0">
                <a:latin typeface="Calibri"/>
                <a:cs typeface="Calibri"/>
              </a:rPr>
              <a:t>Tekliflerin </a:t>
            </a:r>
            <a:r>
              <a:rPr sz="2800" spc="-5" dirty="0">
                <a:latin typeface="Calibri"/>
                <a:cs typeface="Calibri"/>
              </a:rPr>
              <a:t>eşit olması durumunda </a:t>
            </a:r>
            <a:r>
              <a:rPr sz="2800" spc="-20" dirty="0">
                <a:latin typeface="Calibri"/>
                <a:cs typeface="Calibri"/>
              </a:rPr>
              <a:t>ekonomik </a:t>
            </a:r>
            <a:r>
              <a:rPr sz="2800" spc="-5" dirty="0">
                <a:latin typeface="Calibri"/>
                <a:cs typeface="Calibri"/>
              </a:rPr>
              <a:t>açıdan en  </a:t>
            </a:r>
            <a:r>
              <a:rPr sz="2800" spc="-20" dirty="0">
                <a:latin typeface="Calibri"/>
                <a:cs typeface="Calibri"/>
              </a:rPr>
              <a:t>avantajlı </a:t>
            </a:r>
            <a:r>
              <a:rPr sz="2800" spc="-10" dirty="0">
                <a:latin typeface="Calibri"/>
                <a:cs typeface="Calibri"/>
              </a:rPr>
              <a:t>teklif </a:t>
            </a:r>
            <a:r>
              <a:rPr sz="2800" spc="-15" dirty="0">
                <a:latin typeface="Calibri"/>
                <a:cs typeface="Calibri"/>
              </a:rPr>
              <a:t>belirlenirken </a:t>
            </a:r>
            <a:r>
              <a:rPr sz="2800" dirty="0">
                <a:latin typeface="Calibri"/>
                <a:cs typeface="Calibri"/>
              </a:rPr>
              <a:t>idari </a:t>
            </a:r>
            <a:r>
              <a:rPr sz="2800" spc="-5" dirty="0">
                <a:latin typeface="Calibri"/>
                <a:cs typeface="Calibri"/>
              </a:rPr>
              <a:t>şartnamedeki  </a:t>
            </a:r>
            <a:r>
              <a:rPr sz="2800" spc="-10" dirty="0">
                <a:latin typeface="Calibri"/>
                <a:cs typeface="Calibri"/>
              </a:rPr>
              <a:t>kriterlerin </a:t>
            </a:r>
            <a:r>
              <a:rPr sz="2800" spc="-5" dirty="0">
                <a:latin typeface="Calibri"/>
                <a:cs typeface="Calibri"/>
              </a:rPr>
              <a:t>öncelik </a:t>
            </a:r>
            <a:r>
              <a:rPr sz="2800" spc="-10" dirty="0">
                <a:latin typeface="Calibri"/>
                <a:cs typeface="Calibri"/>
              </a:rPr>
              <a:t>sıralaması </a:t>
            </a:r>
            <a:r>
              <a:rPr sz="2800" spc="-5" dirty="0">
                <a:latin typeface="Calibri"/>
                <a:cs typeface="Calibri"/>
              </a:rPr>
              <a:t>esas </a:t>
            </a:r>
            <a:r>
              <a:rPr sz="2800" spc="-45" dirty="0">
                <a:latin typeface="Calibri"/>
                <a:cs typeface="Calibri"/>
              </a:rPr>
              <a:t>alınır. </a:t>
            </a:r>
            <a:r>
              <a:rPr sz="2800" spc="-5" dirty="0">
                <a:latin typeface="Calibri"/>
                <a:cs typeface="Calibri"/>
              </a:rPr>
              <a:t>Bir </a:t>
            </a:r>
            <a:r>
              <a:rPr sz="2800" spc="-10" dirty="0">
                <a:latin typeface="Calibri"/>
                <a:cs typeface="Calibri"/>
              </a:rPr>
              <a:t>sıralama  </a:t>
            </a:r>
            <a:r>
              <a:rPr sz="2800" spc="-5" dirty="0">
                <a:latin typeface="Calibri"/>
                <a:cs typeface="Calibri"/>
              </a:rPr>
              <a:t>kriterindeki </a:t>
            </a:r>
            <a:r>
              <a:rPr sz="2800" spc="-10" dirty="0">
                <a:latin typeface="Calibri"/>
                <a:cs typeface="Calibri"/>
              </a:rPr>
              <a:t>değerlendirme </a:t>
            </a:r>
            <a:r>
              <a:rPr sz="2800" spc="-5" dirty="0">
                <a:latin typeface="Calibri"/>
                <a:cs typeface="Calibri"/>
              </a:rPr>
              <a:t>sonucunda </a:t>
            </a:r>
            <a:r>
              <a:rPr sz="2800" spc="-20" dirty="0">
                <a:latin typeface="Calibri"/>
                <a:cs typeface="Calibri"/>
              </a:rPr>
              <a:t>ekonomik  </a:t>
            </a:r>
            <a:r>
              <a:rPr sz="2800" spc="-5" dirty="0">
                <a:latin typeface="Calibri"/>
                <a:cs typeface="Calibri"/>
              </a:rPr>
              <a:t>açıdan en </a:t>
            </a:r>
            <a:r>
              <a:rPr sz="2800" spc="-20" dirty="0">
                <a:latin typeface="Calibri"/>
                <a:cs typeface="Calibri"/>
              </a:rPr>
              <a:t>avantajlı </a:t>
            </a:r>
            <a:r>
              <a:rPr sz="2800" spc="-10" dirty="0">
                <a:latin typeface="Calibri"/>
                <a:cs typeface="Calibri"/>
              </a:rPr>
              <a:t>teklifin </a:t>
            </a:r>
            <a:r>
              <a:rPr sz="2800" spc="-5" dirty="0">
                <a:latin typeface="Calibri"/>
                <a:cs typeface="Calibri"/>
              </a:rPr>
              <a:t>belirlenememesi </a:t>
            </a:r>
            <a:r>
              <a:rPr sz="2800" spc="-10" dirty="0">
                <a:latin typeface="Calibri"/>
                <a:cs typeface="Calibri"/>
              </a:rPr>
              <a:t>halinde  diğer sıralama kriterine </a:t>
            </a:r>
            <a:r>
              <a:rPr sz="2800" spc="-40" dirty="0">
                <a:latin typeface="Calibri"/>
                <a:cs typeface="Calibri"/>
              </a:rPr>
              <a:t>geçilir.</a:t>
            </a:r>
            <a:r>
              <a:rPr sz="2800" spc="550" dirty="0">
                <a:latin typeface="Calibri"/>
                <a:cs typeface="Calibri"/>
              </a:rPr>
              <a:t> </a:t>
            </a:r>
            <a:r>
              <a:rPr sz="2800" spc="-15" dirty="0">
                <a:latin typeface="Calibri"/>
                <a:cs typeface="Calibri"/>
              </a:rPr>
              <a:t>Üst</a:t>
            </a:r>
            <a:r>
              <a:rPr sz="2800" spc="600" dirty="0">
                <a:latin typeface="Calibri"/>
                <a:cs typeface="Calibri"/>
              </a:rPr>
              <a:t> </a:t>
            </a:r>
            <a:r>
              <a:rPr sz="2800" spc="-15" dirty="0">
                <a:latin typeface="Calibri"/>
                <a:cs typeface="Calibri"/>
              </a:rPr>
              <a:t>sırada</a:t>
            </a:r>
            <a:r>
              <a:rPr sz="2800" spc="600" dirty="0">
                <a:latin typeface="Calibri"/>
                <a:cs typeface="Calibri"/>
              </a:rPr>
              <a:t> </a:t>
            </a:r>
            <a:r>
              <a:rPr sz="2800" spc="-20" dirty="0">
                <a:latin typeface="Calibri"/>
                <a:cs typeface="Calibri"/>
              </a:rPr>
              <a:t>yer </a:t>
            </a:r>
            <a:r>
              <a:rPr sz="2800" spc="-5" dirty="0">
                <a:latin typeface="Calibri"/>
                <a:cs typeface="Calibri"/>
              </a:rPr>
              <a:t>alan  </a:t>
            </a:r>
            <a:r>
              <a:rPr sz="2800" spc="-15" dirty="0">
                <a:latin typeface="Calibri"/>
                <a:cs typeface="Calibri"/>
              </a:rPr>
              <a:t>kritere </a:t>
            </a:r>
            <a:r>
              <a:rPr sz="2800" spc="-20" dirty="0">
                <a:latin typeface="Calibri"/>
                <a:cs typeface="Calibri"/>
              </a:rPr>
              <a:t>göre </a:t>
            </a:r>
            <a:r>
              <a:rPr sz="2800" spc="-15" dirty="0">
                <a:latin typeface="Calibri"/>
                <a:cs typeface="Calibri"/>
              </a:rPr>
              <a:t>yapılan </a:t>
            </a:r>
            <a:r>
              <a:rPr sz="2800" spc="-5" dirty="0">
                <a:latin typeface="Calibri"/>
                <a:cs typeface="Calibri"/>
              </a:rPr>
              <a:t>değerlendirme sonucunda, </a:t>
            </a:r>
            <a:r>
              <a:rPr sz="2800" spc="-15" dirty="0">
                <a:latin typeface="Calibri"/>
                <a:cs typeface="Calibri"/>
              </a:rPr>
              <a:t>birden  </a:t>
            </a:r>
            <a:r>
              <a:rPr sz="2800" spc="-10" dirty="0">
                <a:latin typeface="Calibri"/>
                <a:cs typeface="Calibri"/>
              </a:rPr>
              <a:t>çok isteklinin tekliflerinin </a:t>
            </a:r>
            <a:r>
              <a:rPr sz="2800" spc="-5" dirty="0">
                <a:latin typeface="Calibri"/>
                <a:cs typeface="Calibri"/>
              </a:rPr>
              <a:t>birbirine eşit olması </a:t>
            </a:r>
            <a:r>
              <a:rPr sz="2800" spc="-30" dirty="0">
                <a:latin typeface="Calibri"/>
                <a:cs typeface="Calibri"/>
              </a:rPr>
              <a:t>veya  </a:t>
            </a:r>
            <a:r>
              <a:rPr sz="2800" spc="-20" dirty="0">
                <a:latin typeface="Calibri"/>
                <a:cs typeface="Calibri"/>
              </a:rPr>
              <a:t>ekonomik </a:t>
            </a:r>
            <a:r>
              <a:rPr sz="2800" spc="-5" dirty="0">
                <a:latin typeface="Calibri"/>
                <a:cs typeface="Calibri"/>
              </a:rPr>
              <a:t>açıdan </a:t>
            </a:r>
            <a:r>
              <a:rPr sz="2800" dirty="0">
                <a:latin typeface="Calibri"/>
                <a:cs typeface="Calibri"/>
              </a:rPr>
              <a:t>en </a:t>
            </a:r>
            <a:r>
              <a:rPr sz="2800" spc="-20" dirty="0">
                <a:latin typeface="Calibri"/>
                <a:cs typeface="Calibri"/>
              </a:rPr>
              <a:t>avantajlı </a:t>
            </a:r>
            <a:r>
              <a:rPr sz="2800" spc="-10" dirty="0">
                <a:latin typeface="Calibri"/>
                <a:cs typeface="Calibri"/>
              </a:rPr>
              <a:t>teklifin </a:t>
            </a:r>
            <a:r>
              <a:rPr sz="2800" spc="-5" dirty="0">
                <a:latin typeface="Calibri"/>
                <a:cs typeface="Calibri"/>
              </a:rPr>
              <a:t>belirlenememesi  durumunda, </a:t>
            </a:r>
            <a:r>
              <a:rPr sz="2800" spc="-10" dirty="0">
                <a:latin typeface="Calibri"/>
                <a:cs typeface="Calibri"/>
              </a:rPr>
              <a:t>sadece kriteri </a:t>
            </a:r>
            <a:r>
              <a:rPr sz="2800" spc="-15" dirty="0">
                <a:latin typeface="Calibri"/>
                <a:cs typeface="Calibri"/>
              </a:rPr>
              <a:t>sağlayan </a:t>
            </a:r>
            <a:r>
              <a:rPr sz="2800" spc="-10" dirty="0">
                <a:latin typeface="Calibri"/>
                <a:cs typeface="Calibri"/>
              </a:rPr>
              <a:t>isteklilerin teklifinin  diğer kriter </a:t>
            </a:r>
            <a:r>
              <a:rPr sz="2800" spc="-30" dirty="0">
                <a:latin typeface="Calibri"/>
                <a:cs typeface="Calibri"/>
              </a:rPr>
              <a:t>veya </a:t>
            </a:r>
            <a:r>
              <a:rPr sz="2800" spc="-10" dirty="0">
                <a:latin typeface="Calibri"/>
                <a:cs typeface="Calibri"/>
              </a:rPr>
              <a:t>kriterler </a:t>
            </a:r>
            <a:r>
              <a:rPr sz="2800" spc="-5" dirty="0">
                <a:latin typeface="Calibri"/>
                <a:cs typeface="Calibri"/>
              </a:rPr>
              <a:t>açısından </a:t>
            </a:r>
            <a:r>
              <a:rPr sz="2800" spc="120" dirty="0">
                <a:latin typeface="Calibri"/>
                <a:cs typeface="Calibri"/>
              </a:rPr>
              <a:t> </a:t>
            </a:r>
            <a:r>
              <a:rPr sz="2800" spc="-5" dirty="0">
                <a:latin typeface="Calibri"/>
                <a:cs typeface="Calibri"/>
              </a:rPr>
              <a:t>değerlendirilmesine</a:t>
            </a:r>
            <a:endParaRPr sz="2800">
              <a:latin typeface="Calibri"/>
              <a:cs typeface="Calibri"/>
            </a:endParaRPr>
          </a:p>
        </p:txBody>
      </p:sp>
      <p:sp>
        <p:nvSpPr>
          <p:cNvPr id="9" name="object 9"/>
          <p:cNvSpPr txBox="1"/>
          <p:nvPr/>
        </p:nvSpPr>
        <p:spPr>
          <a:xfrm>
            <a:off x="547217" y="6147689"/>
            <a:ext cx="1860550" cy="381000"/>
          </a:xfrm>
          <a:prstGeom prst="rect">
            <a:avLst/>
          </a:prstGeom>
        </p:spPr>
        <p:txBody>
          <a:bodyPr vert="horz" wrap="square" lIns="0" tIns="0" rIns="0" bIns="0" rtlCol="0">
            <a:spAutoFit/>
          </a:bodyPr>
          <a:lstStyle/>
          <a:p>
            <a:pPr marL="12700">
              <a:lnSpc>
                <a:spcPts val="2755"/>
              </a:lnSpc>
            </a:pPr>
            <a:r>
              <a:rPr sz="2800" spc="-20" dirty="0">
                <a:latin typeface="Calibri"/>
                <a:cs typeface="Calibri"/>
              </a:rPr>
              <a:t>devam</a:t>
            </a:r>
            <a:r>
              <a:rPr sz="2800" spc="-40" dirty="0">
                <a:latin typeface="Calibri"/>
                <a:cs typeface="Calibri"/>
              </a:rPr>
              <a:t> </a:t>
            </a:r>
            <a:r>
              <a:rPr sz="2800" spc="-50" dirty="0">
                <a:latin typeface="Calibri"/>
                <a:cs typeface="Calibri"/>
              </a:rPr>
              <a:t>edilir.</a:t>
            </a:r>
            <a:endParaRPr sz="28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126</a:t>
            </a:fld>
            <a:endParaRPr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579370" algn="l"/>
                <a:tab pos="8119109" algn="l"/>
              </a:tabLst>
            </a:pPr>
            <a:r>
              <a:rPr b="0" u="sng" dirty="0">
                <a:latin typeface="Times New Roman"/>
                <a:cs typeface="Times New Roman"/>
              </a:rPr>
              <a:t> 	</a:t>
            </a:r>
            <a:r>
              <a:rPr u="sng" dirty="0"/>
              <a:t>(Mal</a:t>
            </a:r>
            <a:r>
              <a:rPr u="sng" spc="-30" dirty="0"/>
              <a:t> </a:t>
            </a:r>
            <a:r>
              <a:rPr u="sng" spc="-5"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281557"/>
            <a:ext cx="8074659" cy="473709"/>
          </a:xfrm>
          <a:prstGeom prst="rect">
            <a:avLst/>
          </a:prstGeom>
        </p:spPr>
        <p:txBody>
          <a:bodyPr vert="horz" wrap="square" lIns="0" tIns="0" rIns="0" bIns="0" rtlCol="0">
            <a:spAutoFit/>
          </a:bodyPr>
          <a:lstStyle/>
          <a:p>
            <a:pPr marL="215265" indent="-202565">
              <a:lnSpc>
                <a:spcPct val="100000"/>
              </a:lnSpc>
              <a:buClr>
                <a:srgbClr val="FF0000"/>
              </a:buClr>
              <a:buSzPct val="89655"/>
              <a:buFont typeface="Arial"/>
              <a:buChar char="•"/>
              <a:tabLst>
                <a:tab pos="215900" algn="l"/>
              </a:tabLst>
            </a:pPr>
            <a:r>
              <a:rPr sz="2900" spc="-15" dirty="0">
                <a:latin typeface="Calibri"/>
                <a:cs typeface="Calibri"/>
              </a:rPr>
              <a:t>İhaleye </a:t>
            </a:r>
            <a:r>
              <a:rPr sz="2900" spc="-10" dirty="0">
                <a:latin typeface="Calibri"/>
                <a:cs typeface="Calibri"/>
              </a:rPr>
              <a:t>katılımda </a:t>
            </a:r>
            <a:r>
              <a:rPr sz="2900" spc="-15" dirty="0">
                <a:latin typeface="Calibri"/>
                <a:cs typeface="Calibri"/>
              </a:rPr>
              <a:t>yeterlik </a:t>
            </a:r>
            <a:r>
              <a:rPr sz="2900" spc="-10" dirty="0">
                <a:latin typeface="Calibri"/>
                <a:cs typeface="Calibri"/>
              </a:rPr>
              <a:t>belgesi </a:t>
            </a:r>
            <a:r>
              <a:rPr sz="2900" spc="-15" dirty="0">
                <a:latin typeface="Calibri"/>
                <a:cs typeface="Calibri"/>
              </a:rPr>
              <a:t>olarak</a:t>
            </a:r>
            <a:r>
              <a:rPr sz="2900" spc="114" dirty="0">
                <a:latin typeface="Calibri"/>
                <a:cs typeface="Calibri"/>
              </a:rPr>
              <a:t> </a:t>
            </a:r>
            <a:r>
              <a:rPr sz="2900" spc="-15" dirty="0">
                <a:latin typeface="Calibri"/>
                <a:cs typeface="Calibri"/>
              </a:rPr>
              <a:t>istenilmeyen</a:t>
            </a:r>
            <a:endParaRPr sz="2900">
              <a:latin typeface="Calibri"/>
              <a:cs typeface="Calibri"/>
            </a:endParaRPr>
          </a:p>
        </p:txBody>
      </p:sp>
      <p:sp>
        <p:nvSpPr>
          <p:cNvPr id="9" name="object 9"/>
          <p:cNvSpPr txBox="1"/>
          <p:nvPr/>
        </p:nvSpPr>
        <p:spPr>
          <a:xfrm>
            <a:off x="547217" y="1723898"/>
            <a:ext cx="6807200" cy="1003935"/>
          </a:xfrm>
          <a:prstGeom prst="rect">
            <a:avLst/>
          </a:prstGeom>
        </p:spPr>
        <p:txBody>
          <a:bodyPr vert="horz" wrap="square" lIns="0" tIns="0" rIns="0" bIns="0" rtlCol="0">
            <a:spAutoFit/>
          </a:bodyPr>
          <a:lstStyle/>
          <a:p>
            <a:pPr marL="12700" marR="5080">
              <a:lnSpc>
                <a:spcPct val="110000"/>
              </a:lnSpc>
              <a:tabLst>
                <a:tab pos="1612900" algn="l"/>
                <a:tab pos="2010410" algn="l"/>
                <a:tab pos="2606675" algn="l"/>
                <a:tab pos="3711575" algn="l"/>
                <a:tab pos="4498340" algn="l"/>
                <a:tab pos="4927600" algn="l"/>
                <a:tab pos="5542280" algn="l"/>
                <a:tab pos="6235700" algn="l"/>
              </a:tabLst>
            </a:pPr>
            <a:r>
              <a:rPr sz="2900" spc="-5" dirty="0">
                <a:latin typeface="Calibri"/>
                <a:cs typeface="Calibri"/>
              </a:rPr>
              <a:t>belgenin	</a:t>
            </a:r>
            <a:r>
              <a:rPr sz="2900" spc="-30" dirty="0">
                <a:latin typeface="Calibri"/>
                <a:cs typeface="Calibri"/>
              </a:rPr>
              <a:t>veya	</a:t>
            </a:r>
            <a:r>
              <a:rPr sz="2900" spc="-10" dirty="0">
                <a:latin typeface="Calibri"/>
                <a:cs typeface="Calibri"/>
              </a:rPr>
              <a:t>belgelerin,	tekliflerin	</a:t>
            </a:r>
            <a:r>
              <a:rPr sz="2900" spc="-5" dirty="0">
                <a:latin typeface="Calibri"/>
                <a:cs typeface="Calibri"/>
              </a:rPr>
              <a:t>eşit  duru</a:t>
            </a:r>
            <a:r>
              <a:rPr sz="2900" spc="-10" dirty="0">
                <a:latin typeface="Calibri"/>
                <a:cs typeface="Calibri"/>
              </a:rPr>
              <a:t>m</a:t>
            </a:r>
            <a:r>
              <a:rPr sz="2900" spc="-5" dirty="0">
                <a:latin typeface="Calibri"/>
                <a:cs typeface="Calibri"/>
              </a:rPr>
              <a:t>und</a:t>
            </a:r>
            <a:r>
              <a:rPr sz="2900" dirty="0">
                <a:latin typeface="Calibri"/>
                <a:cs typeface="Calibri"/>
              </a:rPr>
              <a:t>a	e</a:t>
            </a:r>
            <a:r>
              <a:rPr sz="2900" spc="-120" dirty="0">
                <a:latin typeface="Calibri"/>
                <a:cs typeface="Calibri"/>
              </a:rPr>
              <a:t>k</a:t>
            </a:r>
            <a:r>
              <a:rPr sz="2900" spc="-5" dirty="0">
                <a:latin typeface="Calibri"/>
                <a:cs typeface="Calibri"/>
              </a:rPr>
              <a:t>on</a:t>
            </a:r>
            <a:r>
              <a:rPr sz="2900" spc="-20" dirty="0">
                <a:latin typeface="Calibri"/>
                <a:cs typeface="Calibri"/>
              </a:rPr>
              <a:t>o</a:t>
            </a:r>
            <a:r>
              <a:rPr sz="2900" dirty="0">
                <a:latin typeface="Calibri"/>
                <a:cs typeface="Calibri"/>
              </a:rPr>
              <a:t>m</a:t>
            </a:r>
            <a:r>
              <a:rPr sz="2900" spc="-15" dirty="0">
                <a:latin typeface="Calibri"/>
                <a:cs typeface="Calibri"/>
              </a:rPr>
              <a:t>i</a:t>
            </a:r>
            <a:r>
              <a:rPr sz="2900" dirty="0">
                <a:latin typeface="Calibri"/>
                <a:cs typeface="Calibri"/>
              </a:rPr>
              <a:t>k	a</a:t>
            </a:r>
            <a:r>
              <a:rPr sz="2900" spc="-15" dirty="0">
                <a:latin typeface="Calibri"/>
                <a:cs typeface="Calibri"/>
              </a:rPr>
              <a:t>ç</a:t>
            </a:r>
            <a:r>
              <a:rPr sz="2900" dirty="0">
                <a:latin typeface="Calibri"/>
                <a:cs typeface="Calibri"/>
              </a:rPr>
              <a:t>ıdan	</a:t>
            </a:r>
            <a:r>
              <a:rPr sz="2900" spc="-5" dirty="0">
                <a:latin typeface="Calibri"/>
                <a:cs typeface="Calibri"/>
              </a:rPr>
              <a:t>e</a:t>
            </a:r>
            <a:r>
              <a:rPr sz="2900" dirty="0">
                <a:latin typeface="Calibri"/>
                <a:cs typeface="Calibri"/>
              </a:rPr>
              <a:t>n	</a:t>
            </a:r>
            <a:r>
              <a:rPr sz="2900" spc="-50" dirty="0">
                <a:latin typeface="Calibri"/>
                <a:cs typeface="Calibri"/>
              </a:rPr>
              <a:t>a</a:t>
            </a:r>
            <a:r>
              <a:rPr sz="2900" spc="-55" dirty="0">
                <a:latin typeface="Calibri"/>
                <a:cs typeface="Calibri"/>
              </a:rPr>
              <a:t>v</a:t>
            </a:r>
            <a:r>
              <a:rPr sz="2900" dirty="0">
                <a:latin typeface="Calibri"/>
                <a:cs typeface="Calibri"/>
              </a:rPr>
              <a:t>a</a:t>
            </a:r>
            <a:r>
              <a:rPr sz="2900" spc="-25" dirty="0">
                <a:latin typeface="Calibri"/>
                <a:cs typeface="Calibri"/>
              </a:rPr>
              <a:t>n</a:t>
            </a:r>
            <a:r>
              <a:rPr sz="2900" spc="-40" dirty="0">
                <a:latin typeface="Calibri"/>
                <a:cs typeface="Calibri"/>
              </a:rPr>
              <a:t>t</a:t>
            </a:r>
            <a:r>
              <a:rPr sz="2900" dirty="0">
                <a:latin typeface="Calibri"/>
                <a:cs typeface="Calibri"/>
              </a:rPr>
              <a:t>ajlı</a:t>
            </a:r>
            <a:endParaRPr sz="2900">
              <a:latin typeface="Calibri"/>
              <a:cs typeface="Calibri"/>
            </a:endParaRPr>
          </a:p>
        </p:txBody>
      </p:sp>
      <p:sp>
        <p:nvSpPr>
          <p:cNvPr id="10" name="object 10"/>
          <p:cNvSpPr txBox="1"/>
          <p:nvPr/>
        </p:nvSpPr>
        <p:spPr>
          <a:xfrm>
            <a:off x="7566406" y="1723898"/>
            <a:ext cx="1054735" cy="1003935"/>
          </a:xfrm>
          <a:prstGeom prst="rect">
            <a:avLst/>
          </a:prstGeom>
        </p:spPr>
        <p:txBody>
          <a:bodyPr vert="horz" wrap="square" lIns="0" tIns="0" rIns="0" bIns="0" rtlCol="0">
            <a:spAutoFit/>
          </a:bodyPr>
          <a:lstStyle/>
          <a:p>
            <a:pPr marL="12700" marR="5080" indent="51435">
              <a:lnSpc>
                <a:spcPct val="110000"/>
              </a:lnSpc>
            </a:pPr>
            <a:r>
              <a:rPr sz="2900" dirty="0">
                <a:latin typeface="Calibri"/>
                <a:cs typeface="Calibri"/>
              </a:rPr>
              <a:t>olm</a:t>
            </a:r>
            <a:r>
              <a:rPr sz="2900" spc="-20" dirty="0">
                <a:latin typeface="Calibri"/>
                <a:cs typeface="Calibri"/>
              </a:rPr>
              <a:t>a</a:t>
            </a:r>
            <a:r>
              <a:rPr sz="2900" dirty="0">
                <a:latin typeface="Calibri"/>
                <a:cs typeface="Calibri"/>
              </a:rPr>
              <a:t>sı  </a:t>
            </a:r>
            <a:r>
              <a:rPr sz="2900" spc="-40" dirty="0">
                <a:latin typeface="Calibri"/>
                <a:cs typeface="Calibri"/>
              </a:rPr>
              <a:t>t</a:t>
            </a:r>
            <a:r>
              <a:rPr sz="2900" spc="-20" dirty="0">
                <a:latin typeface="Calibri"/>
                <a:cs typeface="Calibri"/>
              </a:rPr>
              <a:t>e</a:t>
            </a:r>
            <a:r>
              <a:rPr sz="2900" dirty="0">
                <a:latin typeface="Calibri"/>
                <a:cs typeface="Calibri"/>
              </a:rPr>
              <a:t>k</a:t>
            </a:r>
            <a:r>
              <a:rPr sz="2900" spc="-10" dirty="0">
                <a:latin typeface="Calibri"/>
                <a:cs typeface="Calibri"/>
              </a:rPr>
              <a:t>l</a:t>
            </a:r>
            <a:r>
              <a:rPr sz="2900" dirty="0">
                <a:latin typeface="Calibri"/>
                <a:cs typeface="Calibri"/>
              </a:rPr>
              <a:t>ifin</a:t>
            </a:r>
            <a:endParaRPr sz="2900">
              <a:latin typeface="Calibri"/>
              <a:cs typeface="Calibri"/>
            </a:endParaRPr>
          </a:p>
        </p:txBody>
      </p:sp>
      <p:sp>
        <p:nvSpPr>
          <p:cNvPr id="11" name="object 11"/>
          <p:cNvSpPr txBox="1"/>
          <p:nvPr/>
        </p:nvSpPr>
        <p:spPr>
          <a:xfrm>
            <a:off x="547217" y="2696463"/>
            <a:ext cx="8074659" cy="3435350"/>
          </a:xfrm>
          <a:prstGeom prst="rect">
            <a:avLst/>
          </a:prstGeom>
        </p:spPr>
        <p:txBody>
          <a:bodyPr vert="horz" wrap="square" lIns="0" tIns="0" rIns="0" bIns="0" rtlCol="0">
            <a:spAutoFit/>
          </a:bodyPr>
          <a:lstStyle/>
          <a:p>
            <a:pPr marL="12700" marR="5080" algn="just">
              <a:lnSpc>
                <a:spcPct val="110000"/>
              </a:lnSpc>
            </a:pPr>
            <a:r>
              <a:rPr sz="2900" spc="-5" dirty="0">
                <a:latin typeface="Calibri"/>
                <a:cs typeface="Calibri"/>
              </a:rPr>
              <a:t>belirlenmesi için </a:t>
            </a:r>
            <a:r>
              <a:rPr sz="2900" spc="-10" dirty="0">
                <a:latin typeface="Calibri"/>
                <a:cs typeface="Calibri"/>
              </a:rPr>
              <a:t>istenildiği ihalelerde, </a:t>
            </a:r>
            <a:r>
              <a:rPr sz="2900" dirty="0">
                <a:latin typeface="Calibri"/>
                <a:cs typeface="Calibri"/>
              </a:rPr>
              <a:t>bu </a:t>
            </a:r>
            <a:r>
              <a:rPr sz="2900" spc="-10" dirty="0">
                <a:latin typeface="Calibri"/>
                <a:cs typeface="Calibri"/>
              </a:rPr>
              <a:t>belge </a:t>
            </a:r>
            <a:r>
              <a:rPr sz="2900" spc="-25" dirty="0">
                <a:latin typeface="Calibri"/>
                <a:cs typeface="Calibri"/>
              </a:rPr>
              <a:t>veya  </a:t>
            </a:r>
            <a:r>
              <a:rPr sz="2900" spc="-10" dirty="0">
                <a:latin typeface="Calibri"/>
                <a:cs typeface="Calibri"/>
              </a:rPr>
              <a:t>belgeleri </a:t>
            </a:r>
            <a:r>
              <a:rPr sz="2900" spc="-15" dirty="0">
                <a:latin typeface="Calibri"/>
                <a:cs typeface="Calibri"/>
              </a:rPr>
              <a:t>sunmayan </a:t>
            </a:r>
            <a:r>
              <a:rPr sz="2900" spc="-10" dirty="0">
                <a:latin typeface="Calibri"/>
                <a:cs typeface="Calibri"/>
              </a:rPr>
              <a:t>isteklinin teklifi </a:t>
            </a:r>
            <a:r>
              <a:rPr sz="2900" spc="-5" dirty="0">
                <a:latin typeface="Calibri"/>
                <a:cs typeface="Calibri"/>
              </a:rPr>
              <a:t>değerlendirme  </a:t>
            </a:r>
            <a:r>
              <a:rPr sz="2900" dirty="0">
                <a:latin typeface="Calibri"/>
                <a:cs typeface="Calibri"/>
              </a:rPr>
              <a:t>dışı </a:t>
            </a:r>
            <a:r>
              <a:rPr sz="2900" spc="-10" dirty="0">
                <a:latin typeface="Calibri"/>
                <a:cs typeface="Calibri"/>
              </a:rPr>
              <a:t>bırakılamaz. Ancak, tekliflerin </a:t>
            </a:r>
            <a:r>
              <a:rPr sz="2900" spc="-5" dirty="0">
                <a:latin typeface="Calibri"/>
                <a:cs typeface="Calibri"/>
              </a:rPr>
              <a:t>eşit olması </a:t>
            </a:r>
            <a:r>
              <a:rPr sz="2900" spc="-30" dirty="0">
                <a:latin typeface="Calibri"/>
                <a:cs typeface="Calibri"/>
              </a:rPr>
              <a:t>ve  </a:t>
            </a:r>
            <a:r>
              <a:rPr sz="2900" spc="-20" dirty="0">
                <a:latin typeface="Calibri"/>
                <a:cs typeface="Calibri"/>
              </a:rPr>
              <a:t>ekonomik </a:t>
            </a:r>
            <a:r>
              <a:rPr sz="2900" spc="-5" dirty="0">
                <a:latin typeface="Calibri"/>
                <a:cs typeface="Calibri"/>
              </a:rPr>
              <a:t>açıdan </a:t>
            </a:r>
            <a:r>
              <a:rPr sz="2900" spc="-10" dirty="0">
                <a:latin typeface="Calibri"/>
                <a:cs typeface="Calibri"/>
              </a:rPr>
              <a:t>en </a:t>
            </a:r>
            <a:r>
              <a:rPr sz="2900" spc="-20" dirty="0">
                <a:latin typeface="Calibri"/>
                <a:cs typeface="Calibri"/>
              </a:rPr>
              <a:t>avantajlı </a:t>
            </a:r>
            <a:r>
              <a:rPr sz="2900" spc="-10" dirty="0">
                <a:latin typeface="Calibri"/>
                <a:cs typeface="Calibri"/>
              </a:rPr>
              <a:t>teklifin </a:t>
            </a:r>
            <a:r>
              <a:rPr sz="2900" spc="-5" dirty="0">
                <a:latin typeface="Calibri"/>
                <a:cs typeface="Calibri"/>
              </a:rPr>
              <a:t>belirlenebilmesi  amacıyla </a:t>
            </a:r>
            <a:r>
              <a:rPr sz="2900" spc="-10" dirty="0">
                <a:latin typeface="Calibri"/>
                <a:cs typeface="Calibri"/>
              </a:rPr>
              <a:t>istenilen belge </a:t>
            </a:r>
            <a:r>
              <a:rPr sz="2900" spc="-30" dirty="0">
                <a:latin typeface="Calibri"/>
                <a:cs typeface="Calibri"/>
              </a:rPr>
              <a:t>veya </a:t>
            </a:r>
            <a:r>
              <a:rPr sz="2900" spc="-10" dirty="0">
                <a:latin typeface="Calibri"/>
                <a:cs typeface="Calibri"/>
              </a:rPr>
              <a:t>belgeleri, teklifleri  kapsamında </a:t>
            </a:r>
            <a:r>
              <a:rPr sz="2900" spc="-15" dirty="0">
                <a:latin typeface="Calibri"/>
                <a:cs typeface="Calibri"/>
              </a:rPr>
              <a:t>sunmayan </a:t>
            </a:r>
            <a:r>
              <a:rPr sz="2900" spc="-5" dirty="0">
                <a:latin typeface="Calibri"/>
                <a:cs typeface="Calibri"/>
              </a:rPr>
              <a:t>eşit </a:t>
            </a:r>
            <a:r>
              <a:rPr sz="2900" spc="-15" dirty="0">
                <a:latin typeface="Calibri"/>
                <a:cs typeface="Calibri"/>
              </a:rPr>
              <a:t>teklif </a:t>
            </a:r>
            <a:r>
              <a:rPr sz="2900" spc="-5" dirty="0">
                <a:latin typeface="Calibri"/>
                <a:cs typeface="Calibri"/>
              </a:rPr>
              <a:t>sahibi </a:t>
            </a:r>
            <a:r>
              <a:rPr sz="2900" spc="-15" dirty="0">
                <a:latin typeface="Calibri"/>
                <a:cs typeface="Calibri"/>
              </a:rPr>
              <a:t>istekli </a:t>
            </a:r>
            <a:r>
              <a:rPr sz="2900" spc="-25" dirty="0">
                <a:latin typeface="Calibri"/>
                <a:cs typeface="Calibri"/>
              </a:rPr>
              <a:t>veya  </a:t>
            </a:r>
            <a:r>
              <a:rPr sz="2900" spc="-15" dirty="0">
                <a:latin typeface="Calibri"/>
                <a:cs typeface="Calibri"/>
              </a:rPr>
              <a:t>isteklilere  </a:t>
            </a:r>
            <a:r>
              <a:rPr sz="2900" spc="-5" dirty="0">
                <a:latin typeface="Calibri"/>
                <a:cs typeface="Calibri"/>
              </a:rPr>
              <a:t>bu  </a:t>
            </a:r>
            <a:r>
              <a:rPr sz="2900" spc="-15" dirty="0">
                <a:latin typeface="Calibri"/>
                <a:cs typeface="Calibri"/>
              </a:rPr>
              <a:t>belge  </a:t>
            </a:r>
            <a:r>
              <a:rPr sz="2900" spc="-25" dirty="0">
                <a:latin typeface="Calibri"/>
                <a:cs typeface="Calibri"/>
              </a:rPr>
              <a:t>ya   </a:t>
            </a:r>
            <a:r>
              <a:rPr sz="2900" spc="-5" dirty="0">
                <a:latin typeface="Calibri"/>
                <a:cs typeface="Calibri"/>
              </a:rPr>
              <a:t>da  </a:t>
            </a:r>
            <a:r>
              <a:rPr sz="2900" spc="-10" dirty="0">
                <a:latin typeface="Calibri"/>
                <a:cs typeface="Calibri"/>
              </a:rPr>
              <a:t>belgeleri  </a:t>
            </a:r>
            <a:r>
              <a:rPr sz="2900" dirty="0">
                <a:latin typeface="Calibri"/>
                <a:cs typeface="Calibri"/>
              </a:rPr>
              <a:t>sunmaları   </a:t>
            </a:r>
            <a:r>
              <a:rPr sz="2900" spc="190" dirty="0">
                <a:latin typeface="Calibri"/>
                <a:cs typeface="Calibri"/>
              </a:rPr>
              <a:t> </a:t>
            </a:r>
            <a:r>
              <a:rPr sz="2900" spc="-5" dirty="0">
                <a:latin typeface="Calibri"/>
                <a:cs typeface="Calibri"/>
              </a:rPr>
              <a:t>için</a:t>
            </a:r>
            <a:endParaRPr sz="2900">
              <a:latin typeface="Calibri"/>
              <a:cs typeface="Calibri"/>
            </a:endParaRPr>
          </a:p>
        </p:txBody>
      </p:sp>
      <p:sp>
        <p:nvSpPr>
          <p:cNvPr id="12" name="object 12"/>
          <p:cNvSpPr txBox="1"/>
          <p:nvPr/>
        </p:nvSpPr>
        <p:spPr>
          <a:xfrm>
            <a:off x="547217" y="6144361"/>
            <a:ext cx="2691765" cy="473709"/>
          </a:xfrm>
          <a:prstGeom prst="rect">
            <a:avLst/>
          </a:prstGeom>
        </p:spPr>
        <p:txBody>
          <a:bodyPr vert="horz" wrap="square" lIns="0" tIns="0" rIns="0" bIns="0" rtlCol="0">
            <a:spAutoFit/>
          </a:bodyPr>
          <a:lstStyle/>
          <a:p>
            <a:pPr marL="12700">
              <a:lnSpc>
                <a:spcPct val="100000"/>
              </a:lnSpc>
            </a:pPr>
            <a:r>
              <a:rPr sz="2900" spc="-15" dirty="0">
                <a:latin typeface="Calibri"/>
                <a:cs typeface="Calibri"/>
              </a:rPr>
              <a:t>yeterli </a:t>
            </a:r>
            <a:r>
              <a:rPr sz="2900" spc="-10" dirty="0">
                <a:latin typeface="Calibri"/>
                <a:cs typeface="Calibri"/>
              </a:rPr>
              <a:t>süre</a:t>
            </a:r>
            <a:r>
              <a:rPr sz="2900" spc="-110" dirty="0">
                <a:latin typeface="Calibri"/>
                <a:cs typeface="Calibri"/>
              </a:rPr>
              <a:t> </a:t>
            </a:r>
            <a:r>
              <a:rPr sz="2900" spc="-40" dirty="0">
                <a:latin typeface="Calibri"/>
                <a:cs typeface="Calibri"/>
              </a:rPr>
              <a:t>verilir.</a:t>
            </a:r>
            <a:endParaRPr sz="2900">
              <a:latin typeface="Calibri"/>
              <a:cs typeface="Calibri"/>
            </a:endParaRPr>
          </a:p>
        </p:txBody>
      </p:sp>
      <p:sp>
        <p:nvSpPr>
          <p:cNvPr id="13" name="object 13"/>
          <p:cNvSpPr txBox="1"/>
          <p:nvPr/>
        </p:nvSpPr>
        <p:spPr>
          <a:xfrm>
            <a:off x="8331200" y="6447434"/>
            <a:ext cx="27686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135</a:t>
            </a:r>
            <a:endParaRPr sz="1200">
              <a:latin typeface="Tahoma"/>
              <a:cs typeface="Tahoma"/>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87167" y="65531"/>
            <a:ext cx="4283963"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Tekliflerin </a:t>
            </a:r>
            <a:r>
              <a:rPr dirty="0"/>
              <a:t>Eşit</a:t>
            </a:r>
            <a:r>
              <a:rPr spc="-50" dirty="0"/>
              <a:t> </a:t>
            </a:r>
            <a:r>
              <a:rPr dirty="0"/>
              <a:t>Olması</a:t>
            </a:r>
          </a:p>
          <a:p>
            <a:pPr algn="ctr">
              <a:lnSpc>
                <a:spcPct val="100000"/>
              </a:lnSpc>
              <a:tabLst>
                <a:tab pos="2579370" algn="l"/>
                <a:tab pos="8119109" algn="l"/>
              </a:tabLst>
            </a:pPr>
            <a:r>
              <a:rPr b="0" u="sng" dirty="0">
                <a:latin typeface="Times New Roman"/>
                <a:cs typeface="Times New Roman"/>
              </a:rPr>
              <a:t> 	</a:t>
            </a:r>
            <a:r>
              <a:rPr u="sng" dirty="0"/>
              <a:t>(Mal</a:t>
            </a:r>
            <a:r>
              <a:rPr u="sng" spc="-30" dirty="0"/>
              <a:t> </a:t>
            </a:r>
            <a:r>
              <a:rPr u="sng" spc="-5" dirty="0"/>
              <a:t>Alımlarında)	</a:t>
            </a: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p:nvPr/>
        </p:nvSpPr>
        <p:spPr>
          <a:xfrm>
            <a:off x="367284" y="4788408"/>
            <a:ext cx="528828" cy="688848"/>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446531" y="4725923"/>
            <a:ext cx="568451" cy="815339"/>
          </a:xfrm>
          <a:prstGeom prst="rect">
            <a:avLst/>
          </a:prstGeom>
          <a:blipFill>
            <a:blip r:embed="rId6" cstate="print"/>
            <a:stretch>
              <a:fillRect/>
            </a:stretch>
          </a:blipFill>
        </p:spPr>
        <p:txBody>
          <a:bodyPr wrap="square" lIns="0" tIns="0" rIns="0" bIns="0" rtlCol="0"/>
          <a:lstStyle/>
          <a:p>
            <a:endParaRPr/>
          </a:p>
        </p:txBody>
      </p:sp>
      <p:sp>
        <p:nvSpPr>
          <p:cNvPr id="10" name="object 10"/>
          <p:cNvSpPr txBox="1"/>
          <p:nvPr/>
        </p:nvSpPr>
        <p:spPr>
          <a:xfrm>
            <a:off x="547217" y="1283970"/>
            <a:ext cx="8075295" cy="4451985"/>
          </a:xfrm>
          <a:prstGeom prst="rect">
            <a:avLst/>
          </a:prstGeom>
        </p:spPr>
        <p:txBody>
          <a:bodyPr vert="horz" wrap="square" lIns="0" tIns="0" rIns="0" bIns="0" rtlCol="0">
            <a:spAutoFit/>
          </a:bodyPr>
          <a:lstStyle/>
          <a:p>
            <a:pPr marL="12700" marR="5715" algn="just">
              <a:lnSpc>
                <a:spcPct val="100000"/>
              </a:lnSpc>
              <a:buClr>
                <a:srgbClr val="FF0000"/>
              </a:buClr>
              <a:buSzPct val="89655"/>
              <a:buFont typeface="Arial"/>
              <a:buChar char="•"/>
              <a:tabLst>
                <a:tab pos="223520" algn="l"/>
              </a:tabLst>
            </a:pPr>
            <a:r>
              <a:rPr sz="2900" spc="-10" dirty="0">
                <a:latin typeface="Calibri"/>
                <a:cs typeface="Calibri"/>
              </a:rPr>
              <a:t>İstenilen belge </a:t>
            </a:r>
            <a:r>
              <a:rPr sz="2900" spc="-30" dirty="0">
                <a:latin typeface="Calibri"/>
                <a:cs typeface="Calibri"/>
              </a:rPr>
              <a:t>veya </a:t>
            </a:r>
            <a:r>
              <a:rPr sz="2900" spc="-10" dirty="0">
                <a:latin typeface="Calibri"/>
                <a:cs typeface="Calibri"/>
              </a:rPr>
              <a:t>belgeleri süresi </a:t>
            </a:r>
            <a:r>
              <a:rPr sz="2900" dirty="0">
                <a:latin typeface="Calibri"/>
                <a:cs typeface="Calibri"/>
              </a:rPr>
              <a:t>içerisinde </a:t>
            </a:r>
            <a:r>
              <a:rPr sz="2900" spc="-5" dirty="0">
                <a:latin typeface="Calibri"/>
                <a:cs typeface="Calibri"/>
              </a:rPr>
              <a:t>sunan  </a:t>
            </a:r>
            <a:r>
              <a:rPr sz="2900" spc="-10" dirty="0">
                <a:latin typeface="Calibri"/>
                <a:cs typeface="Calibri"/>
              </a:rPr>
              <a:t>isteklilerin belgeleri, </a:t>
            </a:r>
            <a:r>
              <a:rPr sz="2900" spc="-5" dirty="0">
                <a:latin typeface="Calibri"/>
                <a:cs typeface="Calibri"/>
              </a:rPr>
              <a:t>idari şartnamede </a:t>
            </a:r>
            <a:r>
              <a:rPr sz="2900" spc="-10" dirty="0">
                <a:latin typeface="Calibri"/>
                <a:cs typeface="Calibri"/>
              </a:rPr>
              <a:t>yapılan  </a:t>
            </a:r>
            <a:r>
              <a:rPr sz="2900" spc="-15" dirty="0">
                <a:latin typeface="Calibri"/>
                <a:cs typeface="Calibri"/>
              </a:rPr>
              <a:t>düzenlemeye </a:t>
            </a:r>
            <a:r>
              <a:rPr sz="2900" spc="-20" dirty="0">
                <a:latin typeface="Calibri"/>
                <a:cs typeface="Calibri"/>
              </a:rPr>
              <a:t>göre </a:t>
            </a:r>
            <a:r>
              <a:rPr sz="2900" spc="-10" dirty="0">
                <a:latin typeface="Calibri"/>
                <a:cs typeface="Calibri"/>
              </a:rPr>
              <a:t>değerlendirilerek </a:t>
            </a:r>
            <a:r>
              <a:rPr sz="2900" spc="-20" dirty="0">
                <a:latin typeface="Calibri"/>
                <a:cs typeface="Calibri"/>
              </a:rPr>
              <a:t>ekonomik </a:t>
            </a:r>
            <a:r>
              <a:rPr sz="2900" spc="-5" dirty="0">
                <a:latin typeface="Calibri"/>
                <a:cs typeface="Calibri"/>
              </a:rPr>
              <a:t>açıdan  en </a:t>
            </a:r>
            <a:r>
              <a:rPr sz="2900" spc="-20" dirty="0">
                <a:latin typeface="Calibri"/>
                <a:cs typeface="Calibri"/>
              </a:rPr>
              <a:t>avantajlı </a:t>
            </a:r>
            <a:r>
              <a:rPr sz="2900" spc="-10" dirty="0">
                <a:latin typeface="Calibri"/>
                <a:cs typeface="Calibri"/>
              </a:rPr>
              <a:t>teklif </a:t>
            </a:r>
            <a:r>
              <a:rPr sz="2900" spc="-5" dirty="0">
                <a:latin typeface="Calibri"/>
                <a:cs typeface="Calibri"/>
              </a:rPr>
              <a:t>sahibi </a:t>
            </a:r>
            <a:r>
              <a:rPr sz="2900" spc="-30" dirty="0">
                <a:latin typeface="Calibri"/>
                <a:cs typeface="Calibri"/>
              </a:rPr>
              <a:t>belirlenir. </a:t>
            </a:r>
            <a:r>
              <a:rPr sz="2900" spc="-10" dirty="0">
                <a:latin typeface="Calibri"/>
                <a:cs typeface="Calibri"/>
              </a:rPr>
              <a:t>Ancak </a:t>
            </a:r>
            <a:r>
              <a:rPr sz="2900" spc="-15" dirty="0">
                <a:latin typeface="Calibri"/>
                <a:cs typeface="Calibri"/>
              </a:rPr>
              <a:t>isteklilerce  </a:t>
            </a:r>
            <a:r>
              <a:rPr sz="2900" spc="-10" dirty="0">
                <a:latin typeface="Calibri"/>
                <a:cs typeface="Calibri"/>
              </a:rPr>
              <a:t>sunulacak yerli </a:t>
            </a:r>
            <a:r>
              <a:rPr sz="2900" spc="-5" dirty="0">
                <a:latin typeface="Calibri"/>
                <a:cs typeface="Calibri"/>
              </a:rPr>
              <a:t>malı </a:t>
            </a:r>
            <a:r>
              <a:rPr sz="2900" spc="-10" dirty="0">
                <a:latin typeface="Calibri"/>
                <a:cs typeface="Calibri"/>
              </a:rPr>
              <a:t>belgesinin </a:t>
            </a:r>
            <a:r>
              <a:rPr sz="2900" dirty="0">
                <a:latin typeface="Calibri"/>
                <a:cs typeface="Calibri"/>
              </a:rPr>
              <a:t>ihale </a:t>
            </a:r>
            <a:r>
              <a:rPr sz="2900" spc="-5" dirty="0">
                <a:latin typeface="Calibri"/>
                <a:cs typeface="Calibri"/>
              </a:rPr>
              <a:t>tarihinden </a:t>
            </a:r>
            <a:r>
              <a:rPr sz="2900" dirty="0">
                <a:latin typeface="Calibri"/>
                <a:cs typeface="Calibri"/>
              </a:rPr>
              <a:t>önce  </a:t>
            </a:r>
            <a:r>
              <a:rPr sz="2900" spc="-5" dirty="0">
                <a:latin typeface="Calibri"/>
                <a:cs typeface="Calibri"/>
              </a:rPr>
              <a:t>düzenlenmiş olması; </a:t>
            </a:r>
            <a:r>
              <a:rPr sz="2900" dirty="0">
                <a:latin typeface="Calibri"/>
                <a:cs typeface="Calibri"/>
              </a:rPr>
              <a:t>iş </a:t>
            </a:r>
            <a:r>
              <a:rPr sz="2900" spc="-10" dirty="0">
                <a:latin typeface="Calibri"/>
                <a:cs typeface="Calibri"/>
              </a:rPr>
              <a:t>deneyimini </a:t>
            </a:r>
            <a:r>
              <a:rPr sz="2900" spc="-20" dirty="0">
                <a:latin typeface="Calibri"/>
                <a:cs typeface="Calibri"/>
              </a:rPr>
              <a:t>gösteren belgeye  </a:t>
            </a:r>
            <a:r>
              <a:rPr sz="2900" spc="-30" dirty="0">
                <a:latin typeface="Calibri"/>
                <a:cs typeface="Calibri"/>
              </a:rPr>
              <a:t>konu </a:t>
            </a:r>
            <a:r>
              <a:rPr sz="2900" dirty="0">
                <a:latin typeface="Calibri"/>
                <a:cs typeface="Calibri"/>
              </a:rPr>
              <a:t>işin ise </a:t>
            </a:r>
            <a:r>
              <a:rPr sz="2900" spc="-5" dirty="0">
                <a:latin typeface="Calibri"/>
                <a:cs typeface="Calibri"/>
              </a:rPr>
              <a:t>ihale </a:t>
            </a:r>
            <a:r>
              <a:rPr sz="2900" spc="-10" dirty="0">
                <a:latin typeface="Calibri"/>
                <a:cs typeface="Calibri"/>
              </a:rPr>
              <a:t>tarihinden </a:t>
            </a:r>
            <a:r>
              <a:rPr sz="2900" dirty="0">
                <a:latin typeface="Calibri"/>
                <a:cs typeface="Calibri"/>
              </a:rPr>
              <a:t>önce </a:t>
            </a:r>
            <a:r>
              <a:rPr sz="2900" spc="-10" dirty="0">
                <a:latin typeface="Calibri"/>
                <a:cs typeface="Calibri"/>
              </a:rPr>
              <a:t>gerçekleştirilmiş  </a:t>
            </a:r>
            <a:r>
              <a:rPr sz="2900" dirty="0">
                <a:latin typeface="Calibri"/>
                <a:cs typeface="Calibri"/>
              </a:rPr>
              <a:t>olması</a:t>
            </a:r>
            <a:r>
              <a:rPr sz="2900" spc="-105" dirty="0">
                <a:latin typeface="Calibri"/>
                <a:cs typeface="Calibri"/>
              </a:rPr>
              <a:t> </a:t>
            </a:r>
            <a:r>
              <a:rPr sz="2900" spc="-35" dirty="0">
                <a:latin typeface="Calibri"/>
                <a:cs typeface="Calibri"/>
              </a:rPr>
              <a:t>zorunludur.</a:t>
            </a:r>
            <a:endParaRPr sz="2900">
              <a:latin typeface="Calibri"/>
              <a:cs typeface="Calibri"/>
            </a:endParaRPr>
          </a:p>
          <a:p>
            <a:pPr marL="12700" marR="5080" algn="just">
              <a:lnSpc>
                <a:spcPct val="100000"/>
              </a:lnSpc>
              <a:buClr>
                <a:srgbClr val="FF0000"/>
              </a:buClr>
              <a:buSzPct val="89655"/>
              <a:buFont typeface="Arial"/>
              <a:buChar char="•"/>
              <a:tabLst>
                <a:tab pos="212725" algn="l"/>
              </a:tabLst>
            </a:pPr>
            <a:r>
              <a:rPr sz="2900" spc="-50" dirty="0">
                <a:solidFill>
                  <a:srgbClr val="0000FF"/>
                </a:solidFill>
                <a:latin typeface="Calibri"/>
                <a:cs typeface="Calibri"/>
              </a:rPr>
              <a:t>Yerli </a:t>
            </a:r>
            <a:r>
              <a:rPr sz="2900" spc="-5" dirty="0">
                <a:solidFill>
                  <a:srgbClr val="0000FF"/>
                </a:solidFill>
                <a:latin typeface="Calibri"/>
                <a:cs typeface="Calibri"/>
              </a:rPr>
              <a:t>malı </a:t>
            </a:r>
            <a:r>
              <a:rPr sz="2900" spc="-15" dirty="0">
                <a:solidFill>
                  <a:srgbClr val="0000FF"/>
                </a:solidFill>
                <a:latin typeface="Calibri"/>
                <a:cs typeface="Calibri"/>
              </a:rPr>
              <a:t>ve </a:t>
            </a:r>
            <a:r>
              <a:rPr sz="2900" spc="-20" dirty="0">
                <a:solidFill>
                  <a:srgbClr val="0000FF"/>
                </a:solidFill>
                <a:latin typeface="Calibri"/>
                <a:cs typeface="Calibri"/>
              </a:rPr>
              <a:t>fiyat </a:t>
            </a:r>
            <a:r>
              <a:rPr sz="2900" dirty="0">
                <a:solidFill>
                  <a:srgbClr val="0000FF"/>
                </a:solidFill>
                <a:latin typeface="Calibri"/>
                <a:cs typeface="Calibri"/>
              </a:rPr>
              <a:t>dışı </a:t>
            </a:r>
            <a:r>
              <a:rPr sz="2900" spc="-10" dirty="0">
                <a:solidFill>
                  <a:srgbClr val="0000FF"/>
                </a:solidFill>
                <a:latin typeface="Calibri"/>
                <a:cs typeface="Calibri"/>
              </a:rPr>
              <a:t>unsurlardan </a:t>
            </a:r>
            <a:r>
              <a:rPr sz="2900" spc="-5" dirty="0">
                <a:solidFill>
                  <a:srgbClr val="0000FF"/>
                </a:solidFill>
                <a:latin typeface="Calibri"/>
                <a:cs typeface="Calibri"/>
              </a:rPr>
              <a:t>birine </a:t>
            </a:r>
            <a:r>
              <a:rPr sz="2900" spc="-30" dirty="0">
                <a:solidFill>
                  <a:srgbClr val="0000FF"/>
                </a:solidFill>
                <a:latin typeface="Calibri"/>
                <a:cs typeface="Calibri"/>
              </a:rPr>
              <a:t>veya </a:t>
            </a:r>
            <a:r>
              <a:rPr sz="2900" spc="-5" dirty="0">
                <a:solidFill>
                  <a:srgbClr val="0000FF"/>
                </a:solidFill>
                <a:latin typeface="Calibri"/>
                <a:cs typeface="Calibri"/>
              </a:rPr>
              <a:t>ikisine  öncelik </a:t>
            </a:r>
            <a:r>
              <a:rPr sz="2900" spc="-15" dirty="0">
                <a:solidFill>
                  <a:srgbClr val="0000FF"/>
                </a:solidFill>
                <a:latin typeface="Calibri"/>
                <a:cs typeface="Calibri"/>
              </a:rPr>
              <a:t>verilerek </a:t>
            </a:r>
            <a:r>
              <a:rPr sz="2900" spc="-20" dirty="0">
                <a:solidFill>
                  <a:srgbClr val="FF0000"/>
                </a:solidFill>
                <a:latin typeface="Calibri"/>
                <a:cs typeface="Calibri"/>
              </a:rPr>
              <a:t>ve </a:t>
            </a:r>
            <a:r>
              <a:rPr sz="2900" spc="-10" dirty="0">
                <a:solidFill>
                  <a:srgbClr val="FF0000"/>
                </a:solidFill>
                <a:latin typeface="Calibri"/>
                <a:cs typeface="Calibri"/>
              </a:rPr>
              <a:t>mutlaka </a:t>
            </a:r>
            <a:r>
              <a:rPr sz="2900" spc="-5" dirty="0">
                <a:solidFill>
                  <a:srgbClr val="FF0000"/>
                </a:solidFill>
                <a:latin typeface="Calibri"/>
                <a:cs typeface="Calibri"/>
              </a:rPr>
              <a:t>her durumda iş </a:t>
            </a:r>
            <a:r>
              <a:rPr sz="2900" spc="580" dirty="0">
                <a:solidFill>
                  <a:srgbClr val="FF0000"/>
                </a:solidFill>
                <a:latin typeface="Calibri"/>
                <a:cs typeface="Calibri"/>
              </a:rPr>
              <a:t> </a:t>
            </a:r>
            <a:r>
              <a:rPr sz="2900" spc="-10" dirty="0">
                <a:solidFill>
                  <a:srgbClr val="FF0000"/>
                </a:solidFill>
                <a:latin typeface="Calibri"/>
                <a:cs typeface="Calibri"/>
              </a:rPr>
              <a:t>deneyim</a:t>
            </a:r>
            <a:endParaRPr sz="2900">
              <a:latin typeface="Calibri"/>
              <a:cs typeface="Calibri"/>
            </a:endParaRPr>
          </a:p>
        </p:txBody>
      </p:sp>
      <p:sp>
        <p:nvSpPr>
          <p:cNvPr id="11" name="object 11"/>
          <p:cNvSpPr txBox="1"/>
          <p:nvPr/>
        </p:nvSpPr>
        <p:spPr>
          <a:xfrm>
            <a:off x="547217" y="5704535"/>
            <a:ext cx="5774690" cy="915669"/>
          </a:xfrm>
          <a:prstGeom prst="rect">
            <a:avLst/>
          </a:prstGeom>
        </p:spPr>
        <p:txBody>
          <a:bodyPr vert="horz" wrap="square" lIns="0" tIns="0" rIns="0" bIns="0" rtlCol="0">
            <a:spAutoFit/>
          </a:bodyPr>
          <a:lstStyle/>
          <a:p>
            <a:pPr marL="12700">
              <a:lnSpc>
                <a:spcPct val="100000"/>
              </a:lnSpc>
              <a:tabLst>
                <a:tab pos="1932939" algn="l"/>
                <a:tab pos="3103245" algn="l"/>
                <a:tab pos="5093970" algn="l"/>
              </a:tabLst>
            </a:pPr>
            <a:r>
              <a:rPr sz="2900" spc="-5" dirty="0">
                <a:solidFill>
                  <a:srgbClr val="FF0000"/>
                </a:solidFill>
                <a:latin typeface="Calibri"/>
                <a:cs typeface="Calibri"/>
              </a:rPr>
              <a:t>b</a:t>
            </a:r>
            <a:r>
              <a:rPr sz="2900" spc="-10" dirty="0">
                <a:solidFill>
                  <a:srgbClr val="FF0000"/>
                </a:solidFill>
                <a:latin typeface="Calibri"/>
                <a:cs typeface="Calibri"/>
              </a:rPr>
              <a:t>e</a:t>
            </a:r>
            <a:r>
              <a:rPr sz="2900" dirty="0">
                <a:solidFill>
                  <a:srgbClr val="FF0000"/>
                </a:solidFill>
                <a:latin typeface="Calibri"/>
                <a:cs typeface="Calibri"/>
              </a:rPr>
              <a:t>l</a:t>
            </a:r>
            <a:r>
              <a:rPr sz="2900" spc="-35" dirty="0">
                <a:solidFill>
                  <a:srgbClr val="FF0000"/>
                </a:solidFill>
                <a:latin typeface="Calibri"/>
                <a:cs typeface="Calibri"/>
              </a:rPr>
              <a:t>g</a:t>
            </a:r>
            <a:r>
              <a:rPr sz="2900" dirty="0">
                <a:solidFill>
                  <a:srgbClr val="FF0000"/>
                </a:solidFill>
                <a:latin typeface="Calibri"/>
                <a:cs typeface="Calibri"/>
              </a:rPr>
              <a:t>e</a:t>
            </a:r>
            <a:r>
              <a:rPr sz="2900" spc="-15" dirty="0">
                <a:solidFill>
                  <a:srgbClr val="FF0000"/>
                </a:solidFill>
                <a:latin typeface="Calibri"/>
                <a:cs typeface="Calibri"/>
              </a:rPr>
              <a:t>s</a:t>
            </a:r>
            <a:r>
              <a:rPr sz="2900" dirty="0">
                <a:solidFill>
                  <a:srgbClr val="FF0000"/>
                </a:solidFill>
                <a:latin typeface="Calibri"/>
                <a:cs typeface="Calibri"/>
              </a:rPr>
              <a:t>ine	</a:t>
            </a:r>
            <a:r>
              <a:rPr sz="2900" spc="-40" dirty="0">
                <a:solidFill>
                  <a:srgbClr val="FF0000"/>
                </a:solidFill>
                <a:latin typeface="Calibri"/>
                <a:cs typeface="Calibri"/>
              </a:rPr>
              <a:t>g</a:t>
            </a:r>
            <a:r>
              <a:rPr sz="2900" dirty="0">
                <a:solidFill>
                  <a:srgbClr val="FF0000"/>
                </a:solidFill>
                <a:latin typeface="Calibri"/>
                <a:cs typeface="Calibri"/>
              </a:rPr>
              <a:t>ö</a:t>
            </a:r>
            <a:r>
              <a:rPr sz="2900" spc="-40" dirty="0">
                <a:solidFill>
                  <a:srgbClr val="FF0000"/>
                </a:solidFill>
                <a:latin typeface="Calibri"/>
                <a:cs typeface="Calibri"/>
              </a:rPr>
              <a:t>r</a:t>
            </a:r>
            <a:r>
              <a:rPr sz="2900" dirty="0">
                <a:solidFill>
                  <a:srgbClr val="FF0000"/>
                </a:solidFill>
                <a:latin typeface="Calibri"/>
                <a:cs typeface="Calibri"/>
              </a:rPr>
              <a:t>e	</a:t>
            </a:r>
            <a:r>
              <a:rPr sz="2900" dirty="0">
                <a:latin typeface="Calibri"/>
                <a:cs typeface="Calibri"/>
              </a:rPr>
              <a:t>ida</a:t>
            </a:r>
            <a:r>
              <a:rPr sz="2900" spc="-45" dirty="0">
                <a:latin typeface="Calibri"/>
                <a:cs typeface="Calibri"/>
              </a:rPr>
              <a:t>r</a:t>
            </a:r>
            <a:r>
              <a:rPr sz="2900" spc="-20" dirty="0">
                <a:latin typeface="Calibri"/>
                <a:cs typeface="Calibri"/>
              </a:rPr>
              <a:t>e</a:t>
            </a:r>
            <a:r>
              <a:rPr sz="2900" dirty="0">
                <a:latin typeface="Calibri"/>
                <a:cs typeface="Calibri"/>
              </a:rPr>
              <a:t>l</a:t>
            </a:r>
            <a:r>
              <a:rPr sz="2900" spc="-15" dirty="0">
                <a:latin typeface="Calibri"/>
                <a:cs typeface="Calibri"/>
              </a:rPr>
              <a:t>e</a:t>
            </a:r>
            <a:r>
              <a:rPr sz="2900" spc="-55" dirty="0">
                <a:latin typeface="Calibri"/>
                <a:cs typeface="Calibri"/>
              </a:rPr>
              <a:t>r</a:t>
            </a:r>
            <a:r>
              <a:rPr sz="2900" dirty="0">
                <a:latin typeface="Calibri"/>
                <a:cs typeface="Calibri"/>
              </a:rPr>
              <a:t>ce	ida</a:t>
            </a:r>
            <a:r>
              <a:rPr sz="2900" spc="-25" dirty="0">
                <a:latin typeface="Calibri"/>
                <a:cs typeface="Calibri"/>
              </a:rPr>
              <a:t>r</a:t>
            </a:r>
            <a:r>
              <a:rPr sz="2900" dirty="0">
                <a:latin typeface="Calibri"/>
                <a:cs typeface="Calibri"/>
              </a:rPr>
              <a:t>i</a:t>
            </a:r>
            <a:endParaRPr sz="2900">
              <a:latin typeface="Calibri"/>
              <a:cs typeface="Calibri"/>
            </a:endParaRPr>
          </a:p>
          <a:p>
            <a:pPr marL="12700">
              <a:lnSpc>
                <a:spcPct val="100000"/>
              </a:lnSpc>
            </a:pPr>
            <a:r>
              <a:rPr sz="2900" spc="-25" dirty="0">
                <a:latin typeface="Calibri"/>
                <a:cs typeface="Calibri"/>
              </a:rPr>
              <a:t>gösterilecektir.</a:t>
            </a:r>
            <a:endParaRPr sz="2900">
              <a:latin typeface="Calibri"/>
              <a:cs typeface="Calibri"/>
            </a:endParaRPr>
          </a:p>
        </p:txBody>
      </p:sp>
      <p:sp>
        <p:nvSpPr>
          <p:cNvPr id="12" name="object 12"/>
          <p:cNvSpPr txBox="1"/>
          <p:nvPr/>
        </p:nvSpPr>
        <p:spPr>
          <a:xfrm>
            <a:off x="6798056" y="5704535"/>
            <a:ext cx="1822450" cy="939800"/>
          </a:xfrm>
          <a:prstGeom prst="rect">
            <a:avLst/>
          </a:prstGeom>
        </p:spPr>
        <p:txBody>
          <a:bodyPr vert="horz" wrap="square" lIns="0" tIns="0" rIns="0" bIns="0" rtlCol="0">
            <a:spAutoFit/>
          </a:bodyPr>
          <a:lstStyle/>
          <a:p>
            <a:pPr marR="5080" algn="r">
              <a:lnSpc>
                <a:spcPct val="100000"/>
              </a:lnSpc>
            </a:pPr>
            <a:r>
              <a:rPr sz="2900" dirty="0">
                <a:latin typeface="Calibri"/>
                <a:cs typeface="Calibri"/>
              </a:rPr>
              <a:t>şartn</a:t>
            </a:r>
            <a:r>
              <a:rPr sz="2900" spc="-20" dirty="0">
                <a:latin typeface="Calibri"/>
                <a:cs typeface="Calibri"/>
              </a:rPr>
              <a:t>a</a:t>
            </a:r>
            <a:r>
              <a:rPr sz="2900" spc="5" dirty="0">
                <a:latin typeface="Calibri"/>
                <a:cs typeface="Calibri"/>
              </a:rPr>
              <a:t>m</a:t>
            </a:r>
            <a:r>
              <a:rPr sz="2900" spc="-15" dirty="0">
                <a:latin typeface="Calibri"/>
                <a:cs typeface="Calibri"/>
              </a:rPr>
              <a:t>e</a:t>
            </a:r>
            <a:r>
              <a:rPr sz="2900" dirty="0">
                <a:latin typeface="Calibri"/>
                <a:cs typeface="Calibri"/>
              </a:rPr>
              <a:t>de</a:t>
            </a:r>
            <a:endParaRPr sz="2900">
              <a:latin typeface="Calibri"/>
              <a:cs typeface="Calibri"/>
            </a:endParaRPr>
          </a:p>
          <a:p>
            <a:pPr marR="16510" algn="r">
              <a:lnSpc>
                <a:spcPct val="100000"/>
              </a:lnSpc>
              <a:spcBef>
                <a:spcPts val="2370"/>
              </a:spcBef>
            </a:pPr>
            <a:r>
              <a:rPr sz="1200" spc="5" dirty="0">
                <a:solidFill>
                  <a:srgbClr val="888888"/>
                </a:solidFill>
                <a:latin typeface="Tahoma"/>
                <a:cs typeface="Tahoma"/>
              </a:rPr>
              <a:t>136</a:t>
            </a:r>
            <a:endParaRPr sz="1200">
              <a:latin typeface="Tahoma"/>
              <a:cs typeface="Tahoma"/>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022348" y="65531"/>
            <a:ext cx="5213604"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975360"/>
          </a:xfrm>
          <a:prstGeom prst="rect">
            <a:avLst/>
          </a:prstGeom>
        </p:spPr>
        <p:txBody>
          <a:bodyPr vert="horz" wrap="square" lIns="0" tIns="0" rIns="0" bIns="0" rtlCol="0">
            <a:spAutoFit/>
          </a:bodyPr>
          <a:lstStyle/>
          <a:p>
            <a:pPr marL="1905" algn="ctr">
              <a:lnSpc>
                <a:spcPct val="100000"/>
              </a:lnSpc>
            </a:pPr>
            <a:r>
              <a:rPr spc="-50" dirty="0"/>
              <a:t>Yerli </a:t>
            </a:r>
            <a:r>
              <a:rPr spc="-10" dirty="0"/>
              <a:t>İstekliler</a:t>
            </a:r>
            <a:r>
              <a:rPr spc="-5" dirty="0"/>
              <a:t> </a:t>
            </a:r>
            <a:r>
              <a:rPr dirty="0"/>
              <a:t>Lehine</a:t>
            </a:r>
          </a:p>
          <a:p>
            <a:pPr algn="ctr">
              <a:lnSpc>
                <a:spcPct val="100000"/>
              </a:lnSpc>
              <a:tabLst>
                <a:tab pos="1784985" algn="l"/>
                <a:tab pos="8119109" algn="l"/>
              </a:tabLst>
            </a:pPr>
            <a:r>
              <a:rPr b="0" u="sng" dirty="0">
                <a:latin typeface="Times New Roman"/>
                <a:cs typeface="Times New Roman"/>
              </a:rPr>
              <a:t> 	</a:t>
            </a:r>
            <a:r>
              <a:rPr u="sng" spc="-15" dirty="0"/>
              <a:t>Fiyat </a:t>
            </a:r>
            <a:r>
              <a:rPr u="sng" spc="-25" dirty="0"/>
              <a:t>Avantajı</a:t>
            </a:r>
            <a:r>
              <a:rPr u="sng" spc="-50" dirty="0"/>
              <a:t> </a:t>
            </a:r>
            <a:r>
              <a:rPr u="sng" spc="-5" dirty="0"/>
              <a:t>Uygulanması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315466"/>
            <a:ext cx="8075295" cy="3201035"/>
          </a:xfrm>
          <a:prstGeom prst="rect">
            <a:avLst/>
          </a:prstGeom>
        </p:spPr>
        <p:txBody>
          <a:bodyPr vert="horz" wrap="square" lIns="0" tIns="0" rIns="0" bIns="0" rtlCol="0">
            <a:spAutoFit/>
          </a:bodyPr>
          <a:lstStyle/>
          <a:p>
            <a:pPr marL="12700" marR="5080" algn="just">
              <a:lnSpc>
                <a:spcPct val="140000"/>
              </a:lnSpc>
              <a:buClr>
                <a:srgbClr val="FF0000"/>
              </a:buClr>
              <a:buSzPct val="83333"/>
              <a:buFont typeface="Arial"/>
              <a:buChar char="•"/>
              <a:tabLst>
                <a:tab pos="206375" algn="l"/>
              </a:tabLst>
            </a:pPr>
            <a:r>
              <a:rPr sz="3000" spc="-10" dirty="0">
                <a:latin typeface="Calibri"/>
                <a:cs typeface="Calibri"/>
              </a:rPr>
              <a:t>Kanunun </a:t>
            </a:r>
            <a:r>
              <a:rPr sz="3000" dirty="0">
                <a:latin typeface="Calibri"/>
                <a:cs typeface="Calibri"/>
              </a:rPr>
              <a:t>63 </a:t>
            </a:r>
            <a:r>
              <a:rPr sz="3000" spc="-5" dirty="0">
                <a:latin typeface="Calibri"/>
                <a:cs typeface="Calibri"/>
              </a:rPr>
              <a:t>üncü </a:t>
            </a:r>
            <a:r>
              <a:rPr sz="3000" spc="-10" dirty="0">
                <a:latin typeface="Calibri"/>
                <a:cs typeface="Calibri"/>
              </a:rPr>
              <a:t>maddesine </a:t>
            </a:r>
            <a:r>
              <a:rPr sz="3000" spc="-20" dirty="0">
                <a:latin typeface="Calibri"/>
                <a:cs typeface="Calibri"/>
              </a:rPr>
              <a:t>göre </a:t>
            </a:r>
            <a:r>
              <a:rPr sz="3000" spc="-5" dirty="0">
                <a:latin typeface="Calibri"/>
                <a:cs typeface="Calibri"/>
              </a:rPr>
              <a:t>ihale  </a:t>
            </a:r>
            <a:r>
              <a:rPr sz="3000" dirty="0">
                <a:latin typeface="Calibri"/>
                <a:cs typeface="Calibri"/>
              </a:rPr>
              <a:t>dokümanında </a:t>
            </a:r>
            <a:r>
              <a:rPr sz="3000" spc="-15" dirty="0">
                <a:latin typeface="Calibri"/>
                <a:cs typeface="Calibri"/>
              </a:rPr>
              <a:t>yerli </a:t>
            </a:r>
            <a:r>
              <a:rPr sz="3000" spc="-10" dirty="0">
                <a:latin typeface="Calibri"/>
                <a:cs typeface="Calibri"/>
              </a:rPr>
              <a:t>istekliler lehine </a:t>
            </a:r>
            <a:r>
              <a:rPr sz="3000" spc="-25" dirty="0">
                <a:latin typeface="Calibri"/>
                <a:cs typeface="Calibri"/>
              </a:rPr>
              <a:t>fiyat avantajı  </a:t>
            </a:r>
            <a:r>
              <a:rPr sz="3000" spc="-5" dirty="0">
                <a:latin typeface="Calibri"/>
                <a:cs typeface="Calibri"/>
              </a:rPr>
              <a:t>sağlanacağı belirtilen </a:t>
            </a:r>
            <a:r>
              <a:rPr sz="3000" spc="-10" dirty="0">
                <a:latin typeface="Calibri"/>
                <a:cs typeface="Calibri"/>
              </a:rPr>
              <a:t>ihalelerde, </a:t>
            </a:r>
            <a:r>
              <a:rPr sz="3000" u="heavy" spc="-5" dirty="0">
                <a:latin typeface="Calibri"/>
                <a:cs typeface="Calibri"/>
              </a:rPr>
              <a:t>bu </a:t>
            </a:r>
            <a:r>
              <a:rPr sz="3000" u="heavy" spc="-20" dirty="0">
                <a:latin typeface="Calibri"/>
                <a:cs typeface="Calibri"/>
              </a:rPr>
              <a:t>fiyat </a:t>
            </a:r>
            <a:r>
              <a:rPr sz="3000" u="heavy" spc="-25" dirty="0">
                <a:latin typeface="Calibri"/>
                <a:cs typeface="Calibri"/>
              </a:rPr>
              <a:t>avantajı </a:t>
            </a:r>
            <a:r>
              <a:rPr sz="3000" u="heavy" spc="-5" dirty="0">
                <a:latin typeface="Calibri"/>
                <a:cs typeface="Calibri"/>
              </a:rPr>
              <a:t>da  </a:t>
            </a:r>
            <a:r>
              <a:rPr sz="3000" u="heavy" spc="-10" dirty="0">
                <a:latin typeface="Calibri"/>
                <a:cs typeface="Calibri"/>
              </a:rPr>
              <a:t>uygulanmak </a:t>
            </a:r>
            <a:r>
              <a:rPr sz="3000" spc="-15" dirty="0">
                <a:latin typeface="Calibri"/>
                <a:cs typeface="Calibri"/>
              </a:rPr>
              <a:t>suretiyle ekonomik </a:t>
            </a:r>
            <a:r>
              <a:rPr sz="3000" spc="-5" dirty="0">
                <a:latin typeface="Calibri"/>
                <a:cs typeface="Calibri"/>
              </a:rPr>
              <a:t>açıdan en </a:t>
            </a:r>
            <a:r>
              <a:rPr sz="3000" spc="-20" dirty="0">
                <a:latin typeface="Calibri"/>
                <a:cs typeface="Calibri"/>
              </a:rPr>
              <a:t>avantajlı  </a:t>
            </a:r>
            <a:r>
              <a:rPr sz="3000" spc="-10" dirty="0">
                <a:latin typeface="Calibri"/>
                <a:cs typeface="Calibri"/>
              </a:rPr>
              <a:t>teklif belirlenerek </a:t>
            </a:r>
            <a:r>
              <a:rPr sz="3000" spc="-5" dirty="0">
                <a:latin typeface="Calibri"/>
                <a:cs typeface="Calibri"/>
              </a:rPr>
              <a:t>ihale</a:t>
            </a:r>
            <a:r>
              <a:rPr sz="3000" spc="25" dirty="0">
                <a:latin typeface="Calibri"/>
                <a:cs typeface="Calibri"/>
              </a:rPr>
              <a:t> </a:t>
            </a:r>
            <a:r>
              <a:rPr sz="3000" spc="-20" dirty="0">
                <a:latin typeface="Calibri"/>
                <a:cs typeface="Calibri"/>
              </a:rPr>
              <a:t>sonuçlandırılacaktır.</a:t>
            </a:r>
            <a:endParaRPr sz="30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129</a:t>
            </a:fld>
            <a:endParaRPr dirty="0"/>
          </a:p>
        </p:txBody>
      </p:sp>
      <p:sp>
        <p:nvSpPr>
          <p:cNvPr id="9" name="object 9"/>
          <p:cNvSpPr txBox="1"/>
          <p:nvPr/>
        </p:nvSpPr>
        <p:spPr>
          <a:xfrm>
            <a:off x="547217" y="4699761"/>
            <a:ext cx="924560" cy="489584"/>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dirty="0">
                <a:latin typeface="Calibri"/>
                <a:cs typeface="Calibri"/>
              </a:rPr>
              <a:t>Mal,</a:t>
            </a:r>
            <a:endParaRPr sz="3000">
              <a:latin typeface="Calibri"/>
              <a:cs typeface="Calibri"/>
            </a:endParaRPr>
          </a:p>
        </p:txBody>
      </p:sp>
      <p:sp>
        <p:nvSpPr>
          <p:cNvPr id="10" name="object 10"/>
          <p:cNvSpPr txBox="1"/>
          <p:nvPr/>
        </p:nvSpPr>
        <p:spPr>
          <a:xfrm>
            <a:off x="1804542" y="4699761"/>
            <a:ext cx="6813550" cy="489584"/>
          </a:xfrm>
          <a:prstGeom prst="rect">
            <a:avLst/>
          </a:prstGeom>
        </p:spPr>
        <p:txBody>
          <a:bodyPr vert="horz" wrap="square" lIns="0" tIns="0" rIns="0" bIns="0" rtlCol="0">
            <a:spAutoFit/>
          </a:bodyPr>
          <a:lstStyle/>
          <a:p>
            <a:pPr marL="12700">
              <a:lnSpc>
                <a:spcPct val="100000"/>
              </a:lnSpc>
              <a:tabLst>
                <a:tab pos="1559560" algn="l"/>
                <a:tab pos="2853690" algn="l"/>
                <a:tab pos="3945254" algn="l"/>
                <a:tab pos="6135370" algn="l"/>
              </a:tabLst>
            </a:pPr>
            <a:r>
              <a:rPr sz="3000" spc="-5" dirty="0">
                <a:latin typeface="Calibri"/>
                <a:cs typeface="Calibri"/>
              </a:rPr>
              <a:t>Hizmet,	</a:t>
            </a:r>
            <a:r>
              <a:rPr sz="3000" spc="-40" dirty="0">
                <a:latin typeface="Calibri"/>
                <a:cs typeface="Calibri"/>
              </a:rPr>
              <a:t>Yapım	</a:t>
            </a:r>
            <a:r>
              <a:rPr sz="3000" spc="-5" dirty="0">
                <a:latin typeface="Calibri"/>
                <a:cs typeface="Calibri"/>
              </a:rPr>
              <a:t>işleri	ihalelerinde	</a:t>
            </a:r>
            <a:r>
              <a:rPr sz="3000" spc="-15" dirty="0">
                <a:latin typeface="Calibri"/>
                <a:cs typeface="Calibri"/>
              </a:rPr>
              <a:t>yerli</a:t>
            </a:r>
            <a:endParaRPr sz="3000">
              <a:latin typeface="Calibri"/>
              <a:cs typeface="Calibri"/>
            </a:endParaRPr>
          </a:p>
        </p:txBody>
      </p:sp>
      <p:sp>
        <p:nvSpPr>
          <p:cNvPr id="11" name="object 11"/>
          <p:cNvSpPr txBox="1"/>
          <p:nvPr/>
        </p:nvSpPr>
        <p:spPr>
          <a:xfrm>
            <a:off x="547217" y="5339791"/>
            <a:ext cx="8073390" cy="1129665"/>
          </a:xfrm>
          <a:prstGeom prst="rect">
            <a:avLst/>
          </a:prstGeom>
        </p:spPr>
        <p:txBody>
          <a:bodyPr vert="horz" wrap="square" lIns="0" tIns="0" rIns="0" bIns="0" rtlCol="0">
            <a:spAutoFit/>
          </a:bodyPr>
          <a:lstStyle/>
          <a:p>
            <a:pPr marL="12700">
              <a:lnSpc>
                <a:spcPct val="100000"/>
              </a:lnSpc>
              <a:tabLst>
                <a:tab pos="1486535" algn="l"/>
                <a:tab pos="2611120" algn="l"/>
                <a:tab pos="3057525" algn="l"/>
                <a:tab pos="3616960" algn="l"/>
                <a:tab pos="4967605" algn="l"/>
                <a:tab pos="6007100" algn="l"/>
                <a:tab pos="6856095" algn="l"/>
              </a:tabLst>
            </a:pPr>
            <a:r>
              <a:rPr sz="3000" dirty="0">
                <a:latin typeface="Calibri"/>
                <a:cs typeface="Calibri"/>
              </a:rPr>
              <a:t>i</a:t>
            </a:r>
            <a:r>
              <a:rPr sz="3000" spc="-40" dirty="0">
                <a:latin typeface="Calibri"/>
                <a:cs typeface="Calibri"/>
              </a:rPr>
              <a:t>s</a:t>
            </a:r>
            <a:r>
              <a:rPr sz="3000" spc="-35" dirty="0">
                <a:latin typeface="Calibri"/>
                <a:cs typeface="Calibri"/>
              </a:rPr>
              <a:t>t</a:t>
            </a:r>
            <a:r>
              <a:rPr sz="3000" dirty="0">
                <a:latin typeface="Calibri"/>
                <a:cs typeface="Calibri"/>
              </a:rPr>
              <a:t>ekl</a:t>
            </a:r>
            <a:r>
              <a:rPr sz="3000" spc="-15" dirty="0">
                <a:latin typeface="Calibri"/>
                <a:cs typeface="Calibri"/>
              </a:rPr>
              <a:t>i</a:t>
            </a:r>
            <a:r>
              <a:rPr sz="3000" dirty="0">
                <a:latin typeface="Calibri"/>
                <a:cs typeface="Calibri"/>
              </a:rPr>
              <a:t>l</a:t>
            </a:r>
            <a:r>
              <a:rPr sz="3000" spc="-15" dirty="0">
                <a:latin typeface="Calibri"/>
                <a:cs typeface="Calibri"/>
              </a:rPr>
              <a:t>e</a:t>
            </a:r>
            <a:r>
              <a:rPr sz="3000" dirty="0">
                <a:latin typeface="Calibri"/>
                <a:cs typeface="Calibri"/>
              </a:rPr>
              <a:t>r	l</a:t>
            </a:r>
            <a:r>
              <a:rPr sz="3000" spc="-15" dirty="0">
                <a:latin typeface="Calibri"/>
                <a:cs typeface="Calibri"/>
              </a:rPr>
              <a:t>e</a:t>
            </a:r>
            <a:r>
              <a:rPr sz="3000" spc="-5" dirty="0">
                <a:latin typeface="Calibri"/>
                <a:cs typeface="Calibri"/>
              </a:rPr>
              <a:t>h</a:t>
            </a:r>
            <a:r>
              <a:rPr sz="3000" spc="-10" dirty="0">
                <a:latin typeface="Calibri"/>
                <a:cs typeface="Calibri"/>
              </a:rPr>
              <a:t>i</a:t>
            </a:r>
            <a:r>
              <a:rPr sz="3000" spc="-5" dirty="0">
                <a:latin typeface="Calibri"/>
                <a:cs typeface="Calibri"/>
              </a:rPr>
              <a:t>n</a:t>
            </a:r>
            <a:r>
              <a:rPr sz="3000" dirty="0">
                <a:latin typeface="Calibri"/>
                <a:cs typeface="Calibri"/>
              </a:rPr>
              <a:t>e	</a:t>
            </a:r>
            <a:r>
              <a:rPr sz="3000" dirty="0">
                <a:solidFill>
                  <a:srgbClr val="FF0000"/>
                </a:solidFill>
                <a:latin typeface="Calibri"/>
                <a:cs typeface="Calibri"/>
              </a:rPr>
              <a:t>%	15	</a:t>
            </a:r>
            <a:r>
              <a:rPr sz="3000" dirty="0">
                <a:latin typeface="Calibri"/>
                <a:cs typeface="Calibri"/>
              </a:rPr>
              <a:t>o</a:t>
            </a:r>
            <a:r>
              <a:rPr sz="3000" spc="-60" dirty="0">
                <a:latin typeface="Calibri"/>
                <a:cs typeface="Calibri"/>
              </a:rPr>
              <a:t>r</a:t>
            </a:r>
            <a:r>
              <a:rPr sz="3000" spc="-5" dirty="0">
                <a:latin typeface="Calibri"/>
                <a:cs typeface="Calibri"/>
              </a:rPr>
              <a:t>anına</a:t>
            </a:r>
            <a:r>
              <a:rPr sz="3000" dirty="0">
                <a:latin typeface="Calibri"/>
                <a:cs typeface="Calibri"/>
              </a:rPr>
              <a:t>	</a:t>
            </a:r>
            <a:r>
              <a:rPr sz="3000" spc="-45" dirty="0">
                <a:latin typeface="Calibri"/>
                <a:cs typeface="Calibri"/>
              </a:rPr>
              <a:t>k</a:t>
            </a:r>
            <a:r>
              <a:rPr sz="3000" dirty="0">
                <a:latin typeface="Calibri"/>
                <a:cs typeface="Calibri"/>
              </a:rPr>
              <a:t>adar	</a:t>
            </a:r>
            <a:r>
              <a:rPr sz="3000" spc="-5" dirty="0">
                <a:latin typeface="Calibri"/>
                <a:cs typeface="Calibri"/>
              </a:rPr>
              <a:t>f</a:t>
            </a:r>
            <a:r>
              <a:rPr sz="3000" spc="-10" dirty="0">
                <a:latin typeface="Calibri"/>
                <a:cs typeface="Calibri"/>
              </a:rPr>
              <a:t>i</a:t>
            </a:r>
            <a:r>
              <a:rPr sz="3000" spc="-50" dirty="0">
                <a:latin typeface="Calibri"/>
                <a:cs typeface="Calibri"/>
              </a:rPr>
              <a:t>y</a:t>
            </a:r>
            <a:r>
              <a:rPr sz="3000" spc="-25" dirty="0">
                <a:latin typeface="Calibri"/>
                <a:cs typeface="Calibri"/>
              </a:rPr>
              <a:t>a</a:t>
            </a:r>
            <a:r>
              <a:rPr sz="3000" dirty="0">
                <a:latin typeface="Calibri"/>
                <a:cs typeface="Calibri"/>
              </a:rPr>
              <a:t>t	</a:t>
            </a:r>
            <a:r>
              <a:rPr sz="3000" spc="-60" dirty="0">
                <a:latin typeface="Calibri"/>
                <a:cs typeface="Calibri"/>
              </a:rPr>
              <a:t>a</a:t>
            </a:r>
            <a:r>
              <a:rPr sz="3000" spc="-50" dirty="0">
                <a:latin typeface="Calibri"/>
                <a:cs typeface="Calibri"/>
              </a:rPr>
              <a:t>v</a:t>
            </a:r>
            <a:r>
              <a:rPr sz="3000" spc="-5" dirty="0">
                <a:latin typeface="Calibri"/>
                <a:cs typeface="Calibri"/>
              </a:rPr>
              <a:t>a</a:t>
            </a:r>
            <a:r>
              <a:rPr sz="3000" spc="-45" dirty="0">
                <a:latin typeface="Calibri"/>
                <a:cs typeface="Calibri"/>
              </a:rPr>
              <a:t>n</a:t>
            </a:r>
            <a:r>
              <a:rPr sz="3000" spc="-35" dirty="0">
                <a:latin typeface="Calibri"/>
                <a:cs typeface="Calibri"/>
              </a:rPr>
              <a:t>t</a:t>
            </a:r>
            <a:r>
              <a:rPr sz="3000" dirty="0">
                <a:latin typeface="Calibri"/>
                <a:cs typeface="Calibri"/>
              </a:rPr>
              <a:t>ajı</a:t>
            </a:r>
            <a:endParaRPr sz="3000">
              <a:latin typeface="Calibri"/>
              <a:cs typeface="Calibri"/>
            </a:endParaRPr>
          </a:p>
          <a:p>
            <a:pPr marL="12700">
              <a:lnSpc>
                <a:spcPct val="100000"/>
              </a:lnSpc>
              <a:spcBef>
                <a:spcPts val="1440"/>
              </a:spcBef>
            </a:pPr>
            <a:r>
              <a:rPr sz="3000" spc="-25" dirty="0">
                <a:latin typeface="Calibri"/>
                <a:cs typeface="Calibri"/>
              </a:rPr>
              <a:t>sağlanabilir.</a:t>
            </a:r>
            <a:endParaRPr sz="3000">
              <a:latin typeface="Calibri"/>
              <a:cs typeface="Calibri"/>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66088" y="309371"/>
            <a:ext cx="6412991"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739900" y="423926"/>
            <a:ext cx="5687060" cy="521334"/>
          </a:xfrm>
          <a:prstGeom prst="rect">
            <a:avLst/>
          </a:prstGeom>
        </p:spPr>
        <p:txBody>
          <a:bodyPr vert="horz" wrap="square" lIns="0" tIns="0" rIns="0" bIns="0" rtlCol="0">
            <a:spAutoFit/>
          </a:bodyPr>
          <a:lstStyle/>
          <a:p>
            <a:pPr marL="12700">
              <a:lnSpc>
                <a:spcPct val="100000"/>
              </a:lnSpc>
            </a:pPr>
            <a:r>
              <a:rPr dirty="0"/>
              <a:t>İhale </a:t>
            </a:r>
            <a:r>
              <a:rPr spc="-10" dirty="0"/>
              <a:t>Komisyonunun </a:t>
            </a:r>
            <a:r>
              <a:rPr spc="-25" dirty="0"/>
              <a:t>Karar</a:t>
            </a:r>
            <a:r>
              <a:rPr spc="-130" dirty="0"/>
              <a:t> </a:t>
            </a:r>
            <a:r>
              <a:rPr dirty="0"/>
              <a:t>Alması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6662419" y="1292605"/>
            <a:ext cx="1958339" cy="488950"/>
          </a:xfrm>
          <a:prstGeom prst="rect">
            <a:avLst/>
          </a:prstGeom>
        </p:spPr>
        <p:txBody>
          <a:bodyPr vert="horz" wrap="square" lIns="0" tIns="0" rIns="0" bIns="0" rtlCol="0">
            <a:spAutoFit/>
          </a:bodyPr>
          <a:lstStyle/>
          <a:p>
            <a:pPr marL="12700">
              <a:lnSpc>
                <a:spcPct val="100000"/>
              </a:lnSpc>
            </a:pPr>
            <a:r>
              <a:rPr sz="3000" spc="-10" dirty="0">
                <a:latin typeface="Calibri"/>
                <a:cs typeface="Calibri"/>
              </a:rPr>
              <a:t>4734/40’ıncı</a:t>
            </a:r>
            <a:endParaRPr sz="30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130</a:t>
            </a:fld>
            <a:endParaRPr dirty="0"/>
          </a:p>
        </p:txBody>
      </p:sp>
      <p:sp>
        <p:nvSpPr>
          <p:cNvPr id="10" name="object 10"/>
          <p:cNvSpPr txBox="1"/>
          <p:nvPr/>
        </p:nvSpPr>
        <p:spPr>
          <a:xfrm>
            <a:off x="547217" y="1384045"/>
            <a:ext cx="5448935" cy="763270"/>
          </a:xfrm>
          <a:prstGeom prst="rect">
            <a:avLst/>
          </a:prstGeom>
        </p:spPr>
        <p:txBody>
          <a:bodyPr vert="horz" wrap="square" lIns="0" tIns="0" rIns="0" bIns="0" rtlCol="0">
            <a:spAutoFit/>
          </a:bodyPr>
          <a:lstStyle/>
          <a:p>
            <a:pPr marL="12700" marR="5080">
              <a:lnSpc>
                <a:spcPct val="80000"/>
              </a:lnSpc>
              <a:buClr>
                <a:srgbClr val="FF0000"/>
              </a:buClr>
              <a:buSzPct val="71666"/>
              <a:buFont typeface="Arial"/>
              <a:buChar char="•"/>
              <a:tabLst>
                <a:tab pos="177800" algn="l"/>
                <a:tab pos="1620520" algn="l"/>
                <a:tab pos="3977004" algn="l"/>
              </a:tabLst>
            </a:pPr>
            <a:r>
              <a:rPr sz="3000" dirty="0">
                <a:latin typeface="Calibri"/>
                <a:cs typeface="Calibri"/>
              </a:rPr>
              <a:t>İhale	</a:t>
            </a:r>
            <a:r>
              <a:rPr sz="3000" spc="-95" dirty="0">
                <a:latin typeface="Calibri"/>
                <a:cs typeface="Calibri"/>
              </a:rPr>
              <a:t>k</a:t>
            </a:r>
            <a:r>
              <a:rPr sz="3000" spc="-5" dirty="0">
                <a:latin typeface="Calibri"/>
                <a:cs typeface="Calibri"/>
              </a:rPr>
              <a:t>omi</a:t>
            </a:r>
            <a:r>
              <a:rPr sz="3000" spc="-45" dirty="0">
                <a:latin typeface="Calibri"/>
                <a:cs typeface="Calibri"/>
              </a:rPr>
              <a:t>s</a:t>
            </a:r>
            <a:r>
              <a:rPr sz="3000" spc="-40" dirty="0">
                <a:latin typeface="Calibri"/>
                <a:cs typeface="Calibri"/>
              </a:rPr>
              <a:t>y</a:t>
            </a:r>
            <a:r>
              <a:rPr sz="3000" spc="-5" dirty="0">
                <a:latin typeface="Calibri"/>
                <a:cs typeface="Calibri"/>
              </a:rPr>
              <a:t>on</a:t>
            </a:r>
            <a:r>
              <a:rPr sz="3000" dirty="0">
                <a:latin typeface="Calibri"/>
                <a:cs typeface="Calibri"/>
              </a:rPr>
              <a:t>u	</a:t>
            </a:r>
            <a:r>
              <a:rPr sz="3000" spc="-45" dirty="0">
                <a:latin typeface="Calibri"/>
                <a:cs typeface="Calibri"/>
              </a:rPr>
              <a:t>k</a:t>
            </a:r>
            <a:r>
              <a:rPr sz="3000" dirty="0">
                <a:latin typeface="Calibri"/>
                <a:cs typeface="Calibri"/>
              </a:rPr>
              <a:t>a</a:t>
            </a:r>
            <a:r>
              <a:rPr sz="3000" spc="-60" dirty="0">
                <a:latin typeface="Calibri"/>
                <a:cs typeface="Calibri"/>
              </a:rPr>
              <a:t>r</a:t>
            </a:r>
            <a:r>
              <a:rPr sz="3000" dirty="0">
                <a:latin typeface="Calibri"/>
                <a:cs typeface="Calibri"/>
              </a:rPr>
              <a:t>a</a:t>
            </a:r>
            <a:r>
              <a:rPr sz="3000" spc="-15" dirty="0">
                <a:latin typeface="Calibri"/>
                <a:cs typeface="Calibri"/>
              </a:rPr>
              <a:t>r</a:t>
            </a:r>
            <a:r>
              <a:rPr sz="3000" dirty="0">
                <a:latin typeface="Calibri"/>
                <a:cs typeface="Calibri"/>
              </a:rPr>
              <a:t>ı</a:t>
            </a:r>
            <a:r>
              <a:rPr sz="3000" spc="-10" dirty="0">
                <a:latin typeface="Calibri"/>
                <a:cs typeface="Calibri"/>
              </a:rPr>
              <a:t>n</a:t>
            </a:r>
            <a:r>
              <a:rPr sz="3000" spc="-5" dirty="0">
                <a:latin typeface="Calibri"/>
                <a:cs typeface="Calibri"/>
              </a:rPr>
              <a:t>da  maddesinde öngörüldüğü</a:t>
            </a:r>
            <a:r>
              <a:rPr sz="3000" spc="-15" dirty="0">
                <a:latin typeface="Calibri"/>
                <a:cs typeface="Calibri"/>
              </a:rPr>
              <a:t> </a:t>
            </a:r>
            <a:r>
              <a:rPr sz="3000" spc="-25" dirty="0">
                <a:latin typeface="Calibri"/>
                <a:cs typeface="Calibri"/>
              </a:rPr>
              <a:t>üzere;</a:t>
            </a:r>
            <a:endParaRPr sz="3000">
              <a:latin typeface="Calibri"/>
              <a:cs typeface="Calibri"/>
            </a:endParaRPr>
          </a:p>
        </p:txBody>
      </p:sp>
      <p:sp>
        <p:nvSpPr>
          <p:cNvPr id="11" name="object 11"/>
          <p:cNvSpPr txBox="1"/>
          <p:nvPr/>
        </p:nvSpPr>
        <p:spPr>
          <a:xfrm>
            <a:off x="547217" y="2390266"/>
            <a:ext cx="8072120" cy="4147820"/>
          </a:xfrm>
          <a:prstGeom prst="rect">
            <a:avLst/>
          </a:prstGeom>
        </p:spPr>
        <p:txBody>
          <a:bodyPr vert="horz" wrap="square" lIns="0" tIns="0" rIns="0" bIns="0" rtlCol="0">
            <a:spAutoFit/>
          </a:bodyPr>
          <a:lstStyle/>
          <a:p>
            <a:pPr marL="367665" indent="-354965">
              <a:lnSpc>
                <a:spcPct val="100000"/>
              </a:lnSpc>
              <a:buClr>
                <a:srgbClr val="FF0000"/>
              </a:buClr>
              <a:buSzPct val="90000"/>
              <a:buFont typeface="Wingdings"/>
              <a:buChar char=""/>
              <a:tabLst>
                <a:tab pos="368300" algn="l"/>
              </a:tabLst>
            </a:pPr>
            <a:r>
              <a:rPr sz="3000" spc="-10" dirty="0">
                <a:latin typeface="Calibri"/>
                <a:cs typeface="Calibri"/>
              </a:rPr>
              <a:t>İsteklilerin </a:t>
            </a:r>
            <a:r>
              <a:rPr sz="3000" dirty="0">
                <a:latin typeface="Calibri"/>
                <a:cs typeface="Calibri"/>
              </a:rPr>
              <a:t>adları </a:t>
            </a:r>
            <a:r>
              <a:rPr sz="3000" spc="-30" dirty="0">
                <a:latin typeface="Calibri"/>
                <a:cs typeface="Calibri"/>
              </a:rPr>
              <a:t>veya </a:t>
            </a:r>
            <a:r>
              <a:rPr sz="3000" spc="-15" dirty="0">
                <a:latin typeface="Calibri"/>
                <a:cs typeface="Calibri"/>
              </a:rPr>
              <a:t>ticaret</a:t>
            </a:r>
            <a:r>
              <a:rPr sz="3000" spc="10" dirty="0">
                <a:latin typeface="Calibri"/>
                <a:cs typeface="Calibri"/>
              </a:rPr>
              <a:t> </a:t>
            </a:r>
            <a:r>
              <a:rPr sz="3000" spc="-15" dirty="0">
                <a:latin typeface="Calibri"/>
                <a:cs typeface="Calibri"/>
              </a:rPr>
              <a:t>unvanları,</a:t>
            </a:r>
            <a:endParaRPr sz="3000">
              <a:latin typeface="Calibri"/>
              <a:cs typeface="Calibri"/>
            </a:endParaRPr>
          </a:p>
          <a:p>
            <a:pPr marL="367665" indent="-354965">
              <a:lnSpc>
                <a:spcPct val="100000"/>
              </a:lnSpc>
              <a:spcBef>
                <a:spcPts val="2160"/>
              </a:spcBef>
              <a:buClr>
                <a:srgbClr val="FF0000"/>
              </a:buClr>
              <a:buSzPct val="90000"/>
              <a:buFont typeface="Wingdings"/>
              <a:buChar char=""/>
              <a:tabLst>
                <a:tab pos="368300" algn="l"/>
              </a:tabLst>
            </a:pPr>
            <a:r>
              <a:rPr sz="3000" spc="-50" dirty="0">
                <a:latin typeface="Calibri"/>
                <a:cs typeface="Calibri"/>
              </a:rPr>
              <a:t>Teklif </a:t>
            </a:r>
            <a:r>
              <a:rPr sz="3000" spc="-5" dirty="0">
                <a:latin typeface="Calibri"/>
                <a:cs typeface="Calibri"/>
              </a:rPr>
              <a:t>edilen</a:t>
            </a:r>
            <a:r>
              <a:rPr sz="3000" spc="-30" dirty="0">
                <a:latin typeface="Calibri"/>
                <a:cs typeface="Calibri"/>
              </a:rPr>
              <a:t> </a:t>
            </a:r>
            <a:r>
              <a:rPr sz="3000" spc="-35" dirty="0">
                <a:latin typeface="Calibri"/>
                <a:cs typeface="Calibri"/>
              </a:rPr>
              <a:t>bedeller,</a:t>
            </a:r>
            <a:endParaRPr sz="3000">
              <a:latin typeface="Calibri"/>
              <a:cs typeface="Calibri"/>
            </a:endParaRPr>
          </a:p>
          <a:p>
            <a:pPr marL="367665" indent="-354965">
              <a:lnSpc>
                <a:spcPct val="100000"/>
              </a:lnSpc>
              <a:spcBef>
                <a:spcPts val="2160"/>
              </a:spcBef>
              <a:buClr>
                <a:srgbClr val="FF0000"/>
              </a:buClr>
              <a:buSzPct val="90000"/>
              <a:buFont typeface="Wingdings"/>
              <a:buChar char=""/>
              <a:tabLst>
                <a:tab pos="368300" algn="l"/>
              </a:tabLst>
            </a:pPr>
            <a:r>
              <a:rPr sz="3000" spc="-5" dirty="0">
                <a:latin typeface="Calibri"/>
                <a:cs typeface="Calibri"/>
              </a:rPr>
              <a:t>İhalenin</a:t>
            </a:r>
            <a:r>
              <a:rPr sz="3000" spc="-65" dirty="0">
                <a:latin typeface="Calibri"/>
                <a:cs typeface="Calibri"/>
              </a:rPr>
              <a:t> </a:t>
            </a:r>
            <a:r>
              <a:rPr sz="3000" spc="-10" dirty="0">
                <a:latin typeface="Calibri"/>
                <a:cs typeface="Calibri"/>
              </a:rPr>
              <a:t>tarihi</a:t>
            </a:r>
            <a:endParaRPr sz="3000">
              <a:latin typeface="Calibri"/>
              <a:cs typeface="Calibri"/>
            </a:endParaRPr>
          </a:p>
          <a:p>
            <a:pPr marL="368935" indent="-356235">
              <a:lnSpc>
                <a:spcPts val="3240"/>
              </a:lnSpc>
              <a:spcBef>
                <a:spcPts val="2160"/>
              </a:spcBef>
              <a:buClr>
                <a:srgbClr val="FF0000"/>
              </a:buClr>
              <a:buSzPct val="90000"/>
              <a:buFont typeface="Wingdings"/>
              <a:buChar char=""/>
              <a:tabLst>
                <a:tab pos="369570" algn="l"/>
                <a:tab pos="1776095" algn="l"/>
                <a:tab pos="2792095" algn="l"/>
                <a:tab pos="3851910" algn="l"/>
                <a:tab pos="5160010" algn="l"/>
                <a:tab pos="6176010" algn="l"/>
              </a:tabLst>
            </a:pPr>
            <a:r>
              <a:rPr sz="3000" dirty="0">
                <a:latin typeface="Calibri"/>
                <a:cs typeface="Calibri"/>
              </a:rPr>
              <a:t>İha</a:t>
            </a:r>
            <a:r>
              <a:rPr sz="3000" spc="-10" dirty="0">
                <a:latin typeface="Calibri"/>
                <a:cs typeface="Calibri"/>
              </a:rPr>
              <a:t>l</a:t>
            </a:r>
            <a:r>
              <a:rPr sz="3000" dirty="0">
                <a:latin typeface="Calibri"/>
                <a:cs typeface="Calibri"/>
              </a:rPr>
              <a:t>e</a:t>
            </a:r>
            <a:r>
              <a:rPr sz="3000" spc="-15" dirty="0">
                <a:latin typeface="Calibri"/>
                <a:cs typeface="Calibri"/>
              </a:rPr>
              <a:t>n</a:t>
            </a:r>
            <a:r>
              <a:rPr sz="3000" dirty="0">
                <a:latin typeface="Calibri"/>
                <a:cs typeface="Calibri"/>
              </a:rPr>
              <a:t>in	</a:t>
            </a:r>
            <a:r>
              <a:rPr sz="3000" spc="-5" dirty="0">
                <a:latin typeface="Calibri"/>
                <a:cs typeface="Calibri"/>
              </a:rPr>
              <a:t>hang</a:t>
            </a:r>
            <a:r>
              <a:rPr sz="3000" dirty="0">
                <a:latin typeface="Calibri"/>
                <a:cs typeface="Calibri"/>
              </a:rPr>
              <a:t>i	i</a:t>
            </a:r>
            <a:r>
              <a:rPr sz="3000" spc="-40" dirty="0">
                <a:latin typeface="Calibri"/>
                <a:cs typeface="Calibri"/>
              </a:rPr>
              <a:t>s</a:t>
            </a:r>
            <a:r>
              <a:rPr sz="3000" spc="-35" dirty="0">
                <a:latin typeface="Calibri"/>
                <a:cs typeface="Calibri"/>
              </a:rPr>
              <a:t>t</a:t>
            </a:r>
            <a:r>
              <a:rPr sz="3000" dirty="0">
                <a:latin typeface="Calibri"/>
                <a:cs typeface="Calibri"/>
              </a:rPr>
              <a:t>ek</a:t>
            </a:r>
            <a:r>
              <a:rPr sz="3000" spc="-15" dirty="0">
                <a:latin typeface="Calibri"/>
                <a:cs typeface="Calibri"/>
              </a:rPr>
              <a:t>l</a:t>
            </a:r>
            <a:r>
              <a:rPr sz="3000" dirty="0">
                <a:latin typeface="Calibri"/>
                <a:cs typeface="Calibri"/>
              </a:rPr>
              <a:t>i	ü</a:t>
            </a:r>
            <a:r>
              <a:rPr sz="3000" spc="-75" dirty="0">
                <a:latin typeface="Calibri"/>
                <a:cs typeface="Calibri"/>
              </a:rPr>
              <a:t>z</a:t>
            </a:r>
            <a:r>
              <a:rPr sz="3000" dirty="0">
                <a:latin typeface="Calibri"/>
                <a:cs typeface="Calibri"/>
              </a:rPr>
              <a:t>e</a:t>
            </a:r>
            <a:r>
              <a:rPr sz="3000" spc="-15" dirty="0">
                <a:latin typeface="Calibri"/>
                <a:cs typeface="Calibri"/>
              </a:rPr>
              <a:t>r</a:t>
            </a:r>
            <a:r>
              <a:rPr sz="3000" dirty="0">
                <a:latin typeface="Calibri"/>
                <a:cs typeface="Calibri"/>
              </a:rPr>
              <a:t>ine	</a:t>
            </a:r>
            <a:r>
              <a:rPr sz="3000" spc="-5" dirty="0">
                <a:latin typeface="Calibri"/>
                <a:cs typeface="Calibri"/>
              </a:rPr>
              <a:t>hang</a:t>
            </a:r>
            <a:r>
              <a:rPr sz="3000" dirty="0">
                <a:latin typeface="Calibri"/>
                <a:cs typeface="Calibri"/>
              </a:rPr>
              <a:t>i	</a:t>
            </a:r>
            <a:r>
              <a:rPr sz="3000" spc="-25" dirty="0">
                <a:latin typeface="Calibri"/>
                <a:cs typeface="Calibri"/>
              </a:rPr>
              <a:t>g</a:t>
            </a:r>
            <a:r>
              <a:rPr sz="3000" dirty="0">
                <a:latin typeface="Calibri"/>
                <a:cs typeface="Calibri"/>
              </a:rPr>
              <a:t>e</a:t>
            </a:r>
            <a:r>
              <a:rPr sz="3000" spc="-50" dirty="0">
                <a:latin typeface="Calibri"/>
                <a:cs typeface="Calibri"/>
              </a:rPr>
              <a:t>r</a:t>
            </a:r>
            <a:r>
              <a:rPr sz="3000" dirty="0">
                <a:latin typeface="Calibri"/>
                <a:cs typeface="Calibri"/>
              </a:rPr>
              <a:t>e</a:t>
            </a:r>
            <a:r>
              <a:rPr sz="3000" spc="-90" dirty="0">
                <a:latin typeface="Calibri"/>
                <a:cs typeface="Calibri"/>
              </a:rPr>
              <a:t>k</a:t>
            </a:r>
            <a:r>
              <a:rPr sz="3000" dirty="0">
                <a:latin typeface="Calibri"/>
                <a:cs typeface="Calibri"/>
              </a:rPr>
              <a:t>çe</a:t>
            </a:r>
            <a:r>
              <a:rPr sz="3000" spc="-15" dirty="0">
                <a:latin typeface="Calibri"/>
                <a:cs typeface="Calibri"/>
              </a:rPr>
              <a:t>l</a:t>
            </a:r>
            <a:r>
              <a:rPr sz="3000" dirty="0">
                <a:latin typeface="Calibri"/>
                <a:cs typeface="Calibri"/>
              </a:rPr>
              <a:t>e</a:t>
            </a:r>
            <a:r>
              <a:rPr sz="3000" spc="-15" dirty="0">
                <a:latin typeface="Calibri"/>
                <a:cs typeface="Calibri"/>
              </a:rPr>
              <a:t>r</a:t>
            </a:r>
            <a:r>
              <a:rPr sz="3000" dirty="0">
                <a:latin typeface="Calibri"/>
                <a:cs typeface="Calibri"/>
              </a:rPr>
              <a:t>le</a:t>
            </a:r>
            <a:endParaRPr sz="3000">
              <a:latin typeface="Calibri"/>
              <a:cs typeface="Calibri"/>
            </a:endParaRPr>
          </a:p>
          <a:p>
            <a:pPr marL="12700">
              <a:lnSpc>
                <a:spcPts val="3240"/>
              </a:lnSpc>
            </a:pPr>
            <a:r>
              <a:rPr sz="3000" spc="-10" dirty="0">
                <a:latin typeface="Calibri"/>
                <a:cs typeface="Calibri"/>
              </a:rPr>
              <a:t>yapıldığı,</a:t>
            </a:r>
            <a:endParaRPr sz="3000">
              <a:latin typeface="Calibri"/>
              <a:cs typeface="Calibri"/>
            </a:endParaRPr>
          </a:p>
          <a:p>
            <a:pPr marL="368935" indent="-356235">
              <a:lnSpc>
                <a:spcPts val="3240"/>
              </a:lnSpc>
              <a:spcBef>
                <a:spcPts val="2160"/>
              </a:spcBef>
              <a:buClr>
                <a:srgbClr val="FF0000"/>
              </a:buClr>
              <a:buSzPct val="90000"/>
              <a:buFont typeface="Wingdings"/>
              <a:buChar char=""/>
              <a:tabLst>
                <a:tab pos="369570" algn="l"/>
                <a:tab pos="1307465" algn="l"/>
                <a:tab pos="3246755" algn="l"/>
                <a:tab pos="3858260" algn="l"/>
                <a:tab pos="5610860" algn="l"/>
                <a:tab pos="7567930" algn="l"/>
              </a:tabLst>
            </a:pPr>
            <a:r>
              <a:rPr sz="3000" dirty="0">
                <a:latin typeface="Calibri"/>
                <a:cs typeface="Calibri"/>
              </a:rPr>
              <a:t>İha</a:t>
            </a:r>
            <a:r>
              <a:rPr sz="3000" spc="-10" dirty="0">
                <a:latin typeface="Calibri"/>
                <a:cs typeface="Calibri"/>
              </a:rPr>
              <a:t>l</a:t>
            </a:r>
            <a:r>
              <a:rPr sz="3000" dirty="0">
                <a:latin typeface="Calibri"/>
                <a:cs typeface="Calibri"/>
              </a:rPr>
              <a:t>e	</a:t>
            </a:r>
            <a:r>
              <a:rPr sz="3000" spc="-55" dirty="0">
                <a:latin typeface="Calibri"/>
                <a:cs typeface="Calibri"/>
              </a:rPr>
              <a:t>y</a:t>
            </a:r>
            <a:r>
              <a:rPr sz="3000" dirty="0">
                <a:latin typeface="Calibri"/>
                <a:cs typeface="Calibri"/>
              </a:rPr>
              <a:t>apı</a:t>
            </a:r>
            <a:r>
              <a:rPr sz="3000" spc="-15" dirty="0">
                <a:latin typeface="Calibri"/>
                <a:cs typeface="Calibri"/>
              </a:rPr>
              <a:t>l</a:t>
            </a:r>
            <a:r>
              <a:rPr sz="3000" dirty="0">
                <a:latin typeface="Calibri"/>
                <a:cs typeface="Calibri"/>
              </a:rPr>
              <a:t>mamış	ise	</a:t>
            </a:r>
            <a:r>
              <a:rPr sz="3000" spc="-5" dirty="0">
                <a:latin typeface="Calibri"/>
                <a:cs typeface="Calibri"/>
              </a:rPr>
              <a:t>n</a:t>
            </a:r>
            <a:r>
              <a:rPr sz="3000" spc="-15" dirty="0">
                <a:latin typeface="Calibri"/>
                <a:cs typeface="Calibri"/>
              </a:rPr>
              <a:t>e</a:t>
            </a:r>
            <a:r>
              <a:rPr sz="3000" spc="-20" dirty="0">
                <a:latin typeface="Calibri"/>
                <a:cs typeface="Calibri"/>
              </a:rPr>
              <a:t>d</a:t>
            </a:r>
            <a:r>
              <a:rPr sz="3000" dirty="0">
                <a:latin typeface="Calibri"/>
                <a:cs typeface="Calibri"/>
              </a:rPr>
              <a:t>e</a:t>
            </a:r>
            <a:r>
              <a:rPr sz="3000" spc="-15" dirty="0">
                <a:latin typeface="Calibri"/>
                <a:cs typeface="Calibri"/>
              </a:rPr>
              <a:t>n</a:t>
            </a:r>
            <a:r>
              <a:rPr sz="3000" dirty="0">
                <a:latin typeface="Calibri"/>
                <a:cs typeface="Calibri"/>
              </a:rPr>
              <a:t>l</a:t>
            </a:r>
            <a:r>
              <a:rPr sz="3000" spc="-15" dirty="0">
                <a:latin typeface="Calibri"/>
                <a:cs typeface="Calibri"/>
              </a:rPr>
              <a:t>e</a:t>
            </a:r>
            <a:r>
              <a:rPr sz="3000" dirty="0">
                <a:latin typeface="Calibri"/>
                <a:cs typeface="Calibri"/>
              </a:rPr>
              <a:t>ri,	hus</a:t>
            </a:r>
            <a:r>
              <a:rPr sz="3000" spc="-15" dirty="0">
                <a:latin typeface="Calibri"/>
                <a:cs typeface="Calibri"/>
              </a:rPr>
              <a:t>u</a:t>
            </a:r>
            <a:r>
              <a:rPr sz="3000" dirty="0">
                <a:latin typeface="Calibri"/>
                <a:cs typeface="Calibri"/>
              </a:rPr>
              <a:t>slar</a:t>
            </a:r>
            <a:r>
              <a:rPr sz="3000" spc="-15" dirty="0">
                <a:latin typeface="Calibri"/>
                <a:cs typeface="Calibri"/>
              </a:rPr>
              <a:t>ı</a:t>
            </a:r>
            <a:r>
              <a:rPr sz="3000" dirty="0">
                <a:latin typeface="Calibri"/>
                <a:cs typeface="Calibri"/>
              </a:rPr>
              <a:t>na	</a:t>
            </a:r>
            <a:r>
              <a:rPr sz="3000" spc="-40" dirty="0">
                <a:latin typeface="Calibri"/>
                <a:cs typeface="Calibri"/>
              </a:rPr>
              <a:t>y</a:t>
            </a:r>
            <a:r>
              <a:rPr sz="3000" dirty="0">
                <a:latin typeface="Calibri"/>
                <a:cs typeface="Calibri"/>
              </a:rPr>
              <a:t>er</a:t>
            </a:r>
            <a:endParaRPr sz="3000">
              <a:latin typeface="Calibri"/>
              <a:cs typeface="Calibri"/>
            </a:endParaRPr>
          </a:p>
          <a:p>
            <a:pPr marL="12700">
              <a:lnSpc>
                <a:spcPts val="3240"/>
              </a:lnSpc>
            </a:pPr>
            <a:r>
              <a:rPr sz="3000" spc="-10" dirty="0">
                <a:latin typeface="Calibri"/>
                <a:cs typeface="Calibri"/>
              </a:rPr>
              <a:t>verilmesi</a:t>
            </a:r>
            <a:r>
              <a:rPr sz="3000" spc="-45" dirty="0">
                <a:latin typeface="Calibri"/>
                <a:cs typeface="Calibri"/>
              </a:rPr>
              <a:t> </a:t>
            </a:r>
            <a:r>
              <a:rPr sz="3000" spc="-40" dirty="0">
                <a:latin typeface="Calibri"/>
                <a:cs typeface="Calibri"/>
              </a:rPr>
              <a:t>zorunludur.</a:t>
            </a:r>
            <a:endParaRPr sz="3000">
              <a:latin typeface="Calibri"/>
              <a:cs typeface="Calibri"/>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421891" y="309371"/>
            <a:ext cx="650290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695704" y="423926"/>
            <a:ext cx="5777230" cy="521334"/>
          </a:xfrm>
          <a:prstGeom prst="rect">
            <a:avLst/>
          </a:prstGeom>
        </p:spPr>
        <p:txBody>
          <a:bodyPr vert="horz" wrap="square" lIns="0" tIns="0" rIns="0" bIns="0" rtlCol="0">
            <a:spAutoFit/>
          </a:bodyPr>
          <a:lstStyle/>
          <a:p>
            <a:pPr marL="12700">
              <a:lnSpc>
                <a:spcPct val="100000"/>
              </a:lnSpc>
            </a:pPr>
            <a:r>
              <a:rPr dirty="0"/>
              <a:t>İhale </a:t>
            </a:r>
            <a:r>
              <a:rPr spc="-25" dirty="0"/>
              <a:t>Yetkilisinin </a:t>
            </a:r>
            <a:r>
              <a:rPr spc="-10" dirty="0"/>
              <a:t>Görevi </a:t>
            </a:r>
            <a:r>
              <a:rPr spc="-85" dirty="0"/>
              <a:t>Ve</a:t>
            </a:r>
            <a:r>
              <a:rPr spc="-25" dirty="0"/>
              <a:t> </a:t>
            </a:r>
            <a:r>
              <a:rPr dirty="0"/>
              <a:t>Hakları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05940"/>
            <a:ext cx="7350759" cy="473709"/>
          </a:xfrm>
          <a:prstGeom prst="rect">
            <a:avLst/>
          </a:prstGeom>
        </p:spPr>
        <p:txBody>
          <a:bodyPr vert="horz" wrap="square" lIns="0" tIns="0" rIns="0" bIns="0" rtlCol="0">
            <a:spAutoFit/>
          </a:bodyPr>
          <a:lstStyle/>
          <a:p>
            <a:pPr marL="12700">
              <a:lnSpc>
                <a:spcPct val="100000"/>
              </a:lnSpc>
            </a:pPr>
            <a:r>
              <a:rPr sz="2900" spc="-5" dirty="0">
                <a:latin typeface="Calibri"/>
                <a:cs typeface="Calibri"/>
              </a:rPr>
              <a:t>4734/40’ıncı </a:t>
            </a:r>
            <a:r>
              <a:rPr sz="2900" dirty="0">
                <a:latin typeface="Calibri"/>
                <a:cs typeface="Calibri"/>
              </a:rPr>
              <a:t>maddesi </a:t>
            </a:r>
            <a:r>
              <a:rPr sz="2900" spc="-10" dirty="0">
                <a:latin typeface="Calibri"/>
                <a:cs typeface="Calibri"/>
              </a:rPr>
              <a:t>uyarınca </a:t>
            </a:r>
            <a:r>
              <a:rPr sz="2900" dirty="0">
                <a:latin typeface="Calibri"/>
                <a:cs typeface="Calibri"/>
              </a:rPr>
              <a:t>iki seçenek</a:t>
            </a:r>
            <a:r>
              <a:rPr sz="2900" spc="-150" dirty="0">
                <a:latin typeface="Calibri"/>
                <a:cs typeface="Calibri"/>
              </a:rPr>
              <a:t> </a:t>
            </a:r>
            <a:r>
              <a:rPr sz="2900" spc="-15" dirty="0">
                <a:latin typeface="Calibri"/>
                <a:cs typeface="Calibri"/>
              </a:rPr>
              <a:t>vardır;</a:t>
            </a:r>
            <a:endParaRPr sz="2900">
              <a:latin typeface="Calibri"/>
              <a:cs typeface="Calibri"/>
            </a:endParaRPr>
          </a:p>
        </p:txBody>
      </p:sp>
      <p:sp>
        <p:nvSpPr>
          <p:cNvPr id="13" name="object 13"/>
          <p:cNvSpPr txBox="1"/>
          <p:nvPr/>
        </p:nvSpPr>
        <p:spPr>
          <a:xfrm>
            <a:off x="547217" y="6159347"/>
            <a:ext cx="1653539" cy="394335"/>
          </a:xfrm>
          <a:prstGeom prst="rect">
            <a:avLst/>
          </a:prstGeom>
        </p:spPr>
        <p:txBody>
          <a:bodyPr vert="horz" wrap="square" lIns="0" tIns="0" rIns="0" bIns="0" rtlCol="0">
            <a:spAutoFit/>
          </a:bodyPr>
          <a:lstStyle/>
          <a:p>
            <a:pPr marL="12700">
              <a:lnSpc>
                <a:spcPts val="2860"/>
              </a:lnSpc>
            </a:pPr>
            <a:r>
              <a:rPr sz="2900" spc="-30" dirty="0">
                <a:solidFill>
                  <a:srgbClr val="0000CC"/>
                </a:solidFill>
                <a:latin typeface="Calibri"/>
                <a:cs typeface="Calibri"/>
              </a:rPr>
              <a:t>edilecektir</a:t>
            </a:r>
            <a:r>
              <a:rPr sz="2900" spc="-30" dirty="0">
                <a:solidFill>
                  <a:srgbClr val="0000FF"/>
                </a:solidFill>
                <a:latin typeface="Calibri"/>
                <a:cs typeface="Calibri"/>
              </a:rPr>
              <a:t>.</a:t>
            </a:r>
            <a:endParaRPr sz="29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131</a:t>
            </a:fld>
            <a:endParaRPr dirty="0"/>
          </a:p>
        </p:txBody>
      </p:sp>
      <p:sp>
        <p:nvSpPr>
          <p:cNvPr id="10" name="object 10"/>
          <p:cNvSpPr txBox="1"/>
          <p:nvPr/>
        </p:nvSpPr>
        <p:spPr>
          <a:xfrm>
            <a:off x="547217" y="1704085"/>
            <a:ext cx="4014470" cy="473709"/>
          </a:xfrm>
          <a:prstGeom prst="rect">
            <a:avLst/>
          </a:prstGeom>
        </p:spPr>
        <p:txBody>
          <a:bodyPr vert="horz" wrap="square" lIns="0" tIns="0" rIns="0" bIns="0" rtlCol="0">
            <a:spAutoFit/>
          </a:bodyPr>
          <a:lstStyle/>
          <a:p>
            <a:pPr marL="212090" indent="-199390">
              <a:lnSpc>
                <a:spcPct val="100000"/>
              </a:lnSpc>
              <a:buClr>
                <a:srgbClr val="FF0000"/>
              </a:buClr>
              <a:buSzPct val="89655"/>
              <a:buFont typeface="Arial"/>
              <a:buChar char="•"/>
              <a:tabLst>
                <a:tab pos="212725" algn="l"/>
                <a:tab pos="1097280" algn="l"/>
                <a:tab pos="2379345" algn="l"/>
              </a:tabLst>
            </a:pPr>
            <a:r>
              <a:rPr sz="2900" dirty="0">
                <a:latin typeface="Calibri"/>
                <a:cs typeface="Calibri"/>
              </a:rPr>
              <a:t>İ</a:t>
            </a:r>
            <a:r>
              <a:rPr sz="2900" spc="-15" dirty="0">
                <a:latin typeface="Calibri"/>
                <a:cs typeface="Calibri"/>
              </a:rPr>
              <a:t>ha</a:t>
            </a:r>
            <a:r>
              <a:rPr sz="2900" dirty="0">
                <a:latin typeface="Calibri"/>
                <a:cs typeface="Calibri"/>
              </a:rPr>
              <a:t>le	</a:t>
            </a:r>
            <a:r>
              <a:rPr sz="2900" spc="-65" dirty="0">
                <a:latin typeface="Calibri"/>
                <a:cs typeface="Calibri"/>
              </a:rPr>
              <a:t>k</a:t>
            </a:r>
            <a:r>
              <a:rPr sz="2900" dirty="0">
                <a:latin typeface="Calibri"/>
                <a:cs typeface="Calibri"/>
              </a:rPr>
              <a:t>a</a:t>
            </a:r>
            <a:r>
              <a:rPr sz="2900" spc="-65" dirty="0">
                <a:latin typeface="Calibri"/>
                <a:cs typeface="Calibri"/>
              </a:rPr>
              <a:t>r</a:t>
            </a:r>
            <a:r>
              <a:rPr sz="2900" dirty="0">
                <a:latin typeface="Calibri"/>
                <a:cs typeface="Calibri"/>
              </a:rPr>
              <a:t>arı</a:t>
            </a:r>
            <a:r>
              <a:rPr sz="2900" spc="-15" dirty="0">
                <a:latin typeface="Calibri"/>
                <a:cs typeface="Calibri"/>
              </a:rPr>
              <a:t>n</a:t>
            </a:r>
            <a:r>
              <a:rPr sz="2900" dirty="0">
                <a:latin typeface="Calibri"/>
                <a:cs typeface="Calibri"/>
              </a:rPr>
              <a:t>ı	</a:t>
            </a:r>
            <a:r>
              <a:rPr sz="2900" spc="-5" dirty="0">
                <a:latin typeface="Calibri"/>
                <a:cs typeface="Calibri"/>
              </a:rPr>
              <a:t>on</a:t>
            </a:r>
            <a:r>
              <a:rPr sz="2900" spc="-70" dirty="0">
                <a:latin typeface="Calibri"/>
                <a:cs typeface="Calibri"/>
              </a:rPr>
              <a:t>a</a:t>
            </a:r>
            <a:r>
              <a:rPr sz="2900" dirty="0">
                <a:latin typeface="Calibri"/>
                <a:cs typeface="Calibri"/>
              </a:rPr>
              <a:t>yla</a:t>
            </a:r>
            <a:r>
              <a:rPr sz="2900" spc="-20" dirty="0">
                <a:latin typeface="Calibri"/>
                <a:cs typeface="Calibri"/>
              </a:rPr>
              <a:t>m</a:t>
            </a:r>
            <a:r>
              <a:rPr sz="2900" dirty="0">
                <a:latin typeface="Calibri"/>
                <a:cs typeface="Calibri"/>
              </a:rPr>
              <a:t>ak</a:t>
            </a:r>
            <a:endParaRPr sz="2900">
              <a:latin typeface="Calibri"/>
              <a:cs typeface="Calibri"/>
            </a:endParaRPr>
          </a:p>
        </p:txBody>
      </p:sp>
      <p:sp>
        <p:nvSpPr>
          <p:cNvPr id="11" name="object 11"/>
          <p:cNvSpPr txBox="1"/>
          <p:nvPr/>
        </p:nvSpPr>
        <p:spPr>
          <a:xfrm>
            <a:off x="4850129" y="1704085"/>
            <a:ext cx="3769360" cy="473709"/>
          </a:xfrm>
          <a:prstGeom prst="rect">
            <a:avLst/>
          </a:prstGeom>
        </p:spPr>
        <p:txBody>
          <a:bodyPr vert="horz" wrap="square" lIns="0" tIns="0" rIns="0" bIns="0" rtlCol="0">
            <a:spAutoFit/>
          </a:bodyPr>
          <a:lstStyle/>
          <a:p>
            <a:pPr marL="12700">
              <a:lnSpc>
                <a:spcPct val="100000"/>
              </a:lnSpc>
              <a:tabLst>
                <a:tab pos="507365" algn="l"/>
                <a:tab pos="1035050" algn="l"/>
                <a:tab pos="2853690" algn="l"/>
              </a:tabLst>
            </a:pPr>
            <a:r>
              <a:rPr sz="2900" spc="-45" dirty="0">
                <a:latin typeface="Calibri"/>
                <a:cs typeface="Calibri"/>
              </a:rPr>
              <a:t>y</a:t>
            </a:r>
            <a:r>
              <a:rPr sz="2900" dirty="0">
                <a:latin typeface="Calibri"/>
                <a:cs typeface="Calibri"/>
              </a:rPr>
              <a:t>a	</a:t>
            </a:r>
            <a:r>
              <a:rPr sz="2900" spc="-5" dirty="0">
                <a:latin typeface="Calibri"/>
                <a:cs typeface="Calibri"/>
              </a:rPr>
              <a:t>d</a:t>
            </a:r>
            <a:r>
              <a:rPr sz="2900" dirty="0">
                <a:latin typeface="Calibri"/>
                <a:cs typeface="Calibri"/>
              </a:rPr>
              <a:t>a	</a:t>
            </a:r>
            <a:r>
              <a:rPr sz="2900" spc="-25" dirty="0">
                <a:latin typeface="Calibri"/>
                <a:cs typeface="Calibri"/>
              </a:rPr>
              <a:t>g</a:t>
            </a:r>
            <a:r>
              <a:rPr sz="2900" dirty="0">
                <a:latin typeface="Calibri"/>
                <a:cs typeface="Calibri"/>
              </a:rPr>
              <a:t>e</a:t>
            </a:r>
            <a:r>
              <a:rPr sz="2900" spc="-50" dirty="0">
                <a:latin typeface="Calibri"/>
                <a:cs typeface="Calibri"/>
              </a:rPr>
              <a:t>r</a:t>
            </a:r>
            <a:r>
              <a:rPr sz="2900" spc="-20" dirty="0">
                <a:latin typeface="Calibri"/>
                <a:cs typeface="Calibri"/>
              </a:rPr>
              <a:t>e</a:t>
            </a:r>
            <a:r>
              <a:rPr sz="2900" spc="-85" dirty="0">
                <a:latin typeface="Calibri"/>
                <a:cs typeface="Calibri"/>
              </a:rPr>
              <a:t>k</a:t>
            </a:r>
            <a:r>
              <a:rPr sz="2900" dirty="0">
                <a:latin typeface="Calibri"/>
                <a:cs typeface="Calibri"/>
              </a:rPr>
              <a:t>ç</a:t>
            </a:r>
            <a:r>
              <a:rPr sz="2900" spc="-15" dirty="0">
                <a:latin typeface="Calibri"/>
                <a:cs typeface="Calibri"/>
              </a:rPr>
              <a:t>e</a:t>
            </a:r>
            <a:r>
              <a:rPr sz="2900" dirty="0">
                <a:latin typeface="Calibri"/>
                <a:cs typeface="Calibri"/>
              </a:rPr>
              <a:t>sini	a</a:t>
            </a:r>
            <a:r>
              <a:rPr sz="2900" spc="-15" dirty="0">
                <a:latin typeface="Calibri"/>
                <a:cs typeface="Calibri"/>
              </a:rPr>
              <a:t>ç</a:t>
            </a:r>
            <a:r>
              <a:rPr sz="2900" dirty="0">
                <a:latin typeface="Calibri"/>
                <a:cs typeface="Calibri"/>
              </a:rPr>
              <a:t>ı</a:t>
            </a:r>
            <a:r>
              <a:rPr sz="2900" spc="-85" dirty="0">
                <a:latin typeface="Calibri"/>
                <a:cs typeface="Calibri"/>
              </a:rPr>
              <a:t>k</a:t>
            </a:r>
            <a:r>
              <a:rPr sz="2900" spc="-30" dirty="0">
                <a:latin typeface="Calibri"/>
                <a:cs typeface="Calibri"/>
              </a:rPr>
              <a:t>ç</a:t>
            </a:r>
            <a:r>
              <a:rPr sz="2900" dirty="0">
                <a:latin typeface="Calibri"/>
                <a:cs typeface="Calibri"/>
              </a:rPr>
              <a:t>a</a:t>
            </a:r>
            <a:endParaRPr sz="2900">
              <a:latin typeface="Calibri"/>
              <a:cs typeface="Calibri"/>
            </a:endParaRPr>
          </a:p>
        </p:txBody>
      </p:sp>
      <p:sp>
        <p:nvSpPr>
          <p:cNvPr id="12" name="object 12"/>
          <p:cNvSpPr txBox="1"/>
          <p:nvPr/>
        </p:nvSpPr>
        <p:spPr>
          <a:xfrm>
            <a:off x="547217" y="2101850"/>
            <a:ext cx="8075295" cy="4054475"/>
          </a:xfrm>
          <a:prstGeom prst="rect">
            <a:avLst/>
          </a:prstGeom>
        </p:spPr>
        <p:txBody>
          <a:bodyPr vert="horz" wrap="square" lIns="0" tIns="0" rIns="0" bIns="0" rtlCol="0">
            <a:spAutoFit/>
          </a:bodyPr>
          <a:lstStyle/>
          <a:p>
            <a:pPr marL="12700" algn="just">
              <a:lnSpc>
                <a:spcPts val="3304"/>
              </a:lnSpc>
            </a:pPr>
            <a:r>
              <a:rPr sz="2900" spc="-5" dirty="0">
                <a:latin typeface="Calibri"/>
                <a:cs typeface="Calibri"/>
              </a:rPr>
              <a:t>belirtmek </a:t>
            </a:r>
            <a:r>
              <a:rPr sz="2900" spc="-10" dirty="0">
                <a:latin typeface="Calibri"/>
                <a:cs typeface="Calibri"/>
              </a:rPr>
              <a:t>suretiyle </a:t>
            </a:r>
            <a:r>
              <a:rPr sz="2900" spc="-5" dirty="0">
                <a:latin typeface="Calibri"/>
                <a:cs typeface="Calibri"/>
              </a:rPr>
              <a:t>ihaleyi </a:t>
            </a:r>
            <a:r>
              <a:rPr sz="2900" spc="-10" dirty="0">
                <a:latin typeface="Calibri"/>
                <a:cs typeface="Calibri"/>
              </a:rPr>
              <a:t>iptal</a:t>
            </a:r>
            <a:r>
              <a:rPr sz="2900" spc="-105" dirty="0">
                <a:latin typeface="Calibri"/>
                <a:cs typeface="Calibri"/>
              </a:rPr>
              <a:t> </a:t>
            </a:r>
            <a:r>
              <a:rPr sz="2900" spc="-5" dirty="0">
                <a:latin typeface="Calibri"/>
                <a:cs typeface="Calibri"/>
              </a:rPr>
              <a:t>etmek.</a:t>
            </a:r>
            <a:endParaRPr sz="2900">
              <a:latin typeface="Calibri"/>
              <a:cs typeface="Calibri"/>
            </a:endParaRPr>
          </a:p>
          <a:p>
            <a:pPr marL="12700" marR="6350" algn="just">
              <a:lnSpc>
                <a:spcPct val="90000"/>
              </a:lnSpc>
              <a:spcBef>
                <a:spcPts val="175"/>
              </a:spcBef>
              <a:buClr>
                <a:srgbClr val="FF0000"/>
              </a:buClr>
              <a:buSzPct val="89655"/>
              <a:buFont typeface="Arial"/>
              <a:buChar char="•"/>
              <a:tabLst>
                <a:tab pos="212725" algn="l"/>
              </a:tabLst>
            </a:pPr>
            <a:r>
              <a:rPr sz="2900" spc="-5" dirty="0">
                <a:latin typeface="Calibri"/>
                <a:cs typeface="Calibri"/>
              </a:rPr>
              <a:t>İhale </a:t>
            </a:r>
            <a:r>
              <a:rPr sz="2900" spc="-10" dirty="0">
                <a:latin typeface="Calibri"/>
                <a:cs typeface="Calibri"/>
              </a:rPr>
              <a:t>yetkilisinin, </a:t>
            </a:r>
            <a:r>
              <a:rPr sz="2900" spc="-30" dirty="0">
                <a:latin typeface="Calibri"/>
                <a:cs typeface="Calibri"/>
              </a:rPr>
              <a:t>komisyon </a:t>
            </a:r>
            <a:r>
              <a:rPr sz="2900" spc="-25" dirty="0">
                <a:latin typeface="Calibri"/>
                <a:cs typeface="Calibri"/>
              </a:rPr>
              <a:t>karar </a:t>
            </a:r>
            <a:r>
              <a:rPr sz="2900" spc="-10" dirty="0">
                <a:latin typeface="Calibri"/>
                <a:cs typeface="Calibri"/>
              </a:rPr>
              <a:t>tarihini izleyen </a:t>
            </a:r>
            <a:r>
              <a:rPr sz="2900" u="heavy" spc="-5" dirty="0">
                <a:solidFill>
                  <a:srgbClr val="CC3300"/>
                </a:solidFill>
                <a:latin typeface="Calibri"/>
                <a:cs typeface="Calibri"/>
              </a:rPr>
              <a:t>en  </a:t>
            </a:r>
            <a:r>
              <a:rPr sz="2900" u="heavy" spc="-10" dirty="0">
                <a:solidFill>
                  <a:srgbClr val="CC3300"/>
                </a:solidFill>
                <a:latin typeface="Calibri"/>
                <a:cs typeface="Calibri"/>
              </a:rPr>
              <a:t>geç </a:t>
            </a:r>
            <a:r>
              <a:rPr sz="2900" u="heavy" dirty="0">
                <a:solidFill>
                  <a:srgbClr val="CC3300"/>
                </a:solidFill>
                <a:latin typeface="Calibri"/>
                <a:cs typeface="Calibri"/>
              </a:rPr>
              <a:t>beş iş günü içinde </a:t>
            </a:r>
            <a:r>
              <a:rPr sz="2900" dirty="0">
                <a:latin typeface="Calibri"/>
                <a:cs typeface="Calibri"/>
              </a:rPr>
              <a:t>işlem </a:t>
            </a:r>
            <a:r>
              <a:rPr sz="2900" spc="-10" dirty="0">
                <a:latin typeface="Calibri"/>
                <a:cs typeface="Calibri"/>
              </a:rPr>
              <a:t>tesis etmesi  </a:t>
            </a:r>
            <a:r>
              <a:rPr sz="2900" spc="-35" dirty="0">
                <a:latin typeface="Calibri"/>
                <a:cs typeface="Calibri"/>
              </a:rPr>
              <a:t>gerekmektedir.</a:t>
            </a:r>
            <a:endParaRPr sz="2900">
              <a:latin typeface="Calibri"/>
              <a:cs typeface="Calibri"/>
            </a:endParaRPr>
          </a:p>
          <a:p>
            <a:pPr marL="12700" marR="5080" algn="just">
              <a:lnSpc>
                <a:spcPts val="3130"/>
              </a:lnSpc>
              <a:spcBef>
                <a:spcPts val="50"/>
              </a:spcBef>
              <a:buClr>
                <a:srgbClr val="FF0000"/>
              </a:buClr>
              <a:buSzPct val="89655"/>
              <a:buFont typeface="Arial"/>
              <a:buChar char="•"/>
              <a:tabLst>
                <a:tab pos="212725" algn="l"/>
              </a:tabLst>
            </a:pPr>
            <a:r>
              <a:rPr sz="2900" spc="-5" dirty="0">
                <a:latin typeface="Calibri"/>
                <a:cs typeface="Calibri"/>
              </a:rPr>
              <a:t>İhale </a:t>
            </a:r>
            <a:r>
              <a:rPr sz="2900" spc="-10" dirty="0">
                <a:latin typeface="Calibri"/>
                <a:cs typeface="Calibri"/>
              </a:rPr>
              <a:t>yetkilisinin </a:t>
            </a:r>
            <a:r>
              <a:rPr sz="2900" spc="-5" dirty="0">
                <a:latin typeface="Calibri"/>
                <a:cs typeface="Calibri"/>
              </a:rPr>
              <a:t>nihai </a:t>
            </a:r>
            <a:r>
              <a:rPr sz="2900" spc="-30" dirty="0">
                <a:latin typeface="Calibri"/>
                <a:cs typeface="Calibri"/>
              </a:rPr>
              <a:t>komisyon </a:t>
            </a:r>
            <a:r>
              <a:rPr sz="2900" spc="-15" dirty="0">
                <a:latin typeface="Calibri"/>
                <a:cs typeface="Calibri"/>
              </a:rPr>
              <a:t>kararının kendisine  </a:t>
            </a:r>
            <a:r>
              <a:rPr sz="2900" dirty="0">
                <a:latin typeface="Calibri"/>
                <a:cs typeface="Calibri"/>
              </a:rPr>
              <a:t>sunulması </a:t>
            </a:r>
            <a:r>
              <a:rPr sz="2900" spc="-5" dirty="0">
                <a:latin typeface="Calibri"/>
                <a:cs typeface="Calibri"/>
              </a:rPr>
              <a:t>aşamasında </a:t>
            </a:r>
            <a:r>
              <a:rPr sz="2900" spc="-10" dirty="0">
                <a:solidFill>
                  <a:srgbClr val="CC3300"/>
                </a:solidFill>
                <a:latin typeface="Calibri"/>
                <a:cs typeface="Calibri"/>
              </a:rPr>
              <a:t>düzeltici </a:t>
            </a:r>
            <a:r>
              <a:rPr sz="2900" spc="-5" dirty="0">
                <a:solidFill>
                  <a:srgbClr val="CC3300"/>
                </a:solidFill>
                <a:latin typeface="Calibri"/>
                <a:cs typeface="Calibri"/>
              </a:rPr>
              <a:t>işlem </a:t>
            </a:r>
            <a:r>
              <a:rPr sz="2900" spc="-10" dirty="0">
                <a:solidFill>
                  <a:srgbClr val="CC3300"/>
                </a:solidFill>
                <a:latin typeface="Calibri"/>
                <a:cs typeface="Calibri"/>
              </a:rPr>
              <a:t>tesis </a:t>
            </a:r>
            <a:r>
              <a:rPr sz="2900" spc="-5" dirty="0">
                <a:solidFill>
                  <a:srgbClr val="CC3300"/>
                </a:solidFill>
                <a:latin typeface="Calibri"/>
                <a:cs typeface="Calibri"/>
              </a:rPr>
              <a:t>etme  </a:t>
            </a:r>
            <a:r>
              <a:rPr sz="2900" spc="-10" dirty="0">
                <a:solidFill>
                  <a:srgbClr val="CC3300"/>
                </a:solidFill>
                <a:latin typeface="Calibri"/>
                <a:cs typeface="Calibri"/>
              </a:rPr>
              <a:t>yetkisi</a:t>
            </a:r>
            <a:r>
              <a:rPr sz="2900" spc="-100" dirty="0">
                <a:solidFill>
                  <a:srgbClr val="CC3300"/>
                </a:solidFill>
                <a:latin typeface="Calibri"/>
                <a:cs typeface="Calibri"/>
              </a:rPr>
              <a:t> </a:t>
            </a:r>
            <a:r>
              <a:rPr sz="2900" spc="-20" dirty="0">
                <a:solidFill>
                  <a:srgbClr val="CC3300"/>
                </a:solidFill>
                <a:latin typeface="Calibri"/>
                <a:cs typeface="Calibri"/>
              </a:rPr>
              <a:t>bulunmamaktadır.</a:t>
            </a:r>
            <a:endParaRPr sz="2900">
              <a:latin typeface="Calibri"/>
              <a:cs typeface="Calibri"/>
            </a:endParaRPr>
          </a:p>
          <a:p>
            <a:pPr marL="212090" indent="-199390" algn="just">
              <a:lnSpc>
                <a:spcPts val="2915"/>
              </a:lnSpc>
              <a:buClr>
                <a:srgbClr val="FF0000"/>
              </a:buClr>
              <a:buSzPct val="89655"/>
              <a:buFont typeface="Arial"/>
              <a:buChar char="•"/>
              <a:tabLst>
                <a:tab pos="212725" algn="l"/>
              </a:tabLst>
            </a:pPr>
            <a:r>
              <a:rPr sz="2900" spc="-25" dirty="0">
                <a:solidFill>
                  <a:srgbClr val="0000CC"/>
                </a:solidFill>
                <a:latin typeface="Calibri"/>
                <a:cs typeface="Calibri"/>
              </a:rPr>
              <a:t>Onaya </a:t>
            </a:r>
            <a:r>
              <a:rPr sz="2900" spc="-10" dirty="0">
                <a:solidFill>
                  <a:srgbClr val="0000CC"/>
                </a:solidFill>
                <a:latin typeface="Calibri"/>
                <a:cs typeface="Calibri"/>
              </a:rPr>
              <a:t>çıkarılan </a:t>
            </a:r>
            <a:r>
              <a:rPr sz="2900" spc="-5" dirty="0">
                <a:solidFill>
                  <a:srgbClr val="0000CC"/>
                </a:solidFill>
                <a:latin typeface="Calibri"/>
                <a:cs typeface="Calibri"/>
              </a:rPr>
              <a:t>en </a:t>
            </a:r>
            <a:r>
              <a:rPr sz="2900" spc="-20" dirty="0">
                <a:solidFill>
                  <a:srgbClr val="0000CC"/>
                </a:solidFill>
                <a:latin typeface="Calibri"/>
                <a:cs typeface="Calibri"/>
              </a:rPr>
              <a:t>avantajlı </a:t>
            </a:r>
            <a:r>
              <a:rPr sz="2900" spc="-10" dirty="0">
                <a:solidFill>
                  <a:srgbClr val="0000CC"/>
                </a:solidFill>
                <a:latin typeface="Calibri"/>
                <a:cs typeface="Calibri"/>
              </a:rPr>
              <a:t>teklifle </a:t>
            </a:r>
            <a:r>
              <a:rPr sz="2900" spc="-5" dirty="0">
                <a:solidFill>
                  <a:srgbClr val="0000CC"/>
                </a:solidFill>
                <a:latin typeface="Calibri"/>
                <a:cs typeface="Calibri"/>
              </a:rPr>
              <a:t>ikinci en</a:t>
            </a:r>
            <a:r>
              <a:rPr sz="2900" spc="360" dirty="0">
                <a:solidFill>
                  <a:srgbClr val="0000CC"/>
                </a:solidFill>
                <a:latin typeface="Calibri"/>
                <a:cs typeface="Calibri"/>
              </a:rPr>
              <a:t> </a:t>
            </a:r>
            <a:r>
              <a:rPr sz="2900" spc="-20" dirty="0">
                <a:solidFill>
                  <a:srgbClr val="0000CC"/>
                </a:solidFill>
                <a:latin typeface="Calibri"/>
                <a:cs typeface="Calibri"/>
              </a:rPr>
              <a:t>avantajlı</a:t>
            </a:r>
            <a:endParaRPr sz="2900">
              <a:latin typeface="Calibri"/>
              <a:cs typeface="Calibri"/>
            </a:endParaRPr>
          </a:p>
          <a:p>
            <a:pPr marL="12700" algn="just">
              <a:lnSpc>
                <a:spcPts val="3135"/>
              </a:lnSpc>
            </a:pPr>
            <a:r>
              <a:rPr sz="2900" spc="-10" dirty="0">
                <a:solidFill>
                  <a:srgbClr val="0000CC"/>
                </a:solidFill>
                <a:latin typeface="Calibri"/>
                <a:cs typeface="Calibri"/>
              </a:rPr>
              <a:t>teklif </a:t>
            </a:r>
            <a:r>
              <a:rPr sz="2900" spc="-5" dirty="0">
                <a:solidFill>
                  <a:srgbClr val="0000CC"/>
                </a:solidFill>
                <a:latin typeface="Calibri"/>
                <a:cs typeface="Calibri"/>
              </a:rPr>
              <a:t>sahiplerinin ikisinin </a:t>
            </a:r>
            <a:r>
              <a:rPr sz="2900" dirty="0">
                <a:solidFill>
                  <a:srgbClr val="0000CC"/>
                </a:solidFill>
                <a:latin typeface="Calibri"/>
                <a:cs typeface="Calibri"/>
              </a:rPr>
              <a:t>de </a:t>
            </a:r>
            <a:r>
              <a:rPr sz="2900" spc="-10" dirty="0">
                <a:solidFill>
                  <a:srgbClr val="0000CC"/>
                </a:solidFill>
                <a:latin typeface="Calibri"/>
                <a:cs typeface="Calibri"/>
              </a:rPr>
              <a:t>yasaklılık </a:t>
            </a:r>
            <a:r>
              <a:rPr sz="2900" spc="-15" dirty="0">
                <a:solidFill>
                  <a:srgbClr val="0000CC"/>
                </a:solidFill>
                <a:latin typeface="Calibri"/>
                <a:cs typeface="Calibri"/>
              </a:rPr>
              <a:t>teyidi</a:t>
            </a:r>
            <a:r>
              <a:rPr sz="2900" spc="175" dirty="0">
                <a:solidFill>
                  <a:srgbClr val="0000CC"/>
                </a:solidFill>
                <a:latin typeface="Calibri"/>
                <a:cs typeface="Calibri"/>
              </a:rPr>
              <a:t> </a:t>
            </a:r>
            <a:r>
              <a:rPr sz="2900" spc="-10" dirty="0">
                <a:solidFill>
                  <a:srgbClr val="0000CC"/>
                </a:solidFill>
                <a:latin typeface="Calibri"/>
                <a:cs typeface="Calibri"/>
              </a:rPr>
              <a:t>yapılacak.</a:t>
            </a:r>
            <a:endParaRPr sz="2900">
              <a:latin typeface="Calibri"/>
              <a:cs typeface="Calibri"/>
            </a:endParaRPr>
          </a:p>
          <a:p>
            <a:pPr marL="12700" algn="just">
              <a:lnSpc>
                <a:spcPts val="3304"/>
              </a:lnSpc>
            </a:pPr>
            <a:r>
              <a:rPr sz="2900" spc="-10" dirty="0">
                <a:latin typeface="Calibri"/>
                <a:cs typeface="Calibri"/>
              </a:rPr>
              <a:t>Sözleşme     imzalanmadan     </a:t>
            </a:r>
            <a:r>
              <a:rPr sz="2900" spc="-5" dirty="0">
                <a:latin typeface="Calibri"/>
                <a:cs typeface="Calibri"/>
              </a:rPr>
              <a:t>önce     </a:t>
            </a:r>
            <a:r>
              <a:rPr sz="2900" spc="-20" dirty="0">
                <a:solidFill>
                  <a:srgbClr val="0000CC"/>
                </a:solidFill>
                <a:latin typeface="Calibri"/>
                <a:cs typeface="Calibri"/>
              </a:rPr>
              <a:t>tekrar     </a:t>
            </a:r>
            <a:r>
              <a:rPr sz="2900" spc="520" dirty="0">
                <a:solidFill>
                  <a:srgbClr val="0000CC"/>
                </a:solidFill>
                <a:latin typeface="Calibri"/>
                <a:cs typeface="Calibri"/>
              </a:rPr>
              <a:t> </a:t>
            </a:r>
            <a:r>
              <a:rPr sz="2900" spc="-30" dirty="0">
                <a:solidFill>
                  <a:srgbClr val="0000CC"/>
                </a:solidFill>
                <a:latin typeface="Calibri"/>
                <a:cs typeface="Calibri"/>
              </a:rPr>
              <a:t>kontrol</a:t>
            </a:r>
            <a:endParaRPr sz="2900">
              <a:latin typeface="Calibri"/>
              <a:cs typeface="Calibri"/>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136903" y="309371"/>
            <a:ext cx="6982968"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410716" y="423926"/>
            <a:ext cx="6349365" cy="521334"/>
          </a:xfrm>
          <a:prstGeom prst="rect">
            <a:avLst/>
          </a:prstGeom>
        </p:spPr>
        <p:txBody>
          <a:bodyPr vert="horz" wrap="square" lIns="0" tIns="0" rIns="0" bIns="0" rtlCol="0">
            <a:spAutoFit/>
          </a:bodyPr>
          <a:lstStyle/>
          <a:p>
            <a:pPr marL="12700">
              <a:lnSpc>
                <a:spcPct val="100000"/>
              </a:lnSpc>
            </a:pPr>
            <a:r>
              <a:rPr spc="-5" dirty="0"/>
              <a:t>Kesinleşen </a:t>
            </a:r>
            <a:r>
              <a:rPr dirty="0"/>
              <a:t>İhale </a:t>
            </a:r>
            <a:r>
              <a:rPr spc="-10" dirty="0"/>
              <a:t>Kararının</a:t>
            </a:r>
            <a:r>
              <a:rPr spc="-95" dirty="0"/>
              <a:t> </a:t>
            </a:r>
            <a:r>
              <a:rPr dirty="0"/>
              <a:t>Bildirilmesi</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23517"/>
            <a:ext cx="8072755" cy="4830445"/>
          </a:xfrm>
          <a:prstGeom prst="rect">
            <a:avLst/>
          </a:prstGeom>
        </p:spPr>
        <p:txBody>
          <a:bodyPr vert="horz" wrap="square" lIns="0" tIns="0" rIns="0" bIns="0" rtlCol="0">
            <a:spAutoFit/>
          </a:bodyPr>
          <a:lstStyle/>
          <a:p>
            <a:pPr marL="12700" marR="5080" algn="just">
              <a:lnSpc>
                <a:spcPct val="140000"/>
              </a:lnSpc>
              <a:buClr>
                <a:srgbClr val="FF0000"/>
              </a:buClr>
              <a:buSzPct val="90000"/>
              <a:buFont typeface="Arial"/>
              <a:buChar char="•"/>
              <a:tabLst>
                <a:tab pos="185420" algn="l"/>
              </a:tabLst>
            </a:pPr>
            <a:r>
              <a:rPr sz="2500" spc="-5" dirty="0">
                <a:latin typeface="Calibri"/>
                <a:cs typeface="Calibri"/>
              </a:rPr>
              <a:t>İhale </a:t>
            </a:r>
            <a:r>
              <a:rPr sz="2500" spc="-15" dirty="0">
                <a:latin typeface="Calibri"/>
                <a:cs typeface="Calibri"/>
              </a:rPr>
              <a:t>kararının </a:t>
            </a:r>
            <a:r>
              <a:rPr sz="2500" spc="-5" dirty="0">
                <a:latin typeface="Calibri"/>
                <a:cs typeface="Calibri"/>
              </a:rPr>
              <a:t>ihale </a:t>
            </a:r>
            <a:r>
              <a:rPr sz="2500" spc="-10" dirty="0">
                <a:latin typeface="Calibri"/>
                <a:cs typeface="Calibri"/>
              </a:rPr>
              <a:t>yetkilisi </a:t>
            </a:r>
            <a:r>
              <a:rPr sz="2500" spc="-15" dirty="0">
                <a:latin typeface="Calibri"/>
                <a:cs typeface="Calibri"/>
              </a:rPr>
              <a:t>tarafından </a:t>
            </a:r>
            <a:r>
              <a:rPr sz="2500" spc="-5" dirty="0">
                <a:latin typeface="Calibri"/>
                <a:cs typeface="Calibri"/>
              </a:rPr>
              <a:t>onaylandığı günü  </a:t>
            </a:r>
            <a:r>
              <a:rPr sz="2500" spc="-10" dirty="0">
                <a:latin typeface="Calibri"/>
                <a:cs typeface="Calibri"/>
              </a:rPr>
              <a:t>izleyen </a:t>
            </a:r>
            <a:r>
              <a:rPr sz="2500" u="heavy" spc="5" dirty="0">
                <a:solidFill>
                  <a:srgbClr val="FF0000"/>
                </a:solidFill>
                <a:latin typeface="Calibri"/>
                <a:cs typeface="Calibri"/>
              </a:rPr>
              <a:t>en </a:t>
            </a:r>
            <a:r>
              <a:rPr sz="2500" u="heavy" spc="-10" dirty="0">
                <a:solidFill>
                  <a:srgbClr val="FF0000"/>
                </a:solidFill>
                <a:latin typeface="Calibri"/>
                <a:cs typeface="Calibri"/>
              </a:rPr>
              <a:t>geç </a:t>
            </a:r>
            <a:r>
              <a:rPr sz="2500" u="heavy" spc="-5" dirty="0">
                <a:solidFill>
                  <a:srgbClr val="FF0000"/>
                </a:solidFill>
                <a:latin typeface="Calibri"/>
                <a:cs typeface="Calibri"/>
              </a:rPr>
              <a:t>üç </a:t>
            </a:r>
            <a:r>
              <a:rPr sz="2500" u="heavy" dirty="0">
                <a:solidFill>
                  <a:srgbClr val="FF0000"/>
                </a:solidFill>
                <a:latin typeface="Calibri"/>
                <a:cs typeface="Calibri"/>
              </a:rPr>
              <a:t>gün içinde, ihale </a:t>
            </a:r>
            <a:r>
              <a:rPr sz="2500" u="heavy" spc="-10" dirty="0">
                <a:solidFill>
                  <a:srgbClr val="FF0000"/>
                </a:solidFill>
                <a:latin typeface="Calibri"/>
                <a:cs typeface="Calibri"/>
              </a:rPr>
              <a:t>üzerinde </a:t>
            </a:r>
            <a:r>
              <a:rPr sz="2500" u="heavy" spc="-5" dirty="0">
                <a:solidFill>
                  <a:srgbClr val="FF0000"/>
                </a:solidFill>
                <a:latin typeface="Calibri"/>
                <a:cs typeface="Calibri"/>
              </a:rPr>
              <a:t>bırakılan dahil </a:t>
            </a:r>
            <a:r>
              <a:rPr sz="2500" u="heavy" spc="555" dirty="0">
                <a:solidFill>
                  <a:srgbClr val="FF0000"/>
                </a:solidFill>
                <a:latin typeface="Calibri"/>
                <a:cs typeface="Calibri"/>
              </a:rPr>
              <a:t> </a:t>
            </a:r>
            <a:r>
              <a:rPr sz="2500" u="heavy" spc="-5" dirty="0">
                <a:solidFill>
                  <a:srgbClr val="FF0000"/>
                </a:solidFill>
                <a:latin typeface="Calibri"/>
                <a:cs typeface="Calibri"/>
              </a:rPr>
              <a:t>olmak </a:t>
            </a:r>
            <a:r>
              <a:rPr sz="2500" u="heavy" spc="-15" dirty="0">
                <a:solidFill>
                  <a:srgbClr val="FF0000"/>
                </a:solidFill>
                <a:latin typeface="Calibri"/>
                <a:cs typeface="Calibri"/>
              </a:rPr>
              <a:t>üzere</a:t>
            </a:r>
            <a:r>
              <a:rPr sz="2500" spc="-15" dirty="0">
                <a:latin typeface="Calibri"/>
                <a:cs typeface="Calibri"/>
              </a:rPr>
              <a:t>, </a:t>
            </a:r>
            <a:r>
              <a:rPr sz="2500" spc="-10" dirty="0">
                <a:latin typeface="Calibri"/>
                <a:cs typeface="Calibri"/>
              </a:rPr>
              <a:t>ihaleye </a:t>
            </a:r>
            <a:r>
              <a:rPr sz="2500" spc="-5" dirty="0">
                <a:latin typeface="Calibri"/>
                <a:cs typeface="Calibri"/>
              </a:rPr>
              <a:t>teklif </a:t>
            </a:r>
            <a:r>
              <a:rPr sz="2500" spc="-15" dirty="0">
                <a:latin typeface="Calibri"/>
                <a:cs typeface="Calibri"/>
              </a:rPr>
              <a:t>veren </a:t>
            </a:r>
            <a:r>
              <a:rPr sz="2500" u="heavy" spc="-5" dirty="0">
                <a:latin typeface="Calibri"/>
                <a:cs typeface="Calibri"/>
              </a:rPr>
              <a:t>bütün </a:t>
            </a:r>
            <a:r>
              <a:rPr sz="2500" u="heavy" spc="-10" dirty="0">
                <a:latin typeface="Calibri"/>
                <a:cs typeface="Calibri"/>
              </a:rPr>
              <a:t>isteklilere  </a:t>
            </a:r>
            <a:r>
              <a:rPr sz="2500" u="heavy" spc="-20" dirty="0">
                <a:latin typeface="Calibri"/>
                <a:cs typeface="Calibri"/>
              </a:rPr>
              <a:t>bildirilecektir.</a:t>
            </a:r>
            <a:endParaRPr sz="2500">
              <a:latin typeface="Calibri"/>
              <a:cs typeface="Calibri"/>
            </a:endParaRPr>
          </a:p>
          <a:p>
            <a:pPr marL="184785" indent="-172085" algn="just">
              <a:lnSpc>
                <a:spcPct val="100000"/>
              </a:lnSpc>
              <a:spcBef>
                <a:spcPts val="1200"/>
              </a:spcBef>
              <a:buClr>
                <a:srgbClr val="FF0000"/>
              </a:buClr>
              <a:buSzPct val="90000"/>
              <a:buFont typeface="Arial"/>
              <a:buChar char="•"/>
              <a:tabLst>
                <a:tab pos="185420" algn="l"/>
              </a:tabLst>
            </a:pPr>
            <a:r>
              <a:rPr sz="2500" spc="-5" dirty="0">
                <a:latin typeface="Calibri"/>
                <a:cs typeface="Calibri"/>
              </a:rPr>
              <a:t>Bu  </a:t>
            </a:r>
            <a:r>
              <a:rPr sz="2500" spc="-10" dirty="0">
                <a:latin typeface="Calibri"/>
                <a:cs typeface="Calibri"/>
              </a:rPr>
              <a:t>kapsamda  </a:t>
            </a:r>
            <a:r>
              <a:rPr sz="2500" u="heavy" spc="-5" dirty="0">
                <a:latin typeface="Calibri"/>
                <a:cs typeface="Calibri"/>
              </a:rPr>
              <a:t>teklif  </a:t>
            </a:r>
            <a:r>
              <a:rPr sz="2500" u="heavy" spc="-15" dirty="0">
                <a:latin typeface="Calibri"/>
                <a:cs typeface="Calibri"/>
              </a:rPr>
              <a:t>zarfı  </a:t>
            </a:r>
            <a:r>
              <a:rPr sz="2500" u="heavy" spc="-5" dirty="0">
                <a:latin typeface="Calibri"/>
                <a:cs typeface="Calibri"/>
              </a:rPr>
              <a:t>değerlendirmeye  </a:t>
            </a:r>
            <a:r>
              <a:rPr sz="2500" spc="-10" dirty="0">
                <a:latin typeface="Calibri"/>
                <a:cs typeface="Calibri"/>
              </a:rPr>
              <a:t>alınmayan </a:t>
            </a:r>
            <a:r>
              <a:rPr sz="2500" spc="505" dirty="0">
                <a:latin typeface="Calibri"/>
                <a:cs typeface="Calibri"/>
              </a:rPr>
              <a:t> </a:t>
            </a:r>
            <a:r>
              <a:rPr sz="2500" spc="-20" dirty="0">
                <a:latin typeface="Calibri"/>
                <a:cs typeface="Calibri"/>
              </a:rPr>
              <a:t>veya</a:t>
            </a:r>
            <a:endParaRPr sz="2500">
              <a:latin typeface="Calibri"/>
              <a:cs typeface="Calibri"/>
            </a:endParaRPr>
          </a:p>
          <a:p>
            <a:pPr marL="12700" algn="just">
              <a:lnSpc>
                <a:spcPct val="100000"/>
              </a:lnSpc>
              <a:spcBef>
                <a:spcPts val="1195"/>
              </a:spcBef>
            </a:pPr>
            <a:r>
              <a:rPr sz="2500" u="heavy" spc="-5" dirty="0">
                <a:latin typeface="Calibri"/>
                <a:cs typeface="Calibri"/>
              </a:rPr>
              <a:t>teklifi değerlendirme dışı </a:t>
            </a:r>
            <a:r>
              <a:rPr sz="2500" spc="-10" dirty="0">
                <a:latin typeface="Calibri"/>
                <a:cs typeface="Calibri"/>
              </a:rPr>
              <a:t>bırakılanlara </a:t>
            </a:r>
            <a:r>
              <a:rPr sz="2500" spc="-5" dirty="0">
                <a:latin typeface="Calibri"/>
                <a:cs typeface="Calibri"/>
              </a:rPr>
              <a:t>da bildirim</a:t>
            </a:r>
            <a:r>
              <a:rPr sz="2500" spc="100" dirty="0">
                <a:latin typeface="Calibri"/>
                <a:cs typeface="Calibri"/>
              </a:rPr>
              <a:t> </a:t>
            </a:r>
            <a:r>
              <a:rPr sz="2500" spc="-25" dirty="0">
                <a:latin typeface="Calibri"/>
                <a:cs typeface="Calibri"/>
              </a:rPr>
              <a:t>yapılacaktır.</a:t>
            </a:r>
            <a:endParaRPr sz="2500">
              <a:latin typeface="Calibri"/>
              <a:cs typeface="Calibri"/>
            </a:endParaRPr>
          </a:p>
          <a:p>
            <a:pPr marL="12700" marR="6350" algn="just">
              <a:lnSpc>
                <a:spcPct val="140000"/>
              </a:lnSpc>
              <a:buClr>
                <a:srgbClr val="FF0000"/>
              </a:buClr>
              <a:buSzPct val="90000"/>
              <a:buFont typeface="Arial"/>
              <a:buChar char="•"/>
              <a:tabLst>
                <a:tab pos="185420" algn="l"/>
              </a:tabLst>
            </a:pPr>
            <a:r>
              <a:rPr sz="2500" spc="-5" dirty="0">
                <a:latin typeface="Calibri"/>
                <a:cs typeface="Calibri"/>
              </a:rPr>
              <a:t>Bildirim </a:t>
            </a:r>
            <a:r>
              <a:rPr sz="2500" spc="-10" dirty="0">
                <a:latin typeface="Calibri"/>
                <a:cs typeface="Calibri"/>
              </a:rPr>
              <a:t>yapılırken, </a:t>
            </a:r>
            <a:r>
              <a:rPr sz="2500" spc="-5" dirty="0">
                <a:solidFill>
                  <a:srgbClr val="0066FF"/>
                </a:solidFill>
                <a:latin typeface="Calibri"/>
                <a:cs typeface="Calibri"/>
              </a:rPr>
              <a:t>teklifin değerlendirmeye alınmama </a:t>
            </a:r>
            <a:r>
              <a:rPr sz="2500" spc="-20" dirty="0">
                <a:solidFill>
                  <a:srgbClr val="0066FF"/>
                </a:solidFill>
                <a:latin typeface="Calibri"/>
                <a:cs typeface="Calibri"/>
              </a:rPr>
              <a:t>veya  </a:t>
            </a:r>
            <a:r>
              <a:rPr sz="2500" spc="-15" dirty="0">
                <a:solidFill>
                  <a:srgbClr val="0066FF"/>
                </a:solidFill>
                <a:latin typeface="Calibri"/>
                <a:cs typeface="Calibri"/>
              </a:rPr>
              <a:t>uygun </a:t>
            </a:r>
            <a:r>
              <a:rPr sz="2500" spc="-10" dirty="0">
                <a:solidFill>
                  <a:srgbClr val="0066FF"/>
                </a:solidFill>
                <a:latin typeface="Calibri"/>
                <a:cs typeface="Calibri"/>
              </a:rPr>
              <a:t>bulunmama gerekçelerine </a:t>
            </a:r>
            <a:r>
              <a:rPr sz="2500" spc="-5" dirty="0">
                <a:solidFill>
                  <a:srgbClr val="0066FF"/>
                </a:solidFill>
                <a:latin typeface="Calibri"/>
                <a:cs typeface="Calibri"/>
              </a:rPr>
              <a:t>de </a:t>
            </a:r>
            <a:r>
              <a:rPr sz="2500" spc="-15" dirty="0">
                <a:solidFill>
                  <a:srgbClr val="0066FF"/>
                </a:solidFill>
                <a:latin typeface="Calibri"/>
                <a:cs typeface="Calibri"/>
              </a:rPr>
              <a:t>yer</a:t>
            </a:r>
            <a:r>
              <a:rPr sz="2500" spc="140" dirty="0">
                <a:solidFill>
                  <a:srgbClr val="0066FF"/>
                </a:solidFill>
                <a:latin typeface="Calibri"/>
                <a:cs typeface="Calibri"/>
              </a:rPr>
              <a:t> </a:t>
            </a:r>
            <a:r>
              <a:rPr sz="2500" spc="-35" dirty="0">
                <a:solidFill>
                  <a:srgbClr val="0066FF"/>
                </a:solidFill>
                <a:latin typeface="Calibri"/>
                <a:cs typeface="Calibri"/>
              </a:rPr>
              <a:t>verilir.</a:t>
            </a:r>
            <a:endParaRPr sz="2500">
              <a:latin typeface="Calibri"/>
              <a:cs typeface="Calibri"/>
            </a:endParaRPr>
          </a:p>
          <a:p>
            <a:pPr marL="184785" indent="-172085" algn="just">
              <a:lnSpc>
                <a:spcPct val="100000"/>
              </a:lnSpc>
              <a:spcBef>
                <a:spcPts val="1200"/>
              </a:spcBef>
              <a:buClr>
                <a:srgbClr val="FF0000"/>
              </a:buClr>
              <a:buSzPct val="90000"/>
              <a:buFont typeface="Arial"/>
              <a:buChar char="•"/>
              <a:tabLst>
                <a:tab pos="185420" algn="l"/>
              </a:tabLst>
            </a:pPr>
            <a:r>
              <a:rPr sz="2500" spc="-10" dirty="0">
                <a:solidFill>
                  <a:srgbClr val="C0504D"/>
                </a:solidFill>
                <a:latin typeface="Calibri"/>
                <a:cs typeface="Calibri"/>
              </a:rPr>
              <a:t>Kesinleşen   </a:t>
            </a:r>
            <a:r>
              <a:rPr sz="2500" spc="-5" dirty="0">
                <a:solidFill>
                  <a:srgbClr val="C0504D"/>
                </a:solidFill>
                <a:latin typeface="Calibri"/>
                <a:cs typeface="Calibri"/>
              </a:rPr>
              <a:t>ihale  </a:t>
            </a:r>
            <a:r>
              <a:rPr sz="2500" spc="-15" dirty="0">
                <a:solidFill>
                  <a:srgbClr val="C0504D"/>
                </a:solidFill>
                <a:latin typeface="Calibri"/>
                <a:cs typeface="Calibri"/>
              </a:rPr>
              <a:t>kararları </a:t>
            </a:r>
            <a:r>
              <a:rPr sz="2500" spc="535" dirty="0">
                <a:solidFill>
                  <a:srgbClr val="C0504D"/>
                </a:solidFill>
                <a:latin typeface="Calibri"/>
                <a:cs typeface="Calibri"/>
              </a:rPr>
              <a:t> </a:t>
            </a:r>
            <a:r>
              <a:rPr sz="2500" spc="-5" dirty="0">
                <a:solidFill>
                  <a:srgbClr val="C0504D"/>
                </a:solidFill>
                <a:latin typeface="Calibri"/>
                <a:cs typeface="Calibri"/>
              </a:rPr>
              <a:t>bildirileceği  </a:t>
            </a:r>
            <a:r>
              <a:rPr sz="2500" spc="-10" dirty="0">
                <a:solidFill>
                  <a:srgbClr val="C0504D"/>
                </a:solidFill>
                <a:latin typeface="Calibri"/>
                <a:cs typeface="Calibri"/>
              </a:rPr>
              <a:t>zaman,  </a:t>
            </a:r>
            <a:r>
              <a:rPr sz="2500" spc="-5" dirty="0">
                <a:solidFill>
                  <a:srgbClr val="C0504D"/>
                </a:solidFill>
                <a:latin typeface="Calibri"/>
                <a:cs typeface="Calibri"/>
              </a:rPr>
              <a:t>ekine  </a:t>
            </a:r>
            <a:r>
              <a:rPr sz="2500" spc="220" dirty="0">
                <a:solidFill>
                  <a:srgbClr val="C0504D"/>
                </a:solidFill>
                <a:latin typeface="Calibri"/>
                <a:cs typeface="Calibri"/>
              </a:rPr>
              <a:t> </a:t>
            </a:r>
            <a:r>
              <a:rPr sz="2500" b="1" u="heavy" spc="-5" dirty="0">
                <a:solidFill>
                  <a:srgbClr val="C0504D"/>
                </a:solidFill>
                <a:latin typeface="Calibri"/>
                <a:cs typeface="Calibri"/>
              </a:rPr>
              <a:t>ihale</a:t>
            </a:r>
            <a:endParaRPr sz="2500">
              <a:latin typeface="Calibri"/>
              <a:cs typeface="Calibri"/>
            </a:endParaRPr>
          </a:p>
        </p:txBody>
      </p:sp>
      <p:sp>
        <p:nvSpPr>
          <p:cNvPr id="10" name="object 10"/>
          <p:cNvSpPr txBox="1"/>
          <p:nvPr/>
        </p:nvSpPr>
        <p:spPr>
          <a:xfrm>
            <a:off x="547217" y="6177788"/>
            <a:ext cx="5478780" cy="409575"/>
          </a:xfrm>
          <a:prstGeom prst="rect">
            <a:avLst/>
          </a:prstGeom>
        </p:spPr>
        <p:txBody>
          <a:bodyPr vert="horz" wrap="square" lIns="0" tIns="0" rIns="0" bIns="0" rtlCol="0">
            <a:spAutoFit/>
          </a:bodyPr>
          <a:lstStyle/>
          <a:p>
            <a:pPr marL="12700">
              <a:lnSpc>
                <a:spcPct val="100000"/>
              </a:lnSpc>
            </a:pPr>
            <a:r>
              <a:rPr sz="2500" b="1" u="heavy" spc="-20" dirty="0">
                <a:solidFill>
                  <a:srgbClr val="C0504D"/>
                </a:solidFill>
                <a:latin typeface="Calibri"/>
                <a:cs typeface="Calibri"/>
              </a:rPr>
              <a:t>komisyonu </a:t>
            </a:r>
            <a:r>
              <a:rPr sz="2500" b="1" u="heavy" spc="-25" dirty="0">
                <a:solidFill>
                  <a:srgbClr val="C0504D"/>
                </a:solidFill>
                <a:latin typeface="Calibri"/>
                <a:cs typeface="Calibri"/>
              </a:rPr>
              <a:t>karar </a:t>
            </a:r>
            <a:r>
              <a:rPr sz="2500" b="1" u="heavy" spc="-5" dirty="0">
                <a:solidFill>
                  <a:srgbClr val="C0504D"/>
                </a:solidFill>
                <a:latin typeface="Calibri"/>
                <a:cs typeface="Calibri"/>
              </a:rPr>
              <a:t>tutanağı </a:t>
            </a:r>
            <a:r>
              <a:rPr sz="2500" spc="-5" dirty="0">
                <a:solidFill>
                  <a:srgbClr val="C0504D"/>
                </a:solidFill>
                <a:latin typeface="Calibri"/>
                <a:cs typeface="Calibri"/>
              </a:rPr>
              <a:t>da</a:t>
            </a:r>
            <a:r>
              <a:rPr sz="2500" spc="55" dirty="0">
                <a:solidFill>
                  <a:srgbClr val="C0504D"/>
                </a:solidFill>
                <a:latin typeface="Calibri"/>
                <a:cs typeface="Calibri"/>
              </a:rPr>
              <a:t> </a:t>
            </a:r>
            <a:r>
              <a:rPr sz="2500" spc="-20" dirty="0">
                <a:solidFill>
                  <a:srgbClr val="C0504D"/>
                </a:solidFill>
                <a:latin typeface="Calibri"/>
                <a:cs typeface="Calibri"/>
              </a:rPr>
              <a:t>eklenecektir.</a:t>
            </a:r>
            <a:endParaRPr sz="2500">
              <a:latin typeface="Calibri"/>
              <a:cs typeface="Calibri"/>
            </a:endParaRPr>
          </a:p>
        </p:txBody>
      </p:sp>
      <p:sp>
        <p:nvSpPr>
          <p:cNvPr id="11" name="object 11"/>
          <p:cNvSpPr txBox="1"/>
          <p:nvPr/>
        </p:nvSpPr>
        <p:spPr>
          <a:xfrm>
            <a:off x="8331200" y="6447434"/>
            <a:ext cx="27686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140</a:t>
            </a:r>
            <a:endParaRPr sz="1200">
              <a:latin typeface="Tahoma"/>
              <a:cs typeface="Tahoma"/>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93063" y="309371"/>
            <a:ext cx="7470647"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166875" y="423926"/>
            <a:ext cx="6832600" cy="521334"/>
          </a:xfrm>
          <a:prstGeom prst="rect">
            <a:avLst/>
          </a:prstGeom>
        </p:spPr>
        <p:txBody>
          <a:bodyPr vert="horz" wrap="square" lIns="0" tIns="0" rIns="0" bIns="0" rtlCol="0">
            <a:spAutoFit/>
          </a:bodyPr>
          <a:lstStyle/>
          <a:p>
            <a:pPr marL="12700">
              <a:lnSpc>
                <a:spcPct val="100000"/>
              </a:lnSpc>
            </a:pPr>
            <a:r>
              <a:rPr spc="-5" dirty="0"/>
              <a:t>Kesinleşen </a:t>
            </a:r>
            <a:r>
              <a:rPr dirty="0"/>
              <a:t>İhale </a:t>
            </a:r>
            <a:r>
              <a:rPr spc="-10" dirty="0"/>
              <a:t>Kararının </a:t>
            </a:r>
            <a:r>
              <a:rPr dirty="0"/>
              <a:t>Bildirim</a:t>
            </a:r>
            <a:r>
              <a:rPr spc="-105" dirty="0"/>
              <a:t> </a:t>
            </a:r>
            <a:r>
              <a:rPr spc="-5" dirty="0"/>
              <a:t>Usulü</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720953" y="1704085"/>
            <a:ext cx="5107940" cy="4617720"/>
          </a:xfrm>
          <a:prstGeom prst="rect">
            <a:avLst/>
          </a:prstGeom>
        </p:spPr>
        <p:txBody>
          <a:bodyPr vert="horz" wrap="square" lIns="0" tIns="0" rIns="0" bIns="0" rtlCol="0">
            <a:spAutoFit/>
          </a:bodyPr>
          <a:lstStyle/>
          <a:p>
            <a:pPr marL="231775" indent="-219075">
              <a:lnSpc>
                <a:spcPct val="100000"/>
              </a:lnSpc>
              <a:buClr>
                <a:srgbClr val="FF0000"/>
              </a:buClr>
              <a:buSzPct val="95000"/>
              <a:buFont typeface="Arial"/>
              <a:buChar char="•"/>
              <a:tabLst>
                <a:tab pos="232410" algn="l"/>
              </a:tabLst>
            </a:pPr>
            <a:r>
              <a:rPr sz="3000" spc="-15" dirty="0">
                <a:latin typeface="Calibri"/>
                <a:cs typeface="Calibri"/>
              </a:rPr>
              <a:t>İmza karşılığı</a:t>
            </a:r>
            <a:r>
              <a:rPr sz="3000" spc="-30" dirty="0">
                <a:latin typeface="Calibri"/>
                <a:cs typeface="Calibri"/>
              </a:rPr>
              <a:t> </a:t>
            </a:r>
            <a:r>
              <a:rPr sz="3000" spc="-10" dirty="0">
                <a:latin typeface="Calibri"/>
                <a:cs typeface="Calibri"/>
              </a:rPr>
              <a:t>elden,</a:t>
            </a:r>
            <a:endParaRPr sz="3000">
              <a:latin typeface="Calibri"/>
              <a:cs typeface="Calibri"/>
            </a:endParaRPr>
          </a:p>
          <a:p>
            <a:pPr>
              <a:lnSpc>
                <a:spcPct val="100000"/>
              </a:lnSpc>
              <a:buChar char="•"/>
            </a:pPr>
            <a:endParaRPr sz="3300">
              <a:latin typeface="Times New Roman"/>
              <a:cs typeface="Times New Roman"/>
            </a:endParaRPr>
          </a:p>
          <a:p>
            <a:pPr>
              <a:lnSpc>
                <a:spcPct val="100000"/>
              </a:lnSpc>
              <a:spcBef>
                <a:spcPts val="50"/>
              </a:spcBef>
              <a:buChar char="•"/>
            </a:pPr>
            <a:endParaRPr sz="3000">
              <a:latin typeface="Times New Roman"/>
              <a:cs typeface="Times New Roman"/>
            </a:endParaRPr>
          </a:p>
          <a:p>
            <a:pPr marL="218440" indent="-205740">
              <a:lnSpc>
                <a:spcPct val="100000"/>
              </a:lnSpc>
              <a:spcBef>
                <a:spcPts val="5"/>
              </a:spcBef>
              <a:buClr>
                <a:srgbClr val="FF0000"/>
              </a:buClr>
              <a:buSzPct val="90000"/>
              <a:buFont typeface="Arial"/>
              <a:buChar char="•"/>
              <a:tabLst>
                <a:tab pos="218440" algn="l"/>
              </a:tabLst>
            </a:pPr>
            <a:r>
              <a:rPr sz="3000" spc="-5" dirty="0">
                <a:latin typeface="Calibri"/>
                <a:cs typeface="Calibri"/>
              </a:rPr>
              <a:t>İadeli taahhütlü</a:t>
            </a:r>
            <a:r>
              <a:rPr sz="3000" spc="-65" dirty="0">
                <a:latin typeface="Calibri"/>
                <a:cs typeface="Calibri"/>
              </a:rPr>
              <a:t> </a:t>
            </a:r>
            <a:r>
              <a:rPr sz="3000" spc="-5" dirty="0">
                <a:latin typeface="Calibri"/>
                <a:cs typeface="Calibri"/>
              </a:rPr>
              <a:t>mektupla,</a:t>
            </a:r>
            <a:endParaRPr sz="3000">
              <a:latin typeface="Calibri"/>
              <a:cs typeface="Calibri"/>
            </a:endParaRPr>
          </a:p>
          <a:p>
            <a:pPr>
              <a:lnSpc>
                <a:spcPct val="100000"/>
              </a:lnSpc>
              <a:buChar char="•"/>
            </a:pPr>
            <a:endParaRPr sz="3200">
              <a:latin typeface="Times New Roman"/>
              <a:cs typeface="Times New Roman"/>
            </a:endParaRPr>
          </a:p>
          <a:p>
            <a:pPr>
              <a:lnSpc>
                <a:spcPct val="100000"/>
              </a:lnSpc>
              <a:spcBef>
                <a:spcPts val="15"/>
              </a:spcBef>
              <a:buChar char="•"/>
            </a:pPr>
            <a:endParaRPr sz="3050">
              <a:latin typeface="Times New Roman"/>
              <a:cs typeface="Times New Roman"/>
            </a:endParaRPr>
          </a:p>
          <a:p>
            <a:pPr marL="218440" indent="-205740">
              <a:lnSpc>
                <a:spcPct val="100000"/>
              </a:lnSpc>
              <a:buClr>
                <a:srgbClr val="FF0000"/>
              </a:buClr>
              <a:buSzPct val="90000"/>
              <a:buFont typeface="Arial"/>
              <a:buChar char="•"/>
              <a:tabLst>
                <a:tab pos="218440" algn="l"/>
              </a:tabLst>
            </a:pPr>
            <a:r>
              <a:rPr sz="3000" dirty="0">
                <a:latin typeface="Calibri"/>
                <a:cs typeface="Calibri"/>
              </a:rPr>
              <a:t>KİK </a:t>
            </a:r>
            <a:r>
              <a:rPr sz="3000" spc="-10" dirty="0">
                <a:latin typeface="Calibri"/>
                <a:cs typeface="Calibri"/>
              </a:rPr>
              <a:t>Elektronik</a:t>
            </a:r>
            <a:r>
              <a:rPr sz="3000" spc="-75" dirty="0">
                <a:latin typeface="Calibri"/>
                <a:cs typeface="Calibri"/>
              </a:rPr>
              <a:t> </a:t>
            </a:r>
            <a:r>
              <a:rPr sz="3000" spc="-10" dirty="0">
                <a:latin typeface="Calibri"/>
                <a:cs typeface="Calibri"/>
              </a:rPr>
              <a:t>ortamda,</a:t>
            </a:r>
            <a:endParaRPr sz="3000">
              <a:latin typeface="Calibri"/>
              <a:cs typeface="Calibri"/>
            </a:endParaRPr>
          </a:p>
          <a:p>
            <a:pPr>
              <a:lnSpc>
                <a:spcPct val="100000"/>
              </a:lnSpc>
              <a:buChar char="•"/>
            </a:pPr>
            <a:endParaRPr sz="3200">
              <a:latin typeface="Times New Roman"/>
              <a:cs typeface="Times New Roman"/>
            </a:endParaRPr>
          </a:p>
          <a:p>
            <a:pPr>
              <a:lnSpc>
                <a:spcPct val="100000"/>
              </a:lnSpc>
              <a:spcBef>
                <a:spcPts val="10"/>
              </a:spcBef>
              <a:buChar char="•"/>
            </a:pPr>
            <a:endParaRPr sz="3050">
              <a:latin typeface="Times New Roman"/>
              <a:cs typeface="Times New Roman"/>
            </a:endParaRPr>
          </a:p>
          <a:p>
            <a:pPr marL="218440" indent="-205740">
              <a:lnSpc>
                <a:spcPct val="100000"/>
              </a:lnSpc>
              <a:buClr>
                <a:srgbClr val="FF0000"/>
              </a:buClr>
              <a:buSzPct val="90000"/>
              <a:buFont typeface="Arial"/>
              <a:buChar char="•"/>
              <a:tabLst>
                <a:tab pos="218440" algn="l"/>
              </a:tabLst>
            </a:pPr>
            <a:r>
              <a:rPr sz="3000" spc="-20" dirty="0">
                <a:latin typeface="Calibri"/>
                <a:cs typeface="Calibri"/>
              </a:rPr>
              <a:t>Faksla, </a:t>
            </a:r>
            <a:r>
              <a:rPr sz="3000" spc="-5" dirty="0">
                <a:latin typeface="Calibri"/>
                <a:cs typeface="Calibri"/>
              </a:rPr>
              <a:t>bildirilmesi</a:t>
            </a:r>
            <a:r>
              <a:rPr sz="3000" dirty="0">
                <a:latin typeface="Calibri"/>
                <a:cs typeface="Calibri"/>
              </a:rPr>
              <a:t> </a:t>
            </a:r>
            <a:r>
              <a:rPr sz="3000" spc="-35" dirty="0">
                <a:latin typeface="Calibri"/>
                <a:cs typeface="Calibri"/>
              </a:rPr>
              <a:t>mümkündür.</a:t>
            </a:r>
            <a:endParaRPr sz="30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133</a:t>
            </a:fld>
            <a:endParaRPr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59308" y="309371"/>
            <a:ext cx="813968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832815" y="423926"/>
            <a:ext cx="7499984" cy="521334"/>
          </a:xfrm>
          <a:prstGeom prst="rect">
            <a:avLst/>
          </a:prstGeom>
        </p:spPr>
        <p:txBody>
          <a:bodyPr vert="horz" wrap="square" lIns="0" tIns="0" rIns="0" bIns="0" rtlCol="0">
            <a:spAutoFit/>
          </a:bodyPr>
          <a:lstStyle/>
          <a:p>
            <a:pPr marL="12700">
              <a:lnSpc>
                <a:spcPct val="100000"/>
              </a:lnSpc>
            </a:pPr>
            <a:r>
              <a:rPr spc="-5" dirty="0"/>
              <a:t>Sözleşmenin İmzalanabileceği </a:t>
            </a:r>
            <a:r>
              <a:rPr dirty="0"/>
              <a:t>En </a:t>
            </a:r>
            <a:r>
              <a:rPr spc="-20" dirty="0"/>
              <a:t>Erken</a:t>
            </a:r>
            <a:r>
              <a:rPr spc="-50" dirty="0"/>
              <a:t> Tarih</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3662553" y="1822958"/>
            <a:ext cx="953135"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bütün</a:t>
            </a:r>
            <a:endParaRPr sz="30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134</a:t>
            </a:fld>
            <a:endParaRPr dirty="0"/>
          </a:p>
        </p:txBody>
      </p:sp>
      <p:sp>
        <p:nvSpPr>
          <p:cNvPr id="10" name="object 10"/>
          <p:cNvSpPr txBox="1"/>
          <p:nvPr/>
        </p:nvSpPr>
        <p:spPr>
          <a:xfrm>
            <a:off x="4818126" y="1822958"/>
            <a:ext cx="1509395" cy="488950"/>
          </a:xfrm>
          <a:prstGeom prst="rect">
            <a:avLst/>
          </a:prstGeom>
        </p:spPr>
        <p:txBody>
          <a:bodyPr vert="horz" wrap="square" lIns="0" tIns="0" rIns="0" bIns="0" rtlCol="0">
            <a:spAutoFit/>
          </a:bodyPr>
          <a:lstStyle/>
          <a:p>
            <a:pPr marL="12700">
              <a:lnSpc>
                <a:spcPct val="100000"/>
              </a:lnSpc>
            </a:pPr>
            <a:r>
              <a:rPr sz="3000" spc="-20" dirty="0">
                <a:latin typeface="Calibri"/>
                <a:cs typeface="Calibri"/>
              </a:rPr>
              <a:t>i</a:t>
            </a:r>
            <a:r>
              <a:rPr sz="3000" spc="-35" dirty="0">
                <a:latin typeface="Calibri"/>
                <a:cs typeface="Calibri"/>
              </a:rPr>
              <a:t>st</a:t>
            </a:r>
            <a:r>
              <a:rPr sz="3000" dirty="0">
                <a:latin typeface="Calibri"/>
                <a:cs typeface="Calibri"/>
              </a:rPr>
              <a:t>ekl</a:t>
            </a:r>
            <a:r>
              <a:rPr sz="3000" spc="-15" dirty="0">
                <a:latin typeface="Calibri"/>
                <a:cs typeface="Calibri"/>
              </a:rPr>
              <a:t>i</a:t>
            </a:r>
            <a:r>
              <a:rPr sz="3000" dirty="0">
                <a:latin typeface="Calibri"/>
                <a:cs typeface="Calibri"/>
              </a:rPr>
              <a:t>l</a:t>
            </a:r>
            <a:r>
              <a:rPr sz="3000" spc="-15" dirty="0">
                <a:latin typeface="Calibri"/>
                <a:cs typeface="Calibri"/>
              </a:rPr>
              <a:t>e</a:t>
            </a:r>
            <a:r>
              <a:rPr sz="3000" spc="-40" dirty="0">
                <a:latin typeface="Calibri"/>
                <a:cs typeface="Calibri"/>
              </a:rPr>
              <a:t>r</a:t>
            </a:r>
            <a:r>
              <a:rPr sz="3000" dirty="0">
                <a:latin typeface="Calibri"/>
                <a:cs typeface="Calibri"/>
              </a:rPr>
              <a:t>e</a:t>
            </a:r>
            <a:endParaRPr sz="3000">
              <a:latin typeface="Calibri"/>
              <a:cs typeface="Calibri"/>
            </a:endParaRPr>
          </a:p>
        </p:txBody>
      </p:sp>
      <p:sp>
        <p:nvSpPr>
          <p:cNvPr id="11" name="object 11"/>
          <p:cNvSpPr txBox="1"/>
          <p:nvPr/>
        </p:nvSpPr>
        <p:spPr>
          <a:xfrm>
            <a:off x="6529831" y="1822958"/>
            <a:ext cx="2089785"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bildiriminden</a:t>
            </a:r>
            <a:endParaRPr sz="3000">
              <a:latin typeface="Calibri"/>
              <a:cs typeface="Calibri"/>
            </a:endParaRPr>
          </a:p>
        </p:txBody>
      </p:sp>
      <p:sp>
        <p:nvSpPr>
          <p:cNvPr id="12" name="object 12"/>
          <p:cNvSpPr txBox="1"/>
          <p:nvPr/>
        </p:nvSpPr>
        <p:spPr>
          <a:xfrm>
            <a:off x="547217" y="1593900"/>
            <a:ext cx="2912745" cy="1404620"/>
          </a:xfrm>
          <a:prstGeom prst="rect">
            <a:avLst/>
          </a:prstGeom>
        </p:spPr>
        <p:txBody>
          <a:bodyPr vert="horz" wrap="square" lIns="0" tIns="0" rIns="0" bIns="0" rtlCol="0">
            <a:spAutoFit/>
          </a:bodyPr>
          <a:lstStyle/>
          <a:p>
            <a:pPr marL="12700" marR="5080">
              <a:lnSpc>
                <a:spcPct val="150100"/>
              </a:lnSpc>
              <a:buClr>
                <a:srgbClr val="FF0000"/>
              </a:buClr>
              <a:buSzPct val="83333"/>
              <a:buFont typeface="Arial"/>
              <a:buChar char="•"/>
              <a:tabLst>
                <a:tab pos="206375" algn="l"/>
                <a:tab pos="1188720" algn="l"/>
              </a:tabLst>
            </a:pPr>
            <a:r>
              <a:rPr sz="3000" dirty="0">
                <a:latin typeface="Calibri"/>
                <a:cs typeface="Calibri"/>
              </a:rPr>
              <a:t>İhale	</a:t>
            </a:r>
            <a:r>
              <a:rPr sz="3000" spc="-5" dirty="0">
                <a:latin typeface="Calibri"/>
                <a:cs typeface="Calibri"/>
              </a:rPr>
              <a:t>son</a:t>
            </a:r>
            <a:r>
              <a:rPr sz="3000" spc="-15" dirty="0">
                <a:latin typeface="Calibri"/>
                <a:cs typeface="Calibri"/>
              </a:rPr>
              <a:t>u</a:t>
            </a:r>
            <a:r>
              <a:rPr sz="3000" dirty="0">
                <a:latin typeface="Calibri"/>
                <a:cs typeface="Calibri"/>
              </a:rPr>
              <a:t>cunun  </a:t>
            </a:r>
            <a:r>
              <a:rPr sz="3000" spc="-10" dirty="0">
                <a:latin typeface="Calibri"/>
                <a:cs typeface="Calibri"/>
              </a:rPr>
              <a:t>itibaren;</a:t>
            </a:r>
            <a:endParaRPr sz="3000">
              <a:latin typeface="Calibri"/>
              <a:cs typeface="Calibri"/>
            </a:endParaRPr>
          </a:p>
        </p:txBody>
      </p:sp>
      <p:sp>
        <p:nvSpPr>
          <p:cNvPr id="13" name="object 13"/>
          <p:cNvSpPr txBox="1"/>
          <p:nvPr/>
        </p:nvSpPr>
        <p:spPr>
          <a:xfrm>
            <a:off x="890117" y="2966592"/>
            <a:ext cx="7728584" cy="2775585"/>
          </a:xfrm>
          <a:prstGeom prst="rect">
            <a:avLst/>
          </a:prstGeom>
        </p:spPr>
        <p:txBody>
          <a:bodyPr vert="horz" wrap="square" lIns="0" tIns="0" rIns="0" bIns="0" rtlCol="0">
            <a:spAutoFit/>
          </a:bodyPr>
          <a:lstStyle/>
          <a:p>
            <a:pPr marL="12700" marR="5080">
              <a:lnSpc>
                <a:spcPct val="150000"/>
              </a:lnSpc>
              <a:buClr>
                <a:srgbClr val="FF0000"/>
              </a:buClr>
              <a:buSzPct val="90000"/>
              <a:buFont typeface="Wingdings"/>
              <a:buChar char=""/>
              <a:tabLst>
                <a:tab pos="369570" algn="l"/>
                <a:tab pos="954405" algn="l"/>
                <a:tab pos="1685925" algn="l"/>
                <a:tab pos="3449320" algn="l"/>
                <a:tab pos="4079240" algn="l"/>
                <a:tab pos="4633595" algn="l"/>
                <a:tab pos="5223510" algn="l"/>
                <a:tab pos="7019290" algn="l"/>
              </a:tabLst>
            </a:pPr>
            <a:r>
              <a:rPr sz="3000" dirty="0">
                <a:latin typeface="Calibri"/>
                <a:cs typeface="Calibri"/>
              </a:rPr>
              <a:t>21	i</a:t>
            </a:r>
            <a:r>
              <a:rPr sz="3000" spc="-15" dirty="0">
                <a:latin typeface="Calibri"/>
                <a:cs typeface="Calibri"/>
              </a:rPr>
              <a:t>n</a:t>
            </a:r>
            <a:r>
              <a:rPr sz="3000" dirty="0">
                <a:latin typeface="Calibri"/>
                <a:cs typeface="Calibri"/>
              </a:rPr>
              <a:t>ci	madde</a:t>
            </a:r>
            <a:r>
              <a:rPr sz="3000" spc="-15" dirty="0">
                <a:latin typeface="Calibri"/>
                <a:cs typeface="Calibri"/>
              </a:rPr>
              <a:t>n</a:t>
            </a:r>
            <a:r>
              <a:rPr sz="3000" dirty="0">
                <a:latin typeface="Calibri"/>
                <a:cs typeface="Calibri"/>
              </a:rPr>
              <a:t>in	</a:t>
            </a:r>
            <a:r>
              <a:rPr sz="3000" spc="-5" dirty="0">
                <a:latin typeface="Calibri"/>
                <a:cs typeface="Calibri"/>
              </a:rPr>
              <a:t>(b</a:t>
            </a:r>
            <a:r>
              <a:rPr sz="3000" dirty="0">
                <a:latin typeface="Calibri"/>
                <a:cs typeface="Calibri"/>
              </a:rPr>
              <a:t>)	</a:t>
            </a:r>
            <a:r>
              <a:rPr sz="3000" spc="-35" dirty="0">
                <a:latin typeface="Calibri"/>
                <a:cs typeface="Calibri"/>
              </a:rPr>
              <a:t>v</a:t>
            </a:r>
            <a:r>
              <a:rPr sz="3000" dirty="0">
                <a:latin typeface="Calibri"/>
                <a:cs typeface="Calibri"/>
              </a:rPr>
              <a:t>e	</a:t>
            </a:r>
            <a:r>
              <a:rPr sz="3000" spc="-5" dirty="0">
                <a:latin typeface="Calibri"/>
                <a:cs typeface="Calibri"/>
              </a:rPr>
              <a:t>(c</a:t>
            </a:r>
            <a:r>
              <a:rPr sz="3000" dirty="0">
                <a:latin typeface="Calibri"/>
                <a:cs typeface="Calibri"/>
              </a:rPr>
              <a:t>)	</a:t>
            </a:r>
            <a:r>
              <a:rPr sz="3000" spc="-5" dirty="0">
                <a:latin typeface="Calibri"/>
                <a:cs typeface="Calibri"/>
              </a:rPr>
              <a:t>b</a:t>
            </a:r>
            <a:r>
              <a:rPr sz="3000" spc="-10" dirty="0">
                <a:latin typeface="Calibri"/>
                <a:cs typeface="Calibri"/>
              </a:rPr>
              <a:t>e</a:t>
            </a:r>
            <a:r>
              <a:rPr sz="3000" spc="-30" dirty="0">
                <a:latin typeface="Calibri"/>
                <a:cs typeface="Calibri"/>
              </a:rPr>
              <a:t>n</a:t>
            </a:r>
            <a:r>
              <a:rPr sz="3000" spc="-10" dirty="0">
                <a:latin typeface="Calibri"/>
                <a:cs typeface="Calibri"/>
              </a:rPr>
              <a:t>t</a:t>
            </a:r>
            <a:r>
              <a:rPr sz="3000" dirty="0">
                <a:latin typeface="Calibri"/>
                <a:cs typeface="Calibri"/>
              </a:rPr>
              <a:t>l</a:t>
            </a:r>
            <a:r>
              <a:rPr sz="3000" spc="-15" dirty="0">
                <a:latin typeface="Calibri"/>
                <a:cs typeface="Calibri"/>
              </a:rPr>
              <a:t>e</a:t>
            </a:r>
            <a:r>
              <a:rPr sz="3000" dirty="0">
                <a:latin typeface="Calibri"/>
                <a:cs typeface="Calibri"/>
              </a:rPr>
              <a:t>r</a:t>
            </a:r>
            <a:r>
              <a:rPr sz="3000" spc="-10" dirty="0">
                <a:latin typeface="Calibri"/>
                <a:cs typeface="Calibri"/>
              </a:rPr>
              <a:t>i</a:t>
            </a:r>
            <a:r>
              <a:rPr sz="3000" spc="-5" dirty="0">
                <a:latin typeface="Calibri"/>
                <a:cs typeface="Calibri"/>
              </a:rPr>
              <a:t>n</a:t>
            </a:r>
            <a:r>
              <a:rPr sz="3000" dirty="0">
                <a:latin typeface="Calibri"/>
                <a:cs typeface="Calibri"/>
              </a:rPr>
              <a:t>e	</a:t>
            </a:r>
            <a:r>
              <a:rPr sz="3000" spc="-25" dirty="0">
                <a:latin typeface="Calibri"/>
                <a:cs typeface="Calibri"/>
              </a:rPr>
              <a:t>g</a:t>
            </a:r>
            <a:r>
              <a:rPr sz="3000" dirty="0">
                <a:latin typeface="Calibri"/>
                <a:cs typeface="Calibri"/>
              </a:rPr>
              <a:t>ö</a:t>
            </a:r>
            <a:r>
              <a:rPr sz="3000" spc="-40" dirty="0">
                <a:latin typeface="Calibri"/>
                <a:cs typeface="Calibri"/>
              </a:rPr>
              <a:t>r</a:t>
            </a:r>
            <a:r>
              <a:rPr sz="3000" dirty="0">
                <a:latin typeface="Calibri"/>
                <a:cs typeface="Calibri"/>
              </a:rPr>
              <a:t>e  </a:t>
            </a:r>
            <a:r>
              <a:rPr sz="3000" spc="-10" dirty="0">
                <a:latin typeface="Calibri"/>
                <a:cs typeface="Calibri"/>
              </a:rPr>
              <a:t>yapılan ihalelerde </a:t>
            </a:r>
            <a:r>
              <a:rPr sz="3000" u="heavy" spc="-5" dirty="0">
                <a:solidFill>
                  <a:srgbClr val="FF0000"/>
                </a:solidFill>
                <a:latin typeface="Calibri"/>
                <a:cs typeface="Calibri"/>
              </a:rPr>
              <a:t>beş</a:t>
            </a:r>
            <a:r>
              <a:rPr sz="3000" u="heavy" spc="-35" dirty="0">
                <a:solidFill>
                  <a:srgbClr val="FF0000"/>
                </a:solidFill>
                <a:latin typeface="Calibri"/>
                <a:cs typeface="Calibri"/>
              </a:rPr>
              <a:t> </a:t>
            </a:r>
            <a:r>
              <a:rPr sz="3000" u="heavy" spc="-5" dirty="0">
                <a:solidFill>
                  <a:srgbClr val="FF0000"/>
                </a:solidFill>
                <a:latin typeface="Calibri"/>
                <a:cs typeface="Calibri"/>
              </a:rPr>
              <a:t>gün</a:t>
            </a:r>
            <a:r>
              <a:rPr sz="3000" spc="-5" dirty="0">
                <a:solidFill>
                  <a:srgbClr val="FF0000"/>
                </a:solidFill>
                <a:latin typeface="Calibri"/>
                <a:cs typeface="Calibri"/>
              </a:rPr>
              <a:t>,</a:t>
            </a:r>
            <a:endParaRPr sz="3000">
              <a:latin typeface="Calibri"/>
              <a:cs typeface="Calibri"/>
            </a:endParaRPr>
          </a:p>
          <a:p>
            <a:pPr marL="12700" marR="5715">
              <a:lnSpc>
                <a:spcPct val="150000"/>
              </a:lnSpc>
              <a:buClr>
                <a:srgbClr val="FF0000"/>
              </a:buClr>
              <a:buSzPct val="90000"/>
              <a:buFont typeface="Wingdings"/>
              <a:buChar char=""/>
              <a:tabLst>
                <a:tab pos="369570" algn="l"/>
              </a:tabLst>
            </a:pPr>
            <a:r>
              <a:rPr sz="3000" spc="-5" dirty="0">
                <a:latin typeface="Calibri"/>
                <a:cs typeface="Calibri"/>
              </a:rPr>
              <a:t>Diğer </a:t>
            </a:r>
            <a:r>
              <a:rPr sz="3000" spc="-15" dirty="0">
                <a:latin typeface="Calibri"/>
                <a:cs typeface="Calibri"/>
              </a:rPr>
              <a:t>hallerde </a:t>
            </a:r>
            <a:r>
              <a:rPr sz="3000" dirty="0">
                <a:latin typeface="Calibri"/>
                <a:cs typeface="Calibri"/>
              </a:rPr>
              <a:t>ise </a:t>
            </a:r>
            <a:r>
              <a:rPr sz="3000" u="heavy" dirty="0">
                <a:solidFill>
                  <a:srgbClr val="FF0000"/>
                </a:solidFill>
                <a:latin typeface="Calibri"/>
                <a:cs typeface="Calibri"/>
              </a:rPr>
              <a:t>on </a:t>
            </a:r>
            <a:r>
              <a:rPr sz="3000" u="heavy" spc="-5" dirty="0">
                <a:solidFill>
                  <a:srgbClr val="FF0000"/>
                </a:solidFill>
                <a:latin typeface="Calibri"/>
                <a:cs typeface="Calibri"/>
              </a:rPr>
              <a:t>gün </a:t>
            </a:r>
            <a:r>
              <a:rPr sz="3000" u="heavy" spc="-15" dirty="0">
                <a:latin typeface="Calibri"/>
                <a:cs typeface="Calibri"/>
              </a:rPr>
              <a:t>geçmedikçe </a:t>
            </a:r>
            <a:r>
              <a:rPr sz="3000" spc="-5" dirty="0">
                <a:latin typeface="Calibri"/>
                <a:cs typeface="Calibri"/>
              </a:rPr>
              <a:t>sözleşme  imzalanamaz.</a:t>
            </a:r>
            <a:endParaRPr sz="3000">
              <a:latin typeface="Calibri"/>
              <a:cs typeface="Calibri"/>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59308" y="309371"/>
            <a:ext cx="813968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832815" y="423926"/>
            <a:ext cx="7499984" cy="521334"/>
          </a:xfrm>
          <a:prstGeom prst="rect">
            <a:avLst/>
          </a:prstGeom>
        </p:spPr>
        <p:txBody>
          <a:bodyPr vert="horz" wrap="square" lIns="0" tIns="0" rIns="0" bIns="0" rtlCol="0">
            <a:spAutoFit/>
          </a:bodyPr>
          <a:lstStyle/>
          <a:p>
            <a:pPr marL="12700">
              <a:lnSpc>
                <a:spcPct val="100000"/>
              </a:lnSpc>
            </a:pPr>
            <a:r>
              <a:rPr spc="-5" dirty="0"/>
              <a:t>Sözleşmenin İmzalanabileceği </a:t>
            </a:r>
            <a:r>
              <a:rPr dirty="0"/>
              <a:t>En </a:t>
            </a:r>
            <a:r>
              <a:rPr spc="-20" dirty="0"/>
              <a:t>Erken</a:t>
            </a:r>
            <a:r>
              <a:rPr spc="-50" dirty="0"/>
              <a:t> Tarih</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98346"/>
            <a:ext cx="6073140" cy="1129665"/>
          </a:xfrm>
          <a:prstGeom prst="rect">
            <a:avLst/>
          </a:prstGeom>
        </p:spPr>
        <p:txBody>
          <a:bodyPr vert="horz" wrap="square" lIns="0" tIns="0" rIns="0" bIns="0" rtlCol="0">
            <a:spAutoFit/>
          </a:bodyPr>
          <a:lstStyle/>
          <a:p>
            <a:pPr marL="12700">
              <a:lnSpc>
                <a:spcPct val="100000"/>
              </a:lnSpc>
              <a:tabLst>
                <a:tab pos="1350645" algn="l"/>
                <a:tab pos="3275965" algn="l"/>
                <a:tab pos="4272280" algn="l"/>
              </a:tabLst>
            </a:pPr>
            <a:r>
              <a:rPr sz="3000" spc="-25" dirty="0">
                <a:latin typeface="Calibri"/>
                <a:cs typeface="Calibri"/>
              </a:rPr>
              <a:t>Şikayet	</a:t>
            </a:r>
            <a:r>
              <a:rPr sz="3000" spc="-10" dirty="0">
                <a:latin typeface="Calibri"/>
                <a:cs typeface="Calibri"/>
              </a:rPr>
              <a:t>başvurusu,	</a:t>
            </a:r>
            <a:r>
              <a:rPr sz="3000" spc="-5" dirty="0">
                <a:latin typeface="Calibri"/>
                <a:cs typeface="Calibri"/>
              </a:rPr>
              <a:t>ihale	</a:t>
            </a:r>
            <a:r>
              <a:rPr sz="3000" spc="-10" dirty="0">
                <a:latin typeface="Calibri"/>
                <a:cs typeface="Calibri"/>
              </a:rPr>
              <a:t>sürecindeki</a:t>
            </a:r>
            <a:endParaRPr sz="3000">
              <a:latin typeface="Calibri"/>
              <a:cs typeface="Calibri"/>
            </a:endParaRPr>
          </a:p>
          <a:p>
            <a:pPr marL="12700">
              <a:lnSpc>
                <a:spcPct val="100000"/>
              </a:lnSpc>
              <a:spcBef>
                <a:spcPts val="1440"/>
              </a:spcBef>
              <a:tabLst>
                <a:tab pos="1845945" algn="l"/>
                <a:tab pos="3157855" algn="l"/>
                <a:tab pos="4624705" algn="l"/>
              </a:tabLst>
            </a:pPr>
            <a:r>
              <a:rPr sz="3000" spc="-5" dirty="0">
                <a:latin typeface="Calibri"/>
                <a:cs typeface="Calibri"/>
              </a:rPr>
              <a:t>eylemlerin	</a:t>
            </a:r>
            <a:r>
              <a:rPr sz="3000" spc="-20" dirty="0">
                <a:latin typeface="Calibri"/>
                <a:cs typeface="Calibri"/>
              </a:rPr>
              <a:t>hukuka	</a:t>
            </a:r>
            <a:r>
              <a:rPr sz="3000" spc="-10" dirty="0">
                <a:latin typeface="Calibri"/>
                <a:cs typeface="Calibri"/>
              </a:rPr>
              <a:t>aykırılığı	</a:t>
            </a:r>
            <a:r>
              <a:rPr sz="3000" spc="-5" dirty="0">
                <a:latin typeface="Calibri"/>
                <a:cs typeface="Calibri"/>
              </a:rPr>
              <a:t>iddiasıyla</a:t>
            </a:r>
            <a:endParaRPr sz="30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135</a:t>
            </a:fld>
            <a:endParaRPr dirty="0"/>
          </a:p>
        </p:txBody>
      </p:sp>
      <p:sp>
        <p:nvSpPr>
          <p:cNvPr id="10" name="object 10"/>
          <p:cNvSpPr txBox="1"/>
          <p:nvPr/>
        </p:nvSpPr>
        <p:spPr>
          <a:xfrm>
            <a:off x="6820916" y="1498346"/>
            <a:ext cx="1798955" cy="1129665"/>
          </a:xfrm>
          <a:prstGeom prst="rect">
            <a:avLst/>
          </a:prstGeom>
        </p:spPr>
        <p:txBody>
          <a:bodyPr vert="horz" wrap="square" lIns="0" tIns="0" rIns="0" bIns="0" rtlCol="0">
            <a:spAutoFit/>
          </a:bodyPr>
          <a:lstStyle/>
          <a:p>
            <a:pPr marL="178435" indent="-166370">
              <a:lnSpc>
                <a:spcPct val="100000"/>
              </a:lnSpc>
              <a:tabLst>
                <a:tab pos="1079500" algn="l"/>
              </a:tabLst>
            </a:pPr>
            <a:r>
              <a:rPr sz="3000" dirty="0">
                <a:latin typeface="Calibri"/>
                <a:cs typeface="Calibri"/>
              </a:rPr>
              <a:t>iş</a:t>
            </a:r>
            <a:r>
              <a:rPr sz="3000" spc="-10" dirty="0">
                <a:latin typeface="Calibri"/>
                <a:cs typeface="Calibri"/>
              </a:rPr>
              <a:t>l</a:t>
            </a:r>
            <a:r>
              <a:rPr sz="3000" dirty="0">
                <a:latin typeface="Calibri"/>
                <a:cs typeface="Calibri"/>
              </a:rPr>
              <a:t>em	</a:t>
            </a:r>
            <a:r>
              <a:rPr sz="3000" spc="-25" dirty="0">
                <a:latin typeface="Calibri"/>
                <a:cs typeface="Calibri"/>
              </a:rPr>
              <a:t>v</a:t>
            </a:r>
            <a:r>
              <a:rPr sz="3000" spc="-30" dirty="0">
                <a:latin typeface="Calibri"/>
                <a:cs typeface="Calibri"/>
              </a:rPr>
              <a:t>e</a:t>
            </a:r>
            <a:r>
              <a:rPr sz="3000" spc="-50" dirty="0">
                <a:latin typeface="Calibri"/>
                <a:cs typeface="Calibri"/>
              </a:rPr>
              <a:t>y</a:t>
            </a:r>
            <a:r>
              <a:rPr sz="3000" dirty="0">
                <a:latin typeface="Calibri"/>
                <a:cs typeface="Calibri"/>
              </a:rPr>
              <a:t>a</a:t>
            </a:r>
            <a:endParaRPr sz="3000">
              <a:latin typeface="Calibri"/>
              <a:cs typeface="Calibri"/>
            </a:endParaRPr>
          </a:p>
          <a:p>
            <a:pPr marL="178435">
              <a:lnSpc>
                <a:spcPct val="100000"/>
              </a:lnSpc>
              <a:spcBef>
                <a:spcPts val="1440"/>
              </a:spcBef>
              <a:tabLst>
                <a:tab pos="968375" algn="l"/>
              </a:tabLst>
            </a:pPr>
            <a:r>
              <a:rPr sz="3000" spc="-10" dirty="0">
                <a:latin typeface="Calibri"/>
                <a:cs typeface="Calibri"/>
              </a:rPr>
              <a:t>b</a:t>
            </a:r>
            <a:r>
              <a:rPr sz="3000" dirty="0">
                <a:latin typeface="Calibri"/>
                <a:cs typeface="Calibri"/>
              </a:rPr>
              <a:t>u	iş</a:t>
            </a:r>
            <a:r>
              <a:rPr sz="3000" spc="-15" dirty="0">
                <a:latin typeface="Calibri"/>
                <a:cs typeface="Calibri"/>
              </a:rPr>
              <a:t>l</a:t>
            </a:r>
            <a:r>
              <a:rPr sz="3000" dirty="0">
                <a:latin typeface="Calibri"/>
                <a:cs typeface="Calibri"/>
              </a:rPr>
              <a:t>em</a:t>
            </a:r>
            <a:endParaRPr sz="3000">
              <a:latin typeface="Calibri"/>
              <a:cs typeface="Calibri"/>
            </a:endParaRPr>
          </a:p>
        </p:txBody>
      </p:sp>
      <p:sp>
        <p:nvSpPr>
          <p:cNvPr id="11" name="object 11"/>
          <p:cNvSpPr txBox="1"/>
          <p:nvPr/>
        </p:nvSpPr>
        <p:spPr>
          <a:xfrm>
            <a:off x="547217" y="2778886"/>
            <a:ext cx="2779395" cy="1129665"/>
          </a:xfrm>
          <a:prstGeom prst="rect">
            <a:avLst/>
          </a:prstGeom>
        </p:spPr>
        <p:txBody>
          <a:bodyPr vert="horz" wrap="square" lIns="0" tIns="0" rIns="0" bIns="0" rtlCol="0">
            <a:spAutoFit/>
          </a:bodyPr>
          <a:lstStyle/>
          <a:p>
            <a:pPr marL="12700">
              <a:lnSpc>
                <a:spcPct val="100000"/>
              </a:lnSpc>
              <a:tabLst>
                <a:tab pos="1130935" algn="l"/>
              </a:tabLst>
            </a:pPr>
            <a:r>
              <a:rPr sz="3000" spc="-30" dirty="0">
                <a:latin typeface="Calibri"/>
                <a:cs typeface="Calibri"/>
              </a:rPr>
              <a:t>veya	</a:t>
            </a:r>
            <a:r>
              <a:rPr sz="3000" spc="-10" dirty="0">
                <a:latin typeface="Calibri"/>
                <a:cs typeface="Calibri"/>
              </a:rPr>
              <a:t>eylemlerin</a:t>
            </a:r>
            <a:endParaRPr sz="3000">
              <a:latin typeface="Calibri"/>
              <a:cs typeface="Calibri"/>
            </a:endParaRPr>
          </a:p>
          <a:p>
            <a:pPr marL="12700">
              <a:lnSpc>
                <a:spcPct val="100000"/>
              </a:lnSpc>
              <a:spcBef>
                <a:spcPts val="1440"/>
              </a:spcBef>
              <a:tabLst>
                <a:tab pos="1521460" algn="l"/>
              </a:tabLst>
            </a:pPr>
            <a:r>
              <a:rPr sz="3000" spc="-10" dirty="0">
                <a:latin typeface="Calibri"/>
                <a:cs typeface="Calibri"/>
              </a:rPr>
              <a:t>varılmış	</a:t>
            </a:r>
            <a:r>
              <a:rPr sz="3000" dirty="0">
                <a:latin typeface="Calibri"/>
                <a:cs typeface="Calibri"/>
              </a:rPr>
              <a:t>olması</a:t>
            </a:r>
            <a:endParaRPr sz="3000">
              <a:latin typeface="Calibri"/>
              <a:cs typeface="Calibri"/>
            </a:endParaRPr>
          </a:p>
        </p:txBody>
      </p:sp>
      <p:sp>
        <p:nvSpPr>
          <p:cNvPr id="12" name="object 12"/>
          <p:cNvSpPr txBox="1"/>
          <p:nvPr/>
        </p:nvSpPr>
        <p:spPr>
          <a:xfrm>
            <a:off x="3379089" y="2778886"/>
            <a:ext cx="5242560" cy="1129665"/>
          </a:xfrm>
          <a:prstGeom prst="rect">
            <a:avLst/>
          </a:prstGeom>
        </p:spPr>
        <p:txBody>
          <a:bodyPr vert="horz" wrap="square" lIns="0" tIns="0" rIns="0" bIns="0" rtlCol="0">
            <a:spAutoFit/>
          </a:bodyPr>
          <a:lstStyle/>
          <a:p>
            <a:pPr marL="12700" indent="336550">
              <a:lnSpc>
                <a:spcPct val="100000"/>
              </a:lnSpc>
              <a:tabLst>
                <a:tab pos="1830705" algn="l"/>
                <a:tab pos="3248660" algn="l"/>
                <a:tab pos="4159885" algn="l"/>
              </a:tabLst>
            </a:pPr>
            <a:r>
              <a:rPr sz="3000" spc="-70" dirty="0">
                <a:latin typeface="Calibri"/>
                <a:cs typeface="Calibri"/>
              </a:rPr>
              <a:t>f</a:t>
            </a:r>
            <a:r>
              <a:rPr sz="3000" dirty="0">
                <a:latin typeface="Calibri"/>
                <a:cs typeface="Calibri"/>
              </a:rPr>
              <a:t>arkına	</a:t>
            </a:r>
            <a:r>
              <a:rPr sz="3000" spc="-50" dirty="0">
                <a:latin typeface="Calibri"/>
                <a:cs typeface="Calibri"/>
              </a:rPr>
              <a:t>v</a:t>
            </a:r>
            <a:r>
              <a:rPr sz="3000" dirty="0">
                <a:latin typeface="Calibri"/>
                <a:cs typeface="Calibri"/>
              </a:rPr>
              <a:t>arı</a:t>
            </a:r>
            <a:r>
              <a:rPr sz="3000" spc="-15" dirty="0">
                <a:latin typeface="Calibri"/>
                <a:cs typeface="Calibri"/>
              </a:rPr>
              <a:t>l</a:t>
            </a:r>
            <a:r>
              <a:rPr sz="3000" dirty="0">
                <a:latin typeface="Calibri"/>
                <a:cs typeface="Calibri"/>
              </a:rPr>
              <a:t>d</a:t>
            </a:r>
            <a:r>
              <a:rPr sz="3000" spc="-10" dirty="0">
                <a:latin typeface="Calibri"/>
                <a:cs typeface="Calibri"/>
              </a:rPr>
              <a:t>ı</a:t>
            </a:r>
            <a:r>
              <a:rPr sz="3000" dirty="0">
                <a:latin typeface="Calibri"/>
                <a:cs typeface="Calibri"/>
              </a:rPr>
              <a:t>ğı	</a:t>
            </a:r>
            <a:r>
              <a:rPr sz="3000" spc="-25" dirty="0">
                <a:latin typeface="Calibri"/>
                <a:cs typeface="Calibri"/>
              </a:rPr>
              <a:t>v</a:t>
            </a:r>
            <a:r>
              <a:rPr sz="3000" spc="-30" dirty="0">
                <a:latin typeface="Calibri"/>
                <a:cs typeface="Calibri"/>
              </a:rPr>
              <a:t>e</a:t>
            </a:r>
            <a:r>
              <a:rPr sz="3000" spc="-50" dirty="0">
                <a:latin typeface="Calibri"/>
                <a:cs typeface="Calibri"/>
              </a:rPr>
              <a:t>y</a:t>
            </a:r>
            <a:r>
              <a:rPr sz="3000" dirty="0">
                <a:latin typeface="Calibri"/>
                <a:cs typeface="Calibri"/>
              </a:rPr>
              <a:t>a	</a:t>
            </a:r>
            <a:r>
              <a:rPr sz="3000" spc="-70" dirty="0">
                <a:latin typeface="Calibri"/>
                <a:cs typeface="Calibri"/>
              </a:rPr>
              <a:t>f</a:t>
            </a:r>
            <a:r>
              <a:rPr sz="3000" dirty="0">
                <a:latin typeface="Calibri"/>
                <a:cs typeface="Calibri"/>
              </a:rPr>
              <a:t>arkına</a:t>
            </a:r>
            <a:endParaRPr sz="3000">
              <a:latin typeface="Calibri"/>
              <a:cs typeface="Calibri"/>
            </a:endParaRPr>
          </a:p>
          <a:p>
            <a:pPr marL="12700">
              <a:lnSpc>
                <a:spcPct val="100000"/>
              </a:lnSpc>
              <a:spcBef>
                <a:spcPts val="1440"/>
              </a:spcBef>
              <a:tabLst>
                <a:tab pos="1556385" algn="l"/>
                <a:tab pos="2678430" algn="l"/>
                <a:tab pos="4058920" algn="l"/>
              </a:tabLst>
            </a:pPr>
            <a:r>
              <a:rPr sz="3000" spc="-25" dirty="0">
                <a:latin typeface="Calibri"/>
                <a:cs typeface="Calibri"/>
              </a:rPr>
              <a:t>g</a:t>
            </a:r>
            <a:r>
              <a:rPr sz="3000" dirty="0">
                <a:latin typeface="Calibri"/>
                <a:cs typeface="Calibri"/>
              </a:rPr>
              <a:t>e</a:t>
            </a:r>
            <a:r>
              <a:rPr sz="3000" spc="-50" dirty="0">
                <a:latin typeface="Calibri"/>
                <a:cs typeface="Calibri"/>
              </a:rPr>
              <a:t>r</a:t>
            </a:r>
            <a:r>
              <a:rPr sz="3000" dirty="0">
                <a:latin typeface="Calibri"/>
                <a:cs typeface="Calibri"/>
              </a:rPr>
              <a:t>e</a:t>
            </a:r>
            <a:r>
              <a:rPr sz="3000" spc="-105" dirty="0">
                <a:latin typeface="Calibri"/>
                <a:cs typeface="Calibri"/>
              </a:rPr>
              <a:t>k</a:t>
            </a:r>
            <a:r>
              <a:rPr sz="3000" dirty="0">
                <a:latin typeface="Calibri"/>
                <a:cs typeface="Calibri"/>
              </a:rPr>
              <a:t>en	</a:t>
            </a:r>
            <a:r>
              <a:rPr sz="3000" spc="-45" dirty="0">
                <a:latin typeface="Calibri"/>
                <a:cs typeface="Calibri"/>
              </a:rPr>
              <a:t>t</a:t>
            </a:r>
            <a:r>
              <a:rPr sz="3000" dirty="0">
                <a:latin typeface="Calibri"/>
                <a:cs typeface="Calibri"/>
              </a:rPr>
              <a:t>ari</a:t>
            </a:r>
            <a:r>
              <a:rPr sz="3000" spc="-15" dirty="0">
                <a:latin typeface="Calibri"/>
                <a:cs typeface="Calibri"/>
              </a:rPr>
              <a:t>h</a:t>
            </a:r>
            <a:r>
              <a:rPr sz="3000" dirty="0">
                <a:latin typeface="Calibri"/>
                <a:cs typeface="Calibri"/>
              </a:rPr>
              <a:t>i	izl</a:t>
            </a:r>
            <a:r>
              <a:rPr sz="3000" spc="-20" dirty="0">
                <a:latin typeface="Calibri"/>
                <a:cs typeface="Calibri"/>
              </a:rPr>
              <a:t>e</a:t>
            </a:r>
            <a:r>
              <a:rPr sz="3000" spc="-40" dirty="0">
                <a:latin typeface="Calibri"/>
                <a:cs typeface="Calibri"/>
              </a:rPr>
              <a:t>y</a:t>
            </a:r>
            <a:r>
              <a:rPr sz="3000" dirty="0">
                <a:latin typeface="Calibri"/>
                <a:cs typeface="Calibri"/>
              </a:rPr>
              <a:t>en	günden</a:t>
            </a:r>
            <a:endParaRPr sz="3000">
              <a:latin typeface="Calibri"/>
              <a:cs typeface="Calibri"/>
            </a:endParaRPr>
          </a:p>
        </p:txBody>
      </p:sp>
      <p:sp>
        <p:nvSpPr>
          <p:cNvPr id="13" name="object 13"/>
          <p:cNvSpPr txBox="1"/>
          <p:nvPr/>
        </p:nvSpPr>
        <p:spPr>
          <a:xfrm>
            <a:off x="547217" y="3876421"/>
            <a:ext cx="8072755" cy="2593340"/>
          </a:xfrm>
          <a:prstGeom prst="rect">
            <a:avLst/>
          </a:prstGeom>
        </p:spPr>
        <p:txBody>
          <a:bodyPr vert="horz" wrap="square" lIns="0" tIns="0" rIns="0" bIns="0" rtlCol="0">
            <a:spAutoFit/>
          </a:bodyPr>
          <a:lstStyle/>
          <a:p>
            <a:pPr marL="12700" marR="5080" algn="just">
              <a:lnSpc>
                <a:spcPct val="140000"/>
              </a:lnSpc>
            </a:pPr>
            <a:r>
              <a:rPr sz="3000" spc="-10" dirty="0">
                <a:latin typeface="Calibri"/>
                <a:cs typeface="Calibri"/>
              </a:rPr>
              <a:t>itibaren </a:t>
            </a:r>
            <a:r>
              <a:rPr sz="3000" dirty="0">
                <a:latin typeface="Calibri"/>
                <a:cs typeface="Calibri"/>
              </a:rPr>
              <a:t>21 </a:t>
            </a:r>
            <a:r>
              <a:rPr sz="3000" spc="-5" dirty="0">
                <a:latin typeface="Calibri"/>
                <a:cs typeface="Calibri"/>
              </a:rPr>
              <a:t>inci </a:t>
            </a:r>
            <a:r>
              <a:rPr sz="3000" spc="-10" dirty="0">
                <a:latin typeface="Calibri"/>
                <a:cs typeface="Calibri"/>
              </a:rPr>
              <a:t>maddenin </a:t>
            </a:r>
            <a:r>
              <a:rPr sz="3000" dirty="0">
                <a:solidFill>
                  <a:srgbClr val="FF0000"/>
                </a:solidFill>
                <a:latin typeface="Calibri"/>
                <a:cs typeface="Calibri"/>
              </a:rPr>
              <a:t>(</a:t>
            </a:r>
            <a:r>
              <a:rPr sz="3000" u="heavy" dirty="0">
                <a:solidFill>
                  <a:srgbClr val="FF0000"/>
                </a:solidFill>
                <a:latin typeface="Calibri"/>
                <a:cs typeface="Calibri"/>
              </a:rPr>
              <a:t>b) </a:t>
            </a:r>
            <a:r>
              <a:rPr sz="3000" u="heavy" spc="-20" dirty="0">
                <a:solidFill>
                  <a:srgbClr val="FF0000"/>
                </a:solidFill>
                <a:latin typeface="Calibri"/>
                <a:cs typeface="Calibri"/>
              </a:rPr>
              <a:t>ve </a:t>
            </a:r>
            <a:r>
              <a:rPr sz="3000" u="heavy" spc="-5" dirty="0">
                <a:solidFill>
                  <a:srgbClr val="FF0000"/>
                </a:solidFill>
                <a:latin typeface="Calibri"/>
                <a:cs typeface="Calibri"/>
              </a:rPr>
              <a:t>(c) </a:t>
            </a:r>
            <a:r>
              <a:rPr sz="3000" u="heavy" spc="-10" dirty="0">
                <a:solidFill>
                  <a:srgbClr val="FF0000"/>
                </a:solidFill>
                <a:latin typeface="Calibri"/>
                <a:cs typeface="Calibri"/>
              </a:rPr>
              <a:t>bentlerine </a:t>
            </a:r>
            <a:r>
              <a:rPr sz="3000" u="heavy" spc="-20" dirty="0">
                <a:solidFill>
                  <a:srgbClr val="FF0000"/>
                </a:solidFill>
                <a:latin typeface="Calibri"/>
                <a:cs typeface="Calibri"/>
              </a:rPr>
              <a:t>göre  </a:t>
            </a:r>
            <a:r>
              <a:rPr sz="3000" u="heavy" spc="-10" dirty="0">
                <a:solidFill>
                  <a:srgbClr val="FF0000"/>
                </a:solidFill>
                <a:latin typeface="Calibri"/>
                <a:cs typeface="Calibri"/>
              </a:rPr>
              <a:t>yapılan ihalelerde </a:t>
            </a:r>
            <a:r>
              <a:rPr sz="3000" u="heavy" spc="-5" dirty="0">
                <a:solidFill>
                  <a:srgbClr val="FF0000"/>
                </a:solidFill>
                <a:latin typeface="Calibri"/>
                <a:cs typeface="Calibri"/>
              </a:rPr>
              <a:t>beş </a:t>
            </a:r>
            <a:r>
              <a:rPr sz="3000" u="heavy" dirty="0">
                <a:solidFill>
                  <a:srgbClr val="FF0000"/>
                </a:solidFill>
                <a:latin typeface="Calibri"/>
                <a:cs typeface="Calibri"/>
              </a:rPr>
              <a:t>(5) </a:t>
            </a:r>
            <a:r>
              <a:rPr sz="3000" u="heavy" spc="-5" dirty="0">
                <a:solidFill>
                  <a:srgbClr val="FF0000"/>
                </a:solidFill>
                <a:latin typeface="Calibri"/>
                <a:cs typeface="Calibri"/>
              </a:rPr>
              <a:t>gün, </a:t>
            </a:r>
            <a:r>
              <a:rPr sz="3000" spc="-10" dirty="0">
                <a:solidFill>
                  <a:srgbClr val="006FC0"/>
                </a:solidFill>
                <a:latin typeface="Calibri"/>
                <a:cs typeface="Calibri"/>
              </a:rPr>
              <a:t>diğer hallerde </a:t>
            </a:r>
            <a:r>
              <a:rPr sz="3000" dirty="0">
                <a:solidFill>
                  <a:srgbClr val="006FC0"/>
                </a:solidFill>
                <a:latin typeface="Calibri"/>
                <a:cs typeface="Calibri"/>
              </a:rPr>
              <a:t>ise </a:t>
            </a:r>
            <a:r>
              <a:rPr sz="3000" u="heavy" dirty="0">
                <a:solidFill>
                  <a:srgbClr val="006FC0"/>
                </a:solidFill>
                <a:latin typeface="Calibri"/>
                <a:cs typeface="Calibri"/>
              </a:rPr>
              <a:t>on  (10) </a:t>
            </a:r>
            <a:r>
              <a:rPr sz="3000" u="heavy" spc="-5" dirty="0">
                <a:solidFill>
                  <a:srgbClr val="006FC0"/>
                </a:solidFill>
                <a:latin typeface="Calibri"/>
                <a:cs typeface="Calibri"/>
              </a:rPr>
              <a:t>gün içinde </a:t>
            </a:r>
            <a:r>
              <a:rPr sz="3000" spc="-20" dirty="0">
                <a:latin typeface="Calibri"/>
                <a:cs typeface="Calibri"/>
              </a:rPr>
              <a:t>ve </a:t>
            </a:r>
            <a:r>
              <a:rPr sz="3000" spc="-10" dirty="0">
                <a:latin typeface="Calibri"/>
                <a:cs typeface="Calibri"/>
              </a:rPr>
              <a:t>sözleşmenin </a:t>
            </a:r>
            <a:r>
              <a:rPr sz="3000" spc="-5" dirty="0">
                <a:latin typeface="Calibri"/>
                <a:cs typeface="Calibri"/>
              </a:rPr>
              <a:t>imzalanmasından  </a:t>
            </a:r>
            <a:r>
              <a:rPr sz="3000" dirty="0">
                <a:latin typeface="Calibri"/>
                <a:cs typeface="Calibri"/>
              </a:rPr>
              <a:t>önce, </a:t>
            </a:r>
            <a:r>
              <a:rPr sz="3000" spc="-10" dirty="0">
                <a:latin typeface="Calibri"/>
                <a:cs typeface="Calibri"/>
              </a:rPr>
              <a:t>ihaleyi yapan </a:t>
            </a:r>
            <a:r>
              <a:rPr sz="3000" spc="-20" dirty="0">
                <a:latin typeface="Calibri"/>
                <a:cs typeface="Calibri"/>
              </a:rPr>
              <a:t>idareye</a:t>
            </a:r>
            <a:r>
              <a:rPr sz="3000" dirty="0">
                <a:latin typeface="Calibri"/>
                <a:cs typeface="Calibri"/>
              </a:rPr>
              <a:t> </a:t>
            </a:r>
            <a:r>
              <a:rPr sz="3000" spc="-50" dirty="0">
                <a:latin typeface="Calibri"/>
                <a:cs typeface="Calibri"/>
              </a:rPr>
              <a:t>yapılır.</a:t>
            </a:r>
            <a:endParaRPr sz="3000">
              <a:latin typeface="Calibri"/>
              <a:cs typeface="Calibri"/>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59308" y="309371"/>
            <a:ext cx="813968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832815" y="423926"/>
            <a:ext cx="7499984" cy="521334"/>
          </a:xfrm>
          <a:prstGeom prst="rect">
            <a:avLst/>
          </a:prstGeom>
        </p:spPr>
        <p:txBody>
          <a:bodyPr vert="horz" wrap="square" lIns="0" tIns="0" rIns="0" bIns="0" rtlCol="0">
            <a:spAutoFit/>
          </a:bodyPr>
          <a:lstStyle/>
          <a:p>
            <a:pPr marL="12700">
              <a:lnSpc>
                <a:spcPct val="100000"/>
              </a:lnSpc>
            </a:pPr>
            <a:r>
              <a:rPr spc="-5" dirty="0"/>
              <a:t>Sözleşmenin İmzalanabileceği </a:t>
            </a:r>
            <a:r>
              <a:rPr dirty="0"/>
              <a:t>En </a:t>
            </a:r>
            <a:r>
              <a:rPr spc="-20" dirty="0"/>
              <a:t>Erken</a:t>
            </a:r>
            <a:r>
              <a:rPr spc="-50" dirty="0"/>
              <a:t> Tarih</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p:nvPr/>
        </p:nvSpPr>
        <p:spPr>
          <a:xfrm>
            <a:off x="559752" y="4872101"/>
            <a:ext cx="6725920" cy="0"/>
          </a:xfrm>
          <a:custGeom>
            <a:avLst/>
            <a:gdLst/>
            <a:ahLst/>
            <a:cxnLst/>
            <a:rect l="l" t="t" r="r" b="b"/>
            <a:pathLst>
              <a:path w="6725920">
                <a:moveTo>
                  <a:pt x="0" y="0"/>
                </a:moveTo>
                <a:lnTo>
                  <a:pt x="6725475" y="0"/>
                </a:lnTo>
              </a:path>
            </a:pathLst>
          </a:custGeom>
          <a:ln w="24384">
            <a:solidFill>
              <a:srgbClr val="000000"/>
            </a:solidFill>
          </a:ln>
        </p:spPr>
        <p:txBody>
          <a:bodyPr wrap="square" lIns="0" tIns="0" rIns="0" bIns="0" rtlCol="0"/>
          <a:lstStyle/>
          <a:p>
            <a:endParaRPr/>
          </a:p>
        </p:txBody>
      </p:sp>
      <p:sp>
        <p:nvSpPr>
          <p:cNvPr id="10" name="object 10"/>
          <p:cNvSpPr txBox="1"/>
          <p:nvPr/>
        </p:nvSpPr>
        <p:spPr>
          <a:xfrm>
            <a:off x="547217" y="2150998"/>
            <a:ext cx="8074025" cy="3461385"/>
          </a:xfrm>
          <a:prstGeom prst="rect">
            <a:avLst/>
          </a:prstGeom>
        </p:spPr>
        <p:txBody>
          <a:bodyPr vert="horz" wrap="square" lIns="0" tIns="0" rIns="0" bIns="0" rtlCol="0">
            <a:spAutoFit/>
          </a:bodyPr>
          <a:lstStyle/>
          <a:p>
            <a:pPr marL="12700" marR="5080" algn="just">
              <a:lnSpc>
                <a:spcPct val="150000"/>
              </a:lnSpc>
              <a:buClr>
                <a:srgbClr val="FF0000"/>
              </a:buClr>
              <a:buSzPct val="83333"/>
              <a:buFont typeface="Arial"/>
              <a:buChar char="•"/>
              <a:tabLst>
                <a:tab pos="206375" algn="l"/>
              </a:tabLst>
            </a:pPr>
            <a:r>
              <a:rPr sz="3000" spc="-5" dirty="0">
                <a:latin typeface="Calibri"/>
                <a:cs typeface="Calibri"/>
              </a:rPr>
              <a:t>Böylece, </a:t>
            </a:r>
            <a:r>
              <a:rPr sz="3000" spc="-15" dirty="0">
                <a:latin typeface="Calibri"/>
                <a:cs typeface="Calibri"/>
              </a:rPr>
              <a:t>kesinleşen </a:t>
            </a:r>
            <a:r>
              <a:rPr sz="3000" spc="-5" dirty="0">
                <a:latin typeface="Calibri"/>
                <a:cs typeface="Calibri"/>
              </a:rPr>
              <a:t>ihale </a:t>
            </a:r>
            <a:r>
              <a:rPr sz="3000" spc="-15" dirty="0">
                <a:latin typeface="Calibri"/>
                <a:cs typeface="Calibri"/>
              </a:rPr>
              <a:t>kararının </a:t>
            </a:r>
            <a:r>
              <a:rPr sz="3000" spc="-5" dirty="0">
                <a:latin typeface="Calibri"/>
                <a:cs typeface="Calibri"/>
              </a:rPr>
              <a:t>bildiriminden  </a:t>
            </a:r>
            <a:r>
              <a:rPr sz="3000" spc="-10" dirty="0">
                <a:latin typeface="Calibri"/>
                <a:cs typeface="Calibri"/>
              </a:rPr>
              <a:t>itibaren </a:t>
            </a:r>
            <a:r>
              <a:rPr sz="3000" spc="-5" dirty="0">
                <a:latin typeface="Calibri"/>
                <a:cs typeface="Calibri"/>
              </a:rPr>
              <a:t>maddede belirtilen </a:t>
            </a:r>
            <a:r>
              <a:rPr sz="3000" spc="-10" dirty="0">
                <a:latin typeface="Calibri"/>
                <a:cs typeface="Calibri"/>
              </a:rPr>
              <a:t>süreler </a:t>
            </a:r>
            <a:r>
              <a:rPr sz="3000" spc="-15" dirty="0">
                <a:latin typeface="Calibri"/>
                <a:cs typeface="Calibri"/>
              </a:rPr>
              <a:t>geçmedikçe  </a:t>
            </a:r>
            <a:r>
              <a:rPr sz="3000" spc="-5" dirty="0">
                <a:latin typeface="Calibri"/>
                <a:cs typeface="Calibri"/>
              </a:rPr>
              <a:t>sözleşmenin </a:t>
            </a:r>
            <a:r>
              <a:rPr sz="3000" spc="-15" dirty="0">
                <a:latin typeface="Calibri"/>
                <a:cs typeface="Calibri"/>
              </a:rPr>
              <a:t>imzalanmayacağı </a:t>
            </a:r>
            <a:r>
              <a:rPr sz="3000" spc="-20" dirty="0">
                <a:latin typeface="Calibri"/>
                <a:cs typeface="Calibri"/>
              </a:rPr>
              <a:t>kuralı </a:t>
            </a:r>
            <a:r>
              <a:rPr sz="3000" spc="-15" dirty="0">
                <a:latin typeface="Calibri"/>
                <a:cs typeface="Calibri"/>
              </a:rPr>
              <a:t>getirilerek  </a:t>
            </a:r>
            <a:r>
              <a:rPr sz="3000" spc="-10" dirty="0">
                <a:latin typeface="Calibri"/>
                <a:cs typeface="Calibri"/>
              </a:rPr>
              <a:t>ihalelere yönelik başvurular </a:t>
            </a:r>
            <a:r>
              <a:rPr sz="3000" spc="-5" dirty="0">
                <a:latin typeface="Calibri"/>
                <a:cs typeface="Calibri"/>
              </a:rPr>
              <a:t>güvence altına  </a:t>
            </a:r>
            <a:r>
              <a:rPr sz="3000" spc="-35" dirty="0">
                <a:latin typeface="Calibri"/>
                <a:cs typeface="Calibri"/>
              </a:rPr>
              <a:t>alınmıştır.</a:t>
            </a:r>
            <a:endParaRPr sz="30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136</a:t>
            </a:fld>
            <a:endParaRPr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59308" y="309371"/>
            <a:ext cx="813968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832815" y="423926"/>
            <a:ext cx="7499984" cy="521334"/>
          </a:xfrm>
          <a:prstGeom prst="rect">
            <a:avLst/>
          </a:prstGeom>
        </p:spPr>
        <p:txBody>
          <a:bodyPr vert="horz" wrap="square" lIns="0" tIns="0" rIns="0" bIns="0" rtlCol="0">
            <a:spAutoFit/>
          </a:bodyPr>
          <a:lstStyle/>
          <a:p>
            <a:pPr marL="12700">
              <a:lnSpc>
                <a:spcPct val="100000"/>
              </a:lnSpc>
            </a:pPr>
            <a:r>
              <a:rPr spc="-5" dirty="0"/>
              <a:t>Sözleşmenin İmzalanabileceği </a:t>
            </a:r>
            <a:r>
              <a:rPr dirty="0"/>
              <a:t>En </a:t>
            </a:r>
            <a:r>
              <a:rPr spc="-20" dirty="0"/>
              <a:t>Erken</a:t>
            </a:r>
            <a:r>
              <a:rPr spc="-50" dirty="0"/>
              <a:t> Tarih</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154049"/>
            <a:ext cx="8074025" cy="5152390"/>
          </a:xfrm>
          <a:prstGeom prst="rect">
            <a:avLst/>
          </a:prstGeom>
        </p:spPr>
        <p:txBody>
          <a:bodyPr vert="horz" wrap="square" lIns="0" tIns="56515" rIns="0" bIns="0" rtlCol="0">
            <a:spAutoFit/>
          </a:bodyPr>
          <a:lstStyle/>
          <a:p>
            <a:pPr marL="12700" marR="5080" algn="just">
              <a:lnSpc>
                <a:spcPts val="5040"/>
              </a:lnSpc>
              <a:spcBef>
                <a:spcPts val="445"/>
              </a:spcBef>
              <a:buClr>
                <a:srgbClr val="FF0000"/>
              </a:buClr>
              <a:buSzPct val="82142"/>
              <a:buFont typeface="Arial"/>
              <a:buChar char="•"/>
              <a:tabLst>
                <a:tab pos="193040" algn="l"/>
              </a:tabLst>
            </a:pPr>
            <a:r>
              <a:rPr sz="2800" spc="-15" dirty="0">
                <a:latin typeface="Calibri"/>
                <a:cs typeface="Calibri"/>
              </a:rPr>
              <a:t>Başvuruya </a:t>
            </a:r>
            <a:r>
              <a:rPr sz="2800" spc="-30" dirty="0">
                <a:latin typeface="Calibri"/>
                <a:cs typeface="Calibri"/>
              </a:rPr>
              <a:t>konu </a:t>
            </a:r>
            <a:r>
              <a:rPr sz="2800" spc="-5" dirty="0">
                <a:latin typeface="Calibri"/>
                <a:cs typeface="Calibri"/>
              </a:rPr>
              <a:t>ihalede, </a:t>
            </a:r>
            <a:r>
              <a:rPr sz="2800" spc="-10" dirty="0">
                <a:latin typeface="Calibri"/>
                <a:cs typeface="Calibri"/>
              </a:rPr>
              <a:t>başvuru </a:t>
            </a:r>
            <a:r>
              <a:rPr sz="2800" spc="-5" dirty="0">
                <a:latin typeface="Calibri"/>
                <a:cs typeface="Calibri"/>
              </a:rPr>
              <a:t>sahibinin </a:t>
            </a:r>
            <a:r>
              <a:rPr sz="2800" dirty="0">
                <a:latin typeface="Calibri"/>
                <a:cs typeface="Calibri"/>
              </a:rPr>
              <a:t>30.01.2009  </a:t>
            </a:r>
            <a:r>
              <a:rPr sz="2800" spc="-10" dirty="0">
                <a:latin typeface="Calibri"/>
                <a:cs typeface="Calibri"/>
              </a:rPr>
              <a:t>tarihinde </a:t>
            </a:r>
            <a:r>
              <a:rPr sz="2800" spc="-20" dirty="0">
                <a:latin typeface="Calibri"/>
                <a:cs typeface="Calibri"/>
              </a:rPr>
              <a:t>idareye </a:t>
            </a:r>
            <a:r>
              <a:rPr sz="2800" spc="-25" dirty="0">
                <a:latin typeface="Calibri"/>
                <a:cs typeface="Calibri"/>
              </a:rPr>
              <a:t>şikayet </a:t>
            </a:r>
            <a:r>
              <a:rPr sz="2800" spc="-5" dirty="0">
                <a:latin typeface="Calibri"/>
                <a:cs typeface="Calibri"/>
              </a:rPr>
              <a:t>başvurusunda bulunduğu,  </a:t>
            </a:r>
            <a:r>
              <a:rPr sz="2800" spc="-25" dirty="0">
                <a:latin typeface="Calibri"/>
                <a:cs typeface="Calibri"/>
              </a:rPr>
              <a:t>şikayet  </a:t>
            </a:r>
            <a:r>
              <a:rPr sz="2800" spc="-5" dirty="0">
                <a:latin typeface="Calibri"/>
                <a:cs typeface="Calibri"/>
              </a:rPr>
              <a:t>başvurusu  </a:t>
            </a:r>
            <a:r>
              <a:rPr sz="2800" spc="-15" dirty="0">
                <a:latin typeface="Calibri"/>
                <a:cs typeface="Calibri"/>
              </a:rPr>
              <a:t>üzerine  </a:t>
            </a:r>
            <a:r>
              <a:rPr sz="2800" spc="-5" dirty="0">
                <a:latin typeface="Calibri"/>
                <a:cs typeface="Calibri"/>
              </a:rPr>
              <a:t>on  gün  içinde  </a:t>
            </a:r>
            <a:r>
              <a:rPr sz="2800" spc="-10" dirty="0">
                <a:latin typeface="Calibri"/>
                <a:cs typeface="Calibri"/>
              </a:rPr>
              <a:t>idarece   </a:t>
            </a:r>
            <a:r>
              <a:rPr sz="2800" spc="114" dirty="0">
                <a:latin typeface="Calibri"/>
                <a:cs typeface="Calibri"/>
              </a:rPr>
              <a:t> </a:t>
            </a:r>
            <a:r>
              <a:rPr sz="2800" spc="-10" dirty="0">
                <a:latin typeface="Calibri"/>
                <a:cs typeface="Calibri"/>
              </a:rPr>
              <a:t>bir</a:t>
            </a:r>
            <a:endParaRPr sz="2800">
              <a:latin typeface="Calibri"/>
              <a:cs typeface="Calibri"/>
            </a:endParaRPr>
          </a:p>
          <a:p>
            <a:pPr marL="12700" marR="5080" algn="just">
              <a:lnSpc>
                <a:spcPts val="5040"/>
              </a:lnSpc>
            </a:pPr>
            <a:r>
              <a:rPr sz="2800" spc="-25" dirty="0">
                <a:latin typeface="Calibri"/>
                <a:cs typeface="Calibri"/>
              </a:rPr>
              <a:t>karar </a:t>
            </a:r>
            <a:r>
              <a:rPr sz="2800" spc="-5" dirty="0">
                <a:latin typeface="Calibri"/>
                <a:cs typeface="Calibri"/>
              </a:rPr>
              <a:t>alınmadığı, </a:t>
            </a:r>
            <a:r>
              <a:rPr sz="2800" spc="-10" dirty="0">
                <a:latin typeface="Calibri"/>
                <a:cs typeface="Calibri"/>
              </a:rPr>
              <a:t>Kuruma </a:t>
            </a:r>
            <a:r>
              <a:rPr sz="2800" spc="-15" dirty="0">
                <a:latin typeface="Calibri"/>
                <a:cs typeface="Calibri"/>
              </a:rPr>
              <a:t>yapılacak</a:t>
            </a:r>
            <a:r>
              <a:rPr sz="2800" spc="600" dirty="0">
                <a:latin typeface="Calibri"/>
                <a:cs typeface="Calibri"/>
              </a:rPr>
              <a:t> </a:t>
            </a:r>
            <a:r>
              <a:rPr sz="2800" spc="-20" dirty="0">
                <a:latin typeface="Calibri"/>
                <a:cs typeface="Calibri"/>
              </a:rPr>
              <a:t>itirazen </a:t>
            </a:r>
            <a:r>
              <a:rPr sz="2800" spc="-25" dirty="0">
                <a:latin typeface="Calibri"/>
                <a:cs typeface="Calibri"/>
              </a:rPr>
              <a:t>şikayet  </a:t>
            </a:r>
            <a:r>
              <a:rPr sz="2800" spc="-10" dirty="0">
                <a:latin typeface="Calibri"/>
                <a:cs typeface="Calibri"/>
              </a:rPr>
              <a:t>başvurusu </a:t>
            </a:r>
            <a:r>
              <a:rPr sz="2800" spc="-5" dirty="0">
                <a:latin typeface="Calibri"/>
                <a:cs typeface="Calibri"/>
              </a:rPr>
              <a:t>için öngörülen </a:t>
            </a:r>
            <a:r>
              <a:rPr sz="2800" dirty="0">
                <a:solidFill>
                  <a:srgbClr val="0066FF"/>
                </a:solidFill>
                <a:latin typeface="Calibri"/>
                <a:cs typeface="Calibri"/>
              </a:rPr>
              <a:t>on </a:t>
            </a:r>
            <a:r>
              <a:rPr sz="2800" spc="-5" dirty="0">
                <a:solidFill>
                  <a:srgbClr val="0066FF"/>
                </a:solidFill>
                <a:latin typeface="Calibri"/>
                <a:cs typeface="Calibri"/>
              </a:rPr>
              <a:t>günlük </a:t>
            </a:r>
            <a:r>
              <a:rPr sz="2800" spc="-20" dirty="0">
                <a:solidFill>
                  <a:srgbClr val="0066FF"/>
                </a:solidFill>
                <a:latin typeface="Calibri"/>
                <a:cs typeface="Calibri"/>
              </a:rPr>
              <a:t>itirazen </a:t>
            </a:r>
            <a:r>
              <a:rPr sz="2800" spc="-25" dirty="0">
                <a:solidFill>
                  <a:srgbClr val="0066FF"/>
                </a:solidFill>
                <a:latin typeface="Calibri"/>
                <a:cs typeface="Calibri"/>
              </a:rPr>
              <a:t>şikayet  </a:t>
            </a:r>
            <a:r>
              <a:rPr sz="2800" spc="-10" dirty="0">
                <a:solidFill>
                  <a:srgbClr val="0066FF"/>
                </a:solidFill>
                <a:latin typeface="Calibri"/>
                <a:cs typeface="Calibri"/>
              </a:rPr>
              <a:t>süresi  beklenilmeden  </a:t>
            </a:r>
            <a:r>
              <a:rPr sz="2800" dirty="0">
                <a:latin typeface="Calibri"/>
                <a:cs typeface="Calibri"/>
              </a:rPr>
              <a:t>18.02.2009  </a:t>
            </a:r>
            <a:r>
              <a:rPr sz="2800" spc="-10" dirty="0">
                <a:latin typeface="Calibri"/>
                <a:cs typeface="Calibri"/>
              </a:rPr>
              <a:t>tarihinde  </a:t>
            </a:r>
            <a:r>
              <a:rPr sz="2800" dirty="0">
                <a:latin typeface="Calibri"/>
                <a:cs typeface="Calibri"/>
              </a:rPr>
              <a:t>4734</a:t>
            </a:r>
            <a:r>
              <a:rPr sz="2800" spc="-85" dirty="0">
                <a:latin typeface="Calibri"/>
                <a:cs typeface="Calibri"/>
              </a:rPr>
              <a:t> </a:t>
            </a:r>
            <a:r>
              <a:rPr sz="2800" spc="-15" dirty="0">
                <a:latin typeface="Calibri"/>
                <a:cs typeface="Calibri"/>
              </a:rPr>
              <a:t>sayılı</a:t>
            </a:r>
            <a:endParaRPr sz="2800">
              <a:latin typeface="Calibri"/>
              <a:cs typeface="Calibri"/>
            </a:endParaRPr>
          </a:p>
          <a:p>
            <a:pPr marL="12700" algn="just">
              <a:lnSpc>
                <a:spcPct val="100000"/>
              </a:lnSpc>
              <a:spcBef>
                <a:spcPts val="1235"/>
              </a:spcBef>
            </a:pPr>
            <a:r>
              <a:rPr sz="2800" spc="-10" dirty="0">
                <a:latin typeface="Calibri"/>
                <a:cs typeface="Calibri"/>
              </a:rPr>
              <a:t>Kanunun  </a:t>
            </a:r>
            <a:r>
              <a:rPr sz="2800" spc="-5" dirty="0">
                <a:solidFill>
                  <a:srgbClr val="0066FF"/>
                </a:solidFill>
                <a:latin typeface="Calibri"/>
                <a:cs typeface="Calibri"/>
              </a:rPr>
              <a:t>55  inci  maddesine  </a:t>
            </a:r>
            <a:r>
              <a:rPr sz="2800" spc="-15" dirty="0">
                <a:solidFill>
                  <a:srgbClr val="0066FF"/>
                </a:solidFill>
                <a:latin typeface="Calibri"/>
                <a:cs typeface="Calibri"/>
              </a:rPr>
              <a:t>aykırı  olarak</a:t>
            </a:r>
            <a:r>
              <a:rPr sz="2800" spc="50" dirty="0">
                <a:solidFill>
                  <a:srgbClr val="0066FF"/>
                </a:solidFill>
                <a:latin typeface="Calibri"/>
                <a:cs typeface="Calibri"/>
              </a:rPr>
              <a:t> </a:t>
            </a:r>
            <a:r>
              <a:rPr sz="2800" spc="-10" dirty="0">
                <a:solidFill>
                  <a:srgbClr val="0066FF"/>
                </a:solidFill>
                <a:latin typeface="Calibri"/>
                <a:cs typeface="Calibri"/>
              </a:rPr>
              <a:t>sözleşmenin</a:t>
            </a:r>
            <a:endParaRPr sz="2800">
              <a:latin typeface="Calibri"/>
              <a:cs typeface="Calibri"/>
            </a:endParaRPr>
          </a:p>
          <a:p>
            <a:pPr marL="12700" algn="just">
              <a:lnSpc>
                <a:spcPct val="100000"/>
              </a:lnSpc>
              <a:spcBef>
                <a:spcPts val="1675"/>
              </a:spcBef>
            </a:pPr>
            <a:r>
              <a:rPr sz="2800" spc="-10" dirty="0">
                <a:solidFill>
                  <a:srgbClr val="0066FF"/>
                </a:solidFill>
                <a:latin typeface="Calibri"/>
                <a:cs typeface="Calibri"/>
              </a:rPr>
              <a:t>imzalandığı </a:t>
            </a:r>
            <a:r>
              <a:rPr sz="2800" spc="-10" dirty="0">
                <a:latin typeface="Calibri"/>
                <a:cs typeface="Calibri"/>
              </a:rPr>
              <a:t>tespit </a:t>
            </a:r>
            <a:r>
              <a:rPr sz="2800" spc="-35" dirty="0">
                <a:latin typeface="Calibri"/>
                <a:cs typeface="Calibri"/>
              </a:rPr>
              <a:t>edilmiştir.</a:t>
            </a:r>
            <a:r>
              <a:rPr sz="2800" spc="85" dirty="0">
                <a:latin typeface="Calibri"/>
                <a:cs typeface="Calibri"/>
              </a:rPr>
              <a:t> </a:t>
            </a:r>
            <a:r>
              <a:rPr sz="2800" spc="-25" dirty="0">
                <a:latin typeface="Calibri"/>
                <a:cs typeface="Calibri"/>
              </a:rPr>
              <a:t>(2009/UY.III-1497)</a:t>
            </a:r>
            <a:endParaRPr sz="28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137</a:t>
            </a:fld>
            <a:endParaRPr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79776" y="309371"/>
            <a:ext cx="378866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053842" y="423926"/>
            <a:ext cx="3061335" cy="521334"/>
          </a:xfrm>
          <a:prstGeom prst="rect">
            <a:avLst/>
          </a:prstGeom>
        </p:spPr>
        <p:txBody>
          <a:bodyPr vert="horz" wrap="square" lIns="0" tIns="0" rIns="0" bIns="0" rtlCol="0">
            <a:spAutoFit/>
          </a:bodyPr>
          <a:lstStyle/>
          <a:p>
            <a:pPr marL="12700">
              <a:lnSpc>
                <a:spcPct val="100000"/>
              </a:lnSpc>
            </a:pPr>
            <a:r>
              <a:rPr spc="-10" dirty="0"/>
              <a:t>Sözleşmeye</a:t>
            </a:r>
            <a:r>
              <a:rPr spc="-70" dirty="0"/>
              <a:t> </a:t>
            </a:r>
            <a:r>
              <a:rPr spc="-25" dirty="0"/>
              <a:t>Davet</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693417"/>
            <a:ext cx="8073390" cy="1175385"/>
          </a:xfrm>
          <a:prstGeom prst="rect">
            <a:avLst/>
          </a:prstGeom>
        </p:spPr>
        <p:txBody>
          <a:bodyPr vert="horz" wrap="square" lIns="0" tIns="0" rIns="0" bIns="0" rtlCol="0">
            <a:spAutoFit/>
          </a:bodyPr>
          <a:lstStyle/>
          <a:p>
            <a:pPr marL="205740" indent="-193040">
              <a:lnSpc>
                <a:spcPct val="100000"/>
              </a:lnSpc>
              <a:buClr>
                <a:srgbClr val="FF0000"/>
              </a:buClr>
              <a:buSzPct val="83333"/>
              <a:buFont typeface="Arial"/>
              <a:buChar char="•"/>
              <a:tabLst>
                <a:tab pos="206375" algn="l"/>
              </a:tabLst>
            </a:pPr>
            <a:r>
              <a:rPr sz="3000" dirty="0">
                <a:latin typeface="Calibri"/>
                <a:cs typeface="Calibri"/>
              </a:rPr>
              <a:t>41 </a:t>
            </a:r>
            <a:r>
              <a:rPr sz="3000" spc="-5" dirty="0">
                <a:latin typeface="Calibri"/>
                <a:cs typeface="Calibri"/>
              </a:rPr>
              <a:t>inci maddede belirtilen </a:t>
            </a:r>
            <a:r>
              <a:rPr sz="3000" spc="-10" dirty="0">
                <a:latin typeface="Calibri"/>
                <a:cs typeface="Calibri"/>
              </a:rPr>
              <a:t>sürelerin </a:t>
            </a:r>
            <a:r>
              <a:rPr sz="3000" spc="-5" dirty="0">
                <a:latin typeface="Calibri"/>
                <a:cs typeface="Calibri"/>
              </a:rPr>
              <a:t>bitimini,</a:t>
            </a:r>
            <a:endParaRPr sz="3000">
              <a:latin typeface="Calibri"/>
              <a:cs typeface="Calibri"/>
            </a:endParaRPr>
          </a:p>
          <a:p>
            <a:pPr marL="304800" indent="-292100">
              <a:lnSpc>
                <a:spcPct val="100000"/>
              </a:lnSpc>
              <a:spcBef>
                <a:spcPts val="1800"/>
              </a:spcBef>
              <a:buClr>
                <a:srgbClr val="FF0000"/>
              </a:buClr>
              <a:buSzPct val="90000"/>
              <a:buFont typeface="Arial"/>
              <a:buChar char="•"/>
              <a:tabLst>
                <a:tab pos="304800" algn="l"/>
                <a:tab pos="305435" algn="l"/>
              </a:tabLst>
            </a:pPr>
            <a:r>
              <a:rPr sz="3000" dirty="0">
                <a:latin typeface="Calibri"/>
                <a:cs typeface="Calibri"/>
              </a:rPr>
              <a:t>Ön mali </a:t>
            </a:r>
            <a:r>
              <a:rPr sz="3000" spc="-30" dirty="0">
                <a:latin typeface="Calibri"/>
                <a:cs typeface="Calibri"/>
              </a:rPr>
              <a:t>kontrol </a:t>
            </a:r>
            <a:r>
              <a:rPr sz="3000" spc="-10" dirty="0">
                <a:latin typeface="Calibri"/>
                <a:cs typeface="Calibri"/>
              </a:rPr>
              <a:t>yapılması </a:t>
            </a:r>
            <a:r>
              <a:rPr sz="3000" spc="-25" dirty="0">
                <a:latin typeface="Calibri"/>
                <a:cs typeface="Calibri"/>
              </a:rPr>
              <a:t>gereken </a:t>
            </a:r>
            <a:r>
              <a:rPr sz="3000" spc="-10" dirty="0">
                <a:latin typeface="Calibri"/>
                <a:cs typeface="Calibri"/>
              </a:rPr>
              <a:t>hallerde </a:t>
            </a:r>
            <a:r>
              <a:rPr sz="3000" dirty="0">
                <a:latin typeface="Calibri"/>
                <a:cs typeface="Calibri"/>
              </a:rPr>
              <a:t>ise </a:t>
            </a:r>
            <a:r>
              <a:rPr sz="3000" spc="665" dirty="0">
                <a:latin typeface="Calibri"/>
                <a:cs typeface="Calibri"/>
              </a:rPr>
              <a:t> </a:t>
            </a:r>
            <a:r>
              <a:rPr sz="3000" spc="-10" dirty="0">
                <a:latin typeface="Calibri"/>
                <a:cs typeface="Calibri"/>
              </a:rPr>
              <a:t>bu</a:t>
            </a:r>
            <a:endParaRPr sz="30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138</a:t>
            </a:fld>
            <a:endParaRPr dirty="0"/>
          </a:p>
        </p:txBody>
      </p:sp>
      <p:sp>
        <p:nvSpPr>
          <p:cNvPr id="10" name="object 10"/>
          <p:cNvSpPr txBox="1"/>
          <p:nvPr/>
        </p:nvSpPr>
        <p:spPr>
          <a:xfrm>
            <a:off x="547217" y="2836341"/>
            <a:ext cx="6560184" cy="1404620"/>
          </a:xfrm>
          <a:prstGeom prst="rect">
            <a:avLst/>
          </a:prstGeom>
        </p:spPr>
        <p:txBody>
          <a:bodyPr vert="horz" wrap="square" lIns="0" tIns="0" rIns="0" bIns="0" rtlCol="0">
            <a:spAutoFit/>
          </a:bodyPr>
          <a:lstStyle/>
          <a:p>
            <a:pPr marL="12700" marR="5080">
              <a:lnSpc>
                <a:spcPct val="150100"/>
              </a:lnSpc>
              <a:tabLst>
                <a:tab pos="1475740" algn="l"/>
                <a:tab pos="1856739" algn="l"/>
                <a:tab pos="2098675" algn="l"/>
                <a:tab pos="2940050" algn="l"/>
                <a:tab pos="4124960" algn="l"/>
                <a:tab pos="4321175" algn="l"/>
                <a:tab pos="5132070" algn="l"/>
                <a:tab pos="5476875" algn="l"/>
              </a:tabLst>
            </a:pPr>
            <a:r>
              <a:rPr sz="3000" spc="-95" dirty="0">
                <a:latin typeface="Calibri"/>
                <a:cs typeface="Calibri"/>
              </a:rPr>
              <a:t>k</a:t>
            </a:r>
            <a:r>
              <a:rPr sz="3000" spc="-5" dirty="0">
                <a:latin typeface="Calibri"/>
                <a:cs typeface="Calibri"/>
              </a:rPr>
              <a:t>o</a:t>
            </a:r>
            <a:r>
              <a:rPr sz="3000" spc="-30" dirty="0">
                <a:latin typeface="Calibri"/>
                <a:cs typeface="Calibri"/>
              </a:rPr>
              <a:t>n</a:t>
            </a:r>
            <a:r>
              <a:rPr sz="3000" dirty="0">
                <a:latin typeface="Calibri"/>
                <a:cs typeface="Calibri"/>
              </a:rPr>
              <a:t>t</a:t>
            </a:r>
            <a:r>
              <a:rPr sz="3000" spc="-50" dirty="0">
                <a:latin typeface="Calibri"/>
                <a:cs typeface="Calibri"/>
              </a:rPr>
              <a:t>r</a:t>
            </a:r>
            <a:r>
              <a:rPr sz="3000" spc="-5" dirty="0">
                <a:latin typeface="Calibri"/>
                <a:cs typeface="Calibri"/>
              </a:rPr>
              <a:t>olün</a:t>
            </a:r>
            <a:r>
              <a:rPr sz="3000" dirty="0">
                <a:latin typeface="Calibri"/>
                <a:cs typeface="Calibri"/>
              </a:rPr>
              <a:t>	</a:t>
            </a:r>
            <a:r>
              <a:rPr sz="3000" spc="-35" dirty="0">
                <a:latin typeface="Calibri"/>
                <a:cs typeface="Calibri"/>
              </a:rPr>
              <a:t>t</a:t>
            </a:r>
            <a:r>
              <a:rPr sz="3000" dirty="0">
                <a:latin typeface="Calibri"/>
                <a:cs typeface="Calibri"/>
              </a:rPr>
              <a:t>am</a:t>
            </a:r>
            <a:r>
              <a:rPr sz="3000" spc="5" dirty="0">
                <a:latin typeface="Calibri"/>
                <a:cs typeface="Calibri"/>
              </a:rPr>
              <a:t>a</a:t>
            </a:r>
            <a:r>
              <a:rPr sz="3000" dirty="0">
                <a:latin typeface="Calibri"/>
                <a:cs typeface="Calibri"/>
              </a:rPr>
              <a:t>m</a:t>
            </a:r>
            <a:r>
              <a:rPr sz="3000" spc="-15" dirty="0">
                <a:latin typeface="Calibri"/>
                <a:cs typeface="Calibri"/>
              </a:rPr>
              <a:t>l</a:t>
            </a:r>
            <a:r>
              <a:rPr sz="3000" spc="-5" dirty="0">
                <a:latin typeface="Calibri"/>
                <a:cs typeface="Calibri"/>
              </a:rPr>
              <a:t>and</a:t>
            </a:r>
            <a:r>
              <a:rPr sz="3000" spc="-15" dirty="0">
                <a:latin typeface="Calibri"/>
                <a:cs typeface="Calibri"/>
              </a:rPr>
              <a:t>ı</a:t>
            </a:r>
            <a:r>
              <a:rPr sz="3000" dirty="0">
                <a:latin typeface="Calibri"/>
                <a:cs typeface="Calibri"/>
              </a:rPr>
              <a:t>ğı		</a:t>
            </a:r>
            <a:r>
              <a:rPr sz="3000" spc="-45" dirty="0">
                <a:latin typeface="Calibri"/>
                <a:cs typeface="Calibri"/>
              </a:rPr>
              <a:t>t</a:t>
            </a:r>
            <a:r>
              <a:rPr sz="3000" dirty="0">
                <a:latin typeface="Calibri"/>
                <a:cs typeface="Calibri"/>
              </a:rPr>
              <a:t>ari</a:t>
            </a:r>
            <a:r>
              <a:rPr sz="3000" spc="-10" dirty="0">
                <a:latin typeface="Calibri"/>
                <a:cs typeface="Calibri"/>
              </a:rPr>
              <a:t>h</a:t>
            </a:r>
            <a:r>
              <a:rPr sz="3000" dirty="0">
                <a:latin typeface="Calibri"/>
                <a:cs typeface="Calibri"/>
              </a:rPr>
              <a:t>i	iz</a:t>
            </a:r>
            <a:r>
              <a:rPr sz="3000" spc="-10" dirty="0">
                <a:latin typeface="Calibri"/>
                <a:cs typeface="Calibri"/>
              </a:rPr>
              <a:t>l</a:t>
            </a:r>
            <a:r>
              <a:rPr sz="3000" spc="-20" dirty="0">
                <a:latin typeface="Calibri"/>
                <a:cs typeface="Calibri"/>
              </a:rPr>
              <a:t>e</a:t>
            </a:r>
            <a:r>
              <a:rPr sz="3000" spc="-40" dirty="0">
                <a:latin typeface="Calibri"/>
                <a:cs typeface="Calibri"/>
              </a:rPr>
              <a:t>y</a:t>
            </a:r>
            <a:r>
              <a:rPr sz="3000" dirty="0">
                <a:latin typeface="Calibri"/>
                <a:cs typeface="Calibri"/>
              </a:rPr>
              <a:t>en  </a:t>
            </a:r>
            <a:r>
              <a:rPr sz="3000" spc="-10" dirty="0">
                <a:latin typeface="Calibri"/>
                <a:cs typeface="Calibri"/>
              </a:rPr>
              <a:t>itibaren	</a:t>
            </a:r>
            <a:r>
              <a:rPr sz="3000" spc="-5" dirty="0">
                <a:solidFill>
                  <a:srgbClr val="CC3300"/>
                </a:solidFill>
                <a:latin typeface="Calibri"/>
                <a:cs typeface="Calibri"/>
              </a:rPr>
              <a:t>üç		gün	içinde	ihale	</a:t>
            </a:r>
            <a:r>
              <a:rPr sz="3000" spc="-15" dirty="0">
                <a:latin typeface="Calibri"/>
                <a:cs typeface="Calibri"/>
              </a:rPr>
              <a:t>üzerinde</a:t>
            </a:r>
            <a:endParaRPr sz="3000">
              <a:latin typeface="Calibri"/>
              <a:cs typeface="Calibri"/>
            </a:endParaRPr>
          </a:p>
        </p:txBody>
      </p:sp>
      <p:sp>
        <p:nvSpPr>
          <p:cNvPr id="11" name="object 11"/>
          <p:cNvSpPr txBox="1"/>
          <p:nvPr/>
        </p:nvSpPr>
        <p:spPr>
          <a:xfrm>
            <a:off x="7268971" y="2836341"/>
            <a:ext cx="1351280" cy="1404620"/>
          </a:xfrm>
          <a:prstGeom prst="rect">
            <a:avLst/>
          </a:prstGeom>
        </p:spPr>
        <p:txBody>
          <a:bodyPr vert="horz" wrap="square" lIns="0" tIns="0" rIns="0" bIns="0" rtlCol="0">
            <a:spAutoFit/>
          </a:bodyPr>
          <a:lstStyle/>
          <a:p>
            <a:pPr marL="12700" marR="5080" indent="154940">
              <a:lnSpc>
                <a:spcPct val="150100"/>
              </a:lnSpc>
            </a:pPr>
            <a:r>
              <a:rPr sz="3000" spc="-5" dirty="0">
                <a:latin typeface="Calibri"/>
                <a:cs typeface="Calibri"/>
              </a:rPr>
              <a:t>günd</a:t>
            </a:r>
            <a:r>
              <a:rPr sz="3000" spc="-20" dirty="0">
                <a:latin typeface="Calibri"/>
                <a:cs typeface="Calibri"/>
              </a:rPr>
              <a:t>e</a:t>
            </a:r>
            <a:r>
              <a:rPr sz="3000" spc="-5" dirty="0">
                <a:latin typeface="Calibri"/>
                <a:cs typeface="Calibri"/>
              </a:rPr>
              <a:t>n  </a:t>
            </a:r>
            <a:r>
              <a:rPr sz="3000" dirty="0">
                <a:latin typeface="Calibri"/>
                <a:cs typeface="Calibri"/>
              </a:rPr>
              <a:t>b</a:t>
            </a:r>
            <a:r>
              <a:rPr sz="3000" spc="-10" dirty="0">
                <a:latin typeface="Calibri"/>
                <a:cs typeface="Calibri"/>
              </a:rPr>
              <a:t>ı</a:t>
            </a:r>
            <a:r>
              <a:rPr sz="3000" spc="-65" dirty="0">
                <a:latin typeface="Calibri"/>
                <a:cs typeface="Calibri"/>
              </a:rPr>
              <a:t>r</a:t>
            </a:r>
            <a:r>
              <a:rPr sz="3000" spc="10" dirty="0">
                <a:latin typeface="Calibri"/>
                <a:cs typeface="Calibri"/>
              </a:rPr>
              <a:t>a</a:t>
            </a:r>
            <a:r>
              <a:rPr sz="3000" dirty="0">
                <a:latin typeface="Calibri"/>
                <a:cs typeface="Calibri"/>
              </a:rPr>
              <a:t>kı</a:t>
            </a:r>
            <a:r>
              <a:rPr sz="3000" spc="-10" dirty="0">
                <a:latin typeface="Calibri"/>
                <a:cs typeface="Calibri"/>
              </a:rPr>
              <a:t>l</a:t>
            </a:r>
            <a:r>
              <a:rPr sz="3000" spc="-5" dirty="0">
                <a:latin typeface="Calibri"/>
                <a:cs typeface="Calibri"/>
              </a:rPr>
              <a:t>an</a:t>
            </a:r>
            <a:endParaRPr sz="3000">
              <a:latin typeface="Calibri"/>
              <a:cs typeface="Calibri"/>
            </a:endParaRPr>
          </a:p>
        </p:txBody>
      </p:sp>
      <p:sp>
        <p:nvSpPr>
          <p:cNvPr id="12" name="object 12"/>
          <p:cNvSpPr txBox="1"/>
          <p:nvPr/>
        </p:nvSpPr>
        <p:spPr>
          <a:xfrm>
            <a:off x="547217" y="4437633"/>
            <a:ext cx="8074025" cy="1861185"/>
          </a:xfrm>
          <a:prstGeom prst="rect">
            <a:avLst/>
          </a:prstGeom>
        </p:spPr>
        <p:txBody>
          <a:bodyPr vert="horz" wrap="square" lIns="0" tIns="0" rIns="0" bIns="0" rtlCol="0">
            <a:spAutoFit/>
          </a:bodyPr>
          <a:lstStyle/>
          <a:p>
            <a:pPr marL="12700">
              <a:lnSpc>
                <a:spcPct val="100000"/>
              </a:lnSpc>
            </a:pPr>
            <a:r>
              <a:rPr sz="3000" spc="-15" dirty="0">
                <a:latin typeface="Calibri"/>
                <a:cs typeface="Calibri"/>
              </a:rPr>
              <a:t>istekliye, </a:t>
            </a:r>
            <a:r>
              <a:rPr sz="3000" spc="-10" dirty="0">
                <a:latin typeface="Calibri"/>
                <a:cs typeface="Calibri"/>
              </a:rPr>
              <a:t>sözleşmeyi </a:t>
            </a:r>
            <a:r>
              <a:rPr sz="3000" spc="-5" dirty="0">
                <a:latin typeface="Calibri"/>
                <a:cs typeface="Calibri"/>
              </a:rPr>
              <a:t>imzalaması hususu</a:t>
            </a:r>
            <a:r>
              <a:rPr sz="3000" spc="15" dirty="0">
                <a:latin typeface="Calibri"/>
                <a:cs typeface="Calibri"/>
              </a:rPr>
              <a:t> </a:t>
            </a:r>
            <a:r>
              <a:rPr sz="3000" spc="-35" dirty="0">
                <a:latin typeface="Calibri"/>
                <a:cs typeface="Calibri"/>
              </a:rPr>
              <a:t>bildirilir.</a:t>
            </a:r>
            <a:endParaRPr sz="3000">
              <a:latin typeface="Calibri"/>
              <a:cs typeface="Calibri"/>
            </a:endParaRPr>
          </a:p>
          <a:p>
            <a:pPr marL="12700" marR="5080">
              <a:lnSpc>
                <a:spcPts val="5400"/>
              </a:lnSpc>
              <a:spcBef>
                <a:spcPts val="480"/>
              </a:spcBef>
              <a:buClr>
                <a:srgbClr val="FF0000"/>
              </a:buClr>
              <a:buSzPct val="90000"/>
              <a:buFont typeface="Arial"/>
              <a:buChar char="•"/>
              <a:tabLst>
                <a:tab pos="220345" algn="l"/>
                <a:tab pos="1590040" algn="l"/>
                <a:tab pos="3084830" algn="l"/>
                <a:tab pos="3816985" algn="l"/>
                <a:tab pos="4412615" algn="l"/>
                <a:tab pos="5627370" algn="l"/>
                <a:tab pos="6575425" algn="l"/>
                <a:tab pos="7351395" algn="l"/>
              </a:tabLst>
            </a:pPr>
            <a:r>
              <a:rPr sz="3000" spc="-195" dirty="0">
                <a:latin typeface="Calibri"/>
                <a:cs typeface="Calibri"/>
              </a:rPr>
              <a:t>Y</a:t>
            </a:r>
            <a:r>
              <a:rPr sz="3000" spc="-5" dirty="0">
                <a:latin typeface="Calibri"/>
                <a:cs typeface="Calibri"/>
              </a:rPr>
              <a:t>aba</a:t>
            </a:r>
            <a:r>
              <a:rPr sz="3000" spc="-20" dirty="0">
                <a:latin typeface="Calibri"/>
                <a:cs typeface="Calibri"/>
              </a:rPr>
              <a:t>n</a:t>
            </a:r>
            <a:r>
              <a:rPr sz="3000" dirty="0">
                <a:latin typeface="Calibri"/>
                <a:cs typeface="Calibri"/>
              </a:rPr>
              <a:t>cı	</a:t>
            </a:r>
            <a:r>
              <a:rPr sz="3000" spc="-20" dirty="0">
                <a:latin typeface="Calibri"/>
                <a:cs typeface="Calibri"/>
              </a:rPr>
              <a:t>i</a:t>
            </a:r>
            <a:r>
              <a:rPr sz="3000" spc="-35" dirty="0">
                <a:latin typeface="Calibri"/>
                <a:cs typeface="Calibri"/>
              </a:rPr>
              <a:t>st</a:t>
            </a:r>
            <a:r>
              <a:rPr sz="3000" dirty="0">
                <a:latin typeface="Calibri"/>
                <a:cs typeface="Calibri"/>
              </a:rPr>
              <a:t>ekl</a:t>
            </a:r>
            <a:r>
              <a:rPr sz="3000" spc="-15" dirty="0">
                <a:latin typeface="Calibri"/>
                <a:cs typeface="Calibri"/>
              </a:rPr>
              <a:t>i</a:t>
            </a:r>
            <a:r>
              <a:rPr sz="3000" dirty="0">
                <a:latin typeface="Calibri"/>
                <a:cs typeface="Calibri"/>
              </a:rPr>
              <a:t>l</a:t>
            </a:r>
            <a:r>
              <a:rPr sz="3000" spc="-15" dirty="0">
                <a:latin typeface="Calibri"/>
                <a:cs typeface="Calibri"/>
              </a:rPr>
              <a:t>e</a:t>
            </a:r>
            <a:r>
              <a:rPr sz="3000" dirty="0">
                <a:latin typeface="Calibri"/>
                <a:cs typeface="Calibri"/>
              </a:rPr>
              <a:t>r	iç</a:t>
            </a:r>
            <a:r>
              <a:rPr sz="3000" spc="-10" dirty="0">
                <a:latin typeface="Calibri"/>
                <a:cs typeface="Calibri"/>
              </a:rPr>
              <a:t>i</a:t>
            </a:r>
            <a:r>
              <a:rPr sz="3000" spc="-5" dirty="0">
                <a:latin typeface="Calibri"/>
                <a:cs typeface="Calibri"/>
              </a:rPr>
              <a:t>n</a:t>
            </a:r>
            <a:r>
              <a:rPr sz="3000" dirty="0">
                <a:latin typeface="Calibri"/>
                <a:cs typeface="Calibri"/>
              </a:rPr>
              <a:t>	</a:t>
            </a:r>
            <a:r>
              <a:rPr sz="3000" spc="-5" dirty="0">
                <a:latin typeface="Calibri"/>
                <a:cs typeface="Calibri"/>
              </a:rPr>
              <a:t>b</a:t>
            </a:r>
            <a:r>
              <a:rPr sz="3000" dirty="0">
                <a:latin typeface="Calibri"/>
                <a:cs typeface="Calibri"/>
              </a:rPr>
              <a:t>u	</a:t>
            </a:r>
            <a:r>
              <a:rPr sz="3000" spc="-15" dirty="0">
                <a:latin typeface="Calibri"/>
                <a:cs typeface="Calibri"/>
              </a:rPr>
              <a:t>s</a:t>
            </a:r>
            <a:r>
              <a:rPr sz="3000" dirty="0">
                <a:latin typeface="Calibri"/>
                <a:cs typeface="Calibri"/>
              </a:rPr>
              <a:t>ü</a:t>
            </a:r>
            <a:r>
              <a:rPr sz="3000" spc="-45" dirty="0">
                <a:latin typeface="Calibri"/>
                <a:cs typeface="Calibri"/>
              </a:rPr>
              <a:t>r</a:t>
            </a:r>
            <a:r>
              <a:rPr sz="3000" spc="-30" dirty="0">
                <a:latin typeface="Calibri"/>
                <a:cs typeface="Calibri"/>
              </a:rPr>
              <a:t>e</a:t>
            </a:r>
            <a:r>
              <a:rPr sz="3000" spc="-40" dirty="0">
                <a:latin typeface="Calibri"/>
                <a:cs typeface="Calibri"/>
              </a:rPr>
              <a:t>y</a:t>
            </a:r>
            <a:r>
              <a:rPr sz="3000" dirty="0">
                <a:latin typeface="Calibri"/>
                <a:cs typeface="Calibri"/>
              </a:rPr>
              <a:t>e	</a:t>
            </a:r>
            <a:r>
              <a:rPr sz="3000" spc="-5" dirty="0">
                <a:solidFill>
                  <a:srgbClr val="FF0000"/>
                </a:solidFill>
                <a:latin typeface="Calibri"/>
                <a:cs typeface="Calibri"/>
              </a:rPr>
              <a:t>o</a:t>
            </a:r>
            <a:r>
              <a:rPr sz="3000" spc="5" dirty="0">
                <a:solidFill>
                  <a:srgbClr val="FF0000"/>
                </a:solidFill>
                <a:latin typeface="Calibri"/>
                <a:cs typeface="Calibri"/>
              </a:rPr>
              <a:t>n</a:t>
            </a:r>
            <a:r>
              <a:rPr sz="3000" dirty="0">
                <a:solidFill>
                  <a:srgbClr val="FF0000"/>
                </a:solidFill>
                <a:latin typeface="Calibri"/>
                <a:cs typeface="Calibri"/>
              </a:rPr>
              <a:t>i</a:t>
            </a:r>
            <a:r>
              <a:rPr sz="3000" spc="5" dirty="0">
                <a:solidFill>
                  <a:srgbClr val="FF0000"/>
                </a:solidFill>
                <a:latin typeface="Calibri"/>
                <a:cs typeface="Calibri"/>
              </a:rPr>
              <a:t>k</a:t>
            </a:r>
            <a:r>
              <a:rPr sz="3000" dirty="0">
                <a:solidFill>
                  <a:srgbClr val="FF0000"/>
                </a:solidFill>
                <a:latin typeface="Calibri"/>
                <a:cs typeface="Calibri"/>
              </a:rPr>
              <a:t>i	</a:t>
            </a:r>
            <a:r>
              <a:rPr sz="3000" spc="-5" dirty="0">
                <a:solidFill>
                  <a:srgbClr val="FF0000"/>
                </a:solidFill>
                <a:latin typeface="Calibri"/>
                <a:cs typeface="Calibri"/>
              </a:rPr>
              <a:t>gün</a:t>
            </a:r>
            <a:r>
              <a:rPr sz="3000" dirty="0">
                <a:solidFill>
                  <a:srgbClr val="FF0000"/>
                </a:solidFill>
                <a:latin typeface="Calibri"/>
                <a:cs typeface="Calibri"/>
              </a:rPr>
              <a:t>	</a:t>
            </a:r>
            <a:r>
              <a:rPr sz="3000" dirty="0">
                <a:latin typeface="Calibri"/>
                <a:cs typeface="Calibri"/>
              </a:rPr>
              <a:t>i</a:t>
            </a:r>
            <a:r>
              <a:rPr sz="3000" spc="-15" dirty="0">
                <a:latin typeface="Calibri"/>
                <a:cs typeface="Calibri"/>
              </a:rPr>
              <a:t>l</a:t>
            </a:r>
            <a:r>
              <a:rPr sz="3000" spc="-45" dirty="0">
                <a:latin typeface="Calibri"/>
                <a:cs typeface="Calibri"/>
              </a:rPr>
              <a:t>a</a:t>
            </a:r>
            <a:r>
              <a:rPr sz="3000" spc="-25" dirty="0">
                <a:latin typeface="Calibri"/>
                <a:cs typeface="Calibri"/>
              </a:rPr>
              <a:t>v</a:t>
            </a:r>
            <a:r>
              <a:rPr sz="3000" dirty="0">
                <a:latin typeface="Calibri"/>
                <a:cs typeface="Calibri"/>
              </a:rPr>
              <a:t>e  </a:t>
            </a:r>
            <a:r>
              <a:rPr sz="3000" spc="-50" dirty="0">
                <a:latin typeface="Calibri"/>
                <a:cs typeface="Calibri"/>
              </a:rPr>
              <a:t>edilir.</a:t>
            </a:r>
            <a:endParaRPr sz="3000">
              <a:latin typeface="Calibri"/>
              <a:cs typeface="Calibri"/>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130808" y="102107"/>
            <a:ext cx="7077456" cy="134264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510744" y="211582"/>
            <a:ext cx="8145145" cy="946150"/>
          </a:xfrm>
          <a:prstGeom prst="rect">
            <a:avLst/>
          </a:prstGeom>
        </p:spPr>
        <p:txBody>
          <a:bodyPr vert="horz" wrap="square" lIns="0" tIns="0" rIns="0" bIns="0" rtlCol="0">
            <a:spAutoFit/>
          </a:bodyPr>
          <a:lstStyle/>
          <a:p>
            <a:pPr marL="3175" algn="ctr">
              <a:lnSpc>
                <a:spcPct val="100000"/>
              </a:lnSpc>
            </a:pPr>
            <a:r>
              <a:rPr sz="3000" dirty="0"/>
              <a:t>İhale </a:t>
            </a:r>
            <a:r>
              <a:rPr sz="3000" spc="-10" dirty="0"/>
              <a:t>Üzerinde Bırakılan</a:t>
            </a:r>
            <a:r>
              <a:rPr sz="3000" spc="-15" dirty="0"/>
              <a:t> İstekliye</a:t>
            </a:r>
            <a:endParaRPr sz="3000"/>
          </a:p>
          <a:p>
            <a:pPr algn="ctr">
              <a:lnSpc>
                <a:spcPct val="100000"/>
              </a:lnSpc>
              <a:tabLst>
                <a:tab pos="878205" algn="l"/>
                <a:tab pos="8119109" algn="l"/>
              </a:tabLst>
            </a:pPr>
            <a:r>
              <a:rPr sz="3000" b="0" u="sng" dirty="0">
                <a:latin typeface="Times New Roman"/>
                <a:cs typeface="Times New Roman"/>
              </a:rPr>
              <a:t> 	</a:t>
            </a:r>
            <a:r>
              <a:rPr sz="3000" u="sng" spc="-10" dirty="0"/>
              <a:t>Sözleşmeyi </a:t>
            </a:r>
            <a:r>
              <a:rPr sz="3000" u="sng" spc="-5" dirty="0"/>
              <a:t>İmzalaması </a:t>
            </a:r>
            <a:r>
              <a:rPr sz="3000" u="sng" dirty="0"/>
              <a:t>İçin </a:t>
            </a:r>
            <a:r>
              <a:rPr sz="3000" u="sng" spc="-35" dirty="0"/>
              <a:t>Tanınan</a:t>
            </a:r>
            <a:r>
              <a:rPr sz="3000" u="sng" spc="-40" dirty="0"/>
              <a:t> </a:t>
            </a:r>
            <a:r>
              <a:rPr sz="3000" u="sng" spc="-10" dirty="0"/>
              <a:t>Süre	</a:t>
            </a:r>
            <a:endParaRPr sz="3000">
              <a:latin typeface="Times New Roman"/>
              <a:cs typeface="Times New Roman"/>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2001646"/>
            <a:ext cx="1240790" cy="488950"/>
          </a:xfrm>
          <a:prstGeom prst="rect">
            <a:avLst/>
          </a:prstGeom>
        </p:spPr>
        <p:txBody>
          <a:bodyPr vert="horz" wrap="square" lIns="0" tIns="0" rIns="0" bIns="0" rtlCol="0">
            <a:spAutoFit/>
          </a:bodyPr>
          <a:lstStyle/>
          <a:p>
            <a:pPr marL="231775" indent="-219075">
              <a:lnSpc>
                <a:spcPct val="100000"/>
              </a:lnSpc>
              <a:buClr>
                <a:srgbClr val="FF0000"/>
              </a:buClr>
              <a:buSzPct val="95000"/>
              <a:buFont typeface="Arial"/>
              <a:buChar char="•"/>
              <a:tabLst>
                <a:tab pos="232410" algn="l"/>
              </a:tabLst>
            </a:pPr>
            <a:r>
              <a:rPr sz="3000" dirty="0">
                <a:latin typeface="Calibri"/>
                <a:cs typeface="Calibri"/>
              </a:rPr>
              <a:t>İ</a:t>
            </a:r>
            <a:r>
              <a:rPr sz="3000" spc="-40" dirty="0">
                <a:latin typeface="Calibri"/>
                <a:cs typeface="Calibri"/>
              </a:rPr>
              <a:t>s</a:t>
            </a:r>
            <a:r>
              <a:rPr sz="3000" spc="-35" dirty="0">
                <a:latin typeface="Calibri"/>
                <a:cs typeface="Calibri"/>
              </a:rPr>
              <a:t>t</a:t>
            </a:r>
            <a:r>
              <a:rPr sz="3000" dirty="0">
                <a:latin typeface="Calibri"/>
                <a:cs typeface="Calibri"/>
              </a:rPr>
              <a:t>ekl</a:t>
            </a:r>
            <a:r>
              <a:rPr sz="3000" spc="-15" dirty="0">
                <a:latin typeface="Calibri"/>
                <a:cs typeface="Calibri"/>
              </a:rPr>
              <a:t>i</a:t>
            </a:r>
            <a:r>
              <a:rPr sz="3000" dirty="0">
                <a:latin typeface="Calibri"/>
                <a:cs typeface="Calibri"/>
              </a:rPr>
              <a:t>,</a:t>
            </a:r>
            <a:endParaRPr sz="30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139</a:t>
            </a:fld>
            <a:endParaRPr dirty="0"/>
          </a:p>
        </p:txBody>
      </p:sp>
      <p:sp>
        <p:nvSpPr>
          <p:cNvPr id="9" name="object 9"/>
          <p:cNvSpPr txBox="1"/>
          <p:nvPr/>
        </p:nvSpPr>
        <p:spPr>
          <a:xfrm>
            <a:off x="2111120" y="2001646"/>
            <a:ext cx="6510655" cy="488950"/>
          </a:xfrm>
          <a:prstGeom prst="rect">
            <a:avLst/>
          </a:prstGeom>
        </p:spPr>
        <p:txBody>
          <a:bodyPr vert="horz" wrap="square" lIns="0" tIns="0" rIns="0" bIns="0" rtlCol="0">
            <a:spAutoFit/>
          </a:bodyPr>
          <a:lstStyle/>
          <a:p>
            <a:pPr marL="12700">
              <a:lnSpc>
                <a:spcPct val="100000"/>
              </a:lnSpc>
              <a:tabLst>
                <a:tab pos="1957070" algn="l"/>
                <a:tab pos="2990850" algn="l"/>
                <a:tab pos="4275455" algn="l"/>
                <a:tab pos="5705475" algn="l"/>
              </a:tabLst>
            </a:pPr>
            <a:r>
              <a:rPr sz="3000" spc="-5" dirty="0">
                <a:latin typeface="Calibri"/>
                <a:cs typeface="Calibri"/>
              </a:rPr>
              <a:t>s</a:t>
            </a:r>
            <a:r>
              <a:rPr sz="3000" spc="-35" dirty="0">
                <a:latin typeface="Calibri"/>
                <a:cs typeface="Calibri"/>
              </a:rPr>
              <a:t>ö</a:t>
            </a:r>
            <a:r>
              <a:rPr sz="3000" dirty="0">
                <a:latin typeface="Calibri"/>
                <a:cs typeface="Calibri"/>
              </a:rPr>
              <a:t>zl</a:t>
            </a:r>
            <a:r>
              <a:rPr sz="3000" spc="-10" dirty="0">
                <a:latin typeface="Calibri"/>
                <a:cs typeface="Calibri"/>
              </a:rPr>
              <a:t>e</a:t>
            </a:r>
            <a:r>
              <a:rPr sz="3000" dirty="0">
                <a:latin typeface="Calibri"/>
                <a:cs typeface="Calibri"/>
              </a:rPr>
              <a:t>şm</a:t>
            </a:r>
            <a:r>
              <a:rPr sz="3000" spc="-25" dirty="0">
                <a:latin typeface="Calibri"/>
                <a:cs typeface="Calibri"/>
              </a:rPr>
              <a:t>e</a:t>
            </a:r>
            <a:r>
              <a:rPr sz="3000" spc="-40" dirty="0">
                <a:latin typeface="Calibri"/>
                <a:cs typeface="Calibri"/>
              </a:rPr>
              <a:t>y</a:t>
            </a:r>
            <a:r>
              <a:rPr sz="3000" dirty="0">
                <a:latin typeface="Calibri"/>
                <a:cs typeface="Calibri"/>
              </a:rPr>
              <a:t>e	</a:t>
            </a:r>
            <a:r>
              <a:rPr sz="3000" spc="-5" dirty="0">
                <a:latin typeface="Calibri"/>
                <a:cs typeface="Calibri"/>
              </a:rPr>
              <a:t>d</a:t>
            </a:r>
            <a:r>
              <a:rPr sz="3000" spc="-50" dirty="0">
                <a:latin typeface="Calibri"/>
                <a:cs typeface="Calibri"/>
              </a:rPr>
              <a:t>a</a:t>
            </a:r>
            <a:r>
              <a:rPr sz="3000" spc="-35" dirty="0">
                <a:latin typeface="Calibri"/>
                <a:cs typeface="Calibri"/>
              </a:rPr>
              <a:t>v</a:t>
            </a:r>
            <a:r>
              <a:rPr sz="3000" spc="-20" dirty="0">
                <a:latin typeface="Calibri"/>
                <a:cs typeface="Calibri"/>
              </a:rPr>
              <a:t>e</a:t>
            </a:r>
            <a:r>
              <a:rPr sz="3000" dirty="0">
                <a:latin typeface="Calibri"/>
                <a:cs typeface="Calibri"/>
              </a:rPr>
              <a:t>t	</a:t>
            </a:r>
            <a:r>
              <a:rPr sz="3000" spc="-55" dirty="0">
                <a:latin typeface="Calibri"/>
                <a:cs typeface="Calibri"/>
              </a:rPr>
              <a:t>y</a:t>
            </a:r>
            <a:r>
              <a:rPr sz="3000" dirty="0">
                <a:latin typeface="Calibri"/>
                <a:cs typeface="Calibri"/>
              </a:rPr>
              <a:t>azısını	</a:t>
            </a:r>
            <a:r>
              <a:rPr sz="3000" spc="-35" dirty="0">
                <a:latin typeface="Calibri"/>
                <a:cs typeface="Calibri"/>
              </a:rPr>
              <a:t>t</a:t>
            </a:r>
            <a:r>
              <a:rPr sz="3000" dirty="0">
                <a:latin typeface="Calibri"/>
                <a:cs typeface="Calibri"/>
              </a:rPr>
              <a:t>e</a:t>
            </a:r>
            <a:r>
              <a:rPr sz="3000" spc="-10" dirty="0">
                <a:latin typeface="Calibri"/>
                <a:cs typeface="Calibri"/>
              </a:rPr>
              <a:t>b</a:t>
            </a:r>
            <a:r>
              <a:rPr sz="3000" dirty="0">
                <a:latin typeface="Calibri"/>
                <a:cs typeface="Calibri"/>
              </a:rPr>
              <a:t>e</a:t>
            </a:r>
            <a:r>
              <a:rPr sz="3000" spc="-15" dirty="0">
                <a:latin typeface="Calibri"/>
                <a:cs typeface="Calibri"/>
              </a:rPr>
              <a:t>l</a:t>
            </a:r>
            <a:r>
              <a:rPr sz="3000" dirty="0">
                <a:latin typeface="Calibri"/>
                <a:cs typeface="Calibri"/>
              </a:rPr>
              <a:t>l</a:t>
            </a:r>
            <a:r>
              <a:rPr sz="3000" spc="-10" dirty="0">
                <a:latin typeface="Calibri"/>
                <a:cs typeface="Calibri"/>
              </a:rPr>
              <a:t>ü</a:t>
            </a:r>
            <a:r>
              <a:rPr sz="3000" dirty="0">
                <a:latin typeface="Calibri"/>
                <a:cs typeface="Calibri"/>
              </a:rPr>
              <a:t>ğ	</a:t>
            </a:r>
            <a:r>
              <a:rPr sz="3000" spc="-20" dirty="0">
                <a:latin typeface="Calibri"/>
                <a:cs typeface="Calibri"/>
              </a:rPr>
              <a:t>e</a:t>
            </a:r>
            <a:r>
              <a:rPr sz="3000" spc="-45" dirty="0">
                <a:latin typeface="Calibri"/>
                <a:cs typeface="Calibri"/>
              </a:rPr>
              <a:t>t</a:t>
            </a:r>
            <a:r>
              <a:rPr sz="3000" dirty="0">
                <a:latin typeface="Calibri"/>
                <a:cs typeface="Calibri"/>
              </a:rPr>
              <a:t>tiği</a:t>
            </a:r>
            <a:endParaRPr sz="3000">
              <a:latin typeface="Calibri"/>
              <a:cs typeface="Calibri"/>
            </a:endParaRPr>
          </a:p>
        </p:txBody>
      </p:sp>
      <p:sp>
        <p:nvSpPr>
          <p:cNvPr id="10" name="object 10"/>
          <p:cNvSpPr txBox="1"/>
          <p:nvPr/>
        </p:nvSpPr>
        <p:spPr>
          <a:xfrm>
            <a:off x="547217" y="2699639"/>
            <a:ext cx="8073390" cy="1175385"/>
          </a:xfrm>
          <a:prstGeom prst="rect">
            <a:avLst/>
          </a:prstGeom>
        </p:spPr>
        <p:txBody>
          <a:bodyPr vert="horz" wrap="square" lIns="0" tIns="0" rIns="0" bIns="0" rtlCol="0">
            <a:spAutoFit/>
          </a:bodyPr>
          <a:lstStyle/>
          <a:p>
            <a:pPr marL="12700">
              <a:lnSpc>
                <a:spcPct val="100000"/>
              </a:lnSpc>
            </a:pPr>
            <a:r>
              <a:rPr sz="3000" spc="-10" dirty="0">
                <a:latin typeface="Calibri"/>
                <a:cs typeface="Calibri"/>
              </a:rPr>
              <a:t>tarihini izleyen </a:t>
            </a:r>
            <a:r>
              <a:rPr sz="3000" dirty="0">
                <a:solidFill>
                  <a:srgbClr val="0000FF"/>
                </a:solidFill>
                <a:latin typeface="Calibri"/>
                <a:cs typeface="Calibri"/>
              </a:rPr>
              <a:t>on </a:t>
            </a:r>
            <a:r>
              <a:rPr sz="3000" spc="-5" dirty="0">
                <a:solidFill>
                  <a:srgbClr val="0000FF"/>
                </a:solidFill>
                <a:latin typeface="Calibri"/>
                <a:cs typeface="Calibri"/>
              </a:rPr>
              <a:t>gün içinde </a:t>
            </a:r>
            <a:r>
              <a:rPr sz="3000" spc="-20" dirty="0">
                <a:solidFill>
                  <a:srgbClr val="C0504D"/>
                </a:solidFill>
                <a:latin typeface="Calibri"/>
                <a:cs typeface="Calibri"/>
              </a:rPr>
              <a:t>kesin </a:t>
            </a:r>
            <a:r>
              <a:rPr sz="3000" spc="-15" dirty="0">
                <a:solidFill>
                  <a:srgbClr val="C0504D"/>
                </a:solidFill>
                <a:latin typeface="Calibri"/>
                <a:cs typeface="Calibri"/>
              </a:rPr>
              <a:t>teminatı </a:t>
            </a:r>
            <a:r>
              <a:rPr sz="3000" spc="385" dirty="0">
                <a:solidFill>
                  <a:srgbClr val="C0504D"/>
                </a:solidFill>
                <a:latin typeface="Calibri"/>
                <a:cs typeface="Calibri"/>
              </a:rPr>
              <a:t> </a:t>
            </a:r>
            <a:r>
              <a:rPr sz="3000" spc="-10" dirty="0">
                <a:solidFill>
                  <a:srgbClr val="C0504D"/>
                </a:solidFill>
                <a:latin typeface="Calibri"/>
                <a:cs typeface="Calibri"/>
              </a:rPr>
              <a:t>vermek</a:t>
            </a:r>
            <a:endParaRPr sz="3000">
              <a:latin typeface="Calibri"/>
              <a:cs typeface="Calibri"/>
            </a:endParaRPr>
          </a:p>
          <a:p>
            <a:pPr marL="12700">
              <a:lnSpc>
                <a:spcPct val="100000"/>
              </a:lnSpc>
              <a:spcBef>
                <a:spcPts val="1800"/>
              </a:spcBef>
            </a:pPr>
            <a:r>
              <a:rPr sz="3000" spc="-10" dirty="0">
                <a:latin typeface="Calibri"/>
                <a:cs typeface="Calibri"/>
              </a:rPr>
              <a:t>suretiyle sözleşmeyi </a:t>
            </a:r>
            <a:r>
              <a:rPr sz="3000" spc="-5" dirty="0">
                <a:latin typeface="Calibri"/>
                <a:cs typeface="Calibri"/>
              </a:rPr>
              <a:t>imzalamak</a:t>
            </a:r>
            <a:r>
              <a:rPr sz="3000" spc="10" dirty="0">
                <a:latin typeface="Calibri"/>
                <a:cs typeface="Calibri"/>
              </a:rPr>
              <a:t> </a:t>
            </a:r>
            <a:r>
              <a:rPr sz="3000" spc="-30" dirty="0">
                <a:latin typeface="Calibri"/>
                <a:cs typeface="Calibri"/>
              </a:rPr>
              <a:t>durumundadır.</a:t>
            </a:r>
            <a:endParaRPr sz="3000">
              <a:latin typeface="Calibri"/>
              <a:cs typeface="Calibri"/>
            </a:endParaRPr>
          </a:p>
        </p:txBody>
      </p:sp>
      <p:sp>
        <p:nvSpPr>
          <p:cNvPr id="11" name="object 11"/>
          <p:cNvSpPr txBox="1"/>
          <p:nvPr/>
        </p:nvSpPr>
        <p:spPr>
          <a:xfrm>
            <a:off x="547217" y="4071492"/>
            <a:ext cx="2261870"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10" dirty="0">
                <a:latin typeface="Calibri"/>
                <a:cs typeface="Calibri"/>
              </a:rPr>
              <a:t>Sözleşmeden</a:t>
            </a:r>
            <a:endParaRPr sz="3000">
              <a:latin typeface="Calibri"/>
              <a:cs typeface="Calibri"/>
            </a:endParaRPr>
          </a:p>
        </p:txBody>
      </p:sp>
      <p:sp>
        <p:nvSpPr>
          <p:cNvPr id="12" name="object 12"/>
          <p:cNvSpPr txBox="1"/>
          <p:nvPr/>
        </p:nvSpPr>
        <p:spPr>
          <a:xfrm>
            <a:off x="3153536" y="4071492"/>
            <a:ext cx="5464175" cy="488950"/>
          </a:xfrm>
          <a:prstGeom prst="rect">
            <a:avLst/>
          </a:prstGeom>
        </p:spPr>
        <p:txBody>
          <a:bodyPr vert="horz" wrap="square" lIns="0" tIns="0" rIns="0" bIns="0" rtlCol="0">
            <a:spAutoFit/>
          </a:bodyPr>
          <a:lstStyle/>
          <a:p>
            <a:pPr marL="12700">
              <a:lnSpc>
                <a:spcPct val="100000"/>
              </a:lnSpc>
              <a:tabLst>
                <a:tab pos="1131570" algn="l"/>
                <a:tab pos="2287905" algn="l"/>
                <a:tab pos="3865879" algn="l"/>
              </a:tabLst>
            </a:pPr>
            <a:r>
              <a:rPr sz="3000" spc="-5" dirty="0">
                <a:latin typeface="Calibri"/>
                <a:cs typeface="Calibri"/>
              </a:rPr>
              <a:t>ön</a:t>
            </a:r>
            <a:r>
              <a:rPr sz="3000" spc="-15" dirty="0">
                <a:latin typeface="Calibri"/>
                <a:cs typeface="Calibri"/>
              </a:rPr>
              <a:t>c</a:t>
            </a:r>
            <a:r>
              <a:rPr sz="3000" dirty="0">
                <a:latin typeface="Calibri"/>
                <a:cs typeface="Calibri"/>
              </a:rPr>
              <a:t>e	</a:t>
            </a:r>
            <a:r>
              <a:rPr sz="3000" spc="-95" dirty="0">
                <a:latin typeface="Calibri"/>
                <a:cs typeface="Calibri"/>
              </a:rPr>
              <a:t>k</a:t>
            </a:r>
            <a:r>
              <a:rPr sz="3000" dirty="0">
                <a:latin typeface="Calibri"/>
                <a:cs typeface="Calibri"/>
              </a:rPr>
              <a:t>esin	</a:t>
            </a:r>
            <a:r>
              <a:rPr sz="3000" spc="-45" dirty="0">
                <a:latin typeface="Calibri"/>
                <a:cs typeface="Calibri"/>
              </a:rPr>
              <a:t>t</a:t>
            </a:r>
            <a:r>
              <a:rPr sz="3000" dirty="0">
                <a:latin typeface="Calibri"/>
                <a:cs typeface="Calibri"/>
              </a:rPr>
              <a:t>em</a:t>
            </a:r>
            <a:r>
              <a:rPr sz="3000" spc="-10" dirty="0">
                <a:latin typeface="Calibri"/>
                <a:cs typeface="Calibri"/>
              </a:rPr>
              <a:t>i</a:t>
            </a:r>
            <a:r>
              <a:rPr sz="3000" spc="-5" dirty="0">
                <a:latin typeface="Calibri"/>
                <a:cs typeface="Calibri"/>
              </a:rPr>
              <a:t>n</a:t>
            </a:r>
            <a:r>
              <a:rPr sz="3000" spc="-40" dirty="0">
                <a:latin typeface="Calibri"/>
                <a:cs typeface="Calibri"/>
              </a:rPr>
              <a:t>a</a:t>
            </a:r>
            <a:r>
              <a:rPr sz="3000" dirty="0">
                <a:latin typeface="Calibri"/>
                <a:cs typeface="Calibri"/>
              </a:rPr>
              <a:t>t	al</a:t>
            </a:r>
            <a:r>
              <a:rPr sz="3000" spc="-10" dirty="0">
                <a:latin typeface="Calibri"/>
                <a:cs typeface="Calibri"/>
              </a:rPr>
              <a:t>ı</a:t>
            </a:r>
            <a:r>
              <a:rPr sz="3000" spc="-5" dirty="0">
                <a:latin typeface="Calibri"/>
                <a:cs typeface="Calibri"/>
              </a:rPr>
              <a:t>nm</a:t>
            </a:r>
            <a:r>
              <a:rPr sz="3000" spc="-65" dirty="0">
                <a:latin typeface="Calibri"/>
                <a:cs typeface="Calibri"/>
              </a:rPr>
              <a:t>a</a:t>
            </a:r>
            <a:r>
              <a:rPr sz="3000" spc="-55" dirty="0">
                <a:latin typeface="Calibri"/>
                <a:cs typeface="Calibri"/>
              </a:rPr>
              <a:t>y</a:t>
            </a:r>
            <a:r>
              <a:rPr sz="3000" spc="-5" dirty="0">
                <a:latin typeface="Calibri"/>
                <a:cs typeface="Calibri"/>
              </a:rPr>
              <a:t>an</a:t>
            </a:r>
            <a:endParaRPr sz="3000">
              <a:latin typeface="Calibri"/>
              <a:cs typeface="Calibri"/>
            </a:endParaRPr>
          </a:p>
        </p:txBody>
      </p:sp>
      <p:sp>
        <p:nvSpPr>
          <p:cNvPr id="13" name="object 13"/>
          <p:cNvSpPr txBox="1"/>
          <p:nvPr/>
        </p:nvSpPr>
        <p:spPr>
          <a:xfrm>
            <a:off x="547217" y="4757673"/>
            <a:ext cx="8073390" cy="1256030"/>
          </a:xfrm>
          <a:prstGeom prst="rect">
            <a:avLst/>
          </a:prstGeom>
        </p:spPr>
        <p:txBody>
          <a:bodyPr vert="horz" wrap="square" lIns="0" tIns="0" rIns="0" bIns="0" rtlCol="0">
            <a:spAutoFit/>
          </a:bodyPr>
          <a:lstStyle/>
          <a:p>
            <a:pPr marL="12700">
              <a:lnSpc>
                <a:spcPct val="100000"/>
              </a:lnSpc>
              <a:tabLst>
                <a:tab pos="2036445" algn="l"/>
                <a:tab pos="3263900" algn="l"/>
                <a:tab pos="5261610" algn="l"/>
                <a:tab pos="7200900" algn="l"/>
              </a:tabLst>
            </a:pPr>
            <a:r>
              <a:rPr sz="3000" dirty="0">
                <a:solidFill>
                  <a:srgbClr val="C0504D"/>
                </a:solidFill>
                <a:latin typeface="Calibri"/>
                <a:cs typeface="Calibri"/>
              </a:rPr>
              <a:t>dan</a:t>
            </a:r>
            <a:r>
              <a:rPr sz="3000" spc="-15" dirty="0">
                <a:solidFill>
                  <a:srgbClr val="C0504D"/>
                </a:solidFill>
                <a:latin typeface="Calibri"/>
                <a:cs typeface="Calibri"/>
              </a:rPr>
              <a:t>ı</a:t>
            </a:r>
            <a:r>
              <a:rPr sz="3000" dirty="0">
                <a:solidFill>
                  <a:srgbClr val="C0504D"/>
                </a:solidFill>
                <a:latin typeface="Calibri"/>
                <a:cs typeface="Calibri"/>
              </a:rPr>
              <a:t>şma</a:t>
            </a:r>
            <a:r>
              <a:rPr sz="3000" spc="5" dirty="0">
                <a:solidFill>
                  <a:srgbClr val="C0504D"/>
                </a:solidFill>
                <a:latin typeface="Calibri"/>
                <a:cs typeface="Calibri"/>
              </a:rPr>
              <a:t>n</a:t>
            </a:r>
            <a:r>
              <a:rPr sz="3000" dirty="0">
                <a:solidFill>
                  <a:srgbClr val="C0504D"/>
                </a:solidFill>
                <a:latin typeface="Calibri"/>
                <a:cs typeface="Calibri"/>
              </a:rPr>
              <a:t>l</a:t>
            </a:r>
            <a:r>
              <a:rPr sz="3000" spc="-15" dirty="0">
                <a:solidFill>
                  <a:srgbClr val="C0504D"/>
                </a:solidFill>
                <a:latin typeface="Calibri"/>
                <a:cs typeface="Calibri"/>
              </a:rPr>
              <a:t>ı</a:t>
            </a:r>
            <a:r>
              <a:rPr sz="3000" dirty="0">
                <a:solidFill>
                  <a:srgbClr val="C0504D"/>
                </a:solidFill>
                <a:latin typeface="Calibri"/>
                <a:cs typeface="Calibri"/>
              </a:rPr>
              <a:t>k	</a:t>
            </a:r>
            <a:r>
              <a:rPr sz="3000" spc="-5" dirty="0">
                <a:solidFill>
                  <a:srgbClr val="C0504D"/>
                </a:solidFill>
                <a:latin typeface="Calibri"/>
                <a:cs typeface="Calibri"/>
              </a:rPr>
              <a:t>h</a:t>
            </a:r>
            <a:r>
              <a:rPr sz="3000" spc="-15" dirty="0">
                <a:solidFill>
                  <a:srgbClr val="C0504D"/>
                </a:solidFill>
                <a:latin typeface="Calibri"/>
                <a:cs typeface="Calibri"/>
              </a:rPr>
              <a:t>i</a:t>
            </a:r>
            <a:r>
              <a:rPr sz="3000" dirty="0">
                <a:solidFill>
                  <a:srgbClr val="C0504D"/>
                </a:solidFill>
                <a:latin typeface="Calibri"/>
                <a:cs typeface="Calibri"/>
              </a:rPr>
              <a:t>zm</a:t>
            </a:r>
            <a:r>
              <a:rPr sz="3000" spc="-15" dirty="0">
                <a:solidFill>
                  <a:srgbClr val="C0504D"/>
                </a:solidFill>
                <a:latin typeface="Calibri"/>
                <a:cs typeface="Calibri"/>
              </a:rPr>
              <a:t>e</a:t>
            </a:r>
            <a:r>
              <a:rPr sz="3000" dirty="0">
                <a:solidFill>
                  <a:srgbClr val="C0504D"/>
                </a:solidFill>
                <a:latin typeface="Calibri"/>
                <a:cs typeface="Calibri"/>
              </a:rPr>
              <a:t>t	i</a:t>
            </a:r>
            <a:r>
              <a:rPr sz="3000" spc="-15" dirty="0">
                <a:solidFill>
                  <a:srgbClr val="C0504D"/>
                </a:solidFill>
                <a:latin typeface="Calibri"/>
                <a:cs typeface="Calibri"/>
              </a:rPr>
              <a:t>h</a:t>
            </a:r>
            <a:r>
              <a:rPr sz="3000" dirty="0">
                <a:solidFill>
                  <a:srgbClr val="C0504D"/>
                </a:solidFill>
                <a:latin typeface="Calibri"/>
                <a:cs typeface="Calibri"/>
              </a:rPr>
              <a:t>al</a:t>
            </a:r>
            <a:r>
              <a:rPr sz="3000" spc="-10" dirty="0">
                <a:solidFill>
                  <a:srgbClr val="C0504D"/>
                </a:solidFill>
                <a:latin typeface="Calibri"/>
                <a:cs typeface="Calibri"/>
              </a:rPr>
              <a:t>e</a:t>
            </a:r>
            <a:r>
              <a:rPr sz="3000" dirty="0">
                <a:solidFill>
                  <a:srgbClr val="C0504D"/>
                </a:solidFill>
                <a:latin typeface="Calibri"/>
                <a:cs typeface="Calibri"/>
              </a:rPr>
              <a:t>l</a:t>
            </a:r>
            <a:r>
              <a:rPr sz="3000" spc="-15" dirty="0">
                <a:solidFill>
                  <a:srgbClr val="C0504D"/>
                </a:solidFill>
                <a:latin typeface="Calibri"/>
                <a:cs typeface="Calibri"/>
              </a:rPr>
              <a:t>e</a:t>
            </a:r>
            <a:r>
              <a:rPr sz="3000" dirty="0">
                <a:solidFill>
                  <a:srgbClr val="C0504D"/>
                </a:solidFill>
                <a:latin typeface="Calibri"/>
                <a:cs typeface="Calibri"/>
              </a:rPr>
              <a:t>r</a:t>
            </a:r>
            <a:r>
              <a:rPr sz="3000" spc="-10" dirty="0">
                <a:solidFill>
                  <a:srgbClr val="C0504D"/>
                </a:solidFill>
                <a:latin typeface="Calibri"/>
                <a:cs typeface="Calibri"/>
              </a:rPr>
              <a:t>i</a:t>
            </a:r>
            <a:r>
              <a:rPr sz="3000" spc="-5" dirty="0">
                <a:solidFill>
                  <a:srgbClr val="C0504D"/>
                </a:solidFill>
                <a:latin typeface="Calibri"/>
                <a:cs typeface="Calibri"/>
              </a:rPr>
              <a:t>nd</a:t>
            </a:r>
            <a:r>
              <a:rPr sz="3000" dirty="0">
                <a:solidFill>
                  <a:srgbClr val="C0504D"/>
                </a:solidFill>
                <a:latin typeface="Calibri"/>
                <a:cs typeface="Calibri"/>
              </a:rPr>
              <a:t>e	</a:t>
            </a:r>
            <a:r>
              <a:rPr sz="3000" dirty="0">
                <a:latin typeface="Calibri"/>
                <a:cs typeface="Calibri"/>
              </a:rPr>
              <a:t>s</a:t>
            </a:r>
            <a:r>
              <a:rPr sz="3000" spc="-35" dirty="0">
                <a:latin typeface="Calibri"/>
                <a:cs typeface="Calibri"/>
              </a:rPr>
              <a:t>ö</a:t>
            </a:r>
            <a:r>
              <a:rPr sz="3000" dirty="0">
                <a:latin typeface="Calibri"/>
                <a:cs typeface="Calibri"/>
              </a:rPr>
              <a:t>zl</a:t>
            </a:r>
            <a:r>
              <a:rPr sz="3000" spc="-15" dirty="0">
                <a:latin typeface="Calibri"/>
                <a:cs typeface="Calibri"/>
              </a:rPr>
              <a:t>e</a:t>
            </a:r>
            <a:r>
              <a:rPr sz="3000" dirty="0">
                <a:latin typeface="Calibri"/>
                <a:cs typeface="Calibri"/>
              </a:rPr>
              <a:t>şm</a:t>
            </a:r>
            <a:r>
              <a:rPr sz="3000" spc="-30" dirty="0">
                <a:latin typeface="Calibri"/>
                <a:cs typeface="Calibri"/>
              </a:rPr>
              <a:t>e</a:t>
            </a:r>
            <a:r>
              <a:rPr sz="3000" spc="-40" dirty="0">
                <a:latin typeface="Calibri"/>
                <a:cs typeface="Calibri"/>
              </a:rPr>
              <a:t>y</a:t>
            </a:r>
            <a:r>
              <a:rPr sz="3000" dirty="0">
                <a:latin typeface="Calibri"/>
                <a:cs typeface="Calibri"/>
              </a:rPr>
              <a:t>e	</a:t>
            </a:r>
            <a:r>
              <a:rPr sz="3000" spc="-5" dirty="0">
                <a:latin typeface="Calibri"/>
                <a:cs typeface="Calibri"/>
              </a:rPr>
              <a:t>d</a:t>
            </a:r>
            <a:r>
              <a:rPr sz="3000" spc="-55" dirty="0">
                <a:latin typeface="Calibri"/>
                <a:cs typeface="Calibri"/>
              </a:rPr>
              <a:t>a</a:t>
            </a:r>
            <a:r>
              <a:rPr sz="3000" spc="-25" dirty="0">
                <a:latin typeface="Calibri"/>
                <a:cs typeface="Calibri"/>
              </a:rPr>
              <a:t>v</a:t>
            </a:r>
            <a:r>
              <a:rPr sz="3000" spc="-30" dirty="0">
                <a:latin typeface="Calibri"/>
                <a:cs typeface="Calibri"/>
              </a:rPr>
              <a:t>e</a:t>
            </a:r>
            <a:r>
              <a:rPr sz="3000" dirty="0">
                <a:latin typeface="Calibri"/>
                <a:cs typeface="Calibri"/>
              </a:rPr>
              <a:t>t</a:t>
            </a:r>
            <a:endParaRPr sz="3000">
              <a:latin typeface="Calibri"/>
              <a:cs typeface="Calibri"/>
            </a:endParaRPr>
          </a:p>
          <a:p>
            <a:pPr marL="12700">
              <a:lnSpc>
                <a:spcPct val="100000"/>
              </a:lnSpc>
              <a:spcBef>
                <a:spcPts val="1940"/>
              </a:spcBef>
            </a:pPr>
            <a:r>
              <a:rPr sz="3000" spc="-5" dirty="0">
                <a:latin typeface="Calibri"/>
                <a:cs typeface="Calibri"/>
              </a:rPr>
              <a:t>ise, </a:t>
            </a:r>
            <a:r>
              <a:rPr sz="3000" spc="-20" dirty="0">
                <a:latin typeface="Calibri"/>
                <a:cs typeface="Calibri"/>
              </a:rPr>
              <a:t>kesin </a:t>
            </a:r>
            <a:r>
              <a:rPr sz="3000" spc="-15" dirty="0">
                <a:latin typeface="Calibri"/>
                <a:cs typeface="Calibri"/>
              </a:rPr>
              <a:t>teminat </a:t>
            </a:r>
            <a:r>
              <a:rPr sz="3000" spc="-10" dirty="0">
                <a:latin typeface="Calibri"/>
                <a:cs typeface="Calibri"/>
              </a:rPr>
              <a:t>istenilmeksizin</a:t>
            </a:r>
            <a:r>
              <a:rPr sz="3000" spc="-50" dirty="0">
                <a:latin typeface="Calibri"/>
                <a:cs typeface="Calibri"/>
              </a:rPr>
              <a:t> </a:t>
            </a:r>
            <a:r>
              <a:rPr sz="3000" spc="-10" dirty="0">
                <a:latin typeface="Calibri"/>
                <a:cs typeface="Calibri"/>
              </a:rPr>
              <a:t>yapılır</a:t>
            </a:r>
            <a:r>
              <a:rPr sz="3400" spc="-10" dirty="0">
                <a:latin typeface="Calibri"/>
                <a:cs typeface="Calibri"/>
              </a:rPr>
              <a:t>.</a:t>
            </a:r>
            <a:endParaRPr sz="3400">
              <a:latin typeface="Calibri"/>
              <a:cs typeface="Calibri"/>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21151" y="309371"/>
            <a:ext cx="3014472"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395217" y="423926"/>
            <a:ext cx="2374900" cy="521334"/>
          </a:xfrm>
          <a:prstGeom prst="rect">
            <a:avLst/>
          </a:prstGeom>
        </p:spPr>
        <p:txBody>
          <a:bodyPr vert="horz" wrap="square" lIns="0" tIns="0" rIns="0" bIns="0" rtlCol="0">
            <a:spAutoFit/>
          </a:bodyPr>
          <a:lstStyle/>
          <a:p>
            <a:pPr marL="12700">
              <a:lnSpc>
                <a:spcPct val="100000"/>
              </a:lnSpc>
            </a:pPr>
            <a:r>
              <a:rPr spc="-15" dirty="0"/>
              <a:t>Kesin</a:t>
            </a:r>
            <a:r>
              <a:rPr spc="-105" dirty="0"/>
              <a:t> </a:t>
            </a:r>
            <a:r>
              <a:rPr spc="-45" dirty="0"/>
              <a:t>Teminat</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p:nvPr/>
        </p:nvSpPr>
        <p:spPr>
          <a:xfrm>
            <a:off x="413004" y="1466088"/>
            <a:ext cx="406908" cy="530351"/>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72440" y="1417319"/>
            <a:ext cx="437388" cy="626363"/>
          </a:xfrm>
          <a:prstGeom prst="rect">
            <a:avLst/>
          </a:prstGeom>
          <a:blipFill>
            <a:blip r:embed="rId6" cstate="print"/>
            <a:stretch>
              <a:fillRect/>
            </a:stretch>
          </a:blipFill>
        </p:spPr>
        <p:txBody>
          <a:bodyPr wrap="square" lIns="0" tIns="0" rIns="0" bIns="0" rtlCol="0"/>
          <a:lstStyle/>
          <a:p>
            <a:endParaRPr/>
          </a:p>
        </p:txBody>
      </p:sp>
      <p:sp>
        <p:nvSpPr>
          <p:cNvPr id="11" name="object 11"/>
          <p:cNvSpPr txBox="1">
            <a:spLocks noGrp="1"/>
          </p:cNvSpPr>
          <p:nvPr>
            <p:ph type="body" idx="1"/>
          </p:nvPr>
        </p:nvSpPr>
        <p:spPr>
          <a:prstGeom prst="rect">
            <a:avLst/>
          </a:prstGeom>
        </p:spPr>
        <p:txBody>
          <a:bodyPr vert="horz" wrap="square" lIns="0" tIns="129458" rIns="0" bIns="0" rtlCol="0">
            <a:spAutoFit/>
          </a:bodyPr>
          <a:lstStyle/>
          <a:p>
            <a:pPr marL="12700" marR="5080" algn="just">
              <a:lnSpc>
                <a:spcPct val="130000"/>
              </a:lnSpc>
              <a:buClr>
                <a:srgbClr val="FF3300"/>
              </a:buClr>
              <a:buSzPct val="75000"/>
              <a:buFont typeface="Arial"/>
              <a:buChar char="•"/>
              <a:tabLst>
                <a:tab pos="162560" algn="l"/>
              </a:tabLst>
            </a:pPr>
            <a:r>
              <a:rPr dirty="0"/>
              <a:t>İhale </a:t>
            </a:r>
            <a:r>
              <a:rPr spc="-15" dirty="0"/>
              <a:t>üzerinde</a:t>
            </a:r>
            <a:r>
              <a:rPr spc="555" dirty="0"/>
              <a:t> </a:t>
            </a:r>
            <a:r>
              <a:rPr spc="-10" dirty="0"/>
              <a:t>kalan istekliden </a:t>
            </a:r>
            <a:r>
              <a:rPr spc="-5" dirty="0"/>
              <a:t>ihale </a:t>
            </a:r>
            <a:r>
              <a:rPr spc="-10" dirty="0"/>
              <a:t>bedeli </a:t>
            </a:r>
            <a:r>
              <a:rPr spc="-15" dirty="0"/>
              <a:t>üzerinden  </a:t>
            </a:r>
            <a:r>
              <a:rPr spc="-5" dirty="0"/>
              <a:t>hesaplanmak </a:t>
            </a:r>
            <a:r>
              <a:rPr spc="-10" dirty="0"/>
              <a:t>suretiyle </a:t>
            </a:r>
            <a:r>
              <a:rPr dirty="0">
                <a:solidFill>
                  <a:srgbClr val="CC3300"/>
                </a:solidFill>
              </a:rPr>
              <a:t>% 6 </a:t>
            </a:r>
            <a:r>
              <a:rPr spc="-5" dirty="0">
                <a:solidFill>
                  <a:srgbClr val="CC3300"/>
                </a:solidFill>
              </a:rPr>
              <a:t>oranında </a:t>
            </a:r>
            <a:r>
              <a:rPr spc="-15" dirty="0"/>
              <a:t>kesin </a:t>
            </a:r>
            <a:r>
              <a:rPr spc="-10" dirty="0"/>
              <a:t>teminat</a:t>
            </a:r>
            <a:r>
              <a:rPr spc="-25" dirty="0"/>
              <a:t> </a:t>
            </a:r>
            <a:r>
              <a:rPr spc="-40" dirty="0"/>
              <a:t>alınır.</a:t>
            </a:r>
          </a:p>
          <a:p>
            <a:pPr marL="12700" marR="5080" algn="just">
              <a:lnSpc>
                <a:spcPct val="130000"/>
              </a:lnSpc>
              <a:buClr>
                <a:srgbClr val="FF3300"/>
              </a:buClr>
              <a:buSzPct val="88461"/>
              <a:buFont typeface="Arial"/>
              <a:buChar char="•"/>
              <a:tabLst>
                <a:tab pos="193040" algn="l"/>
              </a:tabLst>
            </a:pPr>
            <a:r>
              <a:rPr spc="-10" dirty="0">
                <a:solidFill>
                  <a:srgbClr val="CC3300"/>
                </a:solidFill>
              </a:rPr>
              <a:t>21’ıncı </a:t>
            </a:r>
            <a:r>
              <a:rPr spc="-5" dirty="0">
                <a:solidFill>
                  <a:srgbClr val="CC3300"/>
                </a:solidFill>
              </a:rPr>
              <a:t>maddenin b, </a:t>
            </a:r>
            <a:r>
              <a:rPr dirty="0">
                <a:solidFill>
                  <a:srgbClr val="CC3300"/>
                </a:solidFill>
              </a:rPr>
              <a:t>c </a:t>
            </a:r>
            <a:r>
              <a:rPr spc="-15" dirty="0">
                <a:solidFill>
                  <a:srgbClr val="CC3300"/>
                </a:solidFill>
              </a:rPr>
              <a:t>ve </a:t>
            </a:r>
            <a:r>
              <a:rPr dirty="0">
                <a:solidFill>
                  <a:srgbClr val="CC3300"/>
                </a:solidFill>
              </a:rPr>
              <a:t>f </a:t>
            </a:r>
            <a:r>
              <a:rPr spc="-10" dirty="0">
                <a:solidFill>
                  <a:srgbClr val="CC3300"/>
                </a:solidFill>
              </a:rPr>
              <a:t>bendi kapsamında </a:t>
            </a:r>
            <a:r>
              <a:rPr spc="-5" dirty="0">
                <a:solidFill>
                  <a:srgbClr val="000000"/>
                </a:solidFill>
              </a:rPr>
              <a:t>yapılan </a:t>
            </a:r>
            <a:r>
              <a:rPr dirty="0">
                <a:solidFill>
                  <a:srgbClr val="CC3300"/>
                </a:solidFill>
              </a:rPr>
              <a:t>mal  alımlarında</a:t>
            </a:r>
            <a:r>
              <a:rPr dirty="0">
                <a:solidFill>
                  <a:srgbClr val="000000"/>
                </a:solidFill>
              </a:rPr>
              <a:t>, </a:t>
            </a:r>
            <a:r>
              <a:rPr b="1" u="heavy" dirty="0">
                <a:solidFill>
                  <a:srgbClr val="00AF50"/>
                </a:solidFill>
                <a:latin typeface="Calibri"/>
                <a:cs typeface="Calibri"/>
              </a:rPr>
              <a:t>malın </a:t>
            </a:r>
            <a:r>
              <a:rPr spc="-10" dirty="0">
                <a:solidFill>
                  <a:srgbClr val="CC3300"/>
                </a:solidFill>
              </a:rPr>
              <a:t>sözleşme süresi </a:t>
            </a:r>
            <a:r>
              <a:rPr spc="-5" dirty="0">
                <a:solidFill>
                  <a:srgbClr val="CC3300"/>
                </a:solidFill>
              </a:rPr>
              <a:t>içinde </a:t>
            </a:r>
            <a:r>
              <a:rPr spc="-10" dirty="0">
                <a:solidFill>
                  <a:srgbClr val="CC3300"/>
                </a:solidFill>
              </a:rPr>
              <a:t>teslim </a:t>
            </a:r>
            <a:r>
              <a:rPr spc="-5" dirty="0">
                <a:solidFill>
                  <a:srgbClr val="CC3300"/>
                </a:solidFill>
              </a:rPr>
              <a:t>edilmesi  </a:t>
            </a:r>
            <a:r>
              <a:rPr spc="-5" dirty="0">
                <a:solidFill>
                  <a:srgbClr val="000000"/>
                </a:solidFill>
              </a:rPr>
              <a:t>halinde </a:t>
            </a:r>
            <a:r>
              <a:rPr spc="-15" dirty="0">
                <a:solidFill>
                  <a:srgbClr val="000000"/>
                </a:solidFill>
              </a:rPr>
              <a:t>kesin </a:t>
            </a:r>
            <a:r>
              <a:rPr spc="-10" dirty="0">
                <a:solidFill>
                  <a:srgbClr val="000000"/>
                </a:solidFill>
              </a:rPr>
              <a:t>teminat </a:t>
            </a:r>
            <a:r>
              <a:rPr dirty="0">
                <a:solidFill>
                  <a:srgbClr val="000000"/>
                </a:solidFill>
              </a:rPr>
              <a:t>alınması </a:t>
            </a:r>
            <a:r>
              <a:rPr spc="-10" dirty="0">
                <a:solidFill>
                  <a:srgbClr val="CC3300"/>
                </a:solidFill>
              </a:rPr>
              <a:t>zorunlu</a:t>
            </a:r>
            <a:r>
              <a:rPr spc="-65" dirty="0">
                <a:solidFill>
                  <a:srgbClr val="CC3300"/>
                </a:solidFill>
              </a:rPr>
              <a:t> </a:t>
            </a:r>
            <a:r>
              <a:rPr dirty="0">
                <a:solidFill>
                  <a:srgbClr val="CC3300"/>
                </a:solidFill>
              </a:rPr>
              <a:t>değil</a:t>
            </a:r>
            <a:r>
              <a:rPr dirty="0">
                <a:solidFill>
                  <a:srgbClr val="000000"/>
                </a:solidFill>
              </a:rPr>
              <a:t>.</a:t>
            </a:r>
          </a:p>
        </p:txBody>
      </p:sp>
      <p:sp>
        <p:nvSpPr>
          <p:cNvPr id="22" name="object 22"/>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140</a:t>
            </a:fld>
            <a:endParaRPr dirty="0"/>
          </a:p>
        </p:txBody>
      </p:sp>
      <p:sp>
        <p:nvSpPr>
          <p:cNvPr id="12" name="object 12"/>
          <p:cNvSpPr txBox="1"/>
          <p:nvPr/>
        </p:nvSpPr>
        <p:spPr>
          <a:xfrm>
            <a:off x="547217" y="4017136"/>
            <a:ext cx="1842770" cy="426084"/>
          </a:xfrm>
          <a:prstGeom prst="rect">
            <a:avLst/>
          </a:prstGeom>
        </p:spPr>
        <p:txBody>
          <a:bodyPr vert="horz" wrap="square" lIns="0" tIns="0" rIns="0" bIns="0" rtlCol="0">
            <a:spAutoFit/>
          </a:bodyPr>
          <a:lstStyle/>
          <a:p>
            <a:pPr marL="192405" indent="-179705">
              <a:lnSpc>
                <a:spcPct val="100000"/>
              </a:lnSpc>
              <a:buClr>
                <a:srgbClr val="FF3300"/>
              </a:buClr>
              <a:buSzPct val="88461"/>
              <a:buFont typeface="Arial"/>
              <a:buChar char="•"/>
              <a:tabLst>
                <a:tab pos="193040" algn="l"/>
              </a:tabLst>
            </a:pPr>
            <a:r>
              <a:rPr sz="2600" spc="-5" dirty="0">
                <a:latin typeface="Calibri"/>
                <a:cs typeface="Calibri"/>
              </a:rPr>
              <a:t>Danışmanlık</a:t>
            </a:r>
            <a:endParaRPr sz="2600">
              <a:latin typeface="Calibri"/>
              <a:cs typeface="Calibri"/>
            </a:endParaRPr>
          </a:p>
        </p:txBody>
      </p:sp>
      <p:sp>
        <p:nvSpPr>
          <p:cNvPr id="13" name="object 13"/>
          <p:cNvSpPr txBox="1"/>
          <p:nvPr/>
        </p:nvSpPr>
        <p:spPr>
          <a:xfrm>
            <a:off x="2752725" y="4017136"/>
            <a:ext cx="3883025" cy="426084"/>
          </a:xfrm>
          <a:prstGeom prst="rect">
            <a:avLst/>
          </a:prstGeom>
        </p:spPr>
        <p:txBody>
          <a:bodyPr vert="horz" wrap="square" lIns="0" tIns="0" rIns="0" bIns="0" rtlCol="0">
            <a:spAutoFit/>
          </a:bodyPr>
          <a:lstStyle/>
          <a:p>
            <a:pPr marL="12700">
              <a:lnSpc>
                <a:spcPct val="100000"/>
              </a:lnSpc>
              <a:tabLst>
                <a:tab pos="1315720" algn="l"/>
                <a:tab pos="2277110" algn="l"/>
              </a:tabLst>
            </a:pPr>
            <a:r>
              <a:rPr sz="2600" spc="-5" dirty="0">
                <a:latin typeface="Calibri"/>
                <a:cs typeface="Calibri"/>
              </a:rPr>
              <a:t>hiz</a:t>
            </a:r>
            <a:r>
              <a:rPr sz="2600" spc="-10" dirty="0">
                <a:latin typeface="Calibri"/>
                <a:cs typeface="Calibri"/>
              </a:rPr>
              <a:t>m</a:t>
            </a:r>
            <a:r>
              <a:rPr sz="2600" spc="-15" dirty="0">
                <a:latin typeface="Calibri"/>
                <a:cs typeface="Calibri"/>
              </a:rPr>
              <a:t>e</a:t>
            </a:r>
            <a:r>
              <a:rPr sz="2600" dirty="0">
                <a:latin typeface="Calibri"/>
                <a:cs typeface="Calibri"/>
              </a:rPr>
              <a:t>t	alım	ihale</a:t>
            </a:r>
            <a:r>
              <a:rPr sz="2600" spc="-15" dirty="0">
                <a:latin typeface="Calibri"/>
                <a:cs typeface="Calibri"/>
              </a:rPr>
              <a:t>l</a:t>
            </a:r>
            <a:r>
              <a:rPr sz="2600" dirty="0">
                <a:latin typeface="Calibri"/>
                <a:cs typeface="Calibri"/>
              </a:rPr>
              <a:t>erinde</a:t>
            </a:r>
            <a:endParaRPr sz="2600">
              <a:latin typeface="Calibri"/>
              <a:cs typeface="Calibri"/>
            </a:endParaRPr>
          </a:p>
        </p:txBody>
      </p:sp>
      <p:sp>
        <p:nvSpPr>
          <p:cNvPr id="14" name="object 14"/>
          <p:cNvSpPr txBox="1"/>
          <p:nvPr/>
        </p:nvSpPr>
        <p:spPr>
          <a:xfrm>
            <a:off x="6994652" y="3897868"/>
            <a:ext cx="1626235" cy="1060450"/>
          </a:xfrm>
          <a:prstGeom prst="rect">
            <a:avLst/>
          </a:prstGeom>
        </p:spPr>
        <p:txBody>
          <a:bodyPr vert="horz" wrap="square" lIns="0" tIns="0" rIns="0" bIns="0" rtlCol="0">
            <a:spAutoFit/>
          </a:bodyPr>
          <a:lstStyle/>
          <a:p>
            <a:pPr marL="56515" marR="5080" indent="-44450">
              <a:lnSpc>
                <a:spcPct val="130100"/>
              </a:lnSpc>
            </a:pPr>
            <a:r>
              <a:rPr sz="2600" dirty="0">
                <a:latin typeface="Calibri"/>
                <a:cs typeface="Calibri"/>
              </a:rPr>
              <a:t>dokümanda  </a:t>
            </a:r>
            <a:r>
              <a:rPr sz="2600" spc="-40" dirty="0">
                <a:latin typeface="Calibri"/>
                <a:cs typeface="Calibri"/>
              </a:rPr>
              <a:t>y</a:t>
            </a:r>
            <a:r>
              <a:rPr sz="2600" dirty="0">
                <a:latin typeface="Calibri"/>
                <a:cs typeface="Calibri"/>
              </a:rPr>
              <a:t>apıl</a:t>
            </a:r>
            <a:r>
              <a:rPr sz="2600" spc="-15" dirty="0">
                <a:latin typeface="Calibri"/>
                <a:cs typeface="Calibri"/>
              </a:rPr>
              <a:t>m</a:t>
            </a:r>
            <a:r>
              <a:rPr sz="2600" dirty="0">
                <a:latin typeface="Calibri"/>
                <a:cs typeface="Calibri"/>
              </a:rPr>
              <a:t>adan</a:t>
            </a:r>
            <a:endParaRPr sz="2600">
              <a:latin typeface="Calibri"/>
              <a:cs typeface="Calibri"/>
            </a:endParaRPr>
          </a:p>
        </p:txBody>
      </p:sp>
      <p:sp>
        <p:nvSpPr>
          <p:cNvPr id="15" name="object 15"/>
          <p:cNvSpPr txBox="1"/>
          <p:nvPr/>
        </p:nvSpPr>
        <p:spPr>
          <a:xfrm>
            <a:off x="547217" y="4413758"/>
            <a:ext cx="2799080" cy="1059815"/>
          </a:xfrm>
          <a:prstGeom prst="rect">
            <a:avLst/>
          </a:prstGeom>
        </p:spPr>
        <p:txBody>
          <a:bodyPr vert="horz" wrap="square" lIns="0" tIns="0" rIns="0" bIns="0" rtlCol="0">
            <a:spAutoFit/>
          </a:bodyPr>
          <a:lstStyle/>
          <a:p>
            <a:pPr marL="12700" marR="5080">
              <a:lnSpc>
                <a:spcPct val="130000"/>
              </a:lnSpc>
              <a:tabLst>
                <a:tab pos="1015365" algn="l"/>
                <a:tab pos="1661795" algn="l"/>
              </a:tabLst>
            </a:pPr>
            <a:r>
              <a:rPr sz="2600" spc="-5" dirty="0">
                <a:latin typeface="Calibri"/>
                <a:cs typeface="Calibri"/>
              </a:rPr>
              <a:t>belirtilmek	</a:t>
            </a:r>
            <a:r>
              <a:rPr sz="2600" spc="-15" dirty="0">
                <a:latin typeface="Calibri"/>
                <a:cs typeface="Calibri"/>
              </a:rPr>
              <a:t>kaydıyla  </a:t>
            </a:r>
            <a:r>
              <a:rPr sz="2600" dirty="0">
                <a:latin typeface="Calibri"/>
                <a:cs typeface="Calibri"/>
              </a:rPr>
              <a:t>önce	alı</a:t>
            </a:r>
            <a:r>
              <a:rPr sz="2600" spc="-10" dirty="0">
                <a:latin typeface="Calibri"/>
                <a:cs typeface="Calibri"/>
              </a:rPr>
              <a:t>n</a:t>
            </a:r>
            <a:r>
              <a:rPr sz="2600" dirty="0">
                <a:latin typeface="Calibri"/>
                <a:cs typeface="Calibri"/>
              </a:rPr>
              <a:t>m</a:t>
            </a:r>
            <a:r>
              <a:rPr sz="2600" spc="-55" dirty="0">
                <a:latin typeface="Calibri"/>
                <a:cs typeface="Calibri"/>
              </a:rPr>
              <a:t>a</a:t>
            </a:r>
            <a:r>
              <a:rPr sz="2600" spc="-40" dirty="0">
                <a:latin typeface="Calibri"/>
                <a:cs typeface="Calibri"/>
              </a:rPr>
              <a:t>y</a:t>
            </a:r>
            <a:r>
              <a:rPr sz="2600" dirty="0">
                <a:latin typeface="Calibri"/>
                <a:cs typeface="Calibri"/>
              </a:rPr>
              <a:t>abili</a:t>
            </a:r>
            <a:r>
              <a:rPr sz="2600" spc="-254" dirty="0">
                <a:latin typeface="Calibri"/>
                <a:cs typeface="Calibri"/>
              </a:rPr>
              <a:t>r</a:t>
            </a:r>
            <a:r>
              <a:rPr sz="2600" dirty="0">
                <a:latin typeface="Calibri"/>
                <a:cs typeface="Calibri"/>
              </a:rPr>
              <a:t>.</a:t>
            </a:r>
            <a:endParaRPr sz="2600">
              <a:latin typeface="Calibri"/>
              <a:cs typeface="Calibri"/>
            </a:endParaRPr>
          </a:p>
        </p:txBody>
      </p:sp>
      <p:sp>
        <p:nvSpPr>
          <p:cNvPr id="16" name="object 16"/>
          <p:cNvSpPr txBox="1"/>
          <p:nvPr/>
        </p:nvSpPr>
        <p:spPr>
          <a:xfrm>
            <a:off x="3475101" y="4413758"/>
            <a:ext cx="3388360" cy="1059815"/>
          </a:xfrm>
          <a:prstGeom prst="rect">
            <a:avLst/>
          </a:prstGeom>
        </p:spPr>
        <p:txBody>
          <a:bodyPr vert="horz" wrap="square" lIns="0" tIns="0" rIns="0" bIns="0" rtlCol="0">
            <a:spAutoFit/>
          </a:bodyPr>
          <a:lstStyle/>
          <a:p>
            <a:pPr marL="208915" marR="5080" indent="-196850">
              <a:lnSpc>
                <a:spcPct val="130000"/>
              </a:lnSpc>
              <a:tabLst>
                <a:tab pos="896619" algn="l"/>
                <a:tab pos="2150745" algn="l"/>
              </a:tabLst>
            </a:pPr>
            <a:r>
              <a:rPr sz="2600" spc="-80" dirty="0">
                <a:latin typeface="Calibri"/>
                <a:cs typeface="Calibri"/>
              </a:rPr>
              <a:t>k</a:t>
            </a:r>
            <a:r>
              <a:rPr sz="2600" dirty="0">
                <a:latin typeface="Calibri"/>
                <a:cs typeface="Calibri"/>
              </a:rPr>
              <a:t>es</a:t>
            </a:r>
            <a:r>
              <a:rPr sz="2600" spc="-15" dirty="0">
                <a:latin typeface="Calibri"/>
                <a:cs typeface="Calibri"/>
              </a:rPr>
              <a:t>i</a:t>
            </a:r>
            <a:r>
              <a:rPr sz="2600" dirty="0">
                <a:latin typeface="Calibri"/>
                <a:cs typeface="Calibri"/>
              </a:rPr>
              <a:t>n	</a:t>
            </a:r>
            <a:r>
              <a:rPr sz="2600" spc="-25" dirty="0">
                <a:latin typeface="Calibri"/>
                <a:cs typeface="Calibri"/>
              </a:rPr>
              <a:t>t</a:t>
            </a:r>
            <a:r>
              <a:rPr sz="2600" dirty="0">
                <a:latin typeface="Calibri"/>
                <a:cs typeface="Calibri"/>
              </a:rPr>
              <a:t>em</a:t>
            </a:r>
            <a:r>
              <a:rPr sz="2600" spc="-15" dirty="0">
                <a:latin typeface="Calibri"/>
                <a:cs typeface="Calibri"/>
              </a:rPr>
              <a:t>i</a:t>
            </a:r>
            <a:r>
              <a:rPr sz="2600" spc="-5" dirty="0">
                <a:latin typeface="Calibri"/>
                <a:cs typeface="Calibri"/>
              </a:rPr>
              <a:t>n</a:t>
            </a:r>
            <a:r>
              <a:rPr sz="2600" spc="-25" dirty="0">
                <a:latin typeface="Calibri"/>
                <a:cs typeface="Calibri"/>
              </a:rPr>
              <a:t>a</a:t>
            </a:r>
            <a:r>
              <a:rPr sz="2600" dirty="0">
                <a:latin typeface="Calibri"/>
                <a:cs typeface="Calibri"/>
              </a:rPr>
              <a:t>t	s</a:t>
            </a:r>
            <a:r>
              <a:rPr sz="2600" spc="-40" dirty="0">
                <a:latin typeface="Calibri"/>
                <a:cs typeface="Calibri"/>
              </a:rPr>
              <a:t>ö</a:t>
            </a:r>
            <a:r>
              <a:rPr sz="2600" dirty="0">
                <a:latin typeface="Calibri"/>
                <a:cs typeface="Calibri"/>
              </a:rPr>
              <a:t>zl</a:t>
            </a:r>
            <a:r>
              <a:rPr sz="2600" spc="-25" dirty="0">
                <a:latin typeface="Calibri"/>
                <a:cs typeface="Calibri"/>
              </a:rPr>
              <a:t>e</a:t>
            </a:r>
            <a:r>
              <a:rPr sz="2600" spc="-15" dirty="0">
                <a:latin typeface="Calibri"/>
                <a:cs typeface="Calibri"/>
              </a:rPr>
              <a:t>ş</a:t>
            </a:r>
            <a:r>
              <a:rPr sz="2600" dirty="0">
                <a:latin typeface="Calibri"/>
                <a:cs typeface="Calibri"/>
              </a:rPr>
              <a:t>me  </a:t>
            </a:r>
            <a:r>
              <a:rPr sz="2600" spc="-5" dirty="0">
                <a:latin typeface="Calibri"/>
                <a:cs typeface="Calibri"/>
              </a:rPr>
              <a:t>Bu	durumda</a:t>
            </a:r>
            <a:endParaRPr sz="2600">
              <a:latin typeface="Calibri"/>
              <a:cs typeface="Calibri"/>
            </a:endParaRPr>
          </a:p>
        </p:txBody>
      </p:sp>
      <p:sp>
        <p:nvSpPr>
          <p:cNvPr id="17" name="object 17"/>
          <p:cNvSpPr txBox="1"/>
          <p:nvPr/>
        </p:nvSpPr>
        <p:spPr>
          <a:xfrm>
            <a:off x="5956808" y="5047741"/>
            <a:ext cx="2663190" cy="426084"/>
          </a:xfrm>
          <a:prstGeom prst="rect">
            <a:avLst/>
          </a:prstGeom>
        </p:spPr>
        <p:txBody>
          <a:bodyPr vert="horz" wrap="square" lIns="0" tIns="0" rIns="0" bIns="0" rtlCol="0">
            <a:spAutoFit/>
          </a:bodyPr>
          <a:lstStyle/>
          <a:p>
            <a:pPr marL="12700">
              <a:lnSpc>
                <a:spcPct val="100000"/>
              </a:lnSpc>
              <a:tabLst>
                <a:tab pos="2196465" algn="l"/>
              </a:tabLst>
            </a:pPr>
            <a:r>
              <a:rPr sz="2600" spc="-15" dirty="0">
                <a:latin typeface="Calibri"/>
                <a:cs typeface="Calibri"/>
              </a:rPr>
              <a:t>dü</a:t>
            </a:r>
            <a:r>
              <a:rPr sz="2600" spc="-60" dirty="0">
                <a:latin typeface="Calibri"/>
                <a:cs typeface="Calibri"/>
              </a:rPr>
              <a:t>z</a:t>
            </a:r>
            <a:r>
              <a:rPr sz="2600" spc="-15" dirty="0">
                <a:latin typeface="Calibri"/>
                <a:cs typeface="Calibri"/>
              </a:rPr>
              <a:t>e</a:t>
            </a:r>
            <a:r>
              <a:rPr sz="2600" dirty="0">
                <a:latin typeface="Calibri"/>
                <a:cs typeface="Calibri"/>
              </a:rPr>
              <a:t>nl</a:t>
            </a:r>
            <a:r>
              <a:rPr sz="2600" spc="-15" dirty="0">
                <a:latin typeface="Calibri"/>
                <a:cs typeface="Calibri"/>
              </a:rPr>
              <a:t>en</a:t>
            </a:r>
            <a:r>
              <a:rPr sz="2600" dirty="0">
                <a:latin typeface="Calibri"/>
                <a:cs typeface="Calibri"/>
              </a:rPr>
              <a:t>e</a:t>
            </a:r>
            <a:r>
              <a:rPr sz="2600" spc="-15" dirty="0">
                <a:latin typeface="Calibri"/>
                <a:cs typeface="Calibri"/>
              </a:rPr>
              <a:t>c</a:t>
            </a:r>
            <a:r>
              <a:rPr sz="2600" dirty="0">
                <a:latin typeface="Calibri"/>
                <a:cs typeface="Calibri"/>
              </a:rPr>
              <a:t>ek	</a:t>
            </a:r>
            <a:r>
              <a:rPr sz="2600" spc="-5" dirty="0">
                <a:latin typeface="Calibri"/>
                <a:cs typeface="Calibri"/>
              </a:rPr>
              <a:t>her</a:t>
            </a:r>
            <a:endParaRPr sz="2600">
              <a:latin typeface="Calibri"/>
              <a:cs typeface="Calibri"/>
            </a:endParaRPr>
          </a:p>
        </p:txBody>
      </p:sp>
      <p:sp>
        <p:nvSpPr>
          <p:cNvPr id="18" name="object 18"/>
          <p:cNvSpPr txBox="1"/>
          <p:nvPr/>
        </p:nvSpPr>
        <p:spPr>
          <a:xfrm>
            <a:off x="3223641" y="5562803"/>
            <a:ext cx="2677795" cy="426084"/>
          </a:xfrm>
          <a:prstGeom prst="rect">
            <a:avLst/>
          </a:prstGeom>
        </p:spPr>
        <p:txBody>
          <a:bodyPr vert="horz" wrap="square" lIns="0" tIns="0" rIns="0" bIns="0" rtlCol="0">
            <a:spAutoFit/>
          </a:bodyPr>
          <a:lstStyle/>
          <a:p>
            <a:pPr marL="12700">
              <a:lnSpc>
                <a:spcPct val="100000"/>
              </a:lnSpc>
              <a:tabLst>
                <a:tab pos="1431290" algn="l"/>
              </a:tabLst>
            </a:pPr>
            <a:r>
              <a:rPr sz="2600" spc="-10" dirty="0">
                <a:latin typeface="Calibri"/>
                <a:cs typeface="Calibri"/>
              </a:rPr>
              <a:t>oranında	yapılacak</a:t>
            </a:r>
            <a:endParaRPr sz="2600">
              <a:latin typeface="Calibri"/>
              <a:cs typeface="Calibri"/>
            </a:endParaRPr>
          </a:p>
        </p:txBody>
      </p:sp>
      <p:sp>
        <p:nvSpPr>
          <p:cNvPr id="19" name="object 19"/>
          <p:cNvSpPr txBox="1"/>
          <p:nvPr/>
        </p:nvSpPr>
        <p:spPr>
          <a:xfrm>
            <a:off x="6098540" y="5562803"/>
            <a:ext cx="1247775" cy="426084"/>
          </a:xfrm>
          <a:prstGeom prst="rect">
            <a:avLst/>
          </a:prstGeom>
        </p:spPr>
        <p:txBody>
          <a:bodyPr vert="horz" wrap="square" lIns="0" tIns="0" rIns="0" bIns="0" rtlCol="0">
            <a:spAutoFit/>
          </a:bodyPr>
          <a:lstStyle/>
          <a:p>
            <a:pPr marL="12700">
              <a:lnSpc>
                <a:spcPct val="100000"/>
              </a:lnSpc>
            </a:pPr>
            <a:r>
              <a:rPr sz="2600" spc="-15" dirty="0">
                <a:latin typeface="Calibri"/>
                <a:cs typeface="Calibri"/>
              </a:rPr>
              <a:t>kesintiler</a:t>
            </a:r>
            <a:endParaRPr sz="2600">
              <a:latin typeface="Calibri"/>
              <a:cs typeface="Calibri"/>
            </a:endParaRPr>
          </a:p>
        </p:txBody>
      </p:sp>
      <p:sp>
        <p:nvSpPr>
          <p:cNvPr id="20" name="object 20"/>
          <p:cNvSpPr txBox="1"/>
          <p:nvPr/>
        </p:nvSpPr>
        <p:spPr>
          <a:xfrm>
            <a:off x="7543545" y="5562803"/>
            <a:ext cx="1075055" cy="426084"/>
          </a:xfrm>
          <a:prstGeom prst="rect">
            <a:avLst/>
          </a:prstGeom>
        </p:spPr>
        <p:txBody>
          <a:bodyPr vert="horz" wrap="square" lIns="0" tIns="0" rIns="0" bIns="0" rtlCol="0">
            <a:spAutoFit/>
          </a:bodyPr>
          <a:lstStyle/>
          <a:p>
            <a:pPr marL="12700">
              <a:lnSpc>
                <a:spcPct val="100000"/>
              </a:lnSpc>
            </a:pPr>
            <a:r>
              <a:rPr sz="2600" spc="-35" dirty="0">
                <a:latin typeface="Calibri"/>
                <a:cs typeface="Calibri"/>
              </a:rPr>
              <a:t>t</a:t>
            </a:r>
            <a:r>
              <a:rPr sz="2600" spc="-15" dirty="0">
                <a:latin typeface="Calibri"/>
                <a:cs typeface="Calibri"/>
              </a:rPr>
              <a:t>e</a:t>
            </a:r>
            <a:r>
              <a:rPr sz="2600" dirty="0">
                <a:latin typeface="Calibri"/>
                <a:cs typeface="Calibri"/>
              </a:rPr>
              <a:t>min</a:t>
            </a:r>
            <a:r>
              <a:rPr sz="2600" spc="-30" dirty="0">
                <a:latin typeface="Calibri"/>
                <a:cs typeface="Calibri"/>
              </a:rPr>
              <a:t>a</a:t>
            </a:r>
            <a:r>
              <a:rPr sz="2600" dirty="0">
                <a:latin typeface="Calibri"/>
                <a:cs typeface="Calibri"/>
              </a:rPr>
              <a:t>t</a:t>
            </a:r>
            <a:endParaRPr sz="2600">
              <a:latin typeface="Calibri"/>
              <a:cs typeface="Calibri"/>
            </a:endParaRPr>
          </a:p>
        </p:txBody>
      </p:sp>
      <p:sp>
        <p:nvSpPr>
          <p:cNvPr id="21" name="object 21"/>
          <p:cNvSpPr txBox="1"/>
          <p:nvPr/>
        </p:nvSpPr>
        <p:spPr>
          <a:xfrm>
            <a:off x="547217" y="5562803"/>
            <a:ext cx="2479675" cy="941069"/>
          </a:xfrm>
          <a:prstGeom prst="rect">
            <a:avLst/>
          </a:prstGeom>
        </p:spPr>
        <p:txBody>
          <a:bodyPr vert="horz" wrap="square" lIns="0" tIns="0" rIns="0" bIns="0" rtlCol="0">
            <a:spAutoFit/>
          </a:bodyPr>
          <a:lstStyle/>
          <a:p>
            <a:pPr marL="12700">
              <a:lnSpc>
                <a:spcPct val="100000"/>
              </a:lnSpc>
              <a:tabLst>
                <a:tab pos="1839595" algn="l"/>
                <a:tab pos="2298700" algn="l"/>
              </a:tabLst>
            </a:pPr>
            <a:r>
              <a:rPr sz="2600" dirty="0">
                <a:latin typeface="Calibri"/>
                <a:cs typeface="Calibri"/>
              </a:rPr>
              <a:t>hak</a:t>
            </a:r>
            <a:r>
              <a:rPr sz="2600" spc="-80" dirty="0">
                <a:latin typeface="Calibri"/>
                <a:cs typeface="Calibri"/>
              </a:rPr>
              <a:t>k</a:t>
            </a:r>
            <a:r>
              <a:rPr sz="2600" spc="-15" dirty="0">
                <a:latin typeface="Calibri"/>
                <a:cs typeface="Calibri"/>
              </a:rPr>
              <a:t>e</a:t>
            </a:r>
            <a:r>
              <a:rPr sz="2600" dirty="0">
                <a:latin typeface="Calibri"/>
                <a:cs typeface="Calibri"/>
              </a:rPr>
              <a:t>d</a:t>
            </a:r>
            <a:r>
              <a:rPr sz="2600" spc="-15" dirty="0">
                <a:latin typeface="Calibri"/>
                <a:cs typeface="Calibri"/>
              </a:rPr>
              <a:t>i</a:t>
            </a:r>
            <a:r>
              <a:rPr sz="2600" spc="-25" dirty="0">
                <a:latin typeface="Calibri"/>
                <a:cs typeface="Calibri"/>
              </a:rPr>
              <a:t>ş</a:t>
            </a:r>
            <a:r>
              <a:rPr sz="2600" spc="-35" dirty="0">
                <a:latin typeface="Calibri"/>
                <a:cs typeface="Calibri"/>
              </a:rPr>
              <a:t>t</a:t>
            </a:r>
            <a:r>
              <a:rPr sz="2600" spc="-15" dirty="0">
                <a:latin typeface="Calibri"/>
                <a:cs typeface="Calibri"/>
              </a:rPr>
              <a:t>e</a:t>
            </a:r>
            <a:r>
              <a:rPr sz="2600" dirty="0">
                <a:latin typeface="Calibri"/>
                <a:cs typeface="Calibri"/>
              </a:rPr>
              <a:t>n	%	6</a:t>
            </a:r>
            <a:endParaRPr sz="2600">
              <a:latin typeface="Calibri"/>
              <a:cs typeface="Calibri"/>
            </a:endParaRPr>
          </a:p>
          <a:p>
            <a:pPr marL="12700">
              <a:lnSpc>
                <a:spcPct val="100000"/>
              </a:lnSpc>
              <a:spcBef>
                <a:spcPts val="935"/>
              </a:spcBef>
            </a:pPr>
            <a:r>
              <a:rPr sz="2600" spc="-10" dirty="0">
                <a:latin typeface="Calibri"/>
                <a:cs typeface="Calibri"/>
              </a:rPr>
              <a:t>olarak</a:t>
            </a:r>
            <a:r>
              <a:rPr sz="2600" spc="-85" dirty="0">
                <a:latin typeface="Calibri"/>
                <a:cs typeface="Calibri"/>
              </a:rPr>
              <a:t> </a:t>
            </a:r>
            <a:r>
              <a:rPr sz="2600" spc="-30" dirty="0">
                <a:latin typeface="Calibri"/>
                <a:cs typeface="Calibri"/>
              </a:rPr>
              <a:t>alıkonulur.</a:t>
            </a:r>
            <a:endParaRPr sz="2600">
              <a:latin typeface="Calibri"/>
              <a:cs typeface="Calibri"/>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14527" y="309371"/>
            <a:ext cx="8429243"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688035" y="423926"/>
            <a:ext cx="7790180" cy="521334"/>
          </a:xfrm>
          <a:prstGeom prst="rect">
            <a:avLst/>
          </a:prstGeom>
        </p:spPr>
        <p:txBody>
          <a:bodyPr vert="horz" wrap="square" lIns="0" tIns="0" rIns="0" bIns="0" rtlCol="0">
            <a:spAutoFit/>
          </a:bodyPr>
          <a:lstStyle/>
          <a:p>
            <a:pPr marL="12700">
              <a:lnSpc>
                <a:spcPct val="100000"/>
              </a:lnSpc>
            </a:pPr>
            <a:r>
              <a:rPr spc="-5" dirty="0"/>
              <a:t>Sözleşme </a:t>
            </a:r>
            <a:r>
              <a:rPr spc="-20" dirty="0"/>
              <a:t>Yapılmasında </a:t>
            </a:r>
            <a:r>
              <a:rPr spc="-10" dirty="0"/>
              <a:t>İsteklinin</a:t>
            </a:r>
            <a:r>
              <a:rPr spc="-45" dirty="0"/>
              <a:t> </a:t>
            </a:r>
            <a:r>
              <a:rPr dirty="0"/>
              <a:t>Sorumluluğu</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p:nvPr/>
        </p:nvSpPr>
        <p:spPr>
          <a:xfrm>
            <a:off x="385572" y="1440180"/>
            <a:ext cx="483108" cy="626363"/>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58723" y="1383791"/>
            <a:ext cx="516636" cy="739139"/>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547217" y="1420621"/>
            <a:ext cx="8072120" cy="946150"/>
          </a:xfrm>
          <a:prstGeom prst="rect">
            <a:avLst/>
          </a:prstGeom>
        </p:spPr>
        <p:txBody>
          <a:bodyPr vert="horz" wrap="square" lIns="0" tIns="0" rIns="0" bIns="0" rtlCol="0">
            <a:spAutoFit/>
          </a:bodyPr>
          <a:lstStyle/>
          <a:p>
            <a:pPr marL="12700" marR="5080">
              <a:lnSpc>
                <a:spcPct val="100000"/>
              </a:lnSpc>
              <a:buClr>
                <a:srgbClr val="FF0000"/>
              </a:buClr>
              <a:buSzPct val="76666"/>
              <a:buFont typeface="Arial"/>
              <a:buChar char="•"/>
              <a:tabLst>
                <a:tab pos="193040" algn="l"/>
                <a:tab pos="1083945" algn="l"/>
                <a:tab pos="2557780" algn="l"/>
                <a:tab pos="3513454" algn="l"/>
                <a:tab pos="4538980" algn="l"/>
                <a:tab pos="5461635" algn="l"/>
                <a:tab pos="6894195" algn="l"/>
              </a:tabLst>
            </a:pPr>
            <a:r>
              <a:rPr sz="3000" dirty="0">
                <a:latin typeface="Calibri"/>
                <a:cs typeface="Calibri"/>
              </a:rPr>
              <a:t>İhale	</a:t>
            </a:r>
            <a:r>
              <a:rPr sz="3000" spc="-5" dirty="0">
                <a:latin typeface="Calibri"/>
                <a:cs typeface="Calibri"/>
              </a:rPr>
              <a:t>ü</a:t>
            </a:r>
            <a:r>
              <a:rPr sz="3000" spc="-80" dirty="0">
                <a:latin typeface="Calibri"/>
                <a:cs typeface="Calibri"/>
              </a:rPr>
              <a:t>z</a:t>
            </a:r>
            <a:r>
              <a:rPr sz="3000" spc="-20" dirty="0">
                <a:latin typeface="Calibri"/>
                <a:cs typeface="Calibri"/>
              </a:rPr>
              <a:t>e</a:t>
            </a:r>
            <a:r>
              <a:rPr sz="3000" dirty="0">
                <a:latin typeface="Calibri"/>
                <a:cs typeface="Calibri"/>
              </a:rPr>
              <a:t>r</a:t>
            </a:r>
            <a:r>
              <a:rPr sz="3000" spc="-10" dirty="0">
                <a:latin typeface="Calibri"/>
                <a:cs typeface="Calibri"/>
              </a:rPr>
              <a:t>i</a:t>
            </a:r>
            <a:r>
              <a:rPr sz="3000" spc="-5" dirty="0">
                <a:latin typeface="Calibri"/>
                <a:cs typeface="Calibri"/>
              </a:rPr>
              <a:t>nde</a:t>
            </a:r>
            <a:r>
              <a:rPr sz="3000" dirty="0">
                <a:latin typeface="Calibri"/>
                <a:cs typeface="Calibri"/>
              </a:rPr>
              <a:t>	</a:t>
            </a:r>
            <a:r>
              <a:rPr sz="3000" spc="-45" dirty="0">
                <a:latin typeface="Calibri"/>
                <a:cs typeface="Calibri"/>
              </a:rPr>
              <a:t>k</a:t>
            </a:r>
            <a:r>
              <a:rPr sz="3000" dirty="0">
                <a:latin typeface="Calibri"/>
                <a:cs typeface="Calibri"/>
              </a:rPr>
              <a:t>a</a:t>
            </a:r>
            <a:r>
              <a:rPr sz="3000" spc="-15" dirty="0">
                <a:latin typeface="Calibri"/>
                <a:cs typeface="Calibri"/>
              </a:rPr>
              <a:t>l</a:t>
            </a:r>
            <a:r>
              <a:rPr sz="3000" dirty="0">
                <a:latin typeface="Calibri"/>
                <a:cs typeface="Calibri"/>
              </a:rPr>
              <a:t>an	i</a:t>
            </a:r>
            <a:r>
              <a:rPr sz="3000" spc="-40" dirty="0">
                <a:latin typeface="Calibri"/>
                <a:cs typeface="Calibri"/>
              </a:rPr>
              <a:t>s</a:t>
            </a:r>
            <a:r>
              <a:rPr sz="3000" spc="-35" dirty="0">
                <a:latin typeface="Calibri"/>
                <a:cs typeface="Calibri"/>
              </a:rPr>
              <a:t>t</a:t>
            </a:r>
            <a:r>
              <a:rPr sz="3000" spc="-20" dirty="0">
                <a:latin typeface="Calibri"/>
                <a:cs typeface="Calibri"/>
              </a:rPr>
              <a:t>e</a:t>
            </a:r>
            <a:r>
              <a:rPr sz="3000" dirty="0">
                <a:latin typeface="Calibri"/>
                <a:cs typeface="Calibri"/>
              </a:rPr>
              <a:t>kli	</a:t>
            </a:r>
            <a:r>
              <a:rPr sz="3000" spc="-95" dirty="0">
                <a:latin typeface="Calibri"/>
                <a:cs typeface="Calibri"/>
              </a:rPr>
              <a:t>k</a:t>
            </a:r>
            <a:r>
              <a:rPr sz="3000" dirty="0">
                <a:latin typeface="Calibri"/>
                <a:cs typeface="Calibri"/>
              </a:rPr>
              <a:t>esin	</a:t>
            </a:r>
            <a:r>
              <a:rPr sz="3000" spc="-35" dirty="0">
                <a:latin typeface="Calibri"/>
                <a:cs typeface="Calibri"/>
              </a:rPr>
              <a:t>t</a:t>
            </a:r>
            <a:r>
              <a:rPr sz="3000" dirty="0">
                <a:latin typeface="Calibri"/>
                <a:cs typeface="Calibri"/>
              </a:rPr>
              <a:t>e</a:t>
            </a:r>
            <a:r>
              <a:rPr sz="3000" spc="-15" dirty="0">
                <a:latin typeface="Calibri"/>
                <a:cs typeface="Calibri"/>
              </a:rPr>
              <a:t>m</a:t>
            </a:r>
            <a:r>
              <a:rPr sz="3000" dirty="0">
                <a:latin typeface="Calibri"/>
                <a:cs typeface="Calibri"/>
              </a:rPr>
              <a:t>i</a:t>
            </a:r>
            <a:r>
              <a:rPr sz="3000" spc="-10" dirty="0">
                <a:latin typeface="Calibri"/>
                <a:cs typeface="Calibri"/>
              </a:rPr>
              <a:t>n</a:t>
            </a:r>
            <a:r>
              <a:rPr sz="3000" spc="-25" dirty="0">
                <a:latin typeface="Calibri"/>
                <a:cs typeface="Calibri"/>
              </a:rPr>
              <a:t>a</a:t>
            </a:r>
            <a:r>
              <a:rPr sz="3000" dirty="0">
                <a:latin typeface="Calibri"/>
                <a:cs typeface="Calibri"/>
              </a:rPr>
              <a:t>tı	</a:t>
            </a:r>
            <a:r>
              <a:rPr sz="3000" spc="-25" dirty="0">
                <a:latin typeface="Calibri"/>
                <a:cs typeface="Calibri"/>
              </a:rPr>
              <a:t>v</a:t>
            </a:r>
            <a:r>
              <a:rPr sz="3000" dirty="0">
                <a:latin typeface="Calibri"/>
                <a:cs typeface="Calibri"/>
              </a:rPr>
              <a:t>e</a:t>
            </a:r>
            <a:r>
              <a:rPr sz="3000" spc="-45" dirty="0">
                <a:latin typeface="Calibri"/>
                <a:cs typeface="Calibri"/>
              </a:rPr>
              <a:t>r</a:t>
            </a:r>
            <a:r>
              <a:rPr sz="3000" spc="-20" dirty="0">
                <a:latin typeface="Calibri"/>
                <a:cs typeface="Calibri"/>
              </a:rPr>
              <a:t>e</a:t>
            </a:r>
            <a:r>
              <a:rPr sz="3000" spc="-40" dirty="0">
                <a:latin typeface="Calibri"/>
                <a:cs typeface="Calibri"/>
              </a:rPr>
              <a:t>r</a:t>
            </a:r>
            <a:r>
              <a:rPr sz="3000" dirty="0">
                <a:latin typeface="Calibri"/>
                <a:cs typeface="Calibri"/>
              </a:rPr>
              <a:t>ek  </a:t>
            </a:r>
            <a:r>
              <a:rPr sz="3000" spc="-10" dirty="0">
                <a:latin typeface="Calibri"/>
                <a:cs typeface="Calibri"/>
              </a:rPr>
              <a:t>sözleşmeyi imzalamak</a:t>
            </a:r>
            <a:r>
              <a:rPr sz="3000" spc="-5" dirty="0">
                <a:latin typeface="Calibri"/>
                <a:cs typeface="Calibri"/>
              </a:rPr>
              <a:t> </a:t>
            </a:r>
            <a:r>
              <a:rPr sz="3000" spc="-35" dirty="0">
                <a:latin typeface="Calibri"/>
                <a:cs typeface="Calibri"/>
              </a:rPr>
              <a:t>zorundadır.</a:t>
            </a:r>
            <a:endParaRPr sz="3000">
              <a:latin typeface="Calibri"/>
              <a:cs typeface="Calibri"/>
            </a:endParaRPr>
          </a:p>
        </p:txBody>
      </p:sp>
      <p:sp>
        <p:nvSpPr>
          <p:cNvPr id="18" name="object 18"/>
          <p:cNvSpPr txBox="1"/>
          <p:nvPr/>
        </p:nvSpPr>
        <p:spPr>
          <a:xfrm>
            <a:off x="547217" y="6076213"/>
            <a:ext cx="6536055" cy="407034"/>
          </a:xfrm>
          <a:prstGeom prst="rect">
            <a:avLst/>
          </a:prstGeom>
        </p:spPr>
        <p:txBody>
          <a:bodyPr vert="horz" wrap="square" lIns="0" tIns="0" rIns="0" bIns="0" rtlCol="0">
            <a:spAutoFit/>
          </a:bodyPr>
          <a:lstStyle/>
          <a:p>
            <a:pPr marL="12700">
              <a:lnSpc>
                <a:spcPts val="2950"/>
              </a:lnSpc>
            </a:pPr>
            <a:r>
              <a:rPr sz="3000" spc="-5" dirty="0">
                <a:latin typeface="Calibri"/>
                <a:cs typeface="Calibri"/>
              </a:rPr>
              <a:t>yasaklama </a:t>
            </a:r>
            <a:r>
              <a:rPr sz="3000" spc="-20" dirty="0">
                <a:latin typeface="Calibri"/>
                <a:cs typeface="Calibri"/>
              </a:rPr>
              <a:t>kararı </a:t>
            </a:r>
            <a:r>
              <a:rPr sz="3000" spc="-10" dirty="0">
                <a:latin typeface="Calibri"/>
                <a:cs typeface="Calibri"/>
              </a:rPr>
              <a:t>verilir </a:t>
            </a:r>
            <a:r>
              <a:rPr sz="3000" spc="-15" dirty="0">
                <a:latin typeface="Calibri"/>
                <a:cs typeface="Calibri"/>
              </a:rPr>
              <a:t>ve </a:t>
            </a:r>
            <a:r>
              <a:rPr sz="3000" spc="-5" dirty="0">
                <a:latin typeface="Calibri"/>
                <a:cs typeface="Calibri"/>
              </a:rPr>
              <a:t>ihale </a:t>
            </a:r>
            <a:r>
              <a:rPr sz="3000" spc="-15" dirty="0">
                <a:latin typeface="Calibri"/>
                <a:cs typeface="Calibri"/>
              </a:rPr>
              <a:t>iptal </a:t>
            </a:r>
            <a:r>
              <a:rPr sz="3000" spc="-50" dirty="0">
                <a:latin typeface="Calibri"/>
                <a:cs typeface="Calibri"/>
              </a:rPr>
              <a:t>edilir.</a:t>
            </a:r>
            <a:endParaRPr sz="3000">
              <a:latin typeface="Calibri"/>
              <a:cs typeface="Calibri"/>
            </a:endParaRPr>
          </a:p>
        </p:txBody>
      </p:sp>
      <p:sp>
        <p:nvSpPr>
          <p:cNvPr id="19" name="object 19"/>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141</a:t>
            </a:fld>
            <a:endParaRPr dirty="0"/>
          </a:p>
        </p:txBody>
      </p:sp>
      <p:sp>
        <p:nvSpPr>
          <p:cNvPr id="12" name="object 12"/>
          <p:cNvSpPr txBox="1"/>
          <p:nvPr/>
        </p:nvSpPr>
        <p:spPr>
          <a:xfrm>
            <a:off x="547217" y="2335403"/>
            <a:ext cx="1930400"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5" dirty="0">
                <a:latin typeface="Calibri"/>
                <a:cs typeface="Calibri"/>
              </a:rPr>
              <a:t>S</a:t>
            </a:r>
            <a:r>
              <a:rPr sz="3000" spc="-35" dirty="0">
                <a:latin typeface="Calibri"/>
                <a:cs typeface="Calibri"/>
              </a:rPr>
              <a:t>ö</a:t>
            </a:r>
            <a:r>
              <a:rPr sz="3000" dirty="0">
                <a:latin typeface="Calibri"/>
                <a:cs typeface="Calibri"/>
              </a:rPr>
              <a:t>zl</a:t>
            </a:r>
            <a:r>
              <a:rPr sz="3000" spc="-10" dirty="0">
                <a:latin typeface="Calibri"/>
                <a:cs typeface="Calibri"/>
              </a:rPr>
              <a:t>e</a:t>
            </a:r>
            <a:r>
              <a:rPr sz="3000" dirty="0">
                <a:latin typeface="Calibri"/>
                <a:cs typeface="Calibri"/>
              </a:rPr>
              <a:t>şm</a:t>
            </a:r>
            <a:r>
              <a:rPr sz="3000" spc="-40" dirty="0">
                <a:latin typeface="Calibri"/>
                <a:cs typeface="Calibri"/>
              </a:rPr>
              <a:t>e</a:t>
            </a:r>
            <a:r>
              <a:rPr sz="3000" dirty="0">
                <a:latin typeface="Calibri"/>
                <a:cs typeface="Calibri"/>
              </a:rPr>
              <a:t>yi</a:t>
            </a:r>
            <a:endParaRPr sz="3000">
              <a:latin typeface="Calibri"/>
              <a:cs typeface="Calibri"/>
            </a:endParaRPr>
          </a:p>
        </p:txBody>
      </p:sp>
      <p:sp>
        <p:nvSpPr>
          <p:cNvPr id="13" name="object 13"/>
          <p:cNvSpPr txBox="1"/>
          <p:nvPr/>
        </p:nvSpPr>
        <p:spPr>
          <a:xfrm>
            <a:off x="2790825" y="2335403"/>
            <a:ext cx="5826760" cy="488950"/>
          </a:xfrm>
          <a:prstGeom prst="rect">
            <a:avLst/>
          </a:prstGeom>
        </p:spPr>
        <p:txBody>
          <a:bodyPr vert="horz" wrap="square" lIns="0" tIns="0" rIns="0" bIns="0" rtlCol="0">
            <a:spAutoFit/>
          </a:bodyPr>
          <a:lstStyle/>
          <a:p>
            <a:pPr marL="12700">
              <a:lnSpc>
                <a:spcPct val="100000"/>
              </a:lnSpc>
              <a:tabLst>
                <a:tab pos="2306320" algn="l"/>
                <a:tab pos="3505835" algn="l"/>
                <a:tab pos="5141595" algn="l"/>
              </a:tabLst>
            </a:pPr>
            <a:r>
              <a:rPr sz="3000" dirty="0">
                <a:latin typeface="Calibri"/>
                <a:cs typeface="Calibri"/>
              </a:rPr>
              <a:t>im</a:t>
            </a:r>
            <a:r>
              <a:rPr sz="3000" spc="-50" dirty="0">
                <a:latin typeface="Calibri"/>
                <a:cs typeface="Calibri"/>
              </a:rPr>
              <a:t>z</a:t>
            </a:r>
            <a:r>
              <a:rPr sz="3000" dirty="0">
                <a:latin typeface="Calibri"/>
                <a:cs typeface="Calibri"/>
              </a:rPr>
              <a:t>alama</a:t>
            </a:r>
            <a:r>
              <a:rPr sz="3000" spc="-25" dirty="0">
                <a:latin typeface="Calibri"/>
                <a:cs typeface="Calibri"/>
              </a:rPr>
              <a:t>z</a:t>
            </a:r>
            <a:r>
              <a:rPr sz="3000" spc="-5" dirty="0">
                <a:latin typeface="Calibri"/>
                <a:cs typeface="Calibri"/>
              </a:rPr>
              <a:t>s</a:t>
            </a:r>
            <a:r>
              <a:rPr sz="3000" dirty="0">
                <a:latin typeface="Calibri"/>
                <a:cs typeface="Calibri"/>
              </a:rPr>
              <a:t>a	</a:t>
            </a:r>
            <a:r>
              <a:rPr sz="3000" spc="-25" dirty="0">
                <a:latin typeface="Calibri"/>
                <a:cs typeface="Calibri"/>
              </a:rPr>
              <a:t>g</a:t>
            </a:r>
            <a:r>
              <a:rPr sz="3000" dirty="0">
                <a:latin typeface="Calibri"/>
                <a:cs typeface="Calibri"/>
              </a:rPr>
              <a:t>eç</a:t>
            </a:r>
            <a:r>
              <a:rPr sz="3000" spc="-25" dirty="0">
                <a:latin typeface="Calibri"/>
                <a:cs typeface="Calibri"/>
              </a:rPr>
              <a:t>i</a:t>
            </a:r>
            <a:r>
              <a:rPr sz="3000" dirty="0">
                <a:latin typeface="Calibri"/>
                <a:cs typeface="Calibri"/>
              </a:rPr>
              <a:t>ci	</a:t>
            </a:r>
            <a:r>
              <a:rPr sz="3000" spc="-35" dirty="0">
                <a:latin typeface="Calibri"/>
                <a:cs typeface="Calibri"/>
              </a:rPr>
              <a:t>t</a:t>
            </a:r>
            <a:r>
              <a:rPr sz="3000" spc="-20" dirty="0">
                <a:latin typeface="Calibri"/>
                <a:cs typeface="Calibri"/>
              </a:rPr>
              <a:t>e</a:t>
            </a:r>
            <a:r>
              <a:rPr sz="3000" dirty="0">
                <a:latin typeface="Calibri"/>
                <a:cs typeface="Calibri"/>
              </a:rPr>
              <a:t>min</a:t>
            </a:r>
            <a:r>
              <a:rPr sz="3000" spc="-30" dirty="0">
                <a:latin typeface="Calibri"/>
                <a:cs typeface="Calibri"/>
              </a:rPr>
              <a:t>a</a:t>
            </a:r>
            <a:r>
              <a:rPr sz="3000" dirty="0">
                <a:latin typeface="Calibri"/>
                <a:cs typeface="Calibri"/>
              </a:rPr>
              <a:t>tı	</a:t>
            </a:r>
            <a:r>
              <a:rPr sz="3000" spc="-35" dirty="0">
                <a:latin typeface="Calibri"/>
                <a:cs typeface="Calibri"/>
              </a:rPr>
              <a:t>g</a:t>
            </a:r>
            <a:r>
              <a:rPr sz="3000" dirty="0">
                <a:latin typeface="Calibri"/>
                <a:cs typeface="Calibri"/>
              </a:rPr>
              <a:t>e</a:t>
            </a:r>
            <a:r>
              <a:rPr sz="3000" spc="-15" dirty="0">
                <a:latin typeface="Calibri"/>
                <a:cs typeface="Calibri"/>
              </a:rPr>
              <a:t>l</a:t>
            </a:r>
            <a:r>
              <a:rPr sz="3000" dirty="0">
                <a:latin typeface="Calibri"/>
                <a:cs typeface="Calibri"/>
              </a:rPr>
              <a:t>ir</a:t>
            </a:r>
            <a:endParaRPr sz="3000">
              <a:latin typeface="Calibri"/>
              <a:cs typeface="Calibri"/>
            </a:endParaRPr>
          </a:p>
        </p:txBody>
      </p:sp>
      <p:sp>
        <p:nvSpPr>
          <p:cNvPr id="14" name="object 14"/>
          <p:cNvSpPr txBox="1"/>
          <p:nvPr/>
        </p:nvSpPr>
        <p:spPr>
          <a:xfrm>
            <a:off x="547217" y="2792603"/>
            <a:ext cx="8070850" cy="946785"/>
          </a:xfrm>
          <a:prstGeom prst="rect">
            <a:avLst/>
          </a:prstGeom>
        </p:spPr>
        <p:txBody>
          <a:bodyPr vert="horz" wrap="square" lIns="0" tIns="0" rIns="0" bIns="0" rtlCol="0">
            <a:spAutoFit/>
          </a:bodyPr>
          <a:lstStyle/>
          <a:p>
            <a:pPr marL="12700">
              <a:lnSpc>
                <a:spcPct val="100000"/>
              </a:lnSpc>
              <a:tabLst>
                <a:tab pos="1659889" algn="l"/>
                <a:tab pos="2169160" algn="l"/>
                <a:tab pos="2804795" algn="l"/>
                <a:tab pos="3881120" algn="l"/>
                <a:tab pos="4366895" algn="l"/>
                <a:tab pos="5956935" algn="l"/>
                <a:tab pos="6957059" algn="l"/>
                <a:tab pos="7528559" algn="l"/>
              </a:tabLst>
            </a:pPr>
            <a:r>
              <a:rPr sz="3000" spc="-45" dirty="0">
                <a:latin typeface="Calibri"/>
                <a:cs typeface="Calibri"/>
              </a:rPr>
              <a:t>k</a:t>
            </a:r>
            <a:r>
              <a:rPr sz="3000" spc="-60" dirty="0">
                <a:latin typeface="Calibri"/>
                <a:cs typeface="Calibri"/>
              </a:rPr>
              <a:t>a</a:t>
            </a:r>
            <a:r>
              <a:rPr sz="3000" spc="-40" dirty="0">
                <a:latin typeface="Calibri"/>
                <a:cs typeface="Calibri"/>
              </a:rPr>
              <a:t>y</a:t>
            </a:r>
            <a:r>
              <a:rPr sz="3000" spc="-5" dirty="0">
                <a:latin typeface="Calibri"/>
                <a:cs typeface="Calibri"/>
              </a:rPr>
              <a:t>d</a:t>
            </a:r>
            <a:r>
              <a:rPr sz="3000" spc="-10" dirty="0">
                <a:latin typeface="Calibri"/>
                <a:cs typeface="Calibri"/>
              </a:rPr>
              <a:t>e</a:t>
            </a:r>
            <a:r>
              <a:rPr sz="3000" spc="-5" dirty="0">
                <a:latin typeface="Calibri"/>
                <a:cs typeface="Calibri"/>
              </a:rPr>
              <a:t>d</a:t>
            </a:r>
            <a:r>
              <a:rPr sz="3000" spc="-10" dirty="0">
                <a:latin typeface="Calibri"/>
                <a:cs typeface="Calibri"/>
              </a:rPr>
              <a:t>i</a:t>
            </a:r>
            <a:r>
              <a:rPr sz="3000" dirty="0">
                <a:latin typeface="Calibri"/>
                <a:cs typeface="Calibri"/>
              </a:rPr>
              <a:t>lir	</a:t>
            </a:r>
            <a:r>
              <a:rPr sz="3000" spc="-25" dirty="0">
                <a:latin typeface="Calibri"/>
                <a:cs typeface="Calibri"/>
              </a:rPr>
              <a:t>v</a:t>
            </a:r>
            <a:r>
              <a:rPr sz="3000" dirty="0">
                <a:latin typeface="Calibri"/>
                <a:cs typeface="Calibri"/>
              </a:rPr>
              <a:t>e	a</a:t>
            </a:r>
            <a:r>
              <a:rPr sz="3000" spc="-15" dirty="0">
                <a:latin typeface="Calibri"/>
                <a:cs typeface="Calibri"/>
              </a:rPr>
              <a:t>l</a:t>
            </a:r>
            <a:r>
              <a:rPr sz="3000" dirty="0">
                <a:latin typeface="Calibri"/>
                <a:cs typeface="Calibri"/>
              </a:rPr>
              <a:t>tı	</a:t>
            </a:r>
            <a:r>
              <a:rPr sz="3000" spc="-70" dirty="0">
                <a:latin typeface="Calibri"/>
                <a:cs typeface="Calibri"/>
              </a:rPr>
              <a:t>a</a:t>
            </a:r>
            <a:r>
              <a:rPr sz="3000" spc="-40" dirty="0">
                <a:latin typeface="Calibri"/>
                <a:cs typeface="Calibri"/>
              </a:rPr>
              <a:t>y</a:t>
            </a:r>
            <a:r>
              <a:rPr sz="3000" spc="-5" dirty="0">
                <a:latin typeface="Calibri"/>
                <a:cs typeface="Calibri"/>
              </a:rPr>
              <a:t>da</a:t>
            </a:r>
            <a:r>
              <a:rPr sz="3000" dirty="0">
                <a:latin typeface="Calibri"/>
                <a:cs typeface="Calibri"/>
              </a:rPr>
              <a:t>n	az	</a:t>
            </a:r>
            <a:r>
              <a:rPr sz="3000" spc="-5" dirty="0">
                <a:latin typeface="Calibri"/>
                <a:cs typeface="Calibri"/>
              </a:rPr>
              <a:t>olmama</a:t>
            </a:r>
            <a:r>
              <a:rPr sz="3000" dirty="0">
                <a:latin typeface="Calibri"/>
                <a:cs typeface="Calibri"/>
              </a:rPr>
              <a:t>k	</a:t>
            </a:r>
            <a:r>
              <a:rPr sz="3000" spc="-5" dirty="0">
                <a:latin typeface="Calibri"/>
                <a:cs typeface="Calibri"/>
              </a:rPr>
              <a:t>ü</a:t>
            </a:r>
            <a:r>
              <a:rPr sz="3000" spc="-80" dirty="0">
                <a:latin typeface="Calibri"/>
                <a:cs typeface="Calibri"/>
              </a:rPr>
              <a:t>z</a:t>
            </a:r>
            <a:r>
              <a:rPr sz="3000" dirty="0">
                <a:latin typeface="Calibri"/>
                <a:cs typeface="Calibri"/>
              </a:rPr>
              <a:t>e</a:t>
            </a:r>
            <a:r>
              <a:rPr sz="3000" spc="-45" dirty="0">
                <a:latin typeface="Calibri"/>
                <a:cs typeface="Calibri"/>
              </a:rPr>
              <a:t>r</a:t>
            </a:r>
            <a:r>
              <a:rPr sz="3000" dirty="0">
                <a:latin typeface="Calibri"/>
                <a:cs typeface="Calibri"/>
              </a:rPr>
              <a:t>e	</a:t>
            </a:r>
            <a:r>
              <a:rPr sz="3000" spc="-5" dirty="0">
                <a:latin typeface="Calibri"/>
                <a:cs typeface="Calibri"/>
              </a:rPr>
              <a:t>b</a:t>
            </a:r>
            <a:r>
              <a:rPr sz="3000" spc="-10" dirty="0">
                <a:latin typeface="Calibri"/>
                <a:cs typeface="Calibri"/>
              </a:rPr>
              <a:t>i</a:t>
            </a:r>
            <a:r>
              <a:rPr sz="3000" dirty="0">
                <a:latin typeface="Calibri"/>
                <a:cs typeface="Calibri"/>
              </a:rPr>
              <a:t>r	y</a:t>
            </a:r>
            <a:r>
              <a:rPr sz="3000" spc="-10" dirty="0">
                <a:latin typeface="Calibri"/>
                <a:cs typeface="Calibri"/>
              </a:rPr>
              <a:t>ı</a:t>
            </a:r>
            <a:r>
              <a:rPr sz="3000" dirty="0">
                <a:latin typeface="Calibri"/>
                <a:cs typeface="Calibri"/>
              </a:rPr>
              <a:t>la</a:t>
            </a:r>
            <a:endParaRPr sz="3000">
              <a:latin typeface="Calibri"/>
              <a:cs typeface="Calibri"/>
            </a:endParaRPr>
          </a:p>
          <a:p>
            <a:pPr marL="12700">
              <a:lnSpc>
                <a:spcPct val="100000"/>
              </a:lnSpc>
            </a:pPr>
            <a:r>
              <a:rPr sz="3000" spc="-10" dirty="0">
                <a:latin typeface="Calibri"/>
                <a:cs typeface="Calibri"/>
              </a:rPr>
              <a:t>kadar ihalelere </a:t>
            </a:r>
            <a:r>
              <a:rPr sz="3000" spc="-15" dirty="0">
                <a:latin typeface="Calibri"/>
                <a:cs typeface="Calibri"/>
              </a:rPr>
              <a:t>katılmaktan </a:t>
            </a:r>
            <a:r>
              <a:rPr sz="3000" spc="-5" dirty="0">
                <a:latin typeface="Calibri"/>
                <a:cs typeface="Calibri"/>
              </a:rPr>
              <a:t>yasaklama </a:t>
            </a:r>
            <a:r>
              <a:rPr sz="3000" spc="-20" dirty="0">
                <a:latin typeface="Calibri"/>
                <a:cs typeface="Calibri"/>
              </a:rPr>
              <a:t>kararı </a:t>
            </a:r>
            <a:r>
              <a:rPr sz="3000" spc="-45" dirty="0">
                <a:latin typeface="Calibri"/>
                <a:cs typeface="Calibri"/>
              </a:rPr>
              <a:t>verilir.</a:t>
            </a:r>
            <a:endParaRPr sz="3000">
              <a:latin typeface="Calibri"/>
              <a:cs typeface="Calibri"/>
            </a:endParaRPr>
          </a:p>
        </p:txBody>
      </p:sp>
      <p:sp>
        <p:nvSpPr>
          <p:cNvPr id="15" name="object 15"/>
          <p:cNvSpPr txBox="1"/>
          <p:nvPr/>
        </p:nvSpPr>
        <p:spPr>
          <a:xfrm>
            <a:off x="547217" y="3707257"/>
            <a:ext cx="988694"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dirty="0">
                <a:solidFill>
                  <a:srgbClr val="CC3300"/>
                </a:solidFill>
                <a:latin typeface="Calibri"/>
                <a:cs typeface="Calibri"/>
              </a:rPr>
              <a:t>İhale</a:t>
            </a:r>
            <a:endParaRPr sz="3000">
              <a:latin typeface="Calibri"/>
              <a:cs typeface="Calibri"/>
            </a:endParaRPr>
          </a:p>
        </p:txBody>
      </p:sp>
      <p:sp>
        <p:nvSpPr>
          <p:cNvPr id="16" name="object 16"/>
          <p:cNvSpPr txBox="1"/>
          <p:nvPr/>
        </p:nvSpPr>
        <p:spPr>
          <a:xfrm>
            <a:off x="1758823" y="3707257"/>
            <a:ext cx="6858000" cy="488950"/>
          </a:xfrm>
          <a:prstGeom prst="rect">
            <a:avLst/>
          </a:prstGeom>
        </p:spPr>
        <p:txBody>
          <a:bodyPr vert="horz" wrap="square" lIns="0" tIns="0" rIns="0" bIns="0" rtlCol="0">
            <a:spAutoFit/>
          </a:bodyPr>
          <a:lstStyle/>
          <a:p>
            <a:pPr marL="12700">
              <a:lnSpc>
                <a:spcPct val="100000"/>
              </a:lnSpc>
              <a:tabLst>
                <a:tab pos="1902460" algn="l"/>
                <a:tab pos="2917825" algn="l"/>
                <a:tab pos="4116070" algn="l"/>
                <a:tab pos="5606415" algn="l"/>
              </a:tabLst>
            </a:pPr>
            <a:r>
              <a:rPr sz="3000" spc="-40" dirty="0">
                <a:solidFill>
                  <a:srgbClr val="CC3300"/>
                </a:solidFill>
                <a:latin typeface="Calibri"/>
                <a:cs typeface="Calibri"/>
              </a:rPr>
              <a:t>y</a:t>
            </a:r>
            <a:r>
              <a:rPr sz="3000" spc="-30" dirty="0">
                <a:solidFill>
                  <a:srgbClr val="CC3300"/>
                </a:solidFill>
                <a:latin typeface="Calibri"/>
                <a:cs typeface="Calibri"/>
              </a:rPr>
              <a:t>e</a:t>
            </a:r>
            <a:r>
              <a:rPr sz="3000" dirty="0">
                <a:solidFill>
                  <a:srgbClr val="CC3300"/>
                </a:solidFill>
                <a:latin typeface="Calibri"/>
                <a:cs typeface="Calibri"/>
              </a:rPr>
              <a:t>tkil</a:t>
            </a:r>
            <a:r>
              <a:rPr sz="3000" spc="-10" dirty="0">
                <a:solidFill>
                  <a:srgbClr val="CC3300"/>
                </a:solidFill>
                <a:latin typeface="Calibri"/>
                <a:cs typeface="Calibri"/>
              </a:rPr>
              <a:t>i</a:t>
            </a:r>
            <a:r>
              <a:rPr sz="3000" spc="-5" dirty="0">
                <a:solidFill>
                  <a:srgbClr val="CC3300"/>
                </a:solidFill>
                <a:latin typeface="Calibri"/>
                <a:cs typeface="Calibri"/>
              </a:rPr>
              <a:t>sin</a:t>
            </a:r>
            <a:r>
              <a:rPr sz="3000" spc="-10" dirty="0">
                <a:solidFill>
                  <a:srgbClr val="CC3300"/>
                </a:solidFill>
                <a:latin typeface="Calibri"/>
                <a:cs typeface="Calibri"/>
              </a:rPr>
              <a:t>i</a:t>
            </a:r>
            <a:r>
              <a:rPr sz="3000" dirty="0">
                <a:solidFill>
                  <a:srgbClr val="CC3300"/>
                </a:solidFill>
                <a:latin typeface="Calibri"/>
                <a:cs typeface="Calibri"/>
              </a:rPr>
              <a:t>n	f</a:t>
            </a:r>
            <a:r>
              <a:rPr sz="3000" spc="-10" dirty="0">
                <a:solidFill>
                  <a:srgbClr val="CC3300"/>
                </a:solidFill>
                <a:latin typeface="Calibri"/>
                <a:cs typeface="Calibri"/>
              </a:rPr>
              <a:t>i</a:t>
            </a:r>
            <a:r>
              <a:rPr sz="3000" spc="-55" dirty="0">
                <a:solidFill>
                  <a:srgbClr val="CC3300"/>
                </a:solidFill>
                <a:latin typeface="Calibri"/>
                <a:cs typeface="Calibri"/>
              </a:rPr>
              <a:t>y</a:t>
            </a:r>
            <a:r>
              <a:rPr sz="3000" spc="-25" dirty="0">
                <a:solidFill>
                  <a:srgbClr val="CC3300"/>
                </a:solidFill>
                <a:latin typeface="Calibri"/>
                <a:cs typeface="Calibri"/>
              </a:rPr>
              <a:t>a</a:t>
            </a:r>
            <a:r>
              <a:rPr sz="3000" dirty="0">
                <a:solidFill>
                  <a:srgbClr val="CC3300"/>
                </a:solidFill>
                <a:latin typeface="Calibri"/>
                <a:cs typeface="Calibri"/>
              </a:rPr>
              <a:t>tı	</a:t>
            </a:r>
            <a:r>
              <a:rPr sz="3000" spc="-5" dirty="0">
                <a:solidFill>
                  <a:srgbClr val="CC3300"/>
                </a:solidFill>
                <a:latin typeface="Calibri"/>
                <a:cs typeface="Calibri"/>
              </a:rPr>
              <a:t>u</a:t>
            </a:r>
            <a:r>
              <a:rPr sz="3000" spc="-45" dirty="0">
                <a:solidFill>
                  <a:srgbClr val="CC3300"/>
                </a:solidFill>
                <a:latin typeface="Calibri"/>
                <a:cs typeface="Calibri"/>
              </a:rPr>
              <a:t>y</a:t>
            </a:r>
            <a:r>
              <a:rPr sz="3000" dirty="0">
                <a:solidFill>
                  <a:srgbClr val="CC3300"/>
                </a:solidFill>
                <a:latin typeface="Calibri"/>
                <a:cs typeface="Calibri"/>
              </a:rPr>
              <a:t>gun	</a:t>
            </a:r>
            <a:r>
              <a:rPr sz="3000" spc="-25" dirty="0">
                <a:solidFill>
                  <a:srgbClr val="CC3300"/>
                </a:solidFill>
                <a:latin typeface="Calibri"/>
                <a:cs typeface="Calibri"/>
              </a:rPr>
              <a:t>g</a:t>
            </a:r>
            <a:r>
              <a:rPr sz="3000" dirty="0">
                <a:solidFill>
                  <a:srgbClr val="CC3300"/>
                </a:solidFill>
                <a:latin typeface="Calibri"/>
                <a:cs typeface="Calibri"/>
              </a:rPr>
              <a:t>örmesi	</a:t>
            </a:r>
            <a:r>
              <a:rPr sz="3000" spc="-45" dirty="0">
                <a:solidFill>
                  <a:srgbClr val="CC3300"/>
                </a:solidFill>
                <a:latin typeface="Calibri"/>
                <a:cs typeface="Calibri"/>
              </a:rPr>
              <a:t>k</a:t>
            </a:r>
            <a:r>
              <a:rPr sz="3000" spc="-60" dirty="0">
                <a:solidFill>
                  <a:srgbClr val="CC3300"/>
                </a:solidFill>
                <a:latin typeface="Calibri"/>
                <a:cs typeface="Calibri"/>
              </a:rPr>
              <a:t>a</a:t>
            </a:r>
            <a:r>
              <a:rPr sz="3000" spc="-40" dirty="0">
                <a:solidFill>
                  <a:srgbClr val="CC3300"/>
                </a:solidFill>
                <a:latin typeface="Calibri"/>
                <a:cs typeface="Calibri"/>
              </a:rPr>
              <a:t>y</a:t>
            </a:r>
            <a:r>
              <a:rPr sz="3000" dirty="0">
                <a:solidFill>
                  <a:srgbClr val="CC3300"/>
                </a:solidFill>
                <a:latin typeface="Calibri"/>
                <a:cs typeface="Calibri"/>
              </a:rPr>
              <a:t>d</a:t>
            </a:r>
            <a:r>
              <a:rPr sz="3000" spc="-10" dirty="0">
                <a:solidFill>
                  <a:srgbClr val="CC3300"/>
                </a:solidFill>
                <a:latin typeface="Calibri"/>
                <a:cs typeface="Calibri"/>
              </a:rPr>
              <a:t>ı</a:t>
            </a:r>
            <a:r>
              <a:rPr sz="3000" dirty="0">
                <a:solidFill>
                  <a:srgbClr val="CC3300"/>
                </a:solidFill>
                <a:latin typeface="Calibri"/>
                <a:cs typeface="Calibri"/>
              </a:rPr>
              <a:t>y</a:t>
            </a:r>
            <a:r>
              <a:rPr sz="3000" spc="-10" dirty="0">
                <a:solidFill>
                  <a:srgbClr val="CC3300"/>
                </a:solidFill>
                <a:latin typeface="Calibri"/>
                <a:cs typeface="Calibri"/>
              </a:rPr>
              <a:t>l</a:t>
            </a:r>
            <a:r>
              <a:rPr sz="3000" dirty="0">
                <a:solidFill>
                  <a:srgbClr val="CC3300"/>
                </a:solidFill>
                <a:latin typeface="Calibri"/>
                <a:cs typeface="Calibri"/>
              </a:rPr>
              <a:t>a</a:t>
            </a:r>
            <a:endParaRPr sz="3000">
              <a:latin typeface="Calibri"/>
              <a:cs typeface="Calibri"/>
            </a:endParaRPr>
          </a:p>
        </p:txBody>
      </p:sp>
      <p:sp>
        <p:nvSpPr>
          <p:cNvPr id="17" name="object 17"/>
          <p:cNvSpPr txBox="1"/>
          <p:nvPr/>
        </p:nvSpPr>
        <p:spPr>
          <a:xfrm>
            <a:off x="547217" y="4164457"/>
            <a:ext cx="8072755" cy="1861185"/>
          </a:xfrm>
          <a:prstGeom prst="rect">
            <a:avLst/>
          </a:prstGeom>
        </p:spPr>
        <p:txBody>
          <a:bodyPr vert="horz" wrap="square" lIns="0" tIns="0" rIns="0" bIns="0" rtlCol="0">
            <a:spAutoFit/>
          </a:bodyPr>
          <a:lstStyle/>
          <a:p>
            <a:pPr marL="12700" marR="5080" algn="just">
              <a:lnSpc>
                <a:spcPct val="100000"/>
              </a:lnSpc>
            </a:pPr>
            <a:r>
              <a:rPr sz="3000" spc="-5" dirty="0">
                <a:latin typeface="Calibri"/>
                <a:cs typeface="Calibri"/>
              </a:rPr>
              <a:t>ikinci en iyi </a:t>
            </a:r>
            <a:r>
              <a:rPr sz="3000" spc="-10" dirty="0">
                <a:latin typeface="Calibri"/>
                <a:cs typeface="Calibri"/>
              </a:rPr>
              <a:t>teklif </a:t>
            </a:r>
            <a:r>
              <a:rPr sz="3000" spc="-5" dirty="0">
                <a:latin typeface="Calibri"/>
                <a:cs typeface="Calibri"/>
              </a:rPr>
              <a:t>sahibiyle sözleşme </a:t>
            </a:r>
            <a:r>
              <a:rPr sz="3000" spc="-30" dirty="0">
                <a:latin typeface="Calibri"/>
                <a:cs typeface="Calibri"/>
              </a:rPr>
              <a:t>imzalanabilir.  </a:t>
            </a:r>
            <a:r>
              <a:rPr sz="3000" spc="-5" dirty="0">
                <a:latin typeface="Calibri"/>
                <a:cs typeface="Calibri"/>
              </a:rPr>
              <a:t>İkinci en iyi </a:t>
            </a:r>
            <a:r>
              <a:rPr sz="3000" spc="-10" dirty="0">
                <a:latin typeface="Calibri"/>
                <a:cs typeface="Calibri"/>
              </a:rPr>
              <a:t>teklif </a:t>
            </a:r>
            <a:r>
              <a:rPr sz="3000" spc="-5" dirty="0">
                <a:latin typeface="Calibri"/>
                <a:cs typeface="Calibri"/>
              </a:rPr>
              <a:t>sahibi de </a:t>
            </a:r>
            <a:r>
              <a:rPr sz="3000" spc="-10" dirty="0">
                <a:latin typeface="Calibri"/>
                <a:cs typeface="Calibri"/>
              </a:rPr>
              <a:t>sözleşmeyi imzalamazsa  geçici </a:t>
            </a:r>
            <a:r>
              <a:rPr sz="3000" spc="-15" dirty="0">
                <a:latin typeface="Calibri"/>
                <a:cs typeface="Calibri"/>
              </a:rPr>
              <a:t>teminatı</a:t>
            </a:r>
            <a:r>
              <a:rPr sz="3000" spc="645" dirty="0">
                <a:latin typeface="Calibri"/>
                <a:cs typeface="Calibri"/>
              </a:rPr>
              <a:t> </a:t>
            </a:r>
            <a:r>
              <a:rPr sz="3000" spc="-10" dirty="0">
                <a:latin typeface="Calibri"/>
                <a:cs typeface="Calibri"/>
              </a:rPr>
              <a:t>gelir </a:t>
            </a:r>
            <a:r>
              <a:rPr sz="3000" spc="-20" dirty="0">
                <a:latin typeface="Calibri"/>
                <a:cs typeface="Calibri"/>
              </a:rPr>
              <a:t>kaydedilerek </a:t>
            </a:r>
            <a:r>
              <a:rPr sz="3000" dirty="0">
                <a:latin typeface="Calibri"/>
                <a:cs typeface="Calibri"/>
              </a:rPr>
              <a:t>altı </a:t>
            </a:r>
            <a:r>
              <a:rPr sz="3000" spc="-25" dirty="0">
                <a:latin typeface="Calibri"/>
                <a:cs typeface="Calibri"/>
              </a:rPr>
              <a:t>aydan </a:t>
            </a:r>
            <a:r>
              <a:rPr sz="3000" dirty="0">
                <a:latin typeface="Calibri"/>
                <a:cs typeface="Calibri"/>
              </a:rPr>
              <a:t>az  </a:t>
            </a:r>
            <a:r>
              <a:rPr sz="3000" spc="-5" dirty="0">
                <a:latin typeface="Calibri"/>
                <a:cs typeface="Calibri"/>
              </a:rPr>
              <a:t>olmamak </a:t>
            </a:r>
            <a:r>
              <a:rPr sz="3000" spc="-25" dirty="0">
                <a:latin typeface="Calibri"/>
                <a:cs typeface="Calibri"/>
              </a:rPr>
              <a:t>üzere </a:t>
            </a:r>
            <a:r>
              <a:rPr sz="3000" spc="-5" dirty="0">
                <a:latin typeface="Calibri"/>
                <a:cs typeface="Calibri"/>
              </a:rPr>
              <a:t>bir yıla </a:t>
            </a:r>
            <a:r>
              <a:rPr sz="3000" spc="-10" dirty="0">
                <a:latin typeface="Calibri"/>
                <a:cs typeface="Calibri"/>
              </a:rPr>
              <a:t>kadar ihalelere   </a:t>
            </a:r>
            <a:r>
              <a:rPr sz="3000" spc="220" dirty="0">
                <a:latin typeface="Calibri"/>
                <a:cs typeface="Calibri"/>
              </a:rPr>
              <a:t> </a:t>
            </a:r>
            <a:r>
              <a:rPr sz="3000" spc="-15" dirty="0">
                <a:latin typeface="Calibri"/>
                <a:cs typeface="Calibri"/>
              </a:rPr>
              <a:t>katılmaktan</a:t>
            </a:r>
            <a:endParaRPr sz="3000">
              <a:latin typeface="Calibri"/>
              <a:cs typeface="Calibri"/>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471927" y="309371"/>
            <a:ext cx="431444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745994" y="423926"/>
            <a:ext cx="3679190" cy="521334"/>
          </a:xfrm>
          <a:prstGeom prst="rect">
            <a:avLst/>
          </a:prstGeom>
        </p:spPr>
        <p:txBody>
          <a:bodyPr vert="horz" wrap="square" lIns="0" tIns="0" rIns="0" bIns="0" rtlCol="0">
            <a:spAutoFit/>
          </a:bodyPr>
          <a:lstStyle/>
          <a:p>
            <a:pPr marL="12700">
              <a:lnSpc>
                <a:spcPct val="100000"/>
              </a:lnSpc>
            </a:pPr>
            <a:r>
              <a:rPr spc="-5" dirty="0"/>
              <a:t>İdarenin</a:t>
            </a:r>
            <a:r>
              <a:rPr spc="-80" dirty="0"/>
              <a:t> </a:t>
            </a:r>
            <a:r>
              <a:rPr dirty="0"/>
              <a:t>Sorumluluğu</a:t>
            </a:r>
          </a:p>
        </p:txBody>
      </p:sp>
      <p:sp>
        <p:nvSpPr>
          <p:cNvPr id="7" name="object 7"/>
          <p:cNvSpPr/>
          <p:nvPr/>
        </p:nvSpPr>
        <p:spPr>
          <a:xfrm>
            <a:off x="468312" y="1196911"/>
            <a:ext cx="8229600" cy="5472430"/>
          </a:xfrm>
          <a:custGeom>
            <a:avLst/>
            <a:gdLst/>
            <a:ahLst/>
            <a:cxnLst/>
            <a:rect l="l" t="t" r="r" b="b"/>
            <a:pathLst>
              <a:path w="8229600" h="5472430">
                <a:moveTo>
                  <a:pt x="0" y="5472176"/>
                </a:moveTo>
                <a:lnTo>
                  <a:pt x="8229600" y="5472176"/>
                </a:lnTo>
                <a:lnTo>
                  <a:pt x="8229600" y="0"/>
                </a:lnTo>
                <a:lnTo>
                  <a:pt x="0" y="0"/>
                </a:lnTo>
                <a:lnTo>
                  <a:pt x="0" y="5472176"/>
                </a:lnTo>
                <a:close/>
              </a:path>
            </a:pathLst>
          </a:custGeom>
          <a:solidFill>
            <a:srgbClr val="FFFFFF"/>
          </a:solidFill>
        </p:spPr>
        <p:txBody>
          <a:bodyPr wrap="square" lIns="0" tIns="0" rIns="0" bIns="0" rtlCol="0"/>
          <a:lstStyle/>
          <a:p>
            <a:endParaRPr/>
          </a:p>
        </p:txBody>
      </p:sp>
      <p:sp>
        <p:nvSpPr>
          <p:cNvPr id="8" name="object 8"/>
          <p:cNvSpPr/>
          <p:nvPr/>
        </p:nvSpPr>
        <p:spPr>
          <a:xfrm>
            <a:off x="468312" y="1196911"/>
            <a:ext cx="8229600" cy="5472430"/>
          </a:xfrm>
          <a:custGeom>
            <a:avLst/>
            <a:gdLst/>
            <a:ahLst/>
            <a:cxnLst/>
            <a:rect l="l" t="t" r="r" b="b"/>
            <a:pathLst>
              <a:path w="8229600" h="5472430">
                <a:moveTo>
                  <a:pt x="0" y="5472176"/>
                </a:moveTo>
                <a:lnTo>
                  <a:pt x="8229600" y="5472176"/>
                </a:lnTo>
                <a:lnTo>
                  <a:pt x="8229600" y="0"/>
                </a:lnTo>
                <a:lnTo>
                  <a:pt x="0" y="0"/>
                </a:lnTo>
                <a:lnTo>
                  <a:pt x="0" y="5472176"/>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394459"/>
            <a:ext cx="8072120" cy="488950"/>
          </a:xfrm>
          <a:prstGeom prst="rect">
            <a:avLst/>
          </a:prstGeom>
        </p:spPr>
        <p:txBody>
          <a:bodyPr vert="horz" wrap="square" lIns="0" tIns="0" rIns="0" bIns="0" rtlCol="0">
            <a:spAutoFit/>
          </a:bodyPr>
          <a:lstStyle/>
          <a:p>
            <a:pPr marL="205740" indent="-193040">
              <a:lnSpc>
                <a:spcPct val="100000"/>
              </a:lnSpc>
              <a:buClr>
                <a:srgbClr val="FF0000"/>
              </a:buClr>
              <a:buSzPct val="83333"/>
              <a:buFont typeface="Arial"/>
              <a:buChar char="•"/>
              <a:tabLst>
                <a:tab pos="206375" algn="l"/>
                <a:tab pos="1252855" algn="l"/>
                <a:tab pos="1797050" algn="l"/>
                <a:tab pos="2310765" algn="l"/>
                <a:tab pos="2854960" algn="l"/>
                <a:tab pos="3771265" algn="l"/>
                <a:tab pos="5391150" algn="l"/>
                <a:tab pos="6310630" algn="l"/>
                <a:tab pos="7133590" algn="l"/>
              </a:tabLst>
            </a:pPr>
            <a:r>
              <a:rPr sz="3000" dirty="0">
                <a:latin typeface="Calibri"/>
                <a:cs typeface="Calibri"/>
              </a:rPr>
              <a:t>İda</a:t>
            </a:r>
            <a:r>
              <a:rPr sz="3000" spc="-40" dirty="0">
                <a:latin typeface="Calibri"/>
                <a:cs typeface="Calibri"/>
              </a:rPr>
              <a:t>r</a:t>
            </a:r>
            <a:r>
              <a:rPr sz="3000" dirty="0">
                <a:latin typeface="Calibri"/>
                <a:cs typeface="Calibri"/>
              </a:rPr>
              <a:t>e,	42	</a:t>
            </a:r>
            <a:r>
              <a:rPr sz="3000" spc="-25" dirty="0">
                <a:latin typeface="Calibri"/>
                <a:cs typeface="Calibri"/>
              </a:rPr>
              <a:t>v</a:t>
            </a:r>
            <a:r>
              <a:rPr sz="3000" dirty="0">
                <a:latin typeface="Calibri"/>
                <a:cs typeface="Calibri"/>
              </a:rPr>
              <a:t>e	44	</a:t>
            </a:r>
            <a:r>
              <a:rPr sz="3000" spc="-20" dirty="0">
                <a:latin typeface="Calibri"/>
                <a:cs typeface="Calibri"/>
              </a:rPr>
              <a:t>ü</a:t>
            </a:r>
            <a:r>
              <a:rPr sz="3000" spc="-5" dirty="0">
                <a:latin typeface="Calibri"/>
                <a:cs typeface="Calibri"/>
              </a:rPr>
              <a:t>ncü</a:t>
            </a:r>
            <a:r>
              <a:rPr sz="3000" dirty="0">
                <a:latin typeface="Calibri"/>
                <a:cs typeface="Calibri"/>
              </a:rPr>
              <a:t>	ma</a:t>
            </a:r>
            <a:r>
              <a:rPr sz="3000" spc="-15" dirty="0">
                <a:latin typeface="Calibri"/>
                <a:cs typeface="Calibri"/>
              </a:rPr>
              <a:t>d</a:t>
            </a:r>
            <a:r>
              <a:rPr sz="3000" spc="-5" dirty="0">
                <a:latin typeface="Calibri"/>
                <a:cs typeface="Calibri"/>
              </a:rPr>
              <a:t>d</a:t>
            </a:r>
            <a:r>
              <a:rPr sz="3000" spc="-10" dirty="0">
                <a:latin typeface="Calibri"/>
                <a:cs typeface="Calibri"/>
              </a:rPr>
              <a:t>e</a:t>
            </a:r>
            <a:r>
              <a:rPr sz="3000" spc="-5" dirty="0">
                <a:latin typeface="Calibri"/>
                <a:cs typeface="Calibri"/>
              </a:rPr>
              <a:t>d</a:t>
            </a:r>
            <a:r>
              <a:rPr sz="3000" dirty="0">
                <a:latin typeface="Calibri"/>
                <a:cs typeface="Calibri"/>
              </a:rPr>
              <a:t>e	</a:t>
            </a:r>
            <a:r>
              <a:rPr sz="3000" spc="-55" dirty="0">
                <a:latin typeface="Calibri"/>
                <a:cs typeface="Calibri"/>
              </a:rPr>
              <a:t>y</a:t>
            </a:r>
            <a:r>
              <a:rPr sz="3000" dirty="0">
                <a:latin typeface="Calibri"/>
                <a:cs typeface="Calibri"/>
              </a:rPr>
              <a:t>az</a:t>
            </a:r>
            <a:r>
              <a:rPr sz="3000" spc="5" dirty="0">
                <a:latin typeface="Calibri"/>
                <a:cs typeface="Calibri"/>
              </a:rPr>
              <a:t>ı</a:t>
            </a:r>
            <a:r>
              <a:rPr sz="3000" dirty="0">
                <a:latin typeface="Calibri"/>
                <a:cs typeface="Calibri"/>
              </a:rPr>
              <a:t>lı	</a:t>
            </a:r>
            <a:r>
              <a:rPr sz="3000" spc="-5" dirty="0">
                <a:latin typeface="Calibri"/>
                <a:cs typeface="Calibri"/>
              </a:rPr>
              <a:t>sü</a:t>
            </a:r>
            <a:r>
              <a:rPr sz="3000" spc="-45" dirty="0">
                <a:latin typeface="Calibri"/>
                <a:cs typeface="Calibri"/>
              </a:rPr>
              <a:t>r</a:t>
            </a:r>
            <a:r>
              <a:rPr sz="3000" dirty="0">
                <a:latin typeface="Calibri"/>
                <a:cs typeface="Calibri"/>
              </a:rPr>
              <a:t>e	iç</a:t>
            </a:r>
            <a:r>
              <a:rPr sz="3000" spc="-10" dirty="0">
                <a:latin typeface="Calibri"/>
                <a:cs typeface="Calibri"/>
              </a:rPr>
              <a:t>i</a:t>
            </a:r>
            <a:r>
              <a:rPr sz="3000" spc="-5" dirty="0">
                <a:latin typeface="Calibri"/>
                <a:cs typeface="Calibri"/>
              </a:rPr>
              <a:t>nde</a:t>
            </a:r>
            <a:endParaRPr sz="3000">
              <a:latin typeface="Calibri"/>
              <a:cs typeface="Calibri"/>
            </a:endParaRPr>
          </a:p>
        </p:txBody>
      </p:sp>
      <p:sp>
        <p:nvSpPr>
          <p:cNvPr id="20" name="object 20"/>
          <p:cNvSpPr txBox="1"/>
          <p:nvPr/>
        </p:nvSpPr>
        <p:spPr>
          <a:xfrm>
            <a:off x="547217" y="6004509"/>
            <a:ext cx="3180715" cy="406400"/>
          </a:xfrm>
          <a:prstGeom prst="rect">
            <a:avLst/>
          </a:prstGeom>
        </p:spPr>
        <p:txBody>
          <a:bodyPr vert="horz" wrap="square" lIns="0" tIns="0" rIns="0" bIns="0" rtlCol="0">
            <a:spAutoFit/>
          </a:bodyPr>
          <a:lstStyle/>
          <a:p>
            <a:pPr marL="12700">
              <a:lnSpc>
                <a:spcPts val="2950"/>
              </a:lnSpc>
            </a:pPr>
            <a:r>
              <a:rPr sz="3000" spc="-5" dirty="0">
                <a:latin typeface="Calibri"/>
                <a:cs typeface="Calibri"/>
              </a:rPr>
              <a:t>hükümleri</a:t>
            </a:r>
            <a:r>
              <a:rPr sz="3000" spc="-25" dirty="0">
                <a:latin typeface="Calibri"/>
                <a:cs typeface="Calibri"/>
              </a:rPr>
              <a:t> </a:t>
            </a:r>
            <a:r>
              <a:rPr sz="3000" spc="-40" dirty="0">
                <a:latin typeface="Calibri"/>
                <a:cs typeface="Calibri"/>
              </a:rPr>
              <a:t>uygulanır.</a:t>
            </a:r>
            <a:endParaRPr sz="3000">
              <a:latin typeface="Calibri"/>
              <a:cs typeface="Calibri"/>
            </a:endParaRPr>
          </a:p>
        </p:txBody>
      </p:sp>
      <p:sp>
        <p:nvSpPr>
          <p:cNvPr id="21" name="object 21"/>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142</a:t>
            </a:fld>
            <a:endParaRPr dirty="0"/>
          </a:p>
        </p:txBody>
      </p:sp>
      <p:sp>
        <p:nvSpPr>
          <p:cNvPr id="10" name="object 10"/>
          <p:cNvSpPr txBox="1"/>
          <p:nvPr/>
        </p:nvSpPr>
        <p:spPr>
          <a:xfrm>
            <a:off x="5918708" y="1805940"/>
            <a:ext cx="2700655" cy="489584"/>
          </a:xfrm>
          <a:prstGeom prst="rect">
            <a:avLst/>
          </a:prstGeom>
        </p:spPr>
        <p:txBody>
          <a:bodyPr vert="horz" wrap="square" lIns="0" tIns="0" rIns="0" bIns="0" rtlCol="0">
            <a:spAutoFit/>
          </a:bodyPr>
          <a:lstStyle/>
          <a:p>
            <a:pPr marL="12700">
              <a:lnSpc>
                <a:spcPct val="100000"/>
              </a:lnSpc>
              <a:tabLst>
                <a:tab pos="1750060" algn="l"/>
              </a:tabLst>
            </a:pPr>
            <a:r>
              <a:rPr sz="3000" spc="-95" dirty="0">
                <a:latin typeface="Calibri"/>
                <a:cs typeface="Calibri"/>
              </a:rPr>
              <a:t>k</a:t>
            </a:r>
            <a:r>
              <a:rPr sz="3000" spc="-20" dirty="0">
                <a:latin typeface="Calibri"/>
                <a:cs typeface="Calibri"/>
              </a:rPr>
              <a:t>e</a:t>
            </a:r>
            <a:r>
              <a:rPr sz="3000" spc="-5" dirty="0">
                <a:latin typeface="Calibri"/>
                <a:cs typeface="Calibri"/>
              </a:rPr>
              <a:t>nd</a:t>
            </a:r>
            <a:r>
              <a:rPr sz="3000" spc="-15" dirty="0">
                <a:latin typeface="Calibri"/>
                <a:cs typeface="Calibri"/>
              </a:rPr>
              <a:t>i</a:t>
            </a:r>
            <a:r>
              <a:rPr sz="3000" spc="-5" dirty="0">
                <a:latin typeface="Calibri"/>
                <a:cs typeface="Calibri"/>
              </a:rPr>
              <a:t>sin</a:t>
            </a:r>
            <a:r>
              <a:rPr sz="3000" dirty="0">
                <a:latin typeface="Calibri"/>
                <a:cs typeface="Calibri"/>
              </a:rPr>
              <a:t>e	düş</a:t>
            </a:r>
            <a:r>
              <a:rPr sz="3000" spc="-15" dirty="0">
                <a:latin typeface="Calibri"/>
                <a:cs typeface="Calibri"/>
              </a:rPr>
              <a:t>e</a:t>
            </a:r>
            <a:r>
              <a:rPr sz="3000" dirty="0">
                <a:latin typeface="Calibri"/>
                <a:cs typeface="Calibri"/>
              </a:rPr>
              <a:t>n</a:t>
            </a:r>
            <a:endParaRPr sz="3000">
              <a:latin typeface="Calibri"/>
              <a:cs typeface="Calibri"/>
            </a:endParaRPr>
          </a:p>
        </p:txBody>
      </p:sp>
      <p:sp>
        <p:nvSpPr>
          <p:cNvPr id="11" name="object 11"/>
          <p:cNvSpPr txBox="1"/>
          <p:nvPr/>
        </p:nvSpPr>
        <p:spPr>
          <a:xfrm>
            <a:off x="547217" y="1805940"/>
            <a:ext cx="1442085" cy="901065"/>
          </a:xfrm>
          <a:prstGeom prst="rect">
            <a:avLst/>
          </a:prstGeom>
        </p:spPr>
        <p:txBody>
          <a:bodyPr vert="horz" wrap="square" lIns="0" tIns="0" rIns="0" bIns="0" rtlCol="0">
            <a:spAutoFit/>
          </a:bodyPr>
          <a:lstStyle/>
          <a:p>
            <a:pPr marL="12700">
              <a:lnSpc>
                <a:spcPts val="3420"/>
              </a:lnSpc>
            </a:pPr>
            <a:r>
              <a:rPr sz="3000" dirty="0">
                <a:latin typeface="Calibri"/>
                <a:cs typeface="Calibri"/>
              </a:rPr>
              <a:t>s</a:t>
            </a:r>
            <a:r>
              <a:rPr sz="3000" spc="-35" dirty="0">
                <a:latin typeface="Calibri"/>
                <a:cs typeface="Calibri"/>
              </a:rPr>
              <a:t>ö</a:t>
            </a:r>
            <a:r>
              <a:rPr sz="3000" dirty="0">
                <a:latin typeface="Calibri"/>
                <a:cs typeface="Calibri"/>
              </a:rPr>
              <a:t>zl</a:t>
            </a:r>
            <a:r>
              <a:rPr sz="3000" spc="-15" dirty="0">
                <a:latin typeface="Calibri"/>
                <a:cs typeface="Calibri"/>
              </a:rPr>
              <a:t>e</a:t>
            </a:r>
            <a:r>
              <a:rPr sz="3000" dirty="0">
                <a:latin typeface="Calibri"/>
                <a:cs typeface="Calibri"/>
              </a:rPr>
              <a:t>şme</a:t>
            </a:r>
            <a:endParaRPr sz="3000">
              <a:latin typeface="Calibri"/>
              <a:cs typeface="Calibri"/>
            </a:endParaRPr>
          </a:p>
          <a:p>
            <a:pPr marL="12700">
              <a:lnSpc>
                <a:spcPts val="3420"/>
              </a:lnSpc>
            </a:pPr>
            <a:r>
              <a:rPr sz="3000" spc="-15" dirty="0">
                <a:latin typeface="Calibri"/>
                <a:cs typeface="Calibri"/>
              </a:rPr>
              <a:t>görevleri</a:t>
            </a:r>
            <a:endParaRPr sz="3000">
              <a:latin typeface="Calibri"/>
              <a:cs typeface="Calibri"/>
            </a:endParaRPr>
          </a:p>
        </p:txBody>
      </p:sp>
      <p:sp>
        <p:nvSpPr>
          <p:cNvPr id="12" name="object 12"/>
          <p:cNvSpPr txBox="1"/>
          <p:nvPr/>
        </p:nvSpPr>
        <p:spPr>
          <a:xfrm>
            <a:off x="2239136" y="1805940"/>
            <a:ext cx="3428365" cy="901065"/>
          </a:xfrm>
          <a:prstGeom prst="rect">
            <a:avLst/>
          </a:prstGeom>
        </p:spPr>
        <p:txBody>
          <a:bodyPr vert="horz" wrap="square" lIns="0" tIns="0" rIns="0" bIns="0" rtlCol="0">
            <a:spAutoFit/>
          </a:bodyPr>
          <a:lstStyle/>
          <a:p>
            <a:pPr marL="12700">
              <a:lnSpc>
                <a:spcPts val="3420"/>
              </a:lnSpc>
              <a:tabLst>
                <a:tab pos="1736089" algn="l"/>
              </a:tabLst>
            </a:pPr>
            <a:r>
              <a:rPr sz="3000" spc="-10" dirty="0">
                <a:latin typeface="Calibri"/>
                <a:cs typeface="Calibri"/>
              </a:rPr>
              <a:t>yapılması	hususunda</a:t>
            </a:r>
            <a:endParaRPr sz="3000">
              <a:latin typeface="Calibri"/>
              <a:cs typeface="Calibri"/>
            </a:endParaRPr>
          </a:p>
          <a:p>
            <a:pPr marL="82550">
              <a:lnSpc>
                <a:spcPts val="3420"/>
              </a:lnSpc>
            </a:pPr>
            <a:r>
              <a:rPr sz="3000" spc="-10" dirty="0">
                <a:latin typeface="Calibri"/>
                <a:cs typeface="Calibri"/>
              </a:rPr>
              <a:t>yapmakla</a:t>
            </a:r>
            <a:endParaRPr sz="3000">
              <a:latin typeface="Calibri"/>
              <a:cs typeface="Calibri"/>
            </a:endParaRPr>
          </a:p>
        </p:txBody>
      </p:sp>
      <p:sp>
        <p:nvSpPr>
          <p:cNvPr id="13" name="object 13"/>
          <p:cNvSpPr txBox="1"/>
          <p:nvPr/>
        </p:nvSpPr>
        <p:spPr>
          <a:xfrm>
            <a:off x="547217" y="2629153"/>
            <a:ext cx="3248025" cy="488950"/>
          </a:xfrm>
          <a:prstGeom prst="rect">
            <a:avLst/>
          </a:prstGeom>
        </p:spPr>
        <p:txBody>
          <a:bodyPr vert="horz" wrap="square" lIns="0" tIns="0" rIns="0" bIns="0" rtlCol="0">
            <a:spAutoFit/>
          </a:bodyPr>
          <a:lstStyle/>
          <a:p>
            <a:pPr marL="12700">
              <a:lnSpc>
                <a:spcPct val="100000"/>
              </a:lnSpc>
              <a:tabLst>
                <a:tab pos="2269490" algn="l"/>
              </a:tabLst>
            </a:pPr>
            <a:r>
              <a:rPr sz="3000" spc="-5" dirty="0">
                <a:solidFill>
                  <a:srgbClr val="CC0099"/>
                </a:solidFill>
                <a:latin typeface="Calibri"/>
                <a:cs typeface="Calibri"/>
              </a:rPr>
              <a:t>yükümlülüğü	</a:t>
            </a:r>
            <a:r>
              <a:rPr sz="3000" spc="-15" dirty="0">
                <a:solidFill>
                  <a:srgbClr val="CC0099"/>
                </a:solidFill>
                <a:latin typeface="Calibri"/>
                <a:cs typeface="Calibri"/>
              </a:rPr>
              <a:t>yerine</a:t>
            </a:r>
            <a:endParaRPr sz="3000">
              <a:latin typeface="Calibri"/>
              <a:cs typeface="Calibri"/>
            </a:endParaRPr>
          </a:p>
        </p:txBody>
      </p:sp>
      <p:sp>
        <p:nvSpPr>
          <p:cNvPr id="14" name="object 14"/>
          <p:cNvSpPr txBox="1"/>
          <p:nvPr/>
        </p:nvSpPr>
        <p:spPr>
          <a:xfrm>
            <a:off x="4022597" y="2269489"/>
            <a:ext cx="4598670" cy="848994"/>
          </a:xfrm>
          <a:prstGeom prst="rect">
            <a:avLst/>
          </a:prstGeom>
        </p:spPr>
        <p:txBody>
          <a:bodyPr vert="horz" wrap="square" lIns="0" tIns="0" rIns="0" bIns="0" rtlCol="0">
            <a:spAutoFit/>
          </a:bodyPr>
          <a:lstStyle/>
          <a:p>
            <a:pPr marL="12700" marR="5080" indent="164465">
              <a:lnSpc>
                <a:spcPts val="3240"/>
              </a:lnSpc>
              <a:tabLst>
                <a:tab pos="2197735" algn="l"/>
                <a:tab pos="2502535" algn="l"/>
                <a:tab pos="3691890" algn="l"/>
                <a:tab pos="4184015" algn="l"/>
              </a:tabLst>
            </a:pPr>
            <a:r>
              <a:rPr sz="3000" dirty="0">
                <a:latin typeface="Calibri"/>
                <a:cs typeface="Calibri"/>
              </a:rPr>
              <a:t>yü</a:t>
            </a:r>
            <a:r>
              <a:rPr sz="3000" spc="-15" dirty="0">
                <a:latin typeface="Calibri"/>
                <a:cs typeface="Calibri"/>
              </a:rPr>
              <a:t>k</a:t>
            </a:r>
            <a:r>
              <a:rPr sz="3000" dirty="0">
                <a:latin typeface="Calibri"/>
                <a:cs typeface="Calibri"/>
              </a:rPr>
              <a:t>üml</a:t>
            </a:r>
            <a:r>
              <a:rPr sz="3000" spc="-10" dirty="0">
                <a:latin typeface="Calibri"/>
                <a:cs typeface="Calibri"/>
              </a:rPr>
              <a:t>ü</a:t>
            </a:r>
            <a:r>
              <a:rPr sz="3000" spc="-5" dirty="0">
                <a:latin typeface="Calibri"/>
                <a:cs typeface="Calibri"/>
              </a:rPr>
              <a:t>dü</a:t>
            </a:r>
            <a:r>
              <a:rPr sz="3000" spc="-295" dirty="0">
                <a:latin typeface="Calibri"/>
                <a:cs typeface="Calibri"/>
              </a:rPr>
              <a:t>r</a:t>
            </a:r>
            <a:r>
              <a:rPr sz="3000" dirty="0">
                <a:latin typeface="Calibri"/>
                <a:cs typeface="Calibri"/>
              </a:rPr>
              <a:t>.		</a:t>
            </a:r>
            <a:r>
              <a:rPr sz="3000" dirty="0">
                <a:solidFill>
                  <a:srgbClr val="CC0099"/>
                </a:solidFill>
                <a:latin typeface="Calibri"/>
                <a:cs typeface="Calibri"/>
              </a:rPr>
              <a:t>İda</a:t>
            </a:r>
            <a:r>
              <a:rPr sz="3000" spc="-40" dirty="0">
                <a:solidFill>
                  <a:srgbClr val="CC0099"/>
                </a:solidFill>
                <a:latin typeface="Calibri"/>
                <a:cs typeface="Calibri"/>
              </a:rPr>
              <a:t>r</a:t>
            </a:r>
            <a:r>
              <a:rPr sz="3000" dirty="0">
                <a:solidFill>
                  <a:srgbClr val="CC0099"/>
                </a:solidFill>
                <a:latin typeface="Calibri"/>
                <a:cs typeface="Calibri"/>
              </a:rPr>
              <a:t>e</a:t>
            </a:r>
            <a:r>
              <a:rPr sz="3000" spc="-10" dirty="0">
                <a:solidFill>
                  <a:srgbClr val="CC0099"/>
                </a:solidFill>
                <a:latin typeface="Calibri"/>
                <a:cs typeface="Calibri"/>
              </a:rPr>
              <a:t>n</a:t>
            </a:r>
            <a:r>
              <a:rPr sz="3000" dirty="0">
                <a:solidFill>
                  <a:srgbClr val="CC0099"/>
                </a:solidFill>
                <a:latin typeface="Calibri"/>
                <a:cs typeface="Calibri"/>
              </a:rPr>
              <a:t>in	</a:t>
            </a:r>
            <a:r>
              <a:rPr sz="3000" spc="-5" dirty="0">
                <a:solidFill>
                  <a:srgbClr val="CC0099"/>
                </a:solidFill>
                <a:latin typeface="Calibri"/>
                <a:cs typeface="Calibri"/>
              </a:rPr>
              <a:t>bu  </a:t>
            </a:r>
            <a:r>
              <a:rPr sz="3000" spc="-35" dirty="0">
                <a:solidFill>
                  <a:srgbClr val="CC0099"/>
                </a:solidFill>
                <a:latin typeface="Calibri"/>
                <a:cs typeface="Calibri"/>
              </a:rPr>
              <a:t>g</a:t>
            </a:r>
            <a:r>
              <a:rPr sz="3000" spc="-20" dirty="0">
                <a:solidFill>
                  <a:srgbClr val="CC0099"/>
                </a:solidFill>
                <a:latin typeface="Calibri"/>
                <a:cs typeface="Calibri"/>
              </a:rPr>
              <a:t>e</a:t>
            </a:r>
            <a:r>
              <a:rPr sz="3000" dirty="0">
                <a:solidFill>
                  <a:srgbClr val="CC0099"/>
                </a:solidFill>
                <a:latin typeface="Calibri"/>
                <a:cs typeface="Calibri"/>
              </a:rPr>
              <a:t>tirm</a:t>
            </a:r>
            <a:r>
              <a:rPr sz="3000" spc="-5" dirty="0">
                <a:solidFill>
                  <a:srgbClr val="CC0099"/>
                </a:solidFill>
                <a:latin typeface="Calibri"/>
                <a:cs typeface="Calibri"/>
              </a:rPr>
              <a:t>e</a:t>
            </a:r>
            <a:r>
              <a:rPr sz="3000" dirty="0">
                <a:solidFill>
                  <a:srgbClr val="CC0099"/>
                </a:solidFill>
                <a:latin typeface="Calibri"/>
                <a:cs typeface="Calibri"/>
              </a:rPr>
              <a:t>mesi	</a:t>
            </a:r>
            <a:r>
              <a:rPr sz="3000" spc="-5" dirty="0">
                <a:solidFill>
                  <a:srgbClr val="CC0099"/>
                </a:solidFill>
                <a:latin typeface="Calibri"/>
                <a:cs typeface="Calibri"/>
              </a:rPr>
              <a:t>hal</a:t>
            </a:r>
            <a:r>
              <a:rPr sz="3000" spc="-10" dirty="0">
                <a:solidFill>
                  <a:srgbClr val="CC0099"/>
                </a:solidFill>
                <a:latin typeface="Calibri"/>
                <a:cs typeface="Calibri"/>
              </a:rPr>
              <a:t>i</a:t>
            </a:r>
            <a:r>
              <a:rPr sz="3000" spc="-5" dirty="0">
                <a:solidFill>
                  <a:srgbClr val="CC0099"/>
                </a:solidFill>
                <a:latin typeface="Calibri"/>
                <a:cs typeface="Calibri"/>
              </a:rPr>
              <a:t>nde</a:t>
            </a:r>
            <a:r>
              <a:rPr sz="3000" dirty="0">
                <a:solidFill>
                  <a:srgbClr val="CC0099"/>
                </a:solidFill>
                <a:latin typeface="Calibri"/>
                <a:cs typeface="Calibri"/>
              </a:rPr>
              <a:t>,	</a:t>
            </a:r>
            <a:r>
              <a:rPr sz="3000" dirty="0">
                <a:latin typeface="Calibri"/>
                <a:cs typeface="Calibri"/>
              </a:rPr>
              <a:t>i</a:t>
            </a:r>
            <a:r>
              <a:rPr sz="3000" spc="-40" dirty="0">
                <a:latin typeface="Calibri"/>
                <a:cs typeface="Calibri"/>
              </a:rPr>
              <a:t>s</a:t>
            </a:r>
            <a:r>
              <a:rPr sz="3000" spc="-35" dirty="0">
                <a:latin typeface="Calibri"/>
                <a:cs typeface="Calibri"/>
              </a:rPr>
              <a:t>t</a:t>
            </a:r>
            <a:r>
              <a:rPr sz="3000" dirty="0">
                <a:latin typeface="Calibri"/>
                <a:cs typeface="Calibri"/>
              </a:rPr>
              <a:t>ekli</a:t>
            </a:r>
            <a:endParaRPr sz="3000">
              <a:latin typeface="Calibri"/>
              <a:cs typeface="Calibri"/>
            </a:endParaRPr>
          </a:p>
        </p:txBody>
      </p:sp>
      <p:sp>
        <p:nvSpPr>
          <p:cNvPr id="15" name="object 15"/>
          <p:cNvSpPr txBox="1"/>
          <p:nvPr/>
        </p:nvSpPr>
        <p:spPr>
          <a:xfrm>
            <a:off x="547217" y="3086354"/>
            <a:ext cx="8073390" cy="1678305"/>
          </a:xfrm>
          <a:prstGeom prst="rect">
            <a:avLst/>
          </a:prstGeom>
        </p:spPr>
        <p:txBody>
          <a:bodyPr vert="horz" wrap="square" lIns="0" tIns="0" rIns="0" bIns="0" rtlCol="0">
            <a:spAutoFit/>
          </a:bodyPr>
          <a:lstStyle/>
          <a:p>
            <a:pPr marL="12700" marR="5080" algn="just">
              <a:lnSpc>
                <a:spcPct val="90000"/>
              </a:lnSpc>
            </a:pPr>
            <a:r>
              <a:rPr sz="3000" spc="-10" dirty="0">
                <a:latin typeface="Calibri"/>
                <a:cs typeface="Calibri"/>
              </a:rPr>
              <a:t>sürenin </a:t>
            </a:r>
            <a:r>
              <a:rPr sz="3000" spc="-5" dirty="0">
                <a:latin typeface="Calibri"/>
                <a:cs typeface="Calibri"/>
              </a:rPr>
              <a:t>bitmesini </a:t>
            </a:r>
            <a:r>
              <a:rPr sz="3000" spc="-15" dirty="0">
                <a:latin typeface="Calibri"/>
                <a:cs typeface="Calibri"/>
              </a:rPr>
              <a:t>izleyen </a:t>
            </a:r>
            <a:r>
              <a:rPr sz="3000" spc="-5" dirty="0">
                <a:latin typeface="Calibri"/>
                <a:cs typeface="Calibri"/>
              </a:rPr>
              <a:t>günden </a:t>
            </a:r>
            <a:r>
              <a:rPr sz="3000" spc="-10" dirty="0">
                <a:latin typeface="Calibri"/>
                <a:cs typeface="Calibri"/>
              </a:rPr>
              <a:t>itibaren </a:t>
            </a:r>
            <a:r>
              <a:rPr sz="3000" b="1" u="heavy" dirty="0">
                <a:solidFill>
                  <a:srgbClr val="CC3300"/>
                </a:solidFill>
                <a:latin typeface="Calibri"/>
                <a:cs typeface="Calibri"/>
              </a:rPr>
              <a:t>en </a:t>
            </a:r>
            <a:r>
              <a:rPr sz="3000" b="1" u="heavy" spc="-15" dirty="0">
                <a:solidFill>
                  <a:srgbClr val="CC3300"/>
                </a:solidFill>
                <a:latin typeface="Calibri"/>
                <a:cs typeface="Calibri"/>
              </a:rPr>
              <a:t>geç  </a:t>
            </a:r>
            <a:r>
              <a:rPr sz="3000" b="1" u="heavy" dirty="0">
                <a:solidFill>
                  <a:srgbClr val="CC3300"/>
                </a:solidFill>
                <a:latin typeface="Calibri"/>
                <a:cs typeface="Calibri"/>
              </a:rPr>
              <a:t>beş gün </a:t>
            </a:r>
            <a:r>
              <a:rPr sz="3000" b="1" u="heavy" spc="-5" dirty="0">
                <a:solidFill>
                  <a:srgbClr val="CC3300"/>
                </a:solidFill>
                <a:latin typeface="Calibri"/>
                <a:cs typeface="Calibri"/>
              </a:rPr>
              <a:t>içinde</a:t>
            </a:r>
            <a:r>
              <a:rPr sz="3000" b="1" u="heavy" spc="-5" dirty="0">
                <a:latin typeface="Calibri"/>
                <a:cs typeface="Calibri"/>
              </a:rPr>
              <a:t>, </a:t>
            </a:r>
            <a:r>
              <a:rPr sz="3000" dirty="0">
                <a:solidFill>
                  <a:srgbClr val="CC0099"/>
                </a:solidFill>
                <a:latin typeface="Calibri"/>
                <a:cs typeface="Calibri"/>
              </a:rPr>
              <a:t>on </a:t>
            </a:r>
            <a:r>
              <a:rPr sz="3000" spc="-5" dirty="0">
                <a:solidFill>
                  <a:srgbClr val="CC0099"/>
                </a:solidFill>
                <a:latin typeface="Calibri"/>
                <a:cs typeface="Calibri"/>
              </a:rPr>
              <a:t>gün </a:t>
            </a:r>
            <a:r>
              <a:rPr sz="3000" spc="-10" dirty="0">
                <a:solidFill>
                  <a:srgbClr val="CC0099"/>
                </a:solidFill>
                <a:latin typeface="Calibri"/>
                <a:cs typeface="Calibri"/>
              </a:rPr>
              <a:t>süreli </a:t>
            </a:r>
            <a:r>
              <a:rPr sz="3000" spc="-5" dirty="0">
                <a:solidFill>
                  <a:srgbClr val="CC0099"/>
                </a:solidFill>
                <a:latin typeface="Calibri"/>
                <a:cs typeface="Calibri"/>
              </a:rPr>
              <a:t>bir </a:t>
            </a:r>
            <a:r>
              <a:rPr sz="3000" spc="-10" dirty="0">
                <a:solidFill>
                  <a:srgbClr val="CC0099"/>
                </a:solidFill>
                <a:latin typeface="Calibri"/>
                <a:cs typeface="Calibri"/>
              </a:rPr>
              <a:t>noter </a:t>
            </a:r>
            <a:r>
              <a:rPr sz="3000" spc="-5" dirty="0">
                <a:solidFill>
                  <a:srgbClr val="CC0099"/>
                </a:solidFill>
                <a:latin typeface="Calibri"/>
                <a:cs typeface="Calibri"/>
              </a:rPr>
              <a:t>ihbarnamesi  ile bildirmek şartıyla, </a:t>
            </a:r>
            <a:r>
              <a:rPr sz="3000" spc="-10" dirty="0">
                <a:latin typeface="Calibri"/>
                <a:cs typeface="Calibri"/>
              </a:rPr>
              <a:t>taahhüdünden </a:t>
            </a:r>
            <a:r>
              <a:rPr sz="3000" spc="-35" dirty="0">
                <a:solidFill>
                  <a:srgbClr val="FF3300"/>
                </a:solidFill>
                <a:latin typeface="Calibri"/>
                <a:cs typeface="Calibri"/>
              </a:rPr>
              <a:t>vazgeçebilir. </a:t>
            </a:r>
            <a:r>
              <a:rPr sz="3000" dirty="0">
                <a:latin typeface="Calibri"/>
                <a:cs typeface="Calibri"/>
              </a:rPr>
              <a:t>Bu  </a:t>
            </a:r>
            <a:r>
              <a:rPr sz="3000" spc="-25" dirty="0">
                <a:latin typeface="Calibri"/>
                <a:cs typeface="Calibri"/>
              </a:rPr>
              <a:t>takdirde </a:t>
            </a:r>
            <a:r>
              <a:rPr sz="3000" spc="-10" dirty="0">
                <a:latin typeface="Calibri"/>
                <a:cs typeface="Calibri"/>
              </a:rPr>
              <a:t>geçici </a:t>
            </a:r>
            <a:r>
              <a:rPr sz="3000" spc="-15" dirty="0">
                <a:latin typeface="Calibri"/>
                <a:cs typeface="Calibri"/>
              </a:rPr>
              <a:t>teminat </a:t>
            </a:r>
            <a:r>
              <a:rPr sz="3000" spc="-10" dirty="0">
                <a:latin typeface="Calibri"/>
                <a:cs typeface="Calibri"/>
              </a:rPr>
              <a:t>geri verilir </a:t>
            </a:r>
            <a:r>
              <a:rPr sz="3000" spc="-15" dirty="0">
                <a:latin typeface="Calibri"/>
                <a:cs typeface="Calibri"/>
              </a:rPr>
              <a:t>ve istekli  </a:t>
            </a:r>
            <a:r>
              <a:rPr sz="3000" spc="80" dirty="0">
                <a:latin typeface="Calibri"/>
                <a:cs typeface="Calibri"/>
              </a:rPr>
              <a:t> </a:t>
            </a:r>
            <a:r>
              <a:rPr sz="3000" spc="-15" dirty="0">
                <a:latin typeface="Calibri"/>
                <a:cs typeface="Calibri"/>
              </a:rPr>
              <a:t>teminat</a:t>
            </a:r>
            <a:endParaRPr sz="3000">
              <a:latin typeface="Calibri"/>
              <a:cs typeface="Calibri"/>
            </a:endParaRPr>
          </a:p>
        </p:txBody>
      </p:sp>
      <p:sp>
        <p:nvSpPr>
          <p:cNvPr id="16" name="object 16"/>
          <p:cNvSpPr txBox="1"/>
          <p:nvPr/>
        </p:nvSpPr>
        <p:spPr>
          <a:xfrm>
            <a:off x="547217" y="4739004"/>
            <a:ext cx="1417955" cy="848994"/>
          </a:xfrm>
          <a:prstGeom prst="rect">
            <a:avLst/>
          </a:prstGeom>
        </p:spPr>
        <p:txBody>
          <a:bodyPr vert="horz" wrap="square" lIns="0" tIns="0" rIns="0" bIns="0" rtlCol="0">
            <a:spAutoFit/>
          </a:bodyPr>
          <a:lstStyle/>
          <a:p>
            <a:pPr marL="12700" marR="5080">
              <a:lnSpc>
                <a:spcPts val="3240"/>
              </a:lnSpc>
            </a:pPr>
            <a:r>
              <a:rPr sz="3000" spc="-10" dirty="0">
                <a:latin typeface="Calibri"/>
                <a:cs typeface="Calibri"/>
              </a:rPr>
              <a:t>vermek  </a:t>
            </a:r>
            <a:r>
              <a:rPr sz="3000" dirty="0">
                <a:latin typeface="Calibri"/>
                <a:cs typeface="Calibri"/>
              </a:rPr>
              <a:t>i</a:t>
            </a:r>
            <a:r>
              <a:rPr sz="3000" spc="-40" dirty="0">
                <a:latin typeface="Calibri"/>
                <a:cs typeface="Calibri"/>
              </a:rPr>
              <a:t>s</a:t>
            </a:r>
            <a:r>
              <a:rPr sz="3000" spc="-35" dirty="0">
                <a:latin typeface="Calibri"/>
                <a:cs typeface="Calibri"/>
              </a:rPr>
              <a:t>t</a:t>
            </a:r>
            <a:r>
              <a:rPr sz="3000" dirty="0">
                <a:latin typeface="Calibri"/>
                <a:cs typeface="Calibri"/>
              </a:rPr>
              <a:t>em</a:t>
            </a:r>
            <a:r>
              <a:rPr sz="3000" spc="-35" dirty="0">
                <a:latin typeface="Calibri"/>
                <a:cs typeface="Calibri"/>
              </a:rPr>
              <a:t>e</a:t>
            </a:r>
            <a:r>
              <a:rPr sz="3000" spc="-40" dirty="0">
                <a:latin typeface="Calibri"/>
                <a:cs typeface="Calibri"/>
              </a:rPr>
              <a:t>y</a:t>
            </a:r>
            <a:r>
              <a:rPr sz="3000" dirty="0">
                <a:latin typeface="Calibri"/>
                <a:cs typeface="Calibri"/>
              </a:rPr>
              <a:t>e</a:t>
            </a:r>
            <a:endParaRPr sz="3000">
              <a:latin typeface="Calibri"/>
              <a:cs typeface="Calibri"/>
            </a:endParaRPr>
          </a:p>
        </p:txBody>
      </p:sp>
      <p:sp>
        <p:nvSpPr>
          <p:cNvPr id="17" name="object 17"/>
          <p:cNvSpPr txBox="1"/>
          <p:nvPr/>
        </p:nvSpPr>
        <p:spPr>
          <a:xfrm>
            <a:off x="2100452" y="4739004"/>
            <a:ext cx="5015865" cy="848994"/>
          </a:xfrm>
          <a:prstGeom prst="rect">
            <a:avLst/>
          </a:prstGeom>
        </p:spPr>
        <p:txBody>
          <a:bodyPr vert="horz" wrap="square" lIns="0" tIns="0" rIns="0" bIns="0" rtlCol="0">
            <a:spAutoFit/>
          </a:bodyPr>
          <a:lstStyle/>
          <a:p>
            <a:pPr marL="108585" marR="5080" indent="-96520">
              <a:lnSpc>
                <a:spcPts val="3240"/>
              </a:lnSpc>
              <a:tabLst>
                <a:tab pos="917575" algn="l"/>
                <a:tab pos="944880" algn="l"/>
                <a:tab pos="2326005" algn="l"/>
                <a:tab pos="2371725" algn="l"/>
                <a:tab pos="2990850" algn="l"/>
                <a:tab pos="4076065" algn="l"/>
              </a:tabLst>
            </a:pPr>
            <a:r>
              <a:rPr sz="3000" spc="-5" dirty="0">
                <a:latin typeface="Calibri"/>
                <a:cs typeface="Calibri"/>
              </a:rPr>
              <a:t>için		</a:t>
            </a:r>
            <a:r>
              <a:rPr sz="3000" spc="-10" dirty="0">
                <a:latin typeface="Calibri"/>
                <a:cs typeface="Calibri"/>
              </a:rPr>
              <a:t>yaptığı		</a:t>
            </a:r>
            <a:r>
              <a:rPr sz="3000" spc="-5" dirty="0">
                <a:latin typeface="Calibri"/>
                <a:cs typeface="Calibri"/>
              </a:rPr>
              <a:t>belgelendirilmiş  h</a:t>
            </a:r>
            <a:r>
              <a:rPr sz="3000" spc="-15" dirty="0">
                <a:latin typeface="Calibri"/>
                <a:cs typeface="Calibri"/>
              </a:rPr>
              <a:t>a</a:t>
            </a:r>
            <a:r>
              <a:rPr sz="3000" dirty="0">
                <a:latin typeface="Calibri"/>
                <a:cs typeface="Calibri"/>
              </a:rPr>
              <a:t>k	</a:t>
            </a:r>
            <a:r>
              <a:rPr sz="3000" spc="-60" dirty="0">
                <a:latin typeface="Calibri"/>
                <a:cs typeface="Calibri"/>
              </a:rPr>
              <a:t>k</a:t>
            </a:r>
            <a:r>
              <a:rPr sz="3000" dirty="0">
                <a:latin typeface="Calibri"/>
                <a:cs typeface="Calibri"/>
              </a:rPr>
              <a:t>a</a:t>
            </a:r>
            <a:r>
              <a:rPr sz="3000" spc="-55" dirty="0">
                <a:latin typeface="Calibri"/>
                <a:cs typeface="Calibri"/>
              </a:rPr>
              <a:t>z</a:t>
            </a:r>
            <a:r>
              <a:rPr sz="3000" dirty="0">
                <a:latin typeface="Calibri"/>
                <a:cs typeface="Calibri"/>
              </a:rPr>
              <a:t>anı</a:t>
            </a:r>
            <a:r>
              <a:rPr sz="3000" spc="-310" dirty="0">
                <a:latin typeface="Calibri"/>
                <a:cs typeface="Calibri"/>
              </a:rPr>
              <a:t>r</a:t>
            </a:r>
            <a:r>
              <a:rPr sz="3000" dirty="0">
                <a:latin typeface="Calibri"/>
                <a:cs typeface="Calibri"/>
              </a:rPr>
              <a:t>.	Bu	</a:t>
            </a:r>
            <a:r>
              <a:rPr sz="3000" spc="-60" dirty="0">
                <a:latin typeface="Calibri"/>
                <a:cs typeface="Calibri"/>
              </a:rPr>
              <a:t>z</a:t>
            </a:r>
            <a:r>
              <a:rPr sz="3000" dirty="0">
                <a:latin typeface="Calibri"/>
                <a:cs typeface="Calibri"/>
              </a:rPr>
              <a:t>a</a:t>
            </a:r>
            <a:r>
              <a:rPr sz="3000" spc="-60" dirty="0">
                <a:latin typeface="Calibri"/>
                <a:cs typeface="Calibri"/>
              </a:rPr>
              <a:t>r</a:t>
            </a:r>
            <a:r>
              <a:rPr sz="3000" dirty="0">
                <a:latin typeface="Calibri"/>
                <a:cs typeface="Calibri"/>
              </a:rPr>
              <a:t>a</a:t>
            </a:r>
            <a:r>
              <a:rPr sz="3000" spc="-254" dirty="0">
                <a:latin typeface="Calibri"/>
                <a:cs typeface="Calibri"/>
              </a:rPr>
              <a:t>r</a:t>
            </a:r>
            <a:r>
              <a:rPr sz="3000" dirty="0">
                <a:latin typeface="Calibri"/>
                <a:cs typeface="Calibri"/>
              </a:rPr>
              <a:t>,	</a:t>
            </a:r>
            <a:r>
              <a:rPr sz="3000" spc="-10" dirty="0">
                <a:latin typeface="Calibri"/>
                <a:cs typeface="Calibri"/>
              </a:rPr>
              <a:t>s</a:t>
            </a:r>
            <a:r>
              <a:rPr sz="3000" dirty="0">
                <a:latin typeface="Calibri"/>
                <a:cs typeface="Calibri"/>
              </a:rPr>
              <a:t>e</a:t>
            </a:r>
            <a:r>
              <a:rPr sz="3000" spc="-15" dirty="0">
                <a:latin typeface="Calibri"/>
                <a:cs typeface="Calibri"/>
              </a:rPr>
              <a:t>b</a:t>
            </a:r>
            <a:r>
              <a:rPr sz="3000" dirty="0">
                <a:latin typeface="Calibri"/>
                <a:cs typeface="Calibri"/>
              </a:rPr>
              <a:t>ep</a:t>
            </a:r>
            <a:endParaRPr sz="3000">
              <a:latin typeface="Calibri"/>
              <a:cs typeface="Calibri"/>
            </a:endParaRPr>
          </a:p>
        </p:txBody>
      </p:sp>
      <p:sp>
        <p:nvSpPr>
          <p:cNvPr id="18" name="object 18"/>
          <p:cNvSpPr txBox="1"/>
          <p:nvPr/>
        </p:nvSpPr>
        <p:spPr>
          <a:xfrm>
            <a:off x="7310119" y="4739004"/>
            <a:ext cx="1308735" cy="848994"/>
          </a:xfrm>
          <a:prstGeom prst="rect">
            <a:avLst/>
          </a:prstGeom>
        </p:spPr>
        <p:txBody>
          <a:bodyPr vert="horz" wrap="square" lIns="0" tIns="0" rIns="0" bIns="0" rtlCol="0">
            <a:spAutoFit/>
          </a:bodyPr>
          <a:lstStyle/>
          <a:p>
            <a:pPr marL="47625" marR="5080" indent="-35560">
              <a:lnSpc>
                <a:spcPts val="3240"/>
              </a:lnSpc>
            </a:pPr>
            <a:r>
              <a:rPr sz="3000" dirty="0">
                <a:latin typeface="Calibri"/>
                <a:cs typeface="Calibri"/>
              </a:rPr>
              <a:t>gi</a:t>
            </a:r>
            <a:r>
              <a:rPr sz="3000" spc="-20" dirty="0">
                <a:latin typeface="Calibri"/>
                <a:cs typeface="Calibri"/>
              </a:rPr>
              <a:t>d</a:t>
            </a:r>
            <a:r>
              <a:rPr sz="3000" dirty="0">
                <a:latin typeface="Calibri"/>
                <a:cs typeface="Calibri"/>
              </a:rPr>
              <a:t>e</a:t>
            </a:r>
            <a:r>
              <a:rPr sz="3000" spc="-10" dirty="0">
                <a:latin typeface="Calibri"/>
                <a:cs typeface="Calibri"/>
              </a:rPr>
              <a:t>r</a:t>
            </a:r>
            <a:r>
              <a:rPr sz="3000" dirty="0">
                <a:latin typeface="Calibri"/>
                <a:cs typeface="Calibri"/>
              </a:rPr>
              <a:t>l</a:t>
            </a:r>
            <a:r>
              <a:rPr sz="3000" spc="-15" dirty="0">
                <a:latin typeface="Calibri"/>
                <a:cs typeface="Calibri"/>
              </a:rPr>
              <a:t>e</a:t>
            </a:r>
            <a:r>
              <a:rPr sz="3000" dirty="0">
                <a:latin typeface="Calibri"/>
                <a:cs typeface="Calibri"/>
              </a:rPr>
              <a:t>ri  </a:t>
            </a:r>
            <a:r>
              <a:rPr sz="3000" spc="-5" dirty="0">
                <a:latin typeface="Calibri"/>
                <a:cs typeface="Calibri"/>
              </a:rPr>
              <a:t>olanl</a:t>
            </a:r>
            <a:r>
              <a:rPr sz="3000" dirty="0">
                <a:latin typeface="Calibri"/>
                <a:cs typeface="Calibri"/>
              </a:rPr>
              <a:t>a</a:t>
            </a:r>
            <a:r>
              <a:rPr sz="3000" spc="-60" dirty="0">
                <a:latin typeface="Calibri"/>
                <a:cs typeface="Calibri"/>
              </a:rPr>
              <a:t>r</a:t>
            </a:r>
            <a:r>
              <a:rPr sz="3000" dirty="0">
                <a:latin typeface="Calibri"/>
                <a:cs typeface="Calibri"/>
              </a:rPr>
              <a:t>a</a:t>
            </a:r>
            <a:endParaRPr sz="3000">
              <a:latin typeface="Calibri"/>
              <a:cs typeface="Calibri"/>
            </a:endParaRPr>
          </a:p>
        </p:txBody>
      </p:sp>
      <p:sp>
        <p:nvSpPr>
          <p:cNvPr id="19" name="object 19"/>
          <p:cNvSpPr txBox="1"/>
          <p:nvPr/>
        </p:nvSpPr>
        <p:spPr>
          <a:xfrm>
            <a:off x="547217" y="5510174"/>
            <a:ext cx="8073390" cy="488950"/>
          </a:xfrm>
          <a:prstGeom prst="rect">
            <a:avLst/>
          </a:prstGeom>
        </p:spPr>
        <p:txBody>
          <a:bodyPr vert="horz" wrap="square" lIns="0" tIns="0" rIns="0" bIns="0" rtlCol="0">
            <a:spAutoFit/>
          </a:bodyPr>
          <a:lstStyle/>
          <a:p>
            <a:pPr marL="12700">
              <a:lnSpc>
                <a:spcPct val="100000"/>
              </a:lnSpc>
              <a:tabLst>
                <a:tab pos="1211580" algn="l"/>
                <a:tab pos="2411095" algn="l"/>
                <a:tab pos="2920365" algn="l"/>
                <a:tab pos="3980179" algn="l"/>
                <a:tab pos="5758815" algn="l"/>
                <a:tab pos="6296660" algn="l"/>
                <a:tab pos="6982459" algn="l"/>
              </a:tabLst>
            </a:pPr>
            <a:r>
              <a:rPr sz="3000" spc="-35" dirty="0">
                <a:latin typeface="Calibri"/>
                <a:cs typeface="Calibri"/>
              </a:rPr>
              <a:t>t</a:t>
            </a:r>
            <a:r>
              <a:rPr sz="3000" dirty="0">
                <a:latin typeface="Calibri"/>
                <a:cs typeface="Calibri"/>
              </a:rPr>
              <a:t>az</a:t>
            </a:r>
            <a:r>
              <a:rPr sz="3000" spc="5" dirty="0">
                <a:latin typeface="Calibri"/>
                <a:cs typeface="Calibri"/>
              </a:rPr>
              <a:t>m</a:t>
            </a:r>
            <a:r>
              <a:rPr sz="3000" dirty="0">
                <a:latin typeface="Calibri"/>
                <a:cs typeface="Calibri"/>
              </a:rPr>
              <a:t>in	</a:t>
            </a:r>
            <a:r>
              <a:rPr sz="3000" spc="-20" dirty="0">
                <a:latin typeface="Calibri"/>
                <a:cs typeface="Calibri"/>
              </a:rPr>
              <a:t>e</a:t>
            </a:r>
            <a:r>
              <a:rPr sz="3000" spc="-60" dirty="0">
                <a:latin typeface="Calibri"/>
                <a:cs typeface="Calibri"/>
              </a:rPr>
              <a:t>t</a:t>
            </a:r>
            <a:r>
              <a:rPr sz="3000" dirty="0">
                <a:latin typeface="Calibri"/>
                <a:cs typeface="Calibri"/>
              </a:rPr>
              <a:t>tir</a:t>
            </a:r>
            <a:r>
              <a:rPr sz="3000" spc="-10" dirty="0">
                <a:latin typeface="Calibri"/>
                <a:cs typeface="Calibri"/>
              </a:rPr>
              <a:t>i</a:t>
            </a:r>
            <a:r>
              <a:rPr sz="3000" dirty="0">
                <a:latin typeface="Calibri"/>
                <a:cs typeface="Calibri"/>
              </a:rPr>
              <a:t>l</a:t>
            </a:r>
            <a:r>
              <a:rPr sz="3000" spc="-15" dirty="0">
                <a:latin typeface="Calibri"/>
                <a:cs typeface="Calibri"/>
              </a:rPr>
              <a:t>i</a:t>
            </a:r>
            <a:r>
              <a:rPr sz="3000" dirty="0">
                <a:latin typeface="Calibri"/>
                <a:cs typeface="Calibri"/>
              </a:rPr>
              <a:t>r	</a:t>
            </a:r>
            <a:r>
              <a:rPr sz="3000" spc="-25" dirty="0">
                <a:latin typeface="Calibri"/>
                <a:cs typeface="Calibri"/>
              </a:rPr>
              <a:t>v</a:t>
            </a:r>
            <a:r>
              <a:rPr sz="3000" dirty="0">
                <a:latin typeface="Calibri"/>
                <a:cs typeface="Calibri"/>
              </a:rPr>
              <a:t>e	</a:t>
            </a:r>
            <a:r>
              <a:rPr sz="3000" spc="-60" dirty="0">
                <a:latin typeface="Calibri"/>
                <a:cs typeface="Calibri"/>
              </a:rPr>
              <a:t>a</a:t>
            </a:r>
            <a:r>
              <a:rPr sz="3000" dirty="0">
                <a:latin typeface="Calibri"/>
                <a:cs typeface="Calibri"/>
              </a:rPr>
              <a:t>yr</a:t>
            </a:r>
            <a:r>
              <a:rPr sz="3000" spc="-15" dirty="0">
                <a:latin typeface="Calibri"/>
                <a:cs typeface="Calibri"/>
              </a:rPr>
              <a:t>ı</a:t>
            </a:r>
            <a:r>
              <a:rPr sz="3000" spc="-25" dirty="0">
                <a:latin typeface="Calibri"/>
                <a:cs typeface="Calibri"/>
              </a:rPr>
              <a:t>c</a:t>
            </a:r>
            <a:r>
              <a:rPr sz="3000" dirty="0">
                <a:latin typeface="Calibri"/>
                <a:cs typeface="Calibri"/>
              </a:rPr>
              <a:t>a	haklar</a:t>
            </a:r>
            <a:r>
              <a:rPr sz="3000" spc="-10" dirty="0">
                <a:latin typeface="Calibri"/>
                <a:cs typeface="Calibri"/>
              </a:rPr>
              <a:t>ı</a:t>
            </a:r>
            <a:r>
              <a:rPr sz="3000" spc="-5" dirty="0">
                <a:latin typeface="Calibri"/>
                <a:cs typeface="Calibri"/>
              </a:rPr>
              <a:t>nda</a:t>
            </a:r>
            <a:r>
              <a:rPr sz="3000" dirty="0">
                <a:latin typeface="Calibri"/>
                <a:cs typeface="Calibri"/>
              </a:rPr>
              <a:t>	60	ı</a:t>
            </a:r>
            <a:r>
              <a:rPr sz="3000" spc="-10" dirty="0">
                <a:latin typeface="Calibri"/>
                <a:cs typeface="Calibri"/>
              </a:rPr>
              <a:t>n</a:t>
            </a:r>
            <a:r>
              <a:rPr sz="3000" dirty="0">
                <a:latin typeface="Calibri"/>
                <a:cs typeface="Calibri"/>
              </a:rPr>
              <a:t>cı	madde</a:t>
            </a:r>
            <a:endParaRPr sz="3000">
              <a:latin typeface="Calibri"/>
              <a:cs typeface="Calibri"/>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53767" y="65531"/>
            <a:ext cx="5349239"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233487"/>
            <a:ext cx="8229600" cy="5435600"/>
          </a:xfrm>
          <a:custGeom>
            <a:avLst/>
            <a:gdLst/>
            <a:ahLst/>
            <a:cxnLst/>
            <a:rect l="l" t="t" r="r" b="b"/>
            <a:pathLst>
              <a:path w="8229600" h="5435600">
                <a:moveTo>
                  <a:pt x="0" y="5435600"/>
                </a:moveTo>
                <a:lnTo>
                  <a:pt x="8229600" y="5435600"/>
                </a:lnTo>
                <a:lnTo>
                  <a:pt x="8229600" y="0"/>
                </a:lnTo>
                <a:lnTo>
                  <a:pt x="0" y="0"/>
                </a:lnTo>
                <a:lnTo>
                  <a:pt x="0" y="54356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marL="2540" algn="ctr">
              <a:lnSpc>
                <a:spcPct val="100000"/>
              </a:lnSpc>
            </a:pPr>
            <a:r>
              <a:rPr spc="-5" dirty="0"/>
              <a:t>İhalelere </a:t>
            </a:r>
            <a:r>
              <a:rPr spc="-35" dirty="0"/>
              <a:t>Yönelik</a:t>
            </a:r>
            <a:r>
              <a:rPr spc="-60" dirty="0"/>
              <a:t> </a:t>
            </a:r>
            <a:r>
              <a:rPr spc="-5" dirty="0"/>
              <a:t>Başvurular</a:t>
            </a:r>
          </a:p>
          <a:p>
            <a:pPr algn="ctr">
              <a:lnSpc>
                <a:spcPct val="100000"/>
              </a:lnSpc>
              <a:tabLst>
                <a:tab pos="1940560" algn="l"/>
                <a:tab pos="8119109" algn="l"/>
              </a:tabLst>
            </a:pPr>
            <a:r>
              <a:rPr b="0" u="sng" dirty="0">
                <a:latin typeface="Times New Roman"/>
                <a:cs typeface="Times New Roman"/>
              </a:rPr>
              <a:t> 	</a:t>
            </a:r>
            <a:r>
              <a:rPr u="sng" spc="-20" dirty="0"/>
              <a:t>(Şikayet </a:t>
            </a:r>
            <a:r>
              <a:rPr u="sng" dirty="0"/>
              <a:t>- </a:t>
            </a:r>
            <a:r>
              <a:rPr u="sng" spc="-15" dirty="0"/>
              <a:t>İtirazen</a:t>
            </a:r>
            <a:r>
              <a:rPr u="sng" spc="-100" dirty="0"/>
              <a:t> </a:t>
            </a:r>
            <a:r>
              <a:rPr u="sng" spc="-20" dirty="0"/>
              <a:t>Şikayet)	</a:t>
            </a:r>
          </a:p>
        </p:txBody>
      </p:sp>
      <p:sp>
        <p:nvSpPr>
          <p:cNvPr id="7" name="object 7"/>
          <p:cNvSpPr/>
          <p:nvPr/>
        </p:nvSpPr>
        <p:spPr>
          <a:xfrm>
            <a:off x="468312" y="1233487"/>
            <a:ext cx="8229600" cy="5435600"/>
          </a:xfrm>
          <a:custGeom>
            <a:avLst/>
            <a:gdLst/>
            <a:ahLst/>
            <a:cxnLst/>
            <a:rect l="l" t="t" r="r" b="b"/>
            <a:pathLst>
              <a:path w="8229600" h="5435600">
                <a:moveTo>
                  <a:pt x="0" y="5435600"/>
                </a:moveTo>
                <a:lnTo>
                  <a:pt x="8229600" y="5435600"/>
                </a:lnTo>
                <a:lnTo>
                  <a:pt x="8229600" y="0"/>
                </a:lnTo>
                <a:lnTo>
                  <a:pt x="0" y="0"/>
                </a:lnTo>
                <a:lnTo>
                  <a:pt x="0" y="54356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395537"/>
            <a:ext cx="8074659" cy="3933641"/>
          </a:xfrm>
          <a:prstGeom prst="rect">
            <a:avLst/>
          </a:prstGeom>
        </p:spPr>
        <p:txBody>
          <a:bodyPr vert="horz" wrap="square" lIns="0" tIns="130810" rIns="0" bIns="0" rtlCol="0">
            <a:spAutoFit/>
          </a:bodyPr>
          <a:lstStyle/>
          <a:p>
            <a:pPr marL="219710" indent="-207010" algn="just">
              <a:lnSpc>
                <a:spcPct val="100000"/>
              </a:lnSpc>
              <a:spcBef>
                <a:spcPts val="1030"/>
              </a:spcBef>
              <a:buClr>
                <a:srgbClr val="FF0000"/>
              </a:buClr>
              <a:buSzPct val="96428"/>
              <a:buFont typeface="Arial"/>
              <a:buChar char="•"/>
              <a:tabLst>
                <a:tab pos="220345" algn="l"/>
              </a:tabLst>
            </a:pPr>
            <a:r>
              <a:rPr sz="2800" spc="-5" dirty="0">
                <a:solidFill>
                  <a:srgbClr val="1F487C"/>
                </a:solidFill>
                <a:latin typeface="Calibri"/>
                <a:cs typeface="Calibri"/>
              </a:rPr>
              <a:t>Şekil  şartlarına  </a:t>
            </a:r>
            <a:r>
              <a:rPr sz="2800" spc="-15" dirty="0">
                <a:solidFill>
                  <a:srgbClr val="1F487C"/>
                </a:solidFill>
                <a:latin typeface="Calibri"/>
                <a:cs typeface="Calibri"/>
              </a:rPr>
              <a:t>aykırı  </a:t>
            </a:r>
            <a:r>
              <a:rPr sz="2800" spc="-10" dirty="0">
                <a:solidFill>
                  <a:srgbClr val="1F487C"/>
                </a:solidFill>
                <a:latin typeface="Calibri"/>
                <a:cs typeface="Calibri"/>
              </a:rPr>
              <a:t>dilekçeler  </a:t>
            </a:r>
            <a:r>
              <a:rPr sz="2800" spc="-20" dirty="0">
                <a:solidFill>
                  <a:srgbClr val="1F487C"/>
                </a:solidFill>
                <a:latin typeface="Calibri"/>
                <a:cs typeface="Calibri"/>
              </a:rPr>
              <a:t>varsa</a:t>
            </a:r>
            <a:r>
              <a:rPr sz="2800" spc="-20" dirty="0">
                <a:latin typeface="Calibri"/>
                <a:cs typeface="Calibri"/>
              </a:rPr>
              <a:t>,  </a:t>
            </a:r>
            <a:r>
              <a:rPr sz="2800" spc="-25" dirty="0">
                <a:latin typeface="Calibri"/>
                <a:cs typeface="Calibri"/>
              </a:rPr>
              <a:t>şikayet   </a:t>
            </a:r>
            <a:r>
              <a:rPr sz="2800" spc="475" dirty="0">
                <a:latin typeface="Calibri"/>
                <a:cs typeface="Calibri"/>
              </a:rPr>
              <a:t> </a:t>
            </a:r>
            <a:r>
              <a:rPr sz="2800" spc="-30" dirty="0">
                <a:latin typeface="Calibri"/>
                <a:cs typeface="Calibri"/>
              </a:rPr>
              <a:t>veya</a:t>
            </a:r>
            <a:endParaRPr sz="2800" dirty="0">
              <a:latin typeface="Calibri"/>
              <a:cs typeface="Calibri"/>
            </a:endParaRPr>
          </a:p>
          <a:p>
            <a:pPr marL="12700" marR="6985" algn="just">
              <a:lnSpc>
                <a:spcPct val="130000"/>
              </a:lnSpc>
              <a:spcBef>
                <a:spcPts val="70"/>
              </a:spcBef>
            </a:pPr>
            <a:r>
              <a:rPr sz="2800" spc="-20" dirty="0">
                <a:latin typeface="Calibri"/>
                <a:cs typeface="Calibri"/>
              </a:rPr>
              <a:t>itirazen </a:t>
            </a:r>
            <a:r>
              <a:rPr sz="2800" spc="-25" dirty="0">
                <a:latin typeface="Calibri"/>
                <a:cs typeface="Calibri"/>
              </a:rPr>
              <a:t>şikayet </a:t>
            </a:r>
            <a:r>
              <a:rPr sz="2800" spc="-10" dirty="0">
                <a:latin typeface="Calibri"/>
                <a:cs typeface="Calibri"/>
              </a:rPr>
              <a:t>süresi dolmadan </a:t>
            </a:r>
            <a:r>
              <a:rPr sz="2800" dirty="0">
                <a:latin typeface="Calibri"/>
                <a:cs typeface="Calibri"/>
              </a:rPr>
              <a:t>bu </a:t>
            </a:r>
            <a:r>
              <a:rPr sz="2800" spc="-5" dirty="0">
                <a:latin typeface="Calibri"/>
                <a:cs typeface="Calibri"/>
              </a:rPr>
              <a:t>eksiklikler  </a:t>
            </a:r>
            <a:r>
              <a:rPr sz="2800" spc="-25" dirty="0">
                <a:latin typeface="Calibri"/>
                <a:cs typeface="Calibri"/>
              </a:rPr>
              <a:t>giderilebilir. </a:t>
            </a:r>
            <a:r>
              <a:rPr sz="2800" spc="-10" dirty="0">
                <a:latin typeface="Calibri"/>
                <a:cs typeface="Calibri"/>
              </a:rPr>
              <a:t>İdarenin </a:t>
            </a:r>
            <a:r>
              <a:rPr sz="2800" spc="-30" dirty="0">
                <a:latin typeface="Calibri"/>
                <a:cs typeface="Calibri"/>
              </a:rPr>
              <a:t>veya </a:t>
            </a:r>
            <a:r>
              <a:rPr sz="2800" spc="-15" dirty="0">
                <a:latin typeface="Calibri"/>
                <a:cs typeface="Calibri"/>
              </a:rPr>
              <a:t>Kurumun müştekiye </a:t>
            </a:r>
            <a:r>
              <a:rPr sz="2800" spc="-10" dirty="0">
                <a:latin typeface="Calibri"/>
                <a:cs typeface="Calibri"/>
              </a:rPr>
              <a:t>bildirim  </a:t>
            </a:r>
            <a:r>
              <a:rPr sz="2800" spc="-15" dirty="0">
                <a:latin typeface="Calibri"/>
                <a:cs typeface="Calibri"/>
              </a:rPr>
              <a:t>zorunluluğu</a:t>
            </a:r>
            <a:r>
              <a:rPr sz="2800" spc="-10" dirty="0">
                <a:latin typeface="Calibri"/>
                <a:cs typeface="Calibri"/>
              </a:rPr>
              <a:t> </a:t>
            </a:r>
            <a:r>
              <a:rPr sz="2800" spc="-15" dirty="0">
                <a:latin typeface="Calibri"/>
                <a:cs typeface="Calibri"/>
              </a:rPr>
              <a:t>yok.</a:t>
            </a:r>
            <a:endParaRPr sz="2800" dirty="0">
              <a:latin typeface="Calibri"/>
              <a:cs typeface="Calibri"/>
            </a:endParaRPr>
          </a:p>
          <a:p>
            <a:pPr marL="205740" indent="-193040" algn="just">
              <a:lnSpc>
                <a:spcPct val="100000"/>
              </a:lnSpc>
              <a:spcBef>
                <a:spcPts val="1005"/>
              </a:spcBef>
              <a:buSzPct val="89285"/>
              <a:buFont typeface="Arial"/>
              <a:buChar char="•"/>
              <a:tabLst>
                <a:tab pos="206375" algn="l"/>
              </a:tabLst>
            </a:pPr>
            <a:r>
              <a:rPr sz="2800" spc="-25" dirty="0" err="1" smtClean="0">
                <a:solidFill>
                  <a:srgbClr val="FF0000"/>
                </a:solidFill>
                <a:latin typeface="Calibri"/>
                <a:cs typeface="Calibri"/>
              </a:rPr>
              <a:t>Şikayet</a:t>
            </a:r>
            <a:r>
              <a:rPr sz="2800" spc="-25" dirty="0" smtClean="0">
                <a:solidFill>
                  <a:srgbClr val="FF0000"/>
                </a:solidFill>
                <a:latin typeface="Calibri"/>
                <a:cs typeface="Calibri"/>
              </a:rPr>
              <a:t> </a:t>
            </a:r>
            <a:r>
              <a:rPr sz="2800" spc="-20" dirty="0">
                <a:solidFill>
                  <a:srgbClr val="FF0000"/>
                </a:solidFill>
                <a:latin typeface="Calibri"/>
                <a:cs typeface="Calibri"/>
              </a:rPr>
              <a:t>ve itirazen </a:t>
            </a:r>
            <a:r>
              <a:rPr sz="2800" spc="-25" dirty="0">
                <a:solidFill>
                  <a:srgbClr val="FF0000"/>
                </a:solidFill>
                <a:latin typeface="Calibri"/>
                <a:cs typeface="Calibri"/>
              </a:rPr>
              <a:t>şikayet </a:t>
            </a:r>
            <a:r>
              <a:rPr sz="2800" spc="-15" dirty="0">
                <a:solidFill>
                  <a:srgbClr val="006FC0"/>
                </a:solidFill>
                <a:latin typeface="Calibri"/>
                <a:cs typeface="Calibri"/>
              </a:rPr>
              <a:t>aday </a:t>
            </a:r>
            <a:r>
              <a:rPr sz="2800" spc="-30" dirty="0">
                <a:latin typeface="Calibri"/>
                <a:cs typeface="Calibri"/>
              </a:rPr>
              <a:t>veya </a:t>
            </a:r>
            <a:r>
              <a:rPr sz="2800" spc="-10" dirty="0">
                <a:solidFill>
                  <a:srgbClr val="006FC0"/>
                </a:solidFill>
                <a:latin typeface="Calibri"/>
                <a:cs typeface="Calibri"/>
              </a:rPr>
              <a:t>istekliler </a:t>
            </a:r>
            <a:r>
              <a:rPr sz="2800" spc="-10" dirty="0">
                <a:latin typeface="Calibri"/>
                <a:cs typeface="Calibri"/>
              </a:rPr>
              <a:t>ile </a:t>
            </a:r>
            <a:r>
              <a:rPr sz="2800" spc="135" dirty="0">
                <a:latin typeface="Calibri"/>
                <a:cs typeface="Calibri"/>
              </a:rPr>
              <a:t> </a:t>
            </a:r>
            <a:r>
              <a:rPr sz="2800" spc="-10" dirty="0">
                <a:solidFill>
                  <a:srgbClr val="006FC0"/>
                </a:solidFill>
                <a:latin typeface="Calibri"/>
                <a:cs typeface="Calibri"/>
              </a:rPr>
              <a:t>istekli</a:t>
            </a:r>
            <a:endParaRPr sz="2800" dirty="0">
              <a:latin typeface="Calibri"/>
              <a:cs typeface="Calibri"/>
            </a:endParaRPr>
          </a:p>
          <a:p>
            <a:pPr marL="12700" algn="just">
              <a:lnSpc>
                <a:spcPct val="100000"/>
              </a:lnSpc>
              <a:spcBef>
                <a:spcPts val="1010"/>
              </a:spcBef>
            </a:pPr>
            <a:r>
              <a:rPr sz="2800" spc="-5" dirty="0">
                <a:solidFill>
                  <a:srgbClr val="006FC0"/>
                </a:solidFill>
                <a:latin typeface="Calibri"/>
                <a:cs typeface="Calibri"/>
              </a:rPr>
              <a:t>olabilecekler </a:t>
            </a:r>
            <a:r>
              <a:rPr sz="2800" spc="-15" dirty="0">
                <a:latin typeface="Calibri"/>
                <a:cs typeface="Calibri"/>
              </a:rPr>
              <a:t>tarafından</a:t>
            </a:r>
            <a:r>
              <a:rPr sz="2800" spc="-30" dirty="0">
                <a:latin typeface="Calibri"/>
                <a:cs typeface="Calibri"/>
              </a:rPr>
              <a:t> </a:t>
            </a:r>
            <a:r>
              <a:rPr sz="2800" spc="-50" dirty="0">
                <a:latin typeface="Calibri"/>
                <a:cs typeface="Calibri"/>
              </a:rPr>
              <a:t>yapılır.</a:t>
            </a:r>
            <a:endParaRPr sz="2800" dirty="0">
              <a:latin typeface="Calibri"/>
              <a:cs typeface="Calibri"/>
            </a:endParaRPr>
          </a:p>
          <a:p>
            <a:pPr marL="205740" indent="-193040" algn="just">
              <a:lnSpc>
                <a:spcPct val="100000"/>
              </a:lnSpc>
              <a:spcBef>
                <a:spcPts val="1005"/>
              </a:spcBef>
              <a:buClr>
                <a:srgbClr val="FF0000"/>
              </a:buClr>
              <a:buSzPct val="89285"/>
              <a:buFont typeface="Arial"/>
              <a:buChar char="•"/>
              <a:tabLst>
                <a:tab pos="206375" algn="l"/>
              </a:tabLst>
            </a:pPr>
            <a:r>
              <a:rPr sz="2800" spc="-10" dirty="0">
                <a:latin typeface="Calibri"/>
                <a:cs typeface="Calibri"/>
              </a:rPr>
              <a:t>İhalelerden  </a:t>
            </a:r>
            <a:r>
              <a:rPr sz="2800" spc="-10" dirty="0">
                <a:solidFill>
                  <a:srgbClr val="800080"/>
                </a:solidFill>
                <a:latin typeface="Calibri"/>
                <a:cs typeface="Calibri"/>
              </a:rPr>
              <a:t>yasaklı  olan  </a:t>
            </a:r>
            <a:r>
              <a:rPr sz="2800" spc="-5" dirty="0">
                <a:solidFill>
                  <a:srgbClr val="800080"/>
                </a:solidFill>
                <a:latin typeface="Calibri"/>
                <a:cs typeface="Calibri"/>
              </a:rPr>
              <a:t>bir  firmanın  </a:t>
            </a:r>
            <a:r>
              <a:rPr sz="2800" spc="-25" dirty="0">
                <a:solidFill>
                  <a:srgbClr val="800080"/>
                </a:solidFill>
                <a:latin typeface="Calibri"/>
                <a:cs typeface="Calibri"/>
              </a:rPr>
              <a:t>şikayet </a:t>
            </a:r>
            <a:r>
              <a:rPr sz="2800" spc="265" dirty="0">
                <a:solidFill>
                  <a:srgbClr val="800080"/>
                </a:solidFill>
                <a:latin typeface="Calibri"/>
                <a:cs typeface="Calibri"/>
              </a:rPr>
              <a:t> </a:t>
            </a:r>
            <a:r>
              <a:rPr sz="2800" spc="-15" dirty="0">
                <a:solidFill>
                  <a:srgbClr val="800080"/>
                </a:solidFill>
                <a:latin typeface="Calibri"/>
                <a:cs typeface="Calibri"/>
              </a:rPr>
              <a:t>ehliyeti</a:t>
            </a:r>
            <a:endParaRPr sz="2800" dirty="0">
              <a:latin typeface="Calibri"/>
              <a:cs typeface="Calibri"/>
            </a:endParaRPr>
          </a:p>
        </p:txBody>
      </p:sp>
      <p:sp>
        <p:nvSpPr>
          <p:cNvPr id="9" name="object 9"/>
          <p:cNvSpPr txBox="1"/>
          <p:nvPr/>
        </p:nvSpPr>
        <p:spPr>
          <a:xfrm>
            <a:off x="547217" y="6051143"/>
            <a:ext cx="7268845" cy="381000"/>
          </a:xfrm>
          <a:prstGeom prst="rect">
            <a:avLst/>
          </a:prstGeom>
        </p:spPr>
        <p:txBody>
          <a:bodyPr vert="horz" wrap="square" lIns="0" tIns="0" rIns="0" bIns="0" rtlCol="0">
            <a:spAutoFit/>
          </a:bodyPr>
          <a:lstStyle/>
          <a:p>
            <a:pPr marL="12700">
              <a:lnSpc>
                <a:spcPts val="2760"/>
              </a:lnSpc>
            </a:pPr>
            <a:r>
              <a:rPr sz="2800" spc="-25" dirty="0">
                <a:latin typeface="Calibri"/>
                <a:cs typeface="Calibri"/>
              </a:rPr>
              <a:t>bulunmamaktadır. </a:t>
            </a:r>
            <a:r>
              <a:rPr sz="2800" spc="-5" dirty="0">
                <a:latin typeface="Calibri"/>
                <a:cs typeface="Calibri"/>
              </a:rPr>
              <a:t>24.08.2009 </a:t>
            </a:r>
            <a:r>
              <a:rPr sz="2800" spc="-20" dirty="0">
                <a:latin typeface="Calibri"/>
                <a:cs typeface="Calibri"/>
              </a:rPr>
              <a:t>ve</a:t>
            </a:r>
            <a:r>
              <a:rPr sz="2800" spc="135" dirty="0">
                <a:latin typeface="Calibri"/>
                <a:cs typeface="Calibri"/>
              </a:rPr>
              <a:t> </a:t>
            </a:r>
            <a:r>
              <a:rPr sz="2800" spc="-5" dirty="0">
                <a:latin typeface="Calibri"/>
                <a:cs typeface="Calibri"/>
              </a:rPr>
              <a:t>2009/UH.II-2124</a:t>
            </a:r>
            <a:endParaRPr sz="28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143</a:t>
            </a:fld>
            <a:endParaRPr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53767" y="65531"/>
            <a:ext cx="5349239"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227579" y="180085"/>
            <a:ext cx="4714240" cy="1009015"/>
          </a:xfrm>
          <a:prstGeom prst="rect">
            <a:avLst/>
          </a:prstGeom>
        </p:spPr>
        <p:txBody>
          <a:bodyPr vert="horz" wrap="square" lIns="0" tIns="0" rIns="0" bIns="0" rtlCol="0">
            <a:spAutoFit/>
          </a:bodyPr>
          <a:lstStyle/>
          <a:p>
            <a:pPr marL="236220" marR="5080" indent="-224154">
              <a:lnSpc>
                <a:spcPct val="100000"/>
              </a:lnSpc>
            </a:pPr>
            <a:r>
              <a:rPr spc="-5" dirty="0"/>
              <a:t>İhalelere </a:t>
            </a:r>
            <a:r>
              <a:rPr spc="-35" dirty="0"/>
              <a:t>Yönelik </a:t>
            </a:r>
            <a:r>
              <a:rPr spc="-5" dirty="0"/>
              <a:t>Başvurular  </a:t>
            </a:r>
            <a:r>
              <a:rPr spc="-20" dirty="0"/>
              <a:t>(Şikayet </a:t>
            </a:r>
            <a:r>
              <a:rPr dirty="0"/>
              <a:t>- </a:t>
            </a:r>
            <a:r>
              <a:rPr spc="-15" dirty="0"/>
              <a:t>İtirazen</a:t>
            </a:r>
            <a:r>
              <a:rPr spc="-100" dirty="0"/>
              <a:t> </a:t>
            </a:r>
            <a:r>
              <a:rPr spc="-20" dirty="0"/>
              <a:t>Şikayet)</a:t>
            </a:r>
          </a:p>
        </p:txBody>
      </p:sp>
      <p:sp>
        <p:nvSpPr>
          <p:cNvPr id="7" name="object 7"/>
          <p:cNvSpPr/>
          <p:nvPr/>
        </p:nvSpPr>
        <p:spPr>
          <a:xfrm>
            <a:off x="468312" y="1125600"/>
            <a:ext cx="8229600" cy="5580380"/>
          </a:xfrm>
          <a:custGeom>
            <a:avLst/>
            <a:gdLst/>
            <a:ahLst/>
            <a:cxnLst/>
            <a:rect l="l" t="t" r="r" b="b"/>
            <a:pathLst>
              <a:path w="8229600" h="5580380">
                <a:moveTo>
                  <a:pt x="0" y="5579999"/>
                </a:moveTo>
                <a:lnTo>
                  <a:pt x="8229600" y="5579999"/>
                </a:lnTo>
                <a:lnTo>
                  <a:pt x="8229600" y="0"/>
                </a:lnTo>
                <a:lnTo>
                  <a:pt x="0" y="0"/>
                </a:lnTo>
                <a:lnTo>
                  <a:pt x="0" y="5579999"/>
                </a:lnTo>
                <a:close/>
              </a:path>
            </a:pathLst>
          </a:custGeom>
          <a:solidFill>
            <a:srgbClr val="FFFFFF"/>
          </a:solidFill>
        </p:spPr>
        <p:txBody>
          <a:bodyPr wrap="square" lIns="0" tIns="0" rIns="0" bIns="0" rtlCol="0"/>
          <a:lstStyle/>
          <a:p>
            <a:endParaRPr/>
          </a:p>
        </p:txBody>
      </p:sp>
      <p:sp>
        <p:nvSpPr>
          <p:cNvPr id="8" name="object 8"/>
          <p:cNvSpPr/>
          <p:nvPr/>
        </p:nvSpPr>
        <p:spPr>
          <a:xfrm>
            <a:off x="468312" y="1125600"/>
            <a:ext cx="8229600" cy="5580380"/>
          </a:xfrm>
          <a:custGeom>
            <a:avLst/>
            <a:gdLst/>
            <a:ahLst/>
            <a:cxnLst/>
            <a:rect l="l" t="t" r="r" b="b"/>
            <a:pathLst>
              <a:path w="8229600" h="5580380">
                <a:moveTo>
                  <a:pt x="0" y="5579999"/>
                </a:moveTo>
                <a:lnTo>
                  <a:pt x="8229600" y="5579999"/>
                </a:lnTo>
                <a:lnTo>
                  <a:pt x="8229600" y="0"/>
                </a:lnTo>
                <a:lnTo>
                  <a:pt x="0" y="0"/>
                </a:lnTo>
                <a:lnTo>
                  <a:pt x="0" y="5579999"/>
                </a:lnTo>
                <a:close/>
              </a:path>
            </a:pathLst>
          </a:custGeom>
          <a:ln w="25399">
            <a:solidFill>
              <a:srgbClr val="4F81BC"/>
            </a:solidFill>
          </a:ln>
        </p:spPr>
        <p:txBody>
          <a:bodyPr wrap="square" lIns="0" tIns="0" rIns="0" bIns="0" rtlCol="0"/>
          <a:lstStyle/>
          <a:p>
            <a:endParaRPr/>
          </a:p>
        </p:txBody>
      </p:sp>
      <p:sp>
        <p:nvSpPr>
          <p:cNvPr id="9" name="object 9"/>
          <p:cNvSpPr txBox="1"/>
          <p:nvPr/>
        </p:nvSpPr>
        <p:spPr>
          <a:xfrm>
            <a:off x="547217" y="1306957"/>
            <a:ext cx="8074659" cy="1174750"/>
          </a:xfrm>
          <a:prstGeom prst="rect">
            <a:avLst/>
          </a:prstGeom>
        </p:spPr>
        <p:txBody>
          <a:bodyPr vert="horz" wrap="square" lIns="0" tIns="0" rIns="0" bIns="0" rtlCol="0">
            <a:spAutoFit/>
          </a:bodyPr>
          <a:lstStyle/>
          <a:p>
            <a:pPr marL="192405" indent="-179705">
              <a:lnSpc>
                <a:spcPct val="100000"/>
              </a:lnSpc>
              <a:buClr>
                <a:srgbClr val="FF0000"/>
              </a:buClr>
              <a:buSzPct val="78333"/>
              <a:buFont typeface="Arial"/>
              <a:buChar char="•"/>
              <a:tabLst>
                <a:tab pos="193040" algn="l"/>
                <a:tab pos="1307465" algn="l"/>
                <a:tab pos="3490595" algn="l"/>
                <a:tab pos="4765040" algn="l"/>
                <a:tab pos="5337810" algn="l"/>
                <a:tab pos="6692900" algn="l"/>
              </a:tabLst>
            </a:pPr>
            <a:r>
              <a:rPr sz="3000" dirty="0">
                <a:solidFill>
                  <a:srgbClr val="1F487C"/>
                </a:solidFill>
                <a:latin typeface="Calibri"/>
                <a:cs typeface="Calibri"/>
              </a:rPr>
              <a:t>İ</a:t>
            </a:r>
            <a:r>
              <a:rPr sz="3000" spc="-40" dirty="0">
                <a:solidFill>
                  <a:srgbClr val="1F487C"/>
                </a:solidFill>
                <a:latin typeface="Calibri"/>
                <a:cs typeface="Calibri"/>
              </a:rPr>
              <a:t>s</a:t>
            </a:r>
            <a:r>
              <a:rPr sz="3000" spc="-35" dirty="0">
                <a:solidFill>
                  <a:srgbClr val="1F487C"/>
                </a:solidFill>
                <a:latin typeface="Calibri"/>
                <a:cs typeface="Calibri"/>
              </a:rPr>
              <a:t>t</a:t>
            </a:r>
            <a:r>
              <a:rPr sz="3000" dirty="0">
                <a:solidFill>
                  <a:srgbClr val="1F487C"/>
                </a:solidFill>
                <a:latin typeface="Calibri"/>
                <a:cs typeface="Calibri"/>
              </a:rPr>
              <a:t>ek</a:t>
            </a:r>
            <a:r>
              <a:rPr sz="3000" spc="-15" dirty="0">
                <a:solidFill>
                  <a:srgbClr val="1F487C"/>
                </a:solidFill>
                <a:latin typeface="Calibri"/>
                <a:cs typeface="Calibri"/>
              </a:rPr>
              <a:t>l</a:t>
            </a:r>
            <a:r>
              <a:rPr sz="3000" dirty="0">
                <a:solidFill>
                  <a:srgbClr val="1F487C"/>
                </a:solidFill>
                <a:latin typeface="Calibri"/>
                <a:cs typeface="Calibri"/>
              </a:rPr>
              <a:t>i	</a:t>
            </a:r>
            <a:r>
              <a:rPr sz="3000" spc="-5" dirty="0">
                <a:solidFill>
                  <a:srgbClr val="1F487C"/>
                </a:solidFill>
                <a:latin typeface="Calibri"/>
                <a:cs typeface="Calibri"/>
              </a:rPr>
              <a:t>olab</a:t>
            </a:r>
            <a:r>
              <a:rPr sz="3000" spc="-10" dirty="0">
                <a:solidFill>
                  <a:srgbClr val="1F487C"/>
                </a:solidFill>
                <a:latin typeface="Calibri"/>
                <a:cs typeface="Calibri"/>
              </a:rPr>
              <a:t>i</a:t>
            </a:r>
            <a:r>
              <a:rPr sz="3000" dirty="0">
                <a:solidFill>
                  <a:srgbClr val="1F487C"/>
                </a:solidFill>
                <a:latin typeface="Calibri"/>
                <a:cs typeface="Calibri"/>
              </a:rPr>
              <a:t>l</a:t>
            </a:r>
            <a:r>
              <a:rPr sz="3000" spc="-15" dirty="0">
                <a:solidFill>
                  <a:srgbClr val="1F487C"/>
                </a:solidFill>
                <a:latin typeface="Calibri"/>
                <a:cs typeface="Calibri"/>
              </a:rPr>
              <a:t>e</a:t>
            </a:r>
            <a:r>
              <a:rPr sz="3000" dirty="0">
                <a:solidFill>
                  <a:srgbClr val="1F487C"/>
                </a:solidFill>
                <a:latin typeface="Calibri"/>
                <a:cs typeface="Calibri"/>
              </a:rPr>
              <a:t>cek</a:t>
            </a:r>
            <a:r>
              <a:rPr sz="3000" spc="-10" dirty="0">
                <a:solidFill>
                  <a:srgbClr val="1F487C"/>
                </a:solidFill>
                <a:latin typeface="Calibri"/>
                <a:cs typeface="Calibri"/>
              </a:rPr>
              <a:t>l</a:t>
            </a:r>
            <a:r>
              <a:rPr sz="3000" dirty="0">
                <a:solidFill>
                  <a:srgbClr val="1F487C"/>
                </a:solidFill>
                <a:latin typeface="Calibri"/>
                <a:cs typeface="Calibri"/>
              </a:rPr>
              <a:t>er	</a:t>
            </a:r>
            <a:r>
              <a:rPr sz="3000" dirty="0">
                <a:latin typeface="Calibri"/>
                <a:cs typeface="Calibri"/>
              </a:rPr>
              <a:t>şi</a:t>
            </a:r>
            <a:r>
              <a:rPr sz="3000" spc="-55" dirty="0">
                <a:latin typeface="Calibri"/>
                <a:cs typeface="Calibri"/>
              </a:rPr>
              <a:t>k</a:t>
            </a:r>
            <a:r>
              <a:rPr sz="3000" spc="-60" dirty="0">
                <a:latin typeface="Calibri"/>
                <a:cs typeface="Calibri"/>
              </a:rPr>
              <a:t>a</a:t>
            </a:r>
            <a:r>
              <a:rPr sz="3000" spc="-40" dirty="0">
                <a:latin typeface="Calibri"/>
                <a:cs typeface="Calibri"/>
              </a:rPr>
              <a:t>y</a:t>
            </a:r>
            <a:r>
              <a:rPr sz="3000" spc="-30" dirty="0">
                <a:latin typeface="Calibri"/>
                <a:cs typeface="Calibri"/>
              </a:rPr>
              <a:t>e</a:t>
            </a:r>
            <a:r>
              <a:rPr sz="3000" dirty="0">
                <a:latin typeface="Calibri"/>
                <a:cs typeface="Calibri"/>
              </a:rPr>
              <a:t>t	</a:t>
            </a:r>
            <a:r>
              <a:rPr sz="3000" spc="-25" dirty="0">
                <a:latin typeface="Calibri"/>
                <a:cs typeface="Calibri"/>
              </a:rPr>
              <a:t>v</a:t>
            </a:r>
            <a:r>
              <a:rPr sz="3000" dirty="0">
                <a:latin typeface="Calibri"/>
                <a:cs typeface="Calibri"/>
              </a:rPr>
              <a:t>e	</a:t>
            </a:r>
            <a:r>
              <a:rPr sz="3000" spc="-20" dirty="0">
                <a:latin typeface="Calibri"/>
                <a:cs typeface="Calibri"/>
              </a:rPr>
              <a:t>i</a:t>
            </a:r>
            <a:r>
              <a:rPr sz="3000" dirty="0">
                <a:latin typeface="Calibri"/>
                <a:cs typeface="Calibri"/>
              </a:rPr>
              <a:t>ti</a:t>
            </a:r>
            <a:r>
              <a:rPr sz="3000" spc="-70" dirty="0">
                <a:latin typeface="Calibri"/>
                <a:cs typeface="Calibri"/>
              </a:rPr>
              <a:t>r</a:t>
            </a:r>
            <a:r>
              <a:rPr sz="3000" dirty="0">
                <a:latin typeface="Calibri"/>
                <a:cs typeface="Calibri"/>
              </a:rPr>
              <a:t>a</a:t>
            </a:r>
            <a:r>
              <a:rPr sz="3000" spc="-70" dirty="0">
                <a:latin typeface="Calibri"/>
                <a:cs typeface="Calibri"/>
              </a:rPr>
              <a:t>z</a:t>
            </a:r>
            <a:r>
              <a:rPr sz="3000" dirty="0">
                <a:latin typeface="Calibri"/>
                <a:cs typeface="Calibri"/>
              </a:rPr>
              <a:t>en	şi</a:t>
            </a:r>
            <a:r>
              <a:rPr sz="3000" spc="-55" dirty="0">
                <a:latin typeface="Calibri"/>
                <a:cs typeface="Calibri"/>
              </a:rPr>
              <a:t>k</a:t>
            </a:r>
            <a:r>
              <a:rPr sz="3000" spc="-60" dirty="0">
                <a:latin typeface="Calibri"/>
                <a:cs typeface="Calibri"/>
              </a:rPr>
              <a:t>a</a:t>
            </a:r>
            <a:r>
              <a:rPr sz="3000" spc="-40" dirty="0">
                <a:latin typeface="Calibri"/>
                <a:cs typeface="Calibri"/>
              </a:rPr>
              <a:t>y</a:t>
            </a:r>
            <a:r>
              <a:rPr sz="3000" spc="-30" dirty="0">
                <a:latin typeface="Calibri"/>
                <a:cs typeface="Calibri"/>
              </a:rPr>
              <a:t>e</a:t>
            </a:r>
            <a:r>
              <a:rPr sz="3000" spc="-45" dirty="0">
                <a:latin typeface="Calibri"/>
                <a:cs typeface="Calibri"/>
              </a:rPr>
              <a:t>t</a:t>
            </a:r>
            <a:r>
              <a:rPr sz="3000" spc="-35" dirty="0">
                <a:latin typeface="Calibri"/>
                <a:cs typeface="Calibri"/>
              </a:rPr>
              <a:t>t</a:t>
            </a:r>
            <a:r>
              <a:rPr sz="3000" dirty="0">
                <a:latin typeface="Calibri"/>
                <a:cs typeface="Calibri"/>
              </a:rPr>
              <a:t>e</a:t>
            </a:r>
            <a:endParaRPr sz="3000">
              <a:latin typeface="Calibri"/>
              <a:cs typeface="Calibri"/>
            </a:endParaRPr>
          </a:p>
          <a:p>
            <a:pPr marL="12700">
              <a:lnSpc>
                <a:spcPct val="100000"/>
              </a:lnSpc>
              <a:spcBef>
                <a:spcPts val="1800"/>
              </a:spcBef>
            </a:pPr>
            <a:r>
              <a:rPr sz="3000" spc="-5" dirty="0">
                <a:latin typeface="Calibri"/>
                <a:cs typeface="Calibri"/>
              </a:rPr>
              <a:t>bulunabilecek.</a:t>
            </a:r>
            <a:endParaRPr sz="3000">
              <a:latin typeface="Calibri"/>
              <a:cs typeface="Calibri"/>
            </a:endParaRPr>
          </a:p>
        </p:txBody>
      </p:sp>
      <p:sp>
        <p:nvSpPr>
          <p:cNvPr id="10" name="object 10"/>
          <p:cNvSpPr txBox="1"/>
          <p:nvPr/>
        </p:nvSpPr>
        <p:spPr>
          <a:xfrm>
            <a:off x="547217" y="2678938"/>
            <a:ext cx="3108960" cy="489584"/>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 pos="1391920" algn="l"/>
              </a:tabLst>
            </a:pPr>
            <a:r>
              <a:rPr sz="3000" b="1" u="heavy" dirty="0">
                <a:solidFill>
                  <a:srgbClr val="CC3300"/>
                </a:solidFill>
                <a:latin typeface="Calibri"/>
                <a:cs typeface="Calibri"/>
              </a:rPr>
              <a:t>İ</a:t>
            </a:r>
            <a:r>
              <a:rPr sz="3000" b="1" u="heavy" spc="-35" dirty="0">
                <a:solidFill>
                  <a:srgbClr val="CC3300"/>
                </a:solidFill>
                <a:latin typeface="Calibri"/>
                <a:cs typeface="Calibri"/>
              </a:rPr>
              <a:t>st</a:t>
            </a:r>
            <a:r>
              <a:rPr sz="3000" b="1" u="heavy" spc="-10" dirty="0">
                <a:solidFill>
                  <a:srgbClr val="CC3300"/>
                </a:solidFill>
                <a:latin typeface="Calibri"/>
                <a:cs typeface="Calibri"/>
              </a:rPr>
              <a:t>e</a:t>
            </a:r>
            <a:r>
              <a:rPr sz="3000" b="1" u="heavy" dirty="0">
                <a:solidFill>
                  <a:srgbClr val="CC3300"/>
                </a:solidFill>
                <a:latin typeface="Calibri"/>
                <a:cs typeface="Calibri"/>
              </a:rPr>
              <a:t>kli	o</a:t>
            </a:r>
            <a:r>
              <a:rPr sz="3000" b="1" u="heavy" spc="-15" dirty="0">
                <a:solidFill>
                  <a:srgbClr val="CC3300"/>
                </a:solidFill>
                <a:latin typeface="Calibri"/>
                <a:cs typeface="Calibri"/>
              </a:rPr>
              <a:t>l</a:t>
            </a:r>
            <a:r>
              <a:rPr sz="3000" b="1" u="heavy" dirty="0">
                <a:solidFill>
                  <a:srgbClr val="CC3300"/>
                </a:solidFill>
                <a:latin typeface="Calibri"/>
                <a:cs typeface="Calibri"/>
              </a:rPr>
              <a:t>a</a:t>
            </a:r>
            <a:r>
              <a:rPr sz="3000" b="1" u="heavy" spc="-15" dirty="0">
                <a:solidFill>
                  <a:srgbClr val="CC3300"/>
                </a:solidFill>
                <a:latin typeface="Calibri"/>
                <a:cs typeface="Calibri"/>
              </a:rPr>
              <a:t>b</a:t>
            </a:r>
            <a:r>
              <a:rPr sz="3000" b="1" u="heavy" dirty="0">
                <a:solidFill>
                  <a:srgbClr val="CC3300"/>
                </a:solidFill>
                <a:latin typeface="Calibri"/>
                <a:cs typeface="Calibri"/>
              </a:rPr>
              <a:t>i</a:t>
            </a:r>
            <a:r>
              <a:rPr sz="3000" b="1" u="heavy" spc="-15" dirty="0">
                <a:solidFill>
                  <a:srgbClr val="CC3300"/>
                </a:solidFill>
                <a:latin typeface="Calibri"/>
                <a:cs typeface="Calibri"/>
              </a:rPr>
              <a:t>l</a:t>
            </a:r>
            <a:r>
              <a:rPr sz="3000" b="1" u="heavy" spc="-5" dirty="0">
                <a:solidFill>
                  <a:srgbClr val="CC3300"/>
                </a:solidFill>
                <a:latin typeface="Calibri"/>
                <a:cs typeface="Calibri"/>
              </a:rPr>
              <a:t>ece</a:t>
            </a:r>
            <a:r>
              <a:rPr sz="3000" b="1" u="heavy" spc="5" dirty="0">
                <a:solidFill>
                  <a:srgbClr val="CC3300"/>
                </a:solidFill>
                <a:latin typeface="Calibri"/>
                <a:cs typeface="Calibri"/>
              </a:rPr>
              <a:t>k</a:t>
            </a:r>
            <a:r>
              <a:rPr sz="3000" dirty="0">
                <a:solidFill>
                  <a:srgbClr val="1F487C"/>
                </a:solidFill>
                <a:latin typeface="Calibri"/>
                <a:cs typeface="Calibri"/>
              </a:rPr>
              <a:t>:</a:t>
            </a:r>
            <a:endParaRPr sz="3000">
              <a:latin typeface="Calibri"/>
              <a:cs typeface="Calibri"/>
            </a:endParaRPr>
          </a:p>
        </p:txBody>
      </p:sp>
      <p:sp>
        <p:nvSpPr>
          <p:cNvPr id="11" name="object 11"/>
          <p:cNvSpPr txBox="1"/>
          <p:nvPr/>
        </p:nvSpPr>
        <p:spPr>
          <a:xfrm>
            <a:off x="3864102" y="2678938"/>
            <a:ext cx="4756150" cy="489584"/>
          </a:xfrm>
          <a:prstGeom prst="rect">
            <a:avLst/>
          </a:prstGeom>
        </p:spPr>
        <p:txBody>
          <a:bodyPr vert="horz" wrap="square" lIns="0" tIns="0" rIns="0" bIns="0" rtlCol="0">
            <a:spAutoFit/>
          </a:bodyPr>
          <a:lstStyle/>
          <a:p>
            <a:pPr marL="12700">
              <a:lnSpc>
                <a:spcPct val="100000"/>
              </a:lnSpc>
              <a:tabLst>
                <a:tab pos="1000125" algn="l"/>
                <a:tab pos="2344420" algn="l"/>
                <a:tab pos="3613785" algn="l"/>
              </a:tabLst>
            </a:pPr>
            <a:r>
              <a:rPr sz="3000" dirty="0">
                <a:latin typeface="Calibri"/>
                <a:cs typeface="Calibri"/>
              </a:rPr>
              <a:t>İha</a:t>
            </a:r>
            <a:r>
              <a:rPr sz="3000" spc="-10" dirty="0">
                <a:latin typeface="Calibri"/>
                <a:cs typeface="Calibri"/>
              </a:rPr>
              <a:t>l</a:t>
            </a:r>
            <a:r>
              <a:rPr sz="3000" dirty="0">
                <a:latin typeface="Calibri"/>
                <a:cs typeface="Calibri"/>
              </a:rPr>
              <a:t>e	</a:t>
            </a:r>
            <a:r>
              <a:rPr sz="3000" spc="-105" dirty="0">
                <a:latin typeface="Calibri"/>
                <a:cs typeface="Calibri"/>
              </a:rPr>
              <a:t>k</a:t>
            </a:r>
            <a:r>
              <a:rPr sz="3000" spc="-5" dirty="0">
                <a:latin typeface="Calibri"/>
                <a:cs typeface="Calibri"/>
              </a:rPr>
              <a:t>onus</a:t>
            </a:r>
            <a:r>
              <a:rPr sz="3000" dirty="0">
                <a:latin typeface="Calibri"/>
                <a:cs typeface="Calibri"/>
              </a:rPr>
              <a:t>u	alan</a:t>
            </a:r>
            <a:r>
              <a:rPr sz="3000" spc="-15" dirty="0">
                <a:latin typeface="Calibri"/>
                <a:cs typeface="Calibri"/>
              </a:rPr>
              <a:t>d</a:t>
            </a:r>
            <a:r>
              <a:rPr sz="3000" dirty="0">
                <a:latin typeface="Calibri"/>
                <a:cs typeface="Calibri"/>
              </a:rPr>
              <a:t>a	</a:t>
            </a:r>
            <a:r>
              <a:rPr sz="3000" spc="-65" dirty="0">
                <a:latin typeface="Calibri"/>
                <a:cs typeface="Calibri"/>
              </a:rPr>
              <a:t>f</a:t>
            </a:r>
            <a:r>
              <a:rPr sz="3000" dirty="0">
                <a:latin typeface="Calibri"/>
                <a:cs typeface="Calibri"/>
              </a:rPr>
              <a:t>aa</a:t>
            </a:r>
            <a:r>
              <a:rPr sz="3000" spc="-15" dirty="0">
                <a:latin typeface="Calibri"/>
                <a:cs typeface="Calibri"/>
              </a:rPr>
              <a:t>l</a:t>
            </a:r>
            <a:r>
              <a:rPr sz="3000" dirty="0">
                <a:latin typeface="Calibri"/>
                <a:cs typeface="Calibri"/>
              </a:rPr>
              <a:t>i</a:t>
            </a:r>
            <a:r>
              <a:rPr sz="3000" spc="-50" dirty="0">
                <a:latin typeface="Calibri"/>
                <a:cs typeface="Calibri"/>
              </a:rPr>
              <a:t>y</a:t>
            </a:r>
            <a:r>
              <a:rPr sz="3000" spc="-20" dirty="0">
                <a:latin typeface="Calibri"/>
                <a:cs typeface="Calibri"/>
              </a:rPr>
              <a:t>e</a:t>
            </a:r>
            <a:r>
              <a:rPr sz="3000" dirty="0">
                <a:latin typeface="Calibri"/>
                <a:cs typeface="Calibri"/>
              </a:rPr>
              <a:t>t</a:t>
            </a:r>
            <a:endParaRPr sz="3000">
              <a:latin typeface="Calibri"/>
              <a:cs typeface="Calibri"/>
            </a:endParaRPr>
          </a:p>
        </p:txBody>
      </p:sp>
      <p:sp>
        <p:nvSpPr>
          <p:cNvPr id="12" name="object 12"/>
          <p:cNvSpPr txBox="1"/>
          <p:nvPr/>
        </p:nvSpPr>
        <p:spPr>
          <a:xfrm>
            <a:off x="547217" y="3364738"/>
            <a:ext cx="8072755" cy="488950"/>
          </a:xfrm>
          <a:prstGeom prst="rect">
            <a:avLst/>
          </a:prstGeom>
        </p:spPr>
        <p:txBody>
          <a:bodyPr vert="horz" wrap="square" lIns="0" tIns="0" rIns="0" bIns="0" rtlCol="0">
            <a:spAutoFit/>
          </a:bodyPr>
          <a:lstStyle/>
          <a:p>
            <a:pPr marL="12700">
              <a:lnSpc>
                <a:spcPct val="100000"/>
              </a:lnSpc>
              <a:tabLst>
                <a:tab pos="1513840" algn="l"/>
                <a:tab pos="2021205" algn="l"/>
                <a:tab pos="2914015" algn="l"/>
                <a:tab pos="3769360" algn="l"/>
                <a:tab pos="4318000" algn="l"/>
                <a:tab pos="5617210" algn="l"/>
                <a:tab pos="7315200" algn="l"/>
              </a:tabLst>
            </a:pPr>
            <a:r>
              <a:rPr sz="3000" spc="-25" dirty="0">
                <a:latin typeface="Calibri"/>
                <a:cs typeface="Calibri"/>
              </a:rPr>
              <a:t>g</a:t>
            </a:r>
            <a:r>
              <a:rPr sz="3000" spc="-5" dirty="0">
                <a:latin typeface="Calibri"/>
                <a:cs typeface="Calibri"/>
              </a:rPr>
              <a:t>ö</a:t>
            </a:r>
            <a:r>
              <a:rPr sz="3000" spc="-35" dirty="0">
                <a:latin typeface="Calibri"/>
                <a:cs typeface="Calibri"/>
              </a:rPr>
              <a:t>st</a:t>
            </a:r>
            <a:r>
              <a:rPr sz="3000" dirty="0">
                <a:latin typeface="Calibri"/>
                <a:cs typeface="Calibri"/>
              </a:rPr>
              <a:t>e</a:t>
            </a:r>
            <a:r>
              <a:rPr sz="3000" spc="-45" dirty="0">
                <a:latin typeface="Calibri"/>
                <a:cs typeface="Calibri"/>
              </a:rPr>
              <a:t>r</a:t>
            </a:r>
            <a:r>
              <a:rPr sz="3000" dirty="0">
                <a:latin typeface="Calibri"/>
                <a:cs typeface="Calibri"/>
              </a:rPr>
              <a:t>en	</a:t>
            </a:r>
            <a:r>
              <a:rPr sz="3000" spc="-25" dirty="0">
                <a:solidFill>
                  <a:srgbClr val="CC3300"/>
                </a:solidFill>
                <a:latin typeface="Calibri"/>
                <a:cs typeface="Calibri"/>
              </a:rPr>
              <a:t>v</a:t>
            </a:r>
            <a:r>
              <a:rPr sz="3000" dirty="0">
                <a:solidFill>
                  <a:srgbClr val="CC3300"/>
                </a:solidFill>
                <a:latin typeface="Calibri"/>
                <a:cs typeface="Calibri"/>
              </a:rPr>
              <a:t>e	</a:t>
            </a:r>
            <a:r>
              <a:rPr sz="3000" dirty="0">
                <a:latin typeface="Calibri"/>
                <a:cs typeface="Calibri"/>
              </a:rPr>
              <a:t>i</a:t>
            </a:r>
            <a:r>
              <a:rPr sz="3000" spc="-15" dirty="0">
                <a:latin typeface="Calibri"/>
                <a:cs typeface="Calibri"/>
              </a:rPr>
              <a:t>h</a:t>
            </a:r>
            <a:r>
              <a:rPr sz="3000" dirty="0">
                <a:latin typeface="Calibri"/>
                <a:cs typeface="Calibri"/>
              </a:rPr>
              <a:t>ale	</a:t>
            </a:r>
            <a:r>
              <a:rPr sz="3000" spc="-25" dirty="0">
                <a:latin typeface="Calibri"/>
                <a:cs typeface="Calibri"/>
              </a:rPr>
              <a:t>v</a:t>
            </a:r>
            <a:r>
              <a:rPr sz="3000" spc="-30" dirty="0">
                <a:latin typeface="Calibri"/>
                <a:cs typeface="Calibri"/>
              </a:rPr>
              <a:t>e</a:t>
            </a:r>
            <a:r>
              <a:rPr sz="3000" spc="-50" dirty="0">
                <a:latin typeface="Calibri"/>
                <a:cs typeface="Calibri"/>
              </a:rPr>
              <a:t>y</a:t>
            </a:r>
            <a:r>
              <a:rPr sz="3000" dirty="0">
                <a:latin typeface="Calibri"/>
                <a:cs typeface="Calibri"/>
              </a:rPr>
              <a:t>a	</a:t>
            </a:r>
            <a:r>
              <a:rPr sz="3000" spc="-5" dirty="0">
                <a:latin typeface="Calibri"/>
                <a:cs typeface="Calibri"/>
              </a:rPr>
              <a:t>ön</a:t>
            </a:r>
            <a:r>
              <a:rPr sz="3000" dirty="0">
                <a:latin typeface="Calibri"/>
                <a:cs typeface="Calibri"/>
              </a:rPr>
              <a:t>	</a:t>
            </a:r>
            <a:r>
              <a:rPr sz="3000" spc="-40" dirty="0">
                <a:latin typeface="Calibri"/>
                <a:cs typeface="Calibri"/>
              </a:rPr>
              <a:t>y</a:t>
            </a:r>
            <a:r>
              <a:rPr sz="3000" spc="-20" dirty="0">
                <a:latin typeface="Calibri"/>
                <a:cs typeface="Calibri"/>
              </a:rPr>
              <a:t>e</a:t>
            </a:r>
            <a:r>
              <a:rPr sz="3000" spc="-35" dirty="0">
                <a:latin typeface="Calibri"/>
                <a:cs typeface="Calibri"/>
              </a:rPr>
              <a:t>t</a:t>
            </a:r>
            <a:r>
              <a:rPr sz="3000" dirty="0">
                <a:latin typeface="Calibri"/>
                <a:cs typeface="Calibri"/>
              </a:rPr>
              <a:t>e</a:t>
            </a:r>
            <a:r>
              <a:rPr sz="3000" spc="-10" dirty="0">
                <a:latin typeface="Calibri"/>
                <a:cs typeface="Calibri"/>
              </a:rPr>
              <a:t>r</a:t>
            </a:r>
            <a:r>
              <a:rPr sz="3000" dirty="0">
                <a:latin typeface="Calibri"/>
                <a:cs typeface="Calibri"/>
              </a:rPr>
              <a:t>l</a:t>
            </a:r>
            <a:r>
              <a:rPr sz="3000" spc="-15" dirty="0">
                <a:latin typeface="Calibri"/>
                <a:cs typeface="Calibri"/>
              </a:rPr>
              <a:t>i</a:t>
            </a:r>
            <a:r>
              <a:rPr sz="3000" dirty="0">
                <a:latin typeface="Calibri"/>
                <a:cs typeface="Calibri"/>
              </a:rPr>
              <a:t>k	</a:t>
            </a:r>
            <a:r>
              <a:rPr sz="3000" spc="-5" dirty="0">
                <a:latin typeface="Calibri"/>
                <a:cs typeface="Calibri"/>
              </a:rPr>
              <a:t>dokümanı</a:t>
            </a:r>
            <a:r>
              <a:rPr sz="3000" dirty="0">
                <a:latin typeface="Calibri"/>
                <a:cs typeface="Calibri"/>
              </a:rPr>
              <a:t>	</a:t>
            </a:r>
            <a:r>
              <a:rPr sz="3000" spc="-5" dirty="0">
                <a:latin typeface="Calibri"/>
                <a:cs typeface="Calibri"/>
              </a:rPr>
              <a:t>s</a:t>
            </a:r>
            <a:r>
              <a:rPr sz="3000" spc="-25" dirty="0">
                <a:latin typeface="Calibri"/>
                <a:cs typeface="Calibri"/>
              </a:rPr>
              <a:t>a</a:t>
            </a:r>
            <a:r>
              <a:rPr sz="3000" dirty="0">
                <a:latin typeface="Calibri"/>
                <a:cs typeface="Calibri"/>
              </a:rPr>
              <a:t>tın</a:t>
            </a:r>
            <a:endParaRPr sz="3000">
              <a:latin typeface="Calibri"/>
              <a:cs typeface="Calibri"/>
            </a:endParaRPr>
          </a:p>
        </p:txBody>
      </p:sp>
      <p:sp>
        <p:nvSpPr>
          <p:cNvPr id="13" name="object 13"/>
          <p:cNvSpPr txBox="1"/>
          <p:nvPr/>
        </p:nvSpPr>
        <p:spPr>
          <a:xfrm>
            <a:off x="7305547" y="4050792"/>
            <a:ext cx="1313180" cy="488950"/>
          </a:xfrm>
          <a:prstGeom prst="rect">
            <a:avLst/>
          </a:prstGeom>
        </p:spPr>
        <p:txBody>
          <a:bodyPr vert="horz" wrap="square" lIns="0" tIns="0" rIns="0" bIns="0" rtlCol="0">
            <a:spAutoFit/>
          </a:bodyPr>
          <a:lstStyle/>
          <a:p>
            <a:pPr marL="12700">
              <a:lnSpc>
                <a:spcPct val="100000"/>
              </a:lnSpc>
            </a:pPr>
            <a:r>
              <a:rPr sz="3000" spc="-5" dirty="0">
                <a:latin typeface="Calibri"/>
                <a:cs typeface="Calibri"/>
              </a:rPr>
              <a:t>b</a:t>
            </a:r>
            <a:r>
              <a:rPr sz="3000" spc="-25" dirty="0">
                <a:latin typeface="Calibri"/>
                <a:cs typeface="Calibri"/>
              </a:rPr>
              <a:t>u</a:t>
            </a:r>
            <a:r>
              <a:rPr sz="3000" dirty="0">
                <a:latin typeface="Calibri"/>
                <a:cs typeface="Calibri"/>
              </a:rPr>
              <a:t>n</a:t>
            </a:r>
            <a:r>
              <a:rPr sz="3000" spc="-10" dirty="0">
                <a:latin typeface="Calibri"/>
                <a:cs typeface="Calibri"/>
              </a:rPr>
              <a:t>l</a:t>
            </a:r>
            <a:r>
              <a:rPr sz="3000" dirty="0">
                <a:latin typeface="Calibri"/>
                <a:cs typeface="Calibri"/>
              </a:rPr>
              <a:t>arın</a:t>
            </a:r>
            <a:endParaRPr sz="3000">
              <a:latin typeface="Calibri"/>
              <a:cs typeface="Calibri"/>
            </a:endParaRPr>
          </a:p>
        </p:txBody>
      </p:sp>
      <p:sp>
        <p:nvSpPr>
          <p:cNvPr id="14" name="object 14"/>
          <p:cNvSpPr txBox="1"/>
          <p:nvPr/>
        </p:nvSpPr>
        <p:spPr>
          <a:xfrm>
            <a:off x="547217" y="3821734"/>
            <a:ext cx="6461760" cy="2090420"/>
          </a:xfrm>
          <a:prstGeom prst="rect">
            <a:avLst/>
          </a:prstGeom>
        </p:spPr>
        <p:txBody>
          <a:bodyPr vert="horz" wrap="square" lIns="0" tIns="0" rIns="0" bIns="0" rtlCol="0">
            <a:spAutoFit/>
          </a:bodyPr>
          <a:lstStyle/>
          <a:p>
            <a:pPr marL="12700" marR="5080">
              <a:lnSpc>
                <a:spcPct val="150100"/>
              </a:lnSpc>
              <a:tabLst>
                <a:tab pos="1146175" algn="l"/>
                <a:tab pos="2481580" algn="l"/>
                <a:tab pos="3509010" algn="l"/>
                <a:tab pos="4575810" algn="l"/>
                <a:tab pos="5396230" algn="l"/>
                <a:tab pos="6066790" algn="l"/>
              </a:tabLst>
            </a:pPr>
            <a:r>
              <a:rPr sz="3000" dirty="0">
                <a:latin typeface="Calibri"/>
                <a:cs typeface="Calibri"/>
              </a:rPr>
              <a:t>almış	</a:t>
            </a:r>
            <a:r>
              <a:rPr sz="3000" spc="-25" dirty="0">
                <a:latin typeface="Calibri"/>
                <a:cs typeface="Calibri"/>
              </a:rPr>
              <a:t>g</a:t>
            </a:r>
            <a:r>
              <a:rPr sz="3000" spc="-20" dirty="0">
                <a:latin typeface="Calibri"/>
                <a:cs typeface="Calibri"/>
              </a:rPr>
              <a:t>e</a:t>
            </a:r>
            <a:r>
              <a:rPr sz="3000" spc="-55" dirty="0">
                <a:latin typeface="Calibri"/>
                <a:cs typeface="Calibri"/>
              </a:rPr>
              <a:t>r</a:t>
            </a:r>
            <a:r>
              <a:rPr sz="3000" dirty="0">
                <a:latin typeface="Calibri"/>
                <a:cs typeface="Calibri"/>
              </a:rPr>
              <a:t>çek	</a:t>
            </a:r>
            <a:r>
              <a:rPr sz="3000" spc="-25" dirty="0">
                <a:latin typeface="Calibri"/>
                <a:cs typeface="Calibri"/>
              </a:rPr>
              <a:t>v</a:t>
            </a:r>
            <a:r>
              <a:rPr sz="3000" spc="-30" dirty="0">
                <a:latin typeface="Calibri"/>
                <a:cs typeface="Calibri"/>
              </a:rPr>
              <a:t>e</a:t>
            </a:r>
            <a:r>
              <a:rPr sz="3000" spc="-40" dirty="0">
                <a:latin typeface="Calibri"/>
                <a:cs typeface="Calibri"/>
              </a:rPr>
              <a:t>y</a:t>
            </a:r>
            <a:r>
              <a:rPr sz="3000" dirty="0">
                <a:latin typeface="Calibri"/>
                <a:cs typeface="Calibri"/>
              </a:rPr>
              <a:t>a	</a:t>
            </a:r>
            <a:r>
              <a:rPr sz="3000" spc="-5" dirty="0">
                <a:latin typeface="Calibri"/>
                <a:cs typeface="Calibri"/>
              </a:rPr>
              <a:t>tü</a:t>
            </a:r>
            <a:r>
              <a:rPr sz="3000" spc="-75" dirty="0">
                <a:latin typeface="Calibri"/>
                <a:cs typeface="Calibri"/>
              </a:rPr>
              <a:t>z</a:t>
            </a:r>
            <a:r>
              <a:rPr sz="3000" dirty="0">
                <a:latin typeface="Calibri"/>
                <a:cs typeface="Calibri"/>
              </a:rPr>
              <a:t>el	kişi	</a:t>
            </a:r>
            <a:r>
              <a:rPr sz="3000" spc="-50" dirty="0">
                <a:latin typeface="Calibri"/>
                <a:cs typeface="Calibri"/>
              </a:rPr>
              <a:t>y</a:t>
            </a:r>
            <a:r>
              <a:rPr sz="3000" dirty="0">
                <a:latin typeface="Calibri"/>
                <a:cs typeface="Calibri"/>
              </a:rPr>
              <a:t>a	</a:t>
            </a:r>
            <a:r>
              <a:rPr sz="3000" spc="-5" dirty="0">
                <a:latin typeface="Calibri"/>
                <a:cs typeface="Calibri"/>
              </a:rPr>
              <a:t>da  </a:t>
            </a:r>
            <a:r>
              <a:rPr sz="3000" spc="-10" dirty="0">
                <a:latin typeface="Calibri"/>
                <a:cs typeface="Calibri"/>
              </a:rPr>
              <a:t>oluşturdukları ortak </a:t>
            </a:r>
            <a:r>
              <a:rPr sz="3000" spc="-5" dirty="0">
                <a:latin typeface="Calibri"/>
                <a:cs typeface="Calibri"/>
              </a:rPr>
              <a:t>girişim.</a:t>
            </a:r>
            <a:endParaRPr sz="3000">
              <a:latin typeface="Calibri"/>
              <a:cs typeface="Calibri"/>
            </a:endParaRPr>
          </a:p>
          <a:p>
            <a:pPr marL="218440" indent="-205740">
              <a:lnSpc>
                <a:spcPct val="100000"/>
              </a:lnSpc>
              <a:spcBef>
                <a:spcPts val="1800"/>
              </a:spcBef>
              <a:buClr>
                <a:srgbClr val="FF0000"/>
              </a:buClr>
              <a:buSzPct val="90000"/>
              <a:buFont typeface="Arial"/>
              <a:buChar char="•"/>
              <a:tabLst>
                <a:tab pos="218440" algn="l"/>
              </a:tabLst>
            </a:pPr>
            <a:r>
              <a:rPr sz="3000" spc="-15" dirty="0">
                <a:latin typeface="Calibri"/>
                <a:cs typeface="Calibri"/>
              </a:rPr>
              <a:t>Kurul tarafından </a:t>
            </a:r>
            <a:r>
              <a:rPr sz="3000" spc="-5" dirty="0">
                <a:solidFill>
                  <a:srgbClr val="800080"/>
                </a:solidFill>
                <a:latin typeface="Calibri"/>
                <a:cs typeface="Calibri"/>
              </a:rPr>
              <a:t>ilgililer</a:t>
            </a:r>
            <a:r>
              <a:rPr sz="3000" spc="45" dirty="0">
                <a:solidFill>
                  <a:srgbClr val="800080"/>
                </a:solidFill>
                <a:latin typeface="Calibri"/>
                <a:cs typeface="Calibri"/>
              </a:rPr>
              <a:t> </a:t>
            </a:r>
            <a:r>
              <a:rPr sz="3000" spc="-10" dirty="0">
                <a:solidFill>
                  <a:srgbClr val="0000FF"/>
                </a:solidFill>
                <a:latin typeface="Calibri"/>
                <a:cs typeface="Calibri"/>
              </a:rPr>
              <a:t>dinlenebilecek</a:t>
            </a:r>
            <a:r>
              <a:rPr sz="3000" spc="-10" dirty="0">
                <a:latin typeface="Calibri"/>
                <a:cs typeface="Calibri"/>
              </a:rPr>
              <a:t>.</a:t>
            </a:r>
            <a:endParaRPr sz="3000">
              <a:latin typeface="Calibri"/>
              <a:cs typeface="Calibri"/>
            </a:endParaRPr>
          </a:p>
        </p:txBody>
      </p:sp>
      <p:sp>
        <p:nvSpPr>
          <p:cNvPr id="15" name="object 15"/>
          <p:cNvSpPr txBox="1"/>
          <p:nvPr/>
        </p:nvSpPr>
        <p:spPr>
          <a:xfrm>
            <a:off x="547217" y="6108801"/>
            <a:ext cx="6942455" cy="489584"/>
          </a:xfrm>
          <a:prstGeom prst="rect">
            <a:avLst/>
          </a:prstGeom>
        </p:spPr>
        <p:txBody>
          <a:bodyPr vert="horz" wrap="square" lIns="0" tIns="0" rIns="0" bIns="0" rtlCol="0">
            <a:spAutoFit/>
          </a:bodyPr>
          <a:lstStyle/>
          <a:p>
            <a:pPr marL="218440" indent="-205740">
              <a:lnSpc>
                <a:spcPct val="100000"/>
              </a:lnSpc>
              <a:buClr>
                <a:srgbClr val="FF0000"/>
              </a:buClr>
              <a:buSzPct val="90000"/>
              <a:buFont typeface="Arial"/>
              <a:buChar char="•"/>
              <a:tabLst>
                <a:tab pos="218440" algn="l"/>
              </a:tabLst>
            </a:pPr>
            <a:r>
              <a:rPr sz="3000" spc="-5" dirty="0">
                <a:latin typeface="Calibri"/>
                <a:cs typeface="Calibri"/>
              </a:rPr>
              <a:t>İhtisas sahibi </a:t>
            </a:r>
            <a:r>
              <a:rPr sz="3000" spc="-10" dirty="0">
                <a:latin typeface="Calibri"/>
                <a:cs typeface="Calibri"/>
              </a:rPr>
              <a:t>kişilerden </a:t>
            </a:r>
            <a:r>
              <a:rPr sz="3000" spc="-20" dirty="0">
                <a:latin typeface="Calibri"/>
                <a:cs typeface="Calibri"/>
              </a:rPr>
              <a:t>yardım</a:t>
            </a:r>
            <a:r>
              <a:rPr sz="3000" spc="25" dirty="0">
                <a:latin typeface="Calibri"/>
                <a:cs typeface="Calibri"/>
              </a:rPr>
              <a:t> </a:t>
            </a:r>
            <a:r>
              <a:rPr sz="3000" spc="-5" dirty="0">
                <a:latin typeface="Calibri"/>
                <a:cs typeface="Calibri"/>
              </a:rPr>
              <a:t>alınabilece</a:t>
            </a:r>
            <a:r>
              <a:rPr sz="2900" spc="-5" dirty="0">
                <a:latin typeface="Calibri"/>
                <a:cs typeface="Calibri"/>
              </a:rPr>
              <a:t>k.</a:t>
            </a:r>
            <a:endParaRPr sz="2900">
              <a:latin typeface="Calibri"/>
              <a:cs typeface="Calibri"/>
            </a:endParaRPr>
          </a:p>
        </p:txBody>
      </p:sp>
      <p:sp>
        <p:nvSpPr>
          <p:cNvPr id="16" name="object 16"/>
          <p:cNvSpPr txBox="1"/>
          <p:nvPr/>
        </p:nvSpPr>
        <p:spPr>
          <a:xfrm>
            <a:off x="8331200" y="6447434"/>
            <a:ext cx="27686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152</a:t>
            </a:r>
            <a:endParaRPr sz="1200">
              <a:latin typeface="Tahoma"/>
              <a:cs typeface="Tahoma"/>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53767" y="65531"/>
            <a:ext cx="5349239"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prstGeom prst="rect">
            <a:avLst/>
          </a:prstGeom>
        </p:spPr>
        <p:txBody>
          <a:bodyPr vert="horz" wrap="square" lIns="0" tIns="0" rIns="0" bIns="0" rtlCol="0">
            <a:spAutoFit/>
          </a:bodyPr>
          <a:lstStyle/>
          <a:p>
            <a:pPr marL="2540" algn="ctr">
              <a:lnSpc>
                <a:spcPct val="100000"/>
              </a:lnSpc>
            </a:pPr>
            <a:r>
              <a:rPr spc="-5" dirty="0"/>
              <a:t>İhalelere </a:t>
            </a:r>
            <a:r>
              <a:rPr spc="-35" dirty="0"/>
              <a:t>Yönelik</a:t>
            </a:r>
            <a:r>
              <a:rPr spc="-60" dirty="0"/>
              <a:t> </a:t>
            </a:r>
            <a:r>
              <a:rPr spc="-5" dirty="0"/>
              <a:t>Başvurular</a:t>
            </a:r>
          </a:p>
          <a:p>
            <a:pPr algn="ctr">
              <a:lnSpc>
                <a:spcPct val="100000"/>
              </a:lnSpc>
              <a:tabLst>
                <a:tab pos="1940560" algn="l"/>
                <a:tab pos="8119109" algn="l"/>
              </a:tabLst>
            </a:pPr>
            <a:r>
              <a:rPr b="0" u="sng" dirty="0">
                <a:latin typeface="Times New Roman"/>
                <a:cs typeface="Times New Roman"/>
              </a:rPr>
              <a:t> 	</a:t>
            </a:r>
            <a:r>
              <a:rPr u="sng" spc="-20" dirty="0"/>
              <a:t>(Şikayet </a:t>
            </a:r>
            <a:r>
              <a:rPr u="sng" dirty="0"/>
              <a:t>- </a:t>
            </a:r>
            <a:r>
              <a:rPr u="sng" spc="-15" dirty="0"/>
              <a:t>İtirazen</a:t>
            </a:r>
            <a:r>
              <a:rPr u="sng" spc="-100" dirty="0"/>
              <a:t> </a:t>
            </a:r>
            <a:r>
              <a:rPr u="sng" spc="-20" dirty="0"/>
              <a:t>Şikayet)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p:nvPr/>
        </p:nvSpPr>
        <p:spPr>
          <a:xfrm>
            <a:off x="399288" y="1295400"/>
            <a:ext cx="440436" cy="574548"/>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464819" y="1243583"/>
            <a:ext cx="542543" cy="679703"/>
          </a:xfrm>
          <a:prstGeom prst="rect">
            <a:avLst/>
          </a:prstGeom>
          <a:blipFill>
            <a:blip r:embed="rId6" cstate="print"/>
            <a:stretch>
              <a:fillRect/>
            </a:stretch>
          </a:blipFill>
        </p:spPr>
        <p:txBody>
          <a:bodyPr wrap="square" lIns="0" tIns="0" rIns="0" bIns="0" rtlCol="0"/>
          <a:lstStyle/>
          <a:p>
            <a:endParaRPr/>
          </a:p>
        </p:txBody>
      </p:sp>
      <p:sp>
        <p:nvSpPr>
          <p:cNvPr id="10" name="object 10"/>
          <p:cNvSpPr txBox="1"/>
          <p:nvPr/>
        </p:nvSpPr>
        <p:spPr>
          <a:xfrm>
            <a:off x="547217" y="1140205"/>
            <a:ext cx="8074025" cy="4966970"/>
          </a:xfrm>
          <a:prstGeom prst="rect">
            <a:avLst/>
          </a:prstGeom>
        </p:spPr>
        <p:txBody>
          <a:bodyPr vert="horz" wrap="square" lIns="0" tIns="0" rIns="0" bIns="0" rtlCol="0">
            <a:spAutoFit/>
          </a:bodyPr>
          <a:lstStyle/>
          <a:p>
            <a:pPr marL="12700" marR="5080" algn="just">
              <a:lnSpc>
                <a:spcPct val="150000"/>
              </a:lnSpc>
              <a:buClr>
                <a:srgbClr val="FF0000"/>
              </a:buClr>
              <a:buSzPct val="89583"/>
              <a:buFont typeface="Arial"/>
              <a:buChar char="•"/>
              <a:tabLst>
                <a:tab pos="246379" algn="l"/>
              </a:tabLst>
            </a:pPr>
            <a:r>
              <a:rPr sz="2400" spc="-20" dirty="0">
                <a:latin typeface="Calibri"/>
                <a:cs typeface="Calibri"/>
              </a:rPr>
              <a:t>Şikayet </a:t>
            </a:r>
            <a:r>
              <a:rPr sz="2400" spc="-10" dirty="0">
                <a:latin typeface="Calibri"/>
                <a:cs typeface="Calibri"/>
              </a:rPr>
              <a:t>başvuru </a:t>
            </a:r>
            <a:r>
              <a:rPr sz="2400" spc="-5" dirty="0">
                <a:latin typeface="Calibri"/>
                <a:cs typeface="Calibri"/>
              </a:rPr>
              <a:t>süresi </a:t>
            </a:r>
            <a:r>
              <a:rPr sz="2400" spc="-20" dirty="0">
                <a:latin typeface="Calibri"/>
                <a:cs typeface="Calibri"/>
              </a:rPr>
              <a:t>şikayete </a:t>
            </a:r>
            <a:r>
              <a:rPr sz="2400" spc="-30" dirty="0">
                <a:latin typeface="Calibri"/>
                <a:cs typeface="Calibri"/>
              </a:rPr>
              <a:t>konu </a:t>
            </a:r>
            <a:r>
              <a:rPr sz="2400" dirty="0">
                <a:latin typeface="Calibri"/>
                <a:cs typeface="Calibri"/>
              </a:rPr>
              <a:t>işlemin </a:t>
            </a:r>
            <a:r>
              <a:rPr sz="2400" spc="-10" dirty="0">
                <a:latin typeface="Calibri"/>
                <a:cs typeface="Calibri"/>
              </a:rPr>
              <a:t>farkına varıldığı  </a:t>
            </a:r>
            <a:r>
              <a:rPr sz="2400" spc="-20" dirty="0">
                <a:latin typeface="Calibri"/>
                <a:cs typeface="Calibri"/>
              </a:rPr>
              <a:t>veya   </a:t>
            </a:r>
            <a:r>
              <a:rPr sz="2400" spc="-10" dirty="0">
                <a:latin typeface="Calibri"/>
                <a:cs typeface="Calibri"/>
              </a:rPr>
              <a:t>farkına  </a:t>
            </a:r>
            <a:r>
              <a:rPr sz="2400" spc="-5" dirty="0">
                <a:latin typeface="Calibri"/>
                <a:cs typeface="Calibri"/>
              </a:rPr>
              <a:t>varılmış  </a:t>
            </a:r>
            <a:r>
              <a:rPr sz="2400" dirty="0">
                <a:latin typeface="Calibri"/>
                <a:cs typeface="Calibri"/>
              </a:rPr>
              <a:t>olması  </a:t>
            </a:r>
            <a:r>
              <a:rPr sz="2400" spc="-20" dirty="0">
                <a:latin typeface="Calibri"/>
                <a:cs typeface="Calibri"/>
              </a:rPr>
              <a:t>gereken   </a:t>
            </a:r>
            <a:r>
              <a:rPr sz="2400" spc="-15" dirty="0">
                <a:latin typeface="Calibri"/>
                <a:cs typeface="Calibri"/>
              </a:rPr>
              <a:t>tarihten  </a:t>
            </a:r>
            <a:r>
              <a:rPr sz="2400" spc="-5" dirty="0">
                <a:latin typeface="Calibri"/>
                <a:cs typeface="Calibri"/>
              </a:rPr>
              <a:t>itibaren  </a:t>
            </a:r>
            <a:r>
              <a:rPr sz="2400" spc="135" dirty="0">
                <a:latin typeface="Calibri"/>
                <a:cs typeface="Calibri"/>
              </a:rPr>
              <a:t> </a:t>
            </a:r>
            <a:r>
              <a:rPr sz="2400" spc="-5" dirty="0">
                <a:solidFill>
                  <a:srgbClr val="CC3300"/>
                </a:solidFill>
                <a:latin typeface="Calibri"/>
                <a:cs typeface="Calibri"/>
              </a:rPr>
              <a:t>onbeş</a:t>
            </a:r>
            <a:endParaRPr sz="2400">
              <a:latin typeface="Calibri"/>
              <a:cs typeface="Calibri"/>
            </a:endParaRPr>
          </a:p>
          <a:p>
            <a:pPr marL="12700" algn="just">
              <a:lnSpc>
                <a:spcPct val="100000"/>
              </a:lnSpc>
              <a:spcBef>
                <a:spcPts val="1440"/>
              </a:spcBef>
            </a:pPr>
            <a:r>
              <a:rPr sz="2400" spc="-5" dirty="0">
                <a:solidFill>
                  <a:srgbClr val="CC3300"/>
                </a:solidFill>
                <a:latin typeface="Calibri"/>
                <a:cs typeface="Calibri"/>
              </a:rPr>
              <a:t>günden,    </a:t>
            </a:r>
            <a:r>
              <a:rPr sz="2400" dirty="0">
                <a:latin typeface="Calibri"/>
                <a:cs typeface="Calibri"/>
              </a:rPr>
              <a:t>21  inci  </a:t>
            </a:r>
            <a:r>
              <a:rPr sz="2400" spc="-5" dirty="0">
                <a:latin typeface="Calibri"/>
                <a:cs typeface="Calibri"/>
              </a:rPr>
              <a:t>maddenin  (b)  </a:t>
            </a:r>
            <a:r>
              <a:rPr sz="2400" spc="-15" dirty="0">
                <a:latin typeface="Calibri"/>
                <a:cs typeface="Calibri"/>
              </a:rPr>
              <a:t>ve  </a:t>
            </a:r>
            <a:r>
              <a:rPr sz="2400" spc="-5" dirty="0">
                <a:latin typeface="Calibri"/>
                <a:cs typeface="Calibri"/>
              </a:rPr>
              <a:t>(c)  bentlerine  </a:t>
            </a:r>
            <a:r>
              <a:rPr sz="2400" spc="-15" dirty="0">
                <a:latin typeface="Calibri"/>
                <a:cs typeface="Calibri"/>
              </a:rPr>
              <a:t>göre </a:t>
            </a:r>
            <a:r>
              <a:rPr sz="2400" spc="105" dirty="0">
                <a:latin typeface="Calibri"/>
                <a:cs typeface="Calibri"/>
              </a:rPr>
              <a:t> </a:t>
            </a:r>
            <a:r>
              <a:rPr sz="2400" spc="-10" dirty="0">
                <a:latin typeface="Calibri"/>
                <a:cs typeface="Calibri"/>
              </a:rPr>
              <a:t>yapılan</a:t>
            </a:r>
            <a:endParaRPr sz="2400">
              <a:latin typeface="Calibri"/>
              <a:cs typeface="Calibri"/>
            </a:endParaRPr>
          </a:p>
          <a:p>
            <a:pPr marL="12700" algn="just">
              <a:lnSpc>
                <a:spcPct val="100000"/>
              </a:lnSpc>
              <a:spcBef>
                <a:spcPts val="1435"/>
              </a:spcBef>
            </a:pPr>
            <a:r>
              <a:rPr sz="2400" spc="-5" dirty="0">
                <a:latin typeface="Calibri"/>
                <a:cs typeface="Calibri"/>
              </a:rPr>
              <a:t>ihalelerde </a:t>
            </a:r>
            <a:r>
              <a:rPr sz="2400" u="heavy" dirty="0">
                <a:solidFill>
                  <a:srgbClr val="CC3300"/>
                </a:solidFill>
                <a:latin typeface="Calibri"/>
                <a:cs typeface="Calibri"/>
              </a:rPr>
              <a:t>beş güne</a:t>
            </a:r>
            <a:r>
              <a:rPr sz="2400" dirty="0">
                <a:latin typeface="Calibri"/>
                <a:cs typeface="Calibri"/>
              </a:rPr>
              <a:t>, </a:t>
            </a:r>
            <a:r>
              <a:rPr sz="2400" spc="-10" dirty="0">
                <a:latin typeface="Calibri"/>
                <a:cs typeface="Calibri"/>
              </a:rPr>
              <a:t>diğer usullerde </a:t>
            </a:r>
            <a:r>
              <a:rPr sz="2400" dirty="0">
                <a:latin typeface="Calibri"/>
                <a:cs typeface="Calibri"/>
              </a:rPr>
              <a:t>ise </a:t>
            </a:r>
            <a:r>
              <a:rPr sz="2400" u="heavy" spc="-5" dirty="0">
                <a:solidFill>
                  <a:srgbClr val="CC3300"/>
                </a:solidFill>
                <a:latin typeface="Calibri"/>
                <a:cs typeface="Calibri"/>
              </a:rPr>
              <a:t>on </a:t>
            </a:r>
            <a:r>
              <a:rPr sz="2400" u="heavy" dirty="0">
                <a:solidFill>
                  <a:srgbClr val="CC3300"/>
                </a:solidFill>
                <a:latin typeface="Calibri"/>
                <a:cs typeface="Calibri"/>
              </a:rPr>
              <a:t>güne</a:t>
            </a:r>
            <a:r>
              <a:rPr sz="2400" u="heavy" spc="10" dirty="0">
                <a:solidFill>
                  <a:srgbClr val="CC3300"/>
                </a:solidFill>
                <a:latin typeface="Calibri"/>
                <a:cs typeface="Calibri"/>
              </a:rPr>
              <a:t> </a:t>
            </a:r>
            <a:r>
              <a:rPr sz="2400" spc="-20" dirty="0">
                <a:latin typeface="Calibri"/>
                <a:cs typeface="Calibri"/>
              </a:rPr>
              <a:t>düşürülmüştür.</a:t>
            </a:r>
            <a:endParaRPr sz="2400">
              <a:latin typeface="Calibri"/>
              <a:cs typeface="Calibri"/>
            </a:endParaRPr>
          </a:p>
          <a:p>
            <a:pPr marL="12700" marR="5080" algn="just">
              <a:lnSpc>
                <a:spcPct val="150000"/>
              </a:lnSpc>
              <a:buClr>
                <a:srgbClr val="FF0000"/>
              </a:buClr>
              <a:buSzPct val="89583"/>
              <a:buFont typeface="Arial"/>
              <a:buChar char="•"/>
              <a:tabLst>
                <a:tab pos="177800" algn="l"/>
              </a:tabLst>
            </a:pPr>
            <a:r>
              <a:rPr sz="2400" spc="-5" dirty="0">
                <a:latin typeface="Calibri"/>
                <a:cs typeface="Calibri"/>
              </a:rPr>
              <a:t>İlanda </a:t>
            </a:r>
            <a:r>
              <a:rPr sz="2400" spc="-10" dirty="0">
                <a:latin typeface="Calibri"/>
                <a:cs typeface="Calibri"/>
              </a:rPr>
              <a:t>yer </a:t>
            </a:r>
            <a:r>
              <a:rPr sz="2400" dirty="0">
                <a:latin typeface="Calibri"/>
                <a:cs typeface="Calibri"/>
              </a:rPr>
              <a:t>alan </a:t>
            </a:r>
            <a:r>
              <a:rPr sz="2400" spc="-10" dirty="0">
                <a:latin typeface="Calibri"/>
                <a:cs typeface="Calibri"/>
              </a:rPr>
              <a:t>hususlara </a:t>
            </a:r>
            <a:r>
              <a:rPr sz="2400" spc="-5" dirty="0">
                <a:latin typeface="Calibri"/>
                <a:cs typeface="Calibri"/>
              </a:rPr>
              <a:t>yönelik başvuruların </a:t>
            </a:r>
            <a:r>
              <a:rPr sz="2400" spc="-10" dirty="0">
                <a:latin typeface="Calibri"/>
                <a:cs typeface="Calibri"/>
              </a:rPr>
              <a:t>süresi </a:t>
            </a:r>
            <a:r>
              <a:rPr sz="2400" dirty="0">
                <a:solidFill>
                  <a:srgbClr val="CC3300"/>
                </a:solidFill>
                <a:latin typeface="Calibri"/>
                <a:cs typeface="Calibri"/>
              </a:rPr>
              <a:t>ilk ilan  </a:t>
            </a:r>
            <a:r>
              <a:rPr sz="2400" spc="-5" dirty="0">
                <a:solidFill>
                  <a:srgbClr val="CC3300"/>
                </a:solidFill>
                <a:latin typeface="Calibri"/>
                <a:cs typeface="Calibri"/>
              </a:rPr>
              <a:t>tarihinden</a:t>
            </a:r>
            <a:r>
              <a:rPr sz="2400" spc="-5" dirty="0">
                <a:latin typeface="Calibri"/>
                <a:cs typeface="Calibri"/>
              </a:rPr>
              <a:t>, ön </a:t>
            </a:r>
            <a:r>
              <a:rPr sz="2400" spc="-10" dirty="0">
                <a:latin typeface="Calibri"/>
                <a:cs typeface="Calibri"/>
              </a:rPr>
              <a:t>yeterlik </a:t>
            </a:r>
            <a:r>
              <a:rPr sz="2400" spc="-20" dirty="0">
                <a:latin typeface="Calibri"/>
                <a:cs typeface="Calibri"/>
              </a:rPr>
              <a:t>veya </a:t>
            </a:r>
            <a:r>
              <a:rPr sz="2400" dirty="0">
                <a:latin typeface="Calibri"/>
                <a:cs typeface="Calibri"/>
              </a:rPr>
              <a:t>ihale </a:t>
            </a:r>
            <a:r>
              <a:rPr sz="2400" spc="-5" dirty="0">
                <a:latin typeface="Calibri"/>
                <a:cs typeface="Calibri"/>
              </a:rPr>
              <a:t>dokümanının </a:t>
            </a:r>
            <a:r>
              <a:rPr sz="2400" spc="-5" dirty="0">
                <a:solidFill>
                  <a:srgbClr val="1F487C"/>
                </a:solidFill>
                <a:latin typeface="Calibri"/>
                <a:cs typeface="Calibri"/>
              </a:rPr>
              <a:t>ilana </a:t>
            </a:r>
            <a:r>
              <a:rPr sz="2400" spc="-15" dirty="0">
                <a:solidFill>
                  <a:srgbClr val="1F487C"/>
                </a:solidFill>
                <a:latin typeface="Calibri"/>
                <a:cs typeface="Calibri"/>
              </a:rPr>
              <a:t>yansımayan  </a:t>
            </a:r>
            <a:r>
              <a:rPr sz="2400" spc="-10" dirty="0">
                <a:solidFill>
                  <a:srgbClr val="1F487C"/>
                </a:solidFill>
                <a:latin typeface="Calibri"/>
                <a:cs typeface="Calibri"/>
              </a:rPr>
              <a:t>diğer </a:t>
            </a:r>
            <a:r>
              <a:rPr sz="2400" dirty="0">
                <a:latin typeface="Calibri"/>
                <a:cs typeface="Calibri"/>
              </a:rPr>
              <a:t>hükümlerine </a:t>
            </a:r>
            <a:r>
              <a:rPr sz="2400" spc="-10" dirty="0">
                <a:latin typeface="Calibri"/>
                <a:cs typeface="Calibri"/>
              </a:rPr>
              <a:t>yönelik </a:t>
            </a:r>
            <a:r>
              <a:rPr sz="2400" spc="-5" dirty="0">
                <a:latin typeface="Calibri"/>
                <a:cs typeface="Calibri"/>
              </a:rPr>
              <a:t>başvuruların </a:t>
            </a:r>
            <a:r>
              <a:rPr sz="2400" spc="-10" dirty="0">
                <a:latin typeface="Calibri"/>
                <a:cs typeface="Calibri"/>
              </a:rPr>
              <a:t>süresi </a:t>
            </a:r>
            <a:r>
              <a:rPr sz="2400" dirty="0">
                <a:latin typeface="Calibri"/>
                <a:cs typeface="Calibri"/>
              </a:rPr>
              <a:t>ise </a:t>
            </a:r>
            <a:r>
              <a:rPr sz="2400" spc="-5" dirty="0">
                <a:solidFill>
                  <a:srgbClr val="1F487C"/>
                </a:solidFill>
                <a:latin typeface="Calibri"/>
                <a:cs typeface="Calibri"/>
              </a:rPr>
              <a:t>dokümanın  satın </a:t>
            </a:r>
            <a:r>
              <a:rPr sz="2400" dirty="0">
                <a:solidFill>
                  <a:srgbClr val="1F487C"/>
                </a:solidFill>
                <a:latin typeface="Calibri"/>
                <a:cs typeface="Calibri"/>
              </a:rPr>
              <a:t>alındığı </a:t>
            </a:r>
            <a:r>
              <a:rPr sz="2400" spc="-10" dirty="0">
                <a:solidFill>
                  <a:srgbClr val="1F487C"/>
                </a:solidFill>
                <a:latin typeface="Calibri"/>
                <a:cs typeface="Calibri"/>
              </a:rPr>
              <a:t>tarihte</a:t>
            </a:r>
            <a:r>
              <a:rPr sz="2400" spc="-125" dirty="0">
                <a:solidFill>
                  <a:srgbClr val="1F487C"/>
                </a:solidFill>
                <a:latin typeface="Calibri"/>
                <a:cs typeface="Calibri"/>
              </a:rPr>
              <a:t> </a:t>
            </a:r>
            <a:r>
              <a:rPr sz="2400" spc="-35" dirty="0">
                <a:latin typeface="Calibri"/>
                <a:cs typeface="Calibri"/>
              </a:rPr>
              <a:t>başlar.</a:t>
            </a:r>
            <a:endParaRPr sz="2400">
              <a:latin typeface="Calibri"/>
              <a:cs typeface="Calibri"/>
            </a:endParaRPr>
          </a:p>
          <a:p>
            <a:pPr marL="189230" indent="-176530" algn="just">
              <a:lnSpc>
                <a:spcPct val="100000"/>
              </a:lnSpc>
              <a:spcBef>
                <a:spcPts val="1440"/>
              </a:spcBef>
              <a:buClr>
                <a:srgbClr val="0000CC"/>
              </a:buClr>
              <a:buFont typeface="Arial"/>
              <a:buChar char="•"/>
              <a:tabLst>
                <a:tab pos="189865" algn="l"/>
              </a:tabLst>
            </a:pPr>
            <a:r>
              <a:rPr sz="2400" dirty="0">
                <a:latin typeface="Calibri"/>
                <a:cs typeface="Calibri"/>
              </a:rPr>
              <a:t>İlk</a:t>
            </a:r>
            <a:r>
              <a:rPr sz="2400" spc="385" dirty="0">
                <a:latin typeface="Calibri"/>
                <a:cs typeface="Calibri"/>
              </a:rPr>
              <a:t> </a:t>
            </a:r>
            <a:r>
              <a:rPr sz="2400" spc="-5" dirty="0">
                <a:latin typeface="Calibri"/>
                <a:cs typeface="Calibri"/>
              </a:rPr>
              <a:t>ilan</a:t>
            </a:r>
            <a:r>
              <a:rPr sz="2400" spc="380" dirty="0">
                <a:latin typeface="Calibri"/>
                <a:cs typeface="Calibri"/>
              </a:rPr>
              <a:t> </a:t>
            </a:r>
            <a:r>
              <a:rPr sz="2400" spc="-10" dirty="0">
                <a:latin typeface="Calibri"/>
                <a:cs typeface="Calibri"/>
              </a:rPr>
              <a:t>tarihi</a:t>
            </a:r>
            <a:r>
              <a:rPr sz="2400" spc="390" dirty="0">
                <a:latin typeface="Calibri"/>
                <a:cs typeface="Calibri"/>
              </a:rPr>
              <a:t> </a:t>
            </a:r>
            <a:r>
              <a:rPr sz="2400" spc="-10" dirty="0">
                <a:latin typeface="Calibri"/>
                <a:cs typeface="Calibri"/>
              </a:rPr>
              <a:t>olarak</a:t>
            </a:r>
            <a:r>
              <a:rPr sz="2400" spc="380" dirty="0">
                <a:latin typeface="Calibri"/>
                <a:cs typeface="Calibri"/>
              </a:rPr>
              <a:t> </a:t>
            </a:r>
            <a:r>
              <a:rPr sz="2400" spc="-15" dirty="0">
                <a:solidFill>
                  <a:srgbClr val="1F487C"/>
                </a:solidFill>
                <a:latin typeface="Calibri"/>
                <a:cs typeface="Calibri"/>
              </a:rPr>
              <a:t>Kamu</a:t>
            </a:r>
            <a:r>
              <a:rPr sz="2400" spc="395" dirty="0">
                <a:solidFill>
                  <a:srgbClr val="1F487C"/>
                </a:solidFill>
                <a:latin typeface="Calibri"/>
                <a:cs typeface="Calibri"/>
              </a:rPr>
              <a:t> </a:t>
            </a:r>
            <a:r>
              <a:rPr sz="2400" dirty="0">
                <a:solidFill>
                  <a:srgbClr val="1F487C"/>
                </a:solidFill>
                <a:latin typeface="Calibri"/>
                <a:cs typeface="Calibri"/>
              </a:rPr>
              <a:t>İhale</a:t>
            </a:r>
            <a:r>
              <a:rPr sz="2400" spc="380" dirty="0">
                <a:solidFill>
                  <a:srgbClr val="1F487C"/>
                </a:solidFill>
                <a:latin typeface="Calibri"/>
                <a:cs typeface="Calibri"/>
              </a:rPr>
              <a:t> </a:t>
            </a:r>
            <a:r>
              <a:rPr sz="2400" spc="-5" dirty="0">
                <a:solidFill>
                  <a:srgbClr val="1F487C"/>
                </a:solidFill>
                <a:latin typeface="Calibri"/>
                <a:cs typeface="Calibri"/>
              </a:rPr>
              <a:t>Bülteninde</a:t>
            </a:r>
            <a:r>
              <a:rPr sz="2400" spc="400" dirty="0">
                <a:solidFill>
                  <a:srgbClr val="1F487C"/>
                </a:solidFill>
                <a:latin typeface="Calibri"/>
                <a:cs typeface="Calibri"/>
              </a:rPr>
              <a:t> </a:t>
            </a:r>
            <a:r>
              <a:rPr sz="2400" spc="-10" dirty="0">
                <a:solidFill>
                  <a:srgbClr val="1F487C"/>
                </a:solidFill>
                <a:latin typeface="Calibri"/>
                <a:cs typeface="Calibri"/>
              </a:rPr>
              <a:t>yayımlandığı</a:t>
            </a:r>
            <a:r>
              <a:rPr sz="2400" spc="380" dirty="0">
                <a:solidFill>
                  <a:srgbClr val="1F487C"/>
                </a:solidFill>
                <a:latin typeface="Calibri"/>
                <a:cs typeface="Calibri"/>
              </a:rPr>
              <a:t> </a:t>
            </a:r>
            <a:r>
              <a:rPr sz="2400" spc="-5" dirty="0">
                <a:solidFill>
                  <a:srgbClr val="1F487C"/>
                </a:solidFill>
                <a:latin typeface="Calibri"/>
                <a:cs typeface="Calibri"/>
              </a:rPr>
              <a:t>tarih</a:t>
            </a:r>
            <a:endParaRPr sz="2400">
              <a:latin typeface="Calibri"/>
              <a:cs typeface="Calibri"/>
            </a:endParaRPr>
          </a:p>
        </p:txBody>
      </p:sp>
      <p:sp>
        <p:nvSpPr>
          <p:cNvPr id="11" name="object 11"/>
          <p:cNvSpPr txBox="1"/>
          <p:nvPr/>
        </p:nvSpPr>
        <p:spPr>
          <a:xfrm>
            <a:off x="547217" y="6262115"/>
            <a:ext cx="1991360" cy="393700"/>
          </a:xfrm>
          <a:prstGeom prst="rect">
            <a:avLst/>
          </a:prstGeom>
        </p:spPr>
        <p:txBody>
          <a:bodyPr vert="horz" wrap="square" lIns="0" tIns="0" rIns="0" bIns="0" rtlCol="0">
            <a:spAutoFit/>
          </a:bodyPr>
          <a:lstStyle/>
          <a:p>
            <a:pPr marL="12700">
              <a:lnSpc>
                <a:spcPct val="100000"/>
              </a:lnSpc>
            </a:pPr>
            <a:r>
              <a:rPr sz="2400" dirty="0">
                <a:latin typeface="Calibri"/>
                <a:cs typeface="Calibri"/>
              </a:rPr>
              <a:t>esas</a:t>
            </a:r>
            <a:r>
              <a:rPr sz="2400" spc="-90" dirty="0">
                <a:latin typeface="Calibri"/>
                <a:cs typeface="Calibri"/>
              </a:rPr>
              <a:t> </a:t>
            </a:r>
            <a:r>
              <a:rPr sz="2400" spc="-20" dirty="0">
                <a:latin typeface="Calibri"/>
                <a:cs typeface="Calibri"/>
              </a:rPr>
              <a:t>alınmalıdır.</a:t>
            </a:r>
            <a:endParaRPr sz="2400">
              <a:latin typeface="Calibri"/>
              <a:cs typeface="Calibri"/>
            </a:endParaRPr>
          </a:p>
        </p:txBody>
      </p:sp>
      <p:sp>
        <p:nvSpPr>
          <p:cNvPr id="12" name="object 12"/>
          <p:cNvSpPr txBox="1"/>
          <p:nvPr/>
        </p:nvSpPr>
        <p:spPr>
          <a:xfrm>
            <a:off x="8331200" y="6447434"/>
            <a:ext cx="276860" cy="196850"/>
          </a:xfrm>
          <a:prstGeom prst="rect">
            <a:avLst/>
          </a:prstGeom>
        </p:spPr>
        <p:txBody>
          <a:bodyPr vert="horz" wrap="square" lIns="0" tIns="0" rIns="0" bIns="0" rtlCol="0">
            <a:spAutoFit/>
          </a:bodyPr>
          <a:lstStyle/>
          <a:p>
            <a:pPr marL="12700">
              <a:lnSpc>
                <a:spcPct val="100000"/>
              </a:lnSpc>
            </a:pPr>
            <a:r>
              <a:rPr sz="1200" spc="5" dirty="0">
                <a:solidFill>
                  <a:srgbClr val="888888"/>
                </a:solidFill>
                <a:latin typeface="Tahoma"/>
                <a:cs typeface="Tahoma"/>
              </a:rPr>
              <a:t>153</a:t>
            </a:r>
            <a:endParaRPr sz="1200">
              <a:latin typeface="Tahoma"/>
              <a:cs typeface="Tahoma"/>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53767" y="65531"/>
            <a:ext cx="5561076"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227579" y="180085"/>
            <a:ext cx="4714240" cy="975360"/>
          </a:xfrm>
          <a:prstGeom prst="rect">
            <a:avLst/>
          </a:prstGeom>
        </p:spPr>
        <p:txBody>
          <a:bodyPr vert="horz" wrap="square" lIns="0" tIns="0" rIns="0" bIns="0" rtlCol="0">
            <a:spAutoFit/>
          </a:bodyPr>
          <a:lstStyle/>
          <a:p>
            <a:pPr marL="236220" marR="5080" indent="-224154">
              <a:lnSpc>
                <a:spcPct val="100000"/>
              </a:lnSpc>
            </a:pPr>
            <a:r>
              <a:rPr spc="-5" dirty="0"/>
              <a:t>İhalelere </a:t>
            </a:r>
            <a:r>
              <a:rPr spc="-35" dirty="0"/>
              <a:t>Yönelik </a:t>
            </a:r>
            <a:r>
              <a:rPr spc="-5" dirty="0"/>
              <a:t>Başvurular  </a:t>
            </a:r>
            <a:r>
              <a:rPr spc="-20" dirty="0"/>
              <a:t>(Şikayet </a:t>
            </a:r>
            <a:r>
              <a:rPr dirty="0"/>
              <a:t>- </a:t>
            </a:r>
            <a:r>
              <a:rPr spc="-15" dirty="0"/>
              <a:t>İtirazen</a:t>
            </a:r>
            <a:r>
              <a:rPr spc="-100" dirty="0"/>
              <a:t> </a:t>
            </a:r>
            <a:r>
              <a:rPr spc="-20" dirty="0"/>
              <a:t>Şikayet)</a:t>
            </a:r>
          </a:p>
        </p:txBody>
      </p:sp>
      <p:sp>
        <p:nvSpPr>
          <p:cNvPr id="7" name="object 7"/>
          <p:cNvSpPr/>
          <p:nvPr/>
        </p:nvSpPr>
        <p:spPr>
          <a:xfrm>
            <a:off x="468312" y="1125537"/>
            <a:ext cx="8229600" cy="5543550"/>
          </a:xfrm>
          <a:custGeom>
            <a:avLst/>
            <a:gdLst/>
            <a:ahLst/>
            <a:cxnLst/>
            <a:rect l="l" t="t" r="r" b="b"/>
            <a:pathLst>
              <a:path w="8229600" h="5543550">
                <a:moveTo>
                  <a:pt x="0" y="5543550"/>
                </a:moveTo>
                <a:lnTo>
                  <a:pt x="8229600" y="5543550"/>
                </a:lnTo>
                <a:lnTo>
                  <a:pt x="8229600" y="0"/>
                </a:lnTo>
                <a:lnTo>
                  <a:pt x="0" y="0"/>
                </a:lnTo>
                <a:lnTo>
                  <a:pt x="0" y="5543550"/>
                </a:lnTo>
                <a:close/>
              </a:path>
            </a:pathLst>
          </a:custGeom>
          <a:solidFill>
            <a:srgbClr val="FFFFFF"/>
          </a:solidFill>
        </p:spPr>
        <p:txBody>
          <a:bodyPr wrap="square" lIns="0" tIns="0" rIns="0" bIns="0" rtlCol="0"/>
          <a:lstStyle/>
          <a:p>
            <a:endParaRPr/>
          </a:p>
        </p:txBody>
      </p:sp>
      <p:sp>
        <p:nvSpPr>
          <p:cNvPr id="8" name="object 8"/>
          <p:cNvSpPr/>
          <p:nvPr/>
        </p:nvSpPr>
        <p:spPr>
          <a:xfrm>
            <a:off x="468312" y="1125537"/>
            <a:ext cx="8229600" cy="5543550"/>
          </a:xfrm>
          <a:custGeom>
            <a:avLst/>
            <a:gdLst/>
            <a:ahLst/>
            <a:cxnLst/>
            <a:rect l="l" t="t" r="r" b="b"/>
            <a:pathLst>
              <a:path w="8229600" h="5543550">
                <a:moveTo>
                  <a:pt x="0" y="5543550"/>
                </a:moveTo>
                <a:lnTo>
                  <a:pt x="8229600" y="5543550"/>
                </a:lnTo>
                <a:lnTo>
                  <a:pt x="8229600" y="0"/>
                </a:lnTo>
                <a:lnTo>
                  <a:pt x="0" y="0"/>
                </a:lnTo>
                <a:lnTo>
                  <a:pt x="0" y="5543550"/>
                </a:lnTo>
                <a:close/>
              </a:path>
            </a:pathLst>
          </a:custGeom>
          <a:ln w="25400">
            <a:solidFill>
              <a:srgbClr val="4F81BC"/>
            </a:solidFill>
          </a:ln>
        </p:spPr>
        <p:txBody>
          <a:bodyPr wrap="square" lIns="0" tIns="0" rIns="0" bIns="0" rtlCol="0"/>
          <a:lstStyle/>
          <a:p>
            <a:endParaRPr/>
          </a:p>
        </p:txBody>
      </p:sp>
      <p:sp>
        <p:nvSpPr>
          <p:cNvPr id="9" name="object 9"/>
          <p:cNvSpPr/>
          <p:nvPr/>
        </p:nvSpPr>
        <p:spPr>
          <a:xfrm>
            <a:off x="373379" y="1202436"/>
            <a:ext cx="513588" cy="667512"/>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51104" y="1141475"/>
            <a:ext cx="550164" cy="789432"/>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547217" y="1245108"/>
            <a:ext cx="814705" cy="441325"/>
          </a:xfrm>
          <a:prstGeom prst="rect">
            <a:avLst/>
          </a:prstGeom>
        </p:spPr>
        <p:txBody>
          <a:bodyPr vert="horz" wrap="square" lIns="0" tIns="0" rIns="0" bIns="0" rtlCol="0">
            <a:spAutoFit/>
          </a:bodyPr>
          <a:lstStyle/>
          <a:p>
            <a:pPr marL="205740" indent="-193040">
              <a:lnSpc>
                <a:spcPct val="100000"/>
              </a:lnSpc>
              <a:buClr>
                <a:srgbClr val="FF0000"/>
              </a:buClr>
              <a:buSzPct val="92592"/>
              <a:buFont typeface="Arial"/>
              <a:buChar char="•"/>
              <a:tabLst>
                <a:tab pos="206375" algn="l"/>
              </a:tabLst>
            </a:pPr>
            <a:r>
              <a:rPr sz="2700" dirty="0">
                <a:latin typeface="Calibri"/>
                <a:cs typeface="Calibri"/>
              </a:rPr>
              <a:t>İlan,</a:t>
            </a:r>
            <a:endParaRPr sz="2700">
              <a:latin typeface="Calibri"/>
              <a:cs typeface="Calibri"/>
            </a:endParaRPr>
          </a:p>
        </p:txBody>
      </p:sp>
      <p:sp>
        <p:nvSpPr>
          <p:cNvPr id="21" name="object 21"/>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146</a:t>
            </a:fld>
            <a:endParaRPr dirty="0"/>
          </a:p>
        </p:txBody>
      </p:sp>
      <p:sp>
        <p:nvSpPr>
          <p:cNvPr id="12" name="object 12"/>
          <p:cNvSpPr txBox="1"/>
          <p:nvPr/>
        </p:nvSpPr>
        <p:spPr>
          <a:xfrm>
            <a:off x="1675002" y="1245108"/>
            <a:ext cx="5820410" cy="411480"/>
          </a:xfrm>
          <a:prstGeom prst="rect">
            <a:avLst/>
          </a:prstGeom>
        </p:spPr>
        <p:txBody>
          <a:bodyPr vert="horz" wrap="square" lIns="0" tIns="0" rIns="0" bIns="0" rtlCol="0">
            <a:spAutoFit/>
          </a:bodyPr>
          <a:lstStyle/>
          <a:p>
            <a:pPr marL="12700">
              <a:lnSpc>
                <a:spcPct val="100000"/>
              </a:lnSpc>
              <a:tabLst>
                <a:tab pos="711835" algn="l"/>
                <a:tab pos="2085339" algn="l"/>
                <a:tab pos="3060700" algn="l"/>
                <a:tab pos="4071620" algn="l"/>
              </a:tabLst>
            </a:pPr>
            <a:r>
              <a:rPr sz="2700" dirty="0">
                <a:latin typeface="Calibri"/>
                <a:cs typeface="Calibri"/>
              </a:rPr>
              <a:t>ö</a:t>
            </a:r>
            <a:r>
              <a:rPr sz="2700" spc="-5" dirty="0">
                <a:latin typeface="Calibri"/>
                <a:cs typeface="Calibri"/>
              </a:rPr>
              <a:t>n</a:t>
            </a:r>
            <a:r>
              <a:rPr sz="2700" dirty="0">
                <a:latin typeface="Calibri"/>
                <a:cs typeface="Calibri"/>
              </a:rPr>
              <a:t>	</a:t>
            </a:r>
            <a:r>
              <a:rPr sz="2700" spc="-35" dirty="0">
                <a:latin typeface="Calibri"/>
                <a:cs typeface="Calibri"/>
              </a:rPr>
              <a:t>y</a:t>
            </a:r>
            <a:r>
              <a:rPr sz="2700" spc="-15" dirty="0">
                <a:latin typeface="Calibri"/>
                <a:cs typeface="Calibri"/>
              </a:rPr>
              <a:t>e</a:t>
            </a:r>
            <a:r>
              <a:rPr sz="2700" spc="-30" dirty="0">
                <a:latin typeface="Calibri"/>
                <a:cs typeface="Calibri"/>
              </a:rPr>
              <a:t>t</a:t>
            </a:r>
            <a:r>
              <a:rPr sz="2700" dirty="0">
                <a:latin typeface="Calibri"/>
                <a:cs typeface="Calibri"/>
              </a:rPr>
              <a:t>erlik	</a:t>
            </a:r>
            <a:r>
              <a:rPr sz="2700" spc="-25" dirty="0">
                <a:latin typeface="Calibri"/>
                <a:cs typeface="Calibri"/>
              </a:rPr>
              <a:t>ve</a:t>
            </a:r>
            <a:r>
              <a:rPr sz="2700" spc="-35" dirty="0">
                <a:latin typeface="Calibri"/>
                <a:cs typeface="Calibri"/>
              </a:rPr>
              <a:t>y</a:t>
            </a:r>
            <a:r>
              <a:rPr sz="2700" dirty="0">
                <a:latin typeface="Calibri"/>
                <a:cs typeface="Calibri"/>
              </a:rPr>
              <a:t>a	</a:t>
            </a:r>
            <a:r>
              <a:rPr sz="2700" spc="-10" dirty="0">
                <a:latin typeface="Calibri"/>
                <a:cs typeface="Calibri"/>
              </a:rPr>
              <a:t>i</a:t>
            </a:r>
            <a:r>
              <a:rPr sz="2700" spc="-5" dirty="0">
                <a:latin typeface="Calibri"/>
                <a:cs typeface="Calibri"/>
              </a:rPr>
              <a:t>hal</a:t>
            </a:r>
            <a:r>
              <a:rPr sz="2700" dirty="0">
                <a:latin typeface="Calibri"/>
                <a:cs typeface="Calibri"/>
              </a:rPr>
              <a:t>e	</a:t>
            </a:r>
            <a:r>
              <a:rPr sz="2700" spc="-5" dirty="0">
                <a:latin typeface="Calibri"/>
                <a:cs typeface="Calibri"/>
              </a:rPr>
              <a:t>do</a:t>
            </a:r>
            <a:r>
              <a:rPr sz="2700" spc="-20" dirty="0">
                <a:latin typeface="Calibri"/>
                <a:cs typeface="Calibri"/>
              </a:rPr>
              <a:t>k</a:t>
            </a:r>
            <a:r>
              <a:rPr sz="2700" spc="-5" dirty="0">
                <a:latin typeface="Calibri"/>
                <a:cs typeface="Calibri"/>
              </a:rPr>
              <a:t>ümanı</a:t>
            </a:r>
            <a:r>
              <a:rPr sz="2700" spc="-15" dirty="0">
                <a:latin typeface="Calibri"/>
                <a:cs typeface="Calibri"/>
              </a:rPr>
              <a:t>n</a:t>
            </a:r>
            <a:r>
              <a:rPr sz="2700" dirty="0">
                <a:latin typeface="Calibri"/>
                <a:cs typeface="Calibri"/>
              </a:rPr>
              <a:t>a</a:t>
            </a:r>
            <a:endParaRPr sz="2700">
              <a:latin typeface="Calibri"/>
              <a:cs typeface="Calibri"/>
            </a:endParaRPr>
          </a:p>
        </p:txBody>
      </p:sp>
      <p:sp>
        <p:nvSpPr>
          <p:cNvPr id="13" name="object 13"/>
          <p:cNvSpPr txBox="1"/>
          <p:nvPr/>
        </p:nvSpPr>
        <p:spPr>
          <a:xfrm>
            <a:off x="7808721" y="1245108"/>
            <a:ext cx="812165" cy="441325"/>
          </a:xfrm>
          <a:prstGeom prst="rect">
            <a:avLst/>
          </a:prstGeom>
        </p:spPr>
        <p:txBody>
          <a:bodyPr vert="horz" wrap="square" lIns="0" tIns="0" rIns="0" bIns="0" rtlCol="0">
            <a:spAutoFit/>
          </a:bodyPr>
          <a:lstStyle/>
          <a:p>
            <a:pPr marL="12700">
              <a:lnSpc>
                <a:spcPct val="100000"/>
              </a:lnSpc>
            </a:pPr>
            <a:r>
              <a:rPr sz="2700" dirty="0">
                <a:latin typeface="Calibri"/>
                <a:cs typeface="Calibri"/>
              </a:rPr>
              <a:t>il</a:t>
            </a:r>
            <a:r>
              <a:rPr sz="2700" spc="5" dirty="0">
                <a:latin typeface="Calibri"/>
                <a:cs typeface="Calibri"/>
              </a:rPr>
              <a:t>i</a:t>
            </a:r>
            <a:r>
              <a:rPr sz="2700" dirty="0">
                <a:latin typeface="Calibri"/>
                <a:cs typeface="Calibri"/>
              </a:rPr>
              <a:t>şkin</a:t>
            </a:r>
            <a:endParaRPr sz="2700">
              <a:latin typeface="Calibri"/>
              <a:cs typeface="Calibri"/>
            </a:endParaRPr>
          </a:p>
        </p:txBody>
      </p:sp>
      <p:sp>
        <p:nvSpPr>
          <p:cNvPr id="14" name="object 14"/>
          <p:cNvSpPr txBox="1"/>
          <p:nvPr/>
        </p:nvSpPr>
        <p:spPr>
          <a:xfrm>
            <a:off x="547217" y="1620265"/>
            <a:ext cx="8074025" cy="1923414"/>
          </a:xfrm>
          <a:prstGeom prst="rect">
            <a:avLst/>
          </a:prstGeom>
        </p:spPr>
        <p:txBody>
          <a:bodyPr vert="horz" wrap="square" lIns="0" tIns="0" rIns="0" bIns="0" rtlCol="0">
            <a:spAutoFit/>
          </a:bodyPr>
          <a:lstStyle/>
          <a:p>
            <a:pPr marL="12700" algn="just">
              <a:lnSpc>
                <a:spcPts val="3080"/>
              </a:lnSpc>
            </a:pPr>
            <a:r>
              <a:rPr sz="2700" spc="-15" dirty="0">
                <a:solidFill>
                  <a:srgbClr val="1F487C"/>
                </a:solidFill>
                <a:latin typeface="Calibri"/>
                <a:cs typeface="Calibri"/>
              </a:rPr>
              <a:t>şikayetlerin </a:t>
            </a:r>
            <a:r>
              <a:rPr sz="2700" spc="-5" dirty="0">
                <a:solidFill>
                  <a:srgbClr val="1F487C"/>
                </a:solidFill>
                <a:latin typeface="Calibri"/>
                <a:cs typeface="Calibri"/>
              </a:rPr>
              <a:t>en </a:t>
            </a:r>
            <a:r>
              <a:rPr sz="2700" spc="-10" dirty="0">
                <a:solidFill>
                  <a:srgbClr val="1F487C"/>
                </a:solidFill>
                <a:latin typeface="Calibri"/>
                <a:cs typeface="Calibri"/>
              </a:rPr>
              <a:t>geç </a:t>
            </a:r>
            <a:r>
              <a:rPr sz="2700" spc="-5" dirty="0">
                <a:solidFill>
                  <a:srgbClr val="CC3300"/>
                </a:solidFill>
                <a:latin typeface="Calibri"/>
                <a:cs typeface="Calibri"/>
              </a:rPr>
              <a:t>ihale </a:t>
            </a:r>
            <a:r>
              <a:rPr sz="2700" spc="-25" dirty="0">
                <a:solidFill>
                  <a:srgbClr val="1F487C"/>
                </a:solidFill>
                <a:latin typeface="Calibri"/>
                <a:cs typeface="Calibri"/>
              </a:rPr>
              <a:t>veya </a:t>
            </a:r>
            <a:r>
              <a:rPr sz="2700" spc="-10" dirty="0">
                <a:solidFill>
                  <a:srgbClr val="1F487C"/>
                </a:solidFill>
                <a:latin typeface="Calibri"/>
                <a:cs typeface="Calibri"/>
              </a:rPr>
              <a:t>son başvuru tarihinden </a:t>
            </a:r>
            <a:r>
              <a:rPr sz="2700" u="heavy" spc="-5" dirty="0">
                <a:solidFill>
                  <a:srgbClr val="CC3300"/>
                </a:solidFill>
                <a:latin typeface="Calibri"/>
                <a:cs typeface="Calibri"/>
              </a:rPr>
              <a:t>üç</a:t>
            </a:r>
            <a:r>
              <a:rPr sz="2700" u="heavy" spc="545" dirty="0">
                <a:solidFill>
                  <a:srgbClr val="CC3300"/>
                </a:solidFill>
                <a:latin typeface="Calibri"/>
                <a:cs typeface="Calibri"/>
              </a:rPr>
              <a:t> </a:t>
            </a:r>
            <a:r>
              <a:rPr sz="2700" u="heavy" dirty="0">
                <a:solidFill>
                  <a:srgbClr val="CC3300"/>
                </a:solidFill>
                <a:latin typeface="Calibri"/>
                <a:cs typeface="Calibri"/>
              </a:rPr>
              <a:t>iş</a:t>
            </a:r>
            <a:endParaRPr sz="2700">
              <a:latin typeface="Calibri"/>
              <a:cs typeface="Calibri"/>
            </a:endParaRPr>
          </a:p>
          <a:p>
            <a:pPr marL="12700" algn="just">
              <a:lnSpc>
                <a:spcPts val="2915"/>
              </a:lnSpc>
            </a:pPr>
            <a:r>
              <a:rPr sz="2700" u="heavy" spc="-5" dirty="0">
                <a:solidFill>
                  <a:srgbClr val="CC3300"/>
                </a:solidFill>
                <a:latin typeface="Calibri"/>
                <a:cs typeface="Calibri"/>
              </a:rPr>
              <a:t>günü </a:t>
            </a:r>
            <a:r>
              <a:rPr sz="2700" dirty="0">
                <a:solidFill>
                  <a:srgbClr val="1F487C"/>
                </a:solidFill>
                <a:latin typeface="Calibri"/>
                <a:cs typeface="Calibri"/>
              </a:rPr>
              <a:t>öncesine </a:t>
            </a:r>
            <a:r>
              <a:rPr sz="2700" spc="-15" dirty="0">
                <a:solidFill>
                  <a:srgbClr val="1F487C"/>
                </a:solidFill>
                <a:latin typeface="Calibri"/>
                <a:cs typeface="Calibri"/>
              </a:rPr>
              <a:t>kadar </a:t>
            </a:r>
            <a:r>
              <a:rPr sz="2700" spc="-5" dirty="0">
                <a:solidFill>
                  <a:srgbClr val="1F487C"/>
                </a:solidFill>
                <a:latin typeface="Calibri"/>
                <a:cs typeface="Calibri"/>
              </a:rPr>
              <a:t>yapılması</a:t>
            </a:r>
            <a:r>
              <a:rPr sz="2700" spc="-75" dirty="0">
                <a:solidFill>
                  <a:srgbClr val="1F487C"/>
                </a:solidFill>
                <a:latin typeface="Calibri"/>
                <a:cs typeface="Calibri"/>
              </a:rPr>
              <a:t> </a:t>
            </a:r>
            <a:r>
              <a:rPr sz="2700" spc="-30" dirty="0">
                <a:latin typeface="Calibri"/>
                <a:cs typeface="Calibri"/>
              </a:rPr>
              <a:t>gerekmektedir.</a:t>
            </a:r>
            <a:endParaRPr sz="2700">
              <a:latin typeface="Calibri"/>
              <a:cs typeface="Calibri"/>
            </a:endParaRPr>
          </a:p>
          <a:p>
            <a:pPr marL="12700" marR="5080" algn="just">
              <a:lnSpc>
                <a:spcPct val="90000"/>
              </a:lnSpc>
              <a:spcBef>
                <a:spcPts val="160"/>
              </a:spcBef>
              <a:buClr>
                <a:srgbClr val="FF0000"/>
              </a:buClr>
              <a:buSzPct val="88888"/>
              <a:buFont typeface="Arial"/>
              <a:buChar char="•"/>
              <a:tabLst>
                <a:tab pos="198755" algn="l"/>
              </a:tabLst>
            </a:pPr>
            <a:r>
              <a:rPr sz="2700" spc="-25" dirty="0">
                <a:latin typeface="Calibri"/>
                <a:cs typeface="Calibri"/>
              </a:rPr>
              <a:t>Şikayet </a:t>
            </a:r>
            <a:r>
              <a:rPr sz="2700" spc="-20" dirty="0">
                <a:latin typeface="Calibri"/>
                <a:cs typeface="Calibri"/>
              </a:rPr>
              <a:t>ve itirazen </a:t>
            </a:r>
            <a:r>
              <a:rPr sz="2700" spc="-25" dirty="0">
                <a:latin typeface="Calibri"/>
                <a:cs typeface="Calibri"/>
              </a:rPr>
              <a:t>şikayet </a:t>
            </a:r>
            <a:r>
              <a:rPr sz="2700" spc="-10" dirty="0">
                <a:latin typeface="Calibri"/>
                <a:cs typeface="Calibri"/>
              </a:rPr>
              <a:t>başvurusunda </a:t>
            </a:r>
            <a:r>
              <a:rPr sz="2700" spc="-5" dirty="0">
                <a:latin typeface="Calibri"/>
                <a:cs typeface="Calibri"/>
              </a:rPr>
              <a:t>bulunabilmek  </a:t>
            </a:r>
            <a:r>
              <a:rPr sz="2700" dirty="0">
                <a:latin typeface="Calibri"/>
                <a:cs typeface="Calibri"/>
              </a:rPr>
              <a:t>için; </a:t>
            </a:r>
            <a:r>
              <a:rPr sz="2700" spc="-5" dirty="0">
                <a:latin typeface="Calibri"/>
                <a:cs typeface="Calibri"/>
              </a:rPr>
              <a:t>dokümanın </a:t>
            </a:r>
            <a:r>
              <a:rPr sz="2700" dirty="0">
                <a:latin typeface="Calibri"/>
                <a:cs typeface="Calibri"/>
              </a:rPr>
              <a:t>ihale </a:t>
            </a:r>
            <a:r>
              <a:rPr sz="2700" spc="-25" dirty="0">
                <a:latin typeface="Calibri"/>
                <a:cs typeface="Calibri"/>
              </a:rPr>
              <a:t>veya </a:t>
            </a:r>
            <a:r>
              <a:rPr sz="2700" spc="-5" dirty="0">
                <a:latin typeface="Calibri"/>
                <a:cs typeface="Calibri"/>
              </a:rPr>
              <a:t>son </a:t>
            </a:r>
            <a:r>
              <a:rPr sz="2700" spc="-10" dirty="0">
                <a:latin typeface="Calibri"/>
                <a:cs typeface="Calibri"/>
              </a:rPr>
              <a:t>başvuru tarihinden </a:t>
            </a:r>
            <a:r>
              <a:rPr sz="2700" dirty="0">
                <a:latin typeface="Calibri"/>
                <a:cs typeface="Calibri"/>
              </a:rPr>
              <a:t>en az  </a:t>
            </a:r>
            <a:r>
              <a:rPr sz="2700" spc="-5" dirty="0">
                <a:latin typeface="Calibri"/>
                <a:cs typeface="Calibri"/>
              </a:rPr>
              <a:t>üç </a:t>
            </a:r>
            <a:r>
              <a:rPr sz="2700" dirty="0">
                <a:latin typeface="Calibri"/>
                <a:cs typeface="Calibri"/>
              </a:rPr>
              <a:t>iş </a:t>
            </a:r>
            <a:r>
              <a:rPr sz="2700" spc="-5" dirty="0">
                <a:latin typeface="Calibri"/>
                <a:cs typeface="Calibri"/>
              </a:rPr>
              <a:t>günü </a:t>
            </a:r>
            <a:r>
              <a:rPr sz="2700" dirty="0">
                <a:latin typeface="Calibri"/>
                <a:cs typeface="Calibri"/>
              </a:rPr>
              <a:t>öncesi alınmış olması</a:t>
            </a:r>
            <a:r>
              <a:rPr sz="2700" spc="-85" dirty="0">
                <a:latin typeface="Calibri"/>
                <a:cs typeface="Calibri"/>
              </a:rPr>
              <a:t> </a:t>
            </a:r>
            <a:r>
              <a:rPr sz="2700" spc="-30" dirty="0">
                <a:latin typeface="Calibri"/>
                <a:cs typeface="Calibri"/>
              </a:rPr>
              <a:t>gerekmektedir.</a:t>
            </a:r>
            <a:endParaRPr sz="2700">
              <a:latin typeface="Calibri"/>
              <a:cs typeface="Calibri"/>
            </a:endParaRPr>
          </a:p>
        </p:txBody>
      </p:sp>
      <p:sp>
        <p:nvSpPr>
          <p:cNvPr id="15" name="object 15"/>
          <p:cNvSpPr txBox="1"/>
          <p:nvPr/>
        </p:nvSpPr>
        <p:spPr>
          <a:xfrm>
            <a:off x="547217" y="3472307"/>
            <a:ext cx="890269" cy="441325"/>
          </a:xfrm>
          <a:prstGeom prst="rect">
            <a:avLst/>
          </a:prstGeom>
        </p:spPr>
        <p:txBody>
          <a:bodyPr vert="horz" wrap="square" lIns="0" tIns="0" rIns="0" bIns="0" rtlCol="0">
            <a:spAutoFit/>
          </a:bodyPr>
          <a:lstStyle/>
          <a:p>
            <a:pPr marL="198120" indent="-185420">
              <a:lnSpc>
                <a:spcPct val="100000"/>
              </a:lnSpc>
              <a:buClr>
                <a:srgbClr val="FF0000"/>
              </a:buClr>
              <a:buSzPct val="88888"/>
              <a:buFont typeface="Arial"/>
              <a:buChar char="•"/>
              <a:tabLst>
                <a:tab pos="198755" algn="l"/>
              </a:tabLst>
            </a:pPr>
            <a:r>
              <a:rPr sz="2700" spc="-5" dirty="0">
                <a:solidFill>
                  <a:srgbClr val="CC3300"/>
                </a:solidFill>
                <a:latin typeface="Calibri"/>
                <a:cs typeface="Calibri"/>
              </a:rPr>
              <a:t>İ</a:t>
            </a:r>
            <a:r>
              <a:rPr sz="2700" spc="-20" dirty="0">
                <a:solidFill>
                  <a:srgbClr val="CC3300"/>
                </a:solidFill>
                <a:latin typeface="Calibri"/>
                <a:cs typeface="Calibri"/>
              </a:rPr>
              <a:t>h</a:t>
            </a:r>
            <a:r>
              <a:rPr sz="2700" dirty="0">
                <a:solidFill>
                  <a:srgbClr val="CC3300"/>
                </a:solidFill>
                <a:latin typeface="Calibri"/>
                <a:cs typeface="Calibri"/>
              </a:rPr>
              <a:t>ale</a:t>
            </a:r>
            <a:endParaRPr sz="2700">
              <a:latin typeface="Calibri"/>
              <a:cs typeface="Calibri"/>
            </a:endParaRPr>
          </a:p>
        </p:txBody>
      </p:sp>
      <p:sp>
        <p:nvSpPr>
          <p:cNvPr id="16" name="object 16"/>
          <p:cNvSpPr txBox="1"/>
          <p:nvPr/>
        </p:nvSpPr>
        <p:spPr>
          <a:xfrm>
            <a:off x="1635379" y="3472307"/>
            <a:ext cx="6985634" cy="441325"/>
          </a:xfrm>
          <a:prstGeom prst="rect">
            <a:avLst/>
          </a:prstGeom>
        </p:spPr>
        <p:txBody>
          <a:bodyPr vert="horz" wrap="square" lIns="0" tIns="0" rIns="0" bIns="0" rtlCol="0">
            <a:spAutoFit/>
          </a:bodyPr>
          <a:lstStyle/>
          <a:p>
            <a:pPr marL="12700">
              <a:lnSpc>
                <a:spcPct val="100000"/>
              </a:lnSpc>
              <a:tabLst>
                <a:tab pos="1364615" algn="l"/>
                <a:tab pos="2225675" algn="l"/>
                <a:tab pos="3725545" algn="l"/>
                <a:tab pos="4902200" algn="l"/>
              </a:tabLst>
            </a:pPr>
            <a:r>
              <a:rPr sz="2700" spc="-20" dirty="0">
                <a:solidFill>
                  <a:srgbClr val="CC3300"/>
                </a:solidFill>
                <a:latin typeface="Calibri"/>
                <a:cs typeface="Calibri"/>
              </a:rPr>
              <a:t>kararına	</a:t>
            </a:r>
            <a:r>
              <a:rPr sz="2700" spc="-25" dirty="0">
                <a:solidFill>
                  <a:srgbClr val="CC3300"/>
                </a:solidFill>
                <a:latin typeface="Calibri"/>
                <a:cs typeface="Calibri"/>
              </a:rPr>
              <a:t>karşı	</a:t>
            </a:r>
            <a:r>
              <a:rPr sz="2700" spc="-10" dirty="0">
                <a:latin typeface="Calibri"/>
                <a:cs typeface="Calibri"/>
              </a:rPr>
              <a:t>yapılacak	</a:t>
            </a:r>
            <a:r>
              <a:rPr sz="2700" spc="-25" dirty="0">
                <a:latin typeface="Calibri"/>
                <a:cs typeface="Calibri"/>
              </a:rPr>
              <a:t>şikayet	</a:t>
            </a:r>
            <a:r>
              <a:rPr sz="2700" spc="-10" dirty="0">
                <a:latin typeface="Calibri"/>
                <a:cs typeface="Calibri"/>
              </a:rPr>
              <a:t>başvurularında</a:t>
            </a:r>
            <a:endParaRPr sz="2700">
              <a:latin typeface="Calibri"/>
              <a:cs typeface="Calibri"/>
            </a:endParaRPr>
          </a:p>
        </p:txBody>
      </p:sp>
      <p:sp>
        <p:nvSpPr>
          <p:cNvPr id="17" name="object 17"/>
          <p:cNvSpPr txBox="1"/>
          <p:nvPr/>
        </p:nvSpPr>
        <p:spPr>
          <a:xfrm>
            <a:off x="547217" y="3842639"/>
            <a:ext cx="8070215" cy="812165"/>
          </a:xfrm>
          <a:prstGeom prst="rect">
            <a:avLst/>
          </a:prstGeom>
        </p:spPr>
        <p:txBody>
          <a:bodyPr vert="horz" wrap="square" lIns="0" tIns="0" rIns="0" bIns="0" rtlCol="0">
            <a:spAutoFit/>
          </a:bodyPr>
          <a:lstStyle/>
          <a:p>
            <a:pPr marL="12700">
              <a:lnSpc>
                <a:spcPts val="3080"/>
              </a:lnSpc>
              <a:tabLst>
                <a:tab pos="1229995" algn="l"/>
                <a:tab pos="2775585" algn="l"/>
                <a:tab pos="3425190" algn="l"/>
                <a:tab pos="4301490" algn="l"/>
                <a:tab pos="5755640" algn="l"/>
                <a:tab pos="7277100" algn="l"/>
              </a:tabLst>
            </a:pPr>
            <a:r>
              <a:rPr sz="2700" spc="-5" dirty="0">
                <a:latin typeface="Calibri"/>
                <a:cs typeface="Calibri"/>
              </a:rPr>
              <a:t>sü</a:t>
            </a:r>
            <a:r>
              <a:rPr sz="2700" spc="-50" dirty="0">
                <a:latin typeface="Calibri"/>
                <a:cs typeface="Calibri"/>
              </a:rPr>
              <a:t>r</a:t>
            </a:r>
            <a:r>
              <a:rPr sz="2700" dirty="0">
                <a:latin typeface="Calibri"/>
                <a:cs typeface="Calibri"/>
              </a:rPr>
              <a:t>en</a:t>
            </a:r>
            <a:r>
              <a:rPr sz="2700" spc="-15" dirty="0">
                <a:latin typeface="Calibri"/>
                <a:cs typeface="Calibri"/>
              </a:rPr>
              <a:t>i</a:t>
            </a:r>
            <a:r>
              <a:rPr sz="2700" spc="-5" dirty="0">
                <a:latin typeface="Calibri"/>
                <a:cs typeface="Calibri"/>
              </a:rPr>
              <a:t>n</a:t>
            </a:r>
            <a:r>
              <a:rPr sz="2700" dirty="0">
                <a:latin typeface="Calibri"/>
                <a:cs typeface="Calibri"/>
              </a:rPr>
              <a:t>	</a:t>
            </a:r>
            <a:r>
              <a:rPr sz="2700" spc="-20" dirty="0">
                <a:latin typeface="Calibri"/>
                <a:cs typeface="Calibri"/>
              </a:rPr>
              <a:t>b</a:t>
            </a:r>
            <a:r>
              <a:rPr sz="2700" dirty="0">
                <a:latin typeface="Calibri"/>
                <a:cs typeface="Calibri"/>
              </a:rPr>
              <a:t>aşlangıcı	</a:t>
            </a:r>
            <a:r>
              <a:rPr sz="2700" spc="-10" dirty="0">
                <a:latin typeface="Calibri"/>
                <a:cs typeface="Calibri"/>
              </a:rPr>
              <a:t>i</a:t>
            </a:r>
            <a:r>
              <a:rPr sz="2700" spc="-5" dirty="0">
                <a:latin typeface="Calibri"/>
                <a:cs typeface="Calibri"/>
              </a:rPr>
              <a:t>se</a:t>
            </a:r>
            <a:r>
              <a:rPr sz="2700" dirty="0">
                <a:latin typeface="Calibri"/>
                <a:cs typeface="Calibri"/>
              </a:rPr>
              <a:t>,	</a:t>
            </a:r>
            <a:r>
              <a:rPr sz="2700" b="1" u="heavy" dirty="0">
                <a:solidFill>
                  <a:srgbClr val="CC3300"/>
                </a:solidFill>
                <a:latin typeface="Calibri"/>
                <a:cs typeface="Calibri"/>
              </a:rPr>
              <a:t>iha</a:t>
            </a:r>
            <a:r>
              <a:rPr sz="2700" b="1" u="heavy" spc="5" dirty="0">
                <a:solidFill>
                  <a:srgbClr val="CC3300"/>
                </a:solidFill>
                <a:latin typeface="Calibri"/>
                <a:cs typeface="Calibri"/>
              </a:rPr>
              <a:t>l</a:t>
            </a:r>
            <a:r>
              <a:rPr sz="2700" b="1" u="heavy" dirty="0">
                <a:solidFill>
                  <a:srgbClr val="CC3300"/>
                </a:solidFill>
                <a:latin typeface="Calibri"/>
                <a:cs typeface="Calibri"/>
              </a:rPr>
              <a:t>e	</a:t>
            </a:r>
            <a:r>
              <a:rPr sz="2700" b="1" u="heavy" spc="-35" dirty="0">
                <a:solidFill>
                  <a:srgbClr val="CC3300"/>
                </a:solidFill>
                <a:latin typeface="Calibri"/>
                <a:cs typeface="Calibri"/>
              </a:rPr>
              <a:t>k</a:t>
            </a:r>
            <a:r>
              <a:rPr sz="2700" b="1" u="heavy" spc="-5" dirty="0">
                <a:solidFill>
                  <a:srgbClr val="CC3300"/>
                </a:solidFill>
                <a:latin typeface="Calibri"/>
                <a:cs typeface="Calibri"/>
              </a:rPr>
              <a:t>a</a:t>
            </a:r>
            <a:r>
              <a:rPr sz="2700" b="1" u="heavy" spc="-55" dirty="0">
                <a:solidFill>
                  <a:srgbClr val="CC3300"/>
                </a:solidFill>
                <a:latin typeface="Calibri"/>
                <a:cs typeface="Calibri"/>
              </a:rPr>
              <a:t>r</a:t>
            </a:r>
            <a:r>
              <a:rPr sz="2700" b="1" u="heavy" dirty="0">
                <a:solidFill>
                  <a:srgbClr val="CC3300"/>
                </a:solidFill>
                <a:latin typeface="Calibri"/>
                <a:cs typeface="Calibri"/>
              </a:rPr>
              <a:t>arının</a:t>
            </a:r>
            <a:r>
              <a:rPr sz="2700" b="1" dirty="0">
                <a:solidFill>
                  <a:srgbClr val="CC3300"/>
                </a:solidFill>
                <a:latin typeface="Calibri"/>
                <a:cs typeface="Calibri"/>
              </a:rPr>
              <a:t>	</a:t>
            </a:r>
            <a:r>
              <a:rPr sz="2700" spc="10" dirty="0">
                <a:solidFill>
                  <a:srgbClr val="CC3300"/>
                </a:solidFill>
                <a:latin typeface="Calibri"/>
                <a:cs typeface="Calibri"/>
              </a:rPr>
              <a:t>i</a:t>
            </a:r>
            <a:r>
              <a:rPr sz="2700" spc="-40" dirty="0">
                <a:solidFill>
                  <a:srgbClr val="CC3300"/>
                </a:solidFill>
                <a:latin typeface="Calibri"/>
                <a:cs typeface="Calibri"/>
              </a:rPr>
              <a:t>s</a:t>
            </a:r>
            <a:r>
              <a:rPr sz="2700" spc="-30" dirty="0">
                <a:solidFill>
                  <a:srgbClr val="CC3300"/>
                </a:solidFill>
                <a:latin typeface="Calibri"/>
                <a:cs typeface="Calibri"/>
              </a:rPr>
              <a:t>t</a:t>
            </a:r>
            <a:r>
              <a:rPr sz="2700" dirty="0">
                <a:solidFill>
                  <a:srgbClr val="CC3300"/>
                </a:solidFill>
                <a:latin typeface="Calibri"/>
                <a:cs typeface="Calibri"/>
              </a:rPr>
              <a:t>eklile</a:t>
            </a:r>
            <a:r>
              <a:rPr sz="2700" spc="-50" dirty="0">
                <a:solidFill>
                  <a:srgbClr val="CC3300"/>
                </a:solidFill>
                <a:latin typeface="Calibri"/>
                <a:cs typeface="Calibri"/>
              </a:rPr>
              <a:t>r</a:t>
            </a:r>
            <a:r>
              <a:rPr sz="2700" dirty="0">
                <a:solidFill>
                  <a:srgbClr val="CC3300"/>
                </a:solidFill>
                <a:latin typeface="Calibri"/>
                <a:cs typeface="Calibri"/>
              </a:rPr>
              <a:t>e	</a:t>
            </a:r>
            <a:r>
              <a:rPr sz="2700" spc="-45" dirty="0">
                <a:solidFill>
                  <a:srgbClr val="CC3300"/>
                </a:solidFill>
                <a:latin typeface="Calibri"/>
                <a:cs typeface="Calibri"/>
              </a:rPr>
              <a:t>t</a:t>
            </a:r>
            <a:r>
              <a:rPr sz="2700" dirty="0">
                <a:solidFill>
                  <a:srgbClr val="CC3300"/>
                </a:solidFill>
                <a:latin typeface="Calibri"/>
                <a:cs typeface="Calibri"/>
              </a:rPr>
              <a:t>ebliğ</a:t>
            </a:r>
            <a:endParaRPr sz="2700">
              <a:latin typeface="Calibri"/>
              <a:cs typeface="Calibri"/>
            </a:endParaRPr>
          </a:p>
          <a:p>
            <a:pPr marL="12700">
              <a:lnSpc>
                <a:spcPts val="3080"/>
              </a:lnSpc>
            </a:pPr>
            <a:r>
              <a:rPr sz="2700" spc="-35" dirty="0">
                <a:solidFill>
                  <a:srgbClr val="CC3300"/>
                </a:solidFill>
                <a:latin typeface="Calibri"/>
                <a:cs typeface="Calibri"/>
              </a:rPr>
              <a:t>tarihidir.</a:t>
            </a:r>
            <a:endParaRPr sz="2700">
              <a:latin typeface="Calibri"/>
              <a:cs typeface="Calibri"/>
            </a:endParaRPr>
          </a:p>
        </p:txBody>
      </p:sp>
      <p:sp>
        <p:nvSpPr>
          <p:cNvPr id="18" name="object 18"/>
          <p:cNvSpPr txBox="1"/>
          <p:nvPr/>
        </p:nvSpPr>
        <p:spPr>
          <a:xfrm>
            <a:off x="547217" y="4629785"/>
            <a:ext cx="1384300" cy="765810"/>
          </a:xfrm>
          <a:prstGeom prst="rect">
            <a:avLst/>
          </a:prstGeom>
        </p:spPr>
        <p:txBody>
          <a:bodyPr vert="horz" wrap="square" lIns="0" tIns="0" rIns="0" bIns="0" rtlCol="0">
            <a:spAutoFit/>
          </a:bodyPr>
          <a:lstStyle/>
          <a:p>
            <a:pPr marL="12700" marR="5080">
              <a:lnSpc>
                <a:spcPts val="2920"/>
              </a:lnSpc>
              <a:buClr>
                <a:srgbClr val="FF0000"/>
              </a:buClr>
              <a:buSzPct val="88888"/>
              <a:buFont typeface="Arial"/>
              <a:buChar char="•"/>
              <a:tabLst>
                <a:tab pos="198755" algn="l"/>
              </a:tabLst>
            </a:pPr>
            <a:r>
              <a:rPr sz="2700" spc="-240" dirty="0">
                <a:solidFill>
                  <a:srgbClr val="CC3300"/>
                </a:solidFill>
                <a:latin typeface="Calibri"/>
                <a:cs typeface="Calibri"/>
              </a:rPr>
              <a:t>T</a:t>
            </a:r>
            <a:r>
              <a:rPr sz="2700" dirty="0">
                <a:solidFill>
                  <a:srgbClr val="CC3300"/>
                </a:solidFill>
                <a:latin typeface="Calibri"/>
                <a:cs typeface="Calibri"/>
              </a:rPr>
              <a:t>eklifle</a:t>
            </a:r>
            <a:r>
              <a:rPr sz="2700" spc="-15" dirty="0">
                <a:solidFill>
                  <a:srgbClr val="CC3300"/>
                </a:solidFill>
                <a:latin typeface="Calibri"/>
                <a:cs typeface="Calibri"/>
              </a:rPr>
              <a:t>r</a:t>
            </a:r>
            <a:r>
              <a:rPr sz="2700" dirty="0">
                <a:solidFill>
                  <a:srgbClr val="CC3300"/>
                </a:solidFill>
                <a:latin typeface="Calibri"/>
                <a:cs typeface="Calibri"/>
              </a:rPr>
              <a:t>i  </a:t>
            </a:r>
            <a:r>
              <a:rPr sz="2700" spc="-10" dirty="0">
                <a:latin typeface="Calibri"/>
                <a:cs typeface="Calibri"/>
              </a:rPr>
              <a:t>talebinde</a:t>
            </a:r>
            <a:endParaRPr sz="2700">
              <a:latin typeface="Calibri"/>
              <a:cs typeface="Calibri"/>
            </a:endParaRPr>
          </a:p>
        </p:txBody>
      </p:sp>
      <p:sp>
        <p:nvSpPr>
          <p:cNvPr id="19" name="object 19"/>
          <p:cNvSpPr txBox="1"/>
          <p:nvPr/>
        </p:nvSpPr>
        <p:spPr>
          <a:xfrm>
            <a:off x="2155317" y="4629785"/>
            <a:ext cx="6466205" cy="765810"/>
          </a:xfrm>
          <a:prstGeom prst="rect">
            <a:avLst/>
          </a:prstGeom>
        </p:spPr>
        <p:txBody>
          <a:bodyPr vert="horz" wrap="square" lIns="0" tIns="0" rIns="0" bIns="0" rtlCol="0">
            <a:spAutoFit/>
          </a:bodyPr>
          <a:lstStyle/>
          <a:p>
            <a:pPr marL="12700" marR="5080" indent="100330">
              <a:lnSpc>
                <a:spcPts val="2920"/>
              </a:lnSpc>
              <a:tabLst>
                <a:tab pos="1987550" algn="l"/>
                <a:tab pos="2830830" algn="l"/>
                <a:tab pos="3316604" algn="l"/>
                <a:tab pos="4648835" algn="l"/>
                <a:tab pos="5227955" algn="l"/>
              </a:tabLst>
            </a:pPr>
            <a:r>
              <a:rPr sz="2700" dirty="0">
                <a:solidFill>
                  <a:srgbClr val="CC3300"/>
                </a:solidFill>
                <a:latin typeface="Calibri"/>
                <a:cs typeface="Calibri"/>
              </a:rPr>
              <a:t>de</a:t>
            </a:r>
            <a:r>
              <a:rPr sz="2700" spc="-30" dirty="0">
                <a:solidFill>
                  <a:srgbClr val="CC3300"/>
                </a:solidFill>
                <a:latin typeface="Calibri"/>
                <a:cs typeface="Calibri"/>
              </a:rPr>
              <a:t>ğ</a:t>
            </a:r>
            <a:r>
              <a:rPr sz="2700" dirty="0">
                <a:solidFill>
                  <a:srgbClr val="CC3300"/>
                </a:solidFill>
                <a:latin typeface="Calibri"/>
                <a:cs typeface="Calibri"/>
              </a:rPr>
              <a:t>erl</a:t>
            </a:r>
            <a:r>
              <a:rPr sz="2700" spc="-20" dirty="0">
                <a:solidFill>
                  <a:srgbClr val="CC3300"/>
                </a:solidFill>
                <a:latin typeface="Calibri"/>
                <a:cs typeface="Calibri"/>
              </a:rPr>
              <a:t>e</a:t>
            </a:r>
            <a:r>
              <a:rPr sz="2700" dirty="0">
                <a:solidFill>
                  <a:srgbClr val="CC3300"/>
                </a:solidFill>
                <a:latin typeface="Calibri"/>
                <a:cs typeface="Calibri"/>
              </a:rPr>
              <a:t>ndirm</a:t>
            </a:r>
            <a:r>
              <a:rPr sz="2700" spc="-20" dirty="0">
                <a:solidFill>
                  <a:srgbClr val="CC3300"/>
                </a:solidFill>
                <a:latin typeface="Calibri"/>
                <a:cs typeface="Calibri"/>
              </a:rPr>
              <a:t>e</a:t>
            </a:r>
            <a:r>
              <a:rPr sz="2700" spc="-35" dirty="0">
                <a:solidFill>
                  <a:srgbClr val="CC3300"/>
                </a:solidFill>
                <a:latin typeface="Calibri"/>
                <a:cs typeface="Calibri"/>
              </a:rPr>
              <a:t>y</a:t>
            </a:r>
            <a:r>
              <a:rPr sz="2700" dirty="0">
                <a:solidFill>
                  <a:srgbClr val="CC3300"/>
                </a:solidFill>
                <a:latin typeface="Calibri"/>
                <a:cs typeface="Calibri"/>
              </a:rPr>
              <a:t>e	al</a:t>
            </a:r>
            <a:r>
              <a:rPr sz="2700" spc="5" dirty="0">
                <a:solidFill>
                  <a:srgbClr val="CC3300"/>
                </a:solidFill>
                <a:latin typeface="Calibri"/>
                <a:cs typeface="Calibri"/>
              </a:rPr>
              <a:t>ı</a:t>
            </a:r>
            <a:r>
              <a:rPr sz="2700" spc="-5" dirty="0">
                <a:solidFill>
                  <a:srgbClr val="CC3300"/>
                </a:solidFill>
                <a:latin typeface="Calibri"/>
                <a:cs typeface="Calibri"/>
              </a:rPr>
              <a:t>nm</a:t>
            </a:r>
            <a:r>
              <a:rPr sz="2700" spc="-65" dirty="0">
                <a:solidFill>
                  <a:srgbClr val="CC3300"/>
                </a:solidFill>
                <a:latin typeface="Calibri"/>
                <a:cs typeface="Calibri"/>
              </a:rPr>
              <a:t>a</a:t>
            </a:r>
            <a:r>
              <a:rPr sz="2700" spc="-50" dirty="0">
                <a:solidFill>
                  <a:srgbClr val="CC3300"/>
                </a:solidFill>
                <a:latin typeface="Calibri"/>
                <a:cs typeface="Calibri"/>
              </a:rPr>
              <a:t>y</a:t>
            </a:r>
            <a:r>
              <a:rPr sz="2700" dirty="0">
                <a:solidFill>
                  <a:srgbClr val="CC3300"/>
                </a:solidFill>
                <a:latin typeface="Calibri"/>
                <a:cs typeface="Calibri"/>
              </a:rPr>
              <a:t>anla</a:t>
            </a:r>
            <a:r>
              <a:rPr sz="2700" spc="-15" dirty="0">
                <a:solidFill>
                  <a:srgbClr val="CC3300"/>
                </a:solidFill>
                <a:latin typeface="Calibri"/>
                <a:cs typeface="Calibri"/>
              </a:rPr>
              <a:t>r</a:t>
            </a:r>
            <a:r>
              <a:rPr sz="2700" dirty="0">
                <a:solidFill>
                  <a:srgbClr val="CC3300"/>
                </a:solidFill>
                <a:latin typeface="Calibri"/>
                <a:cs typeface="Calibri"/>
              </a:rPr>
              <a:t>ın	</a:t>
            </a:r>
            <a:r>
              <a:rPr sz="2700" spc="-10" dirty="0">
                <a:latin typeface="Calibri"/>
                <a:cs typeface="Calibri"/>
              </a:rPr>
              <a:t>a</a:t>
            </a:r>
            <a:r>
              <a:rPr sz="2700" dirty="0">
                <a:latin typeface="Calibri"/>
                <a:cs typeface="Calibri"/>
              </a:rPr>
              <a:t>çıklama  </a:t>
            </a:r>
            <a:r>
              <a:rPr sz="2700" spc="-5" dirty="0">
                <a:latin typeface="Calibri"/>
                <a:cs typeface="Calibri"/>
              </a:rPr>
              <a:t>bulunm</a:t>
            </a:r>
            <a:r>
              <a:rPr sz="2700" spc="-20" dirty="0">
                <a:latin typeface="Calibri"/>
                <a:cs typeface="Calibri"/>
              </a:rPr>
              <a:t>a</a:t>
            </a:r>
            <a:r>
              <a:rPr sz="2700" dirty="0">
                <a:latin typeface="Calibri"/>
                <a:cs typeface="Calibri"/>
              </a:rPr>
              <a:t>ları	</a:t>
            </a:r>
            <a:r>
              <a:rPr sz="2700" spc="-5" dirty="0">
                <a:latin typeface="Calibri"/>
                <a:cs typeface="Calibri"/>
              </a:rPr>
              <a:t>halind</a:t>
            </a:r>
            <a:r>
              <a:rPr sz="2700" dirty="0">
                <a:latin typeface="Calibri"/>
                <a:cs typeface="Calibri"/>
              </a:rPr>
              <a:t>e	</a:t>
            </a:r>
            <a:r>
              <a:rPr sz="2700" spc="-5" dirty="0">
                <a:latin typeface="Calibri"/>
                <a:cs typeface="Calibri"/>
              </a:rPr>
              <a:t>sü</a:t>
            </a:r>
            <a:r>
              <a:rPr sz="2700" spc="-65" dirty="0">
                <a:latin typeface="Calibri"/>
                <a:cs typeface="Calibri"/>
              </a:rPr>
              <a:t>r</a:t>
            </a:r>
            <a:r>
              <a:rPr sz="2700" dirty="0">
                <a:latin typeface="Calibri"/>
                <a:cs typeface="Calibri"/>
              </a:rPr>
              <a:t>en</a:t>
            </a:r>
            <a:r>
              <a:rPr sz="2700" spc="-15" dirty="0">
                <a:latin typeface="Calibri"/>
                <a:cs typeface="Calibri"/>
              </a:rPr>
              <a:t>i</a:t>
            </a:r>
            <a:r>
              <a:rPr sz="2700" spc="-5" dirty="0">
                <a:latin typeface="Calibri"/>
                <a:cs typeface="Calibri"/>
              </a:rPr>
              <a:t>n</a:t>
            </a:r>
            <a:r>
              <a:rPr sz="2700" dirty="0">
                <a:latin typeface="Calibri"/>
                <a:cs typeface="Calibri"/>
              </a:rPr>
              <a:t>	başlan</a:t>
            </a:r>
            <a:r>
              <a:rPr sz="2700" spc="-20" dirty="0">
                <a:latin typeface="Calibri"/>
                <a:cs typeface="Calibri"/>
              </a:rPr>
              <a:t>g</a:t>
            </a:r>
            <a:r>
              <a:rPr sz="2700" dirty="0">
                <a:latin typeface="Calibri"/>
                <a:cs typeface="Calibri"/>
              </a:rPr>
              <a:t>ıcının</a:t>
            </a:r>
            <a:endParaRPr sz="2700">
              <a:latin typeface="Calibri"/>
              <a:cs typeface="Calibri"/>
            </a:endParaRPr>
          </a:p>
        </p:txBody>
      </p:sp>
      <p:sp>
        <p:nvSpPr>
          <p:cNvPr id="20" name="object 20"/>
          <p:cNvSpPr txBox="1"/>
          <p:nvPr/>
        </p:nvSpPr>
        <p:spPr>
          <a:xfrm>
            <a:off x="547217" y="5370779"/>
            <a:ext cx="8075295" cy="1136015"/>
          </a:xfrm>
          <a:prstGeom prst="rect">
            <a:avLst/>
          </a:prstGeom>
        </p:spPr>
        <p:txBody>
          <a:bodyPr vert="horz" wrap="square" lIns="0" tIns="0" rIns="0" bIns="0" rtlCol="0">
            <a:spAutoFit/>
          </a:bodyPr>
          <a:lstStyle/>
          <a:p>
            <a:pPr marL="12700" marR="5080" algn="just">
              <a:lnSpc>
                <a:spcPts val="2920"/>
              </a:lnSpc>
            </a:pPr>
            <a:r>
              <a:rPr sz="2700" spc="-5" dirty="0">
                <a:latin typeface="Calibri"/>
                <a:cs typeface="Calibri"/>
              </a:rPr>
              <a:t>açıklamanın bildirim </a:t>
            </a:r>
            <a:r>
              <a:rPr sz="2700" spc="-10" dirty="0">
                <a:latin typeface="Calibri"/>
                <a:cs typeface="Calibri"/>
              </a:rPr>
              <a:t>tarihi, </a:t>
            </a:r>
            <a:r>
              <a:rPr sz="2700" spc="-5" dirty="0">
                <a:latin typeface="Calibri"/>
                <a:cs typeface="Calibri"/>
              </a:rPr>
              <a:t>diğerlerinde </a:t>
            </a:r>
            <a:r>
              <a:rPr sz="2700" dirty="0">
                <a:latin typeface="Calibri"/>
                <a:cs typeface="Calibri"/>
              </a:rPr>
              <a:t>ihale </a:t>
            </a:r>
            <a:r>
              <a:rPr sz="2700" spc="-15" dirty="0">
                <a:latin typeface="Calibri"/>
                <a:cs typeface="Calibri"/>
              </a:rPr>
              <a:t>kararının  </a:t>
            </a:r>
            <a:r>
              <a:rPr sz="2700" spc="-5" dirty="0">
                <a:latin typeface="Calibri"/>
                <a:cs typeface="Calibri"/>
              </a:rPr>
              <a:t>bildirim tarihi olacağı şeklindeki </a:t>
            </a:r>
            <a:r>
              <a:rPr sz="2700" spc="-15" dirty="0">
                <a:solidFill>
                  <a:srgbClr val="CC3300"/>
                </a:solidFill>
                <a:latin typeface="Calibri"/>
                <a:cs typeface="Calibri"/>
              </a:rPr>
              <a:t>ayrım</a:t>
            </a:r>
            <a:r>
              <a:rPr sz="2700" spc="580" dirty="0">
                <a:solidFill>
                  <a:srgbClr val="CC3300"/>
                </a:solidFill>
                <a:latin typeface="Calibri"/>
                <a:cs typeface="Calibri"/>
              </a:rPr>
              <a:t> </a:t>
            </a:r>
            <a:r>
              <a:rPr sz="2700" spc="-5" dirty="0">
                <a:solidFill>
                  <a:srgbClr val="CC3300"/>
                </a:solidFill>
                <a:latin typeface="Calibri"/>
                <a:cs typeface="Calibri"/>
              </a:rPr>
              <a:t>da </a:t>
            </a:r>
            <a:r>
              <a:rPr sz="2700" spc="-10" dirty="0">
                <a:solidFill>
                  <a:srgbClr val="CC3300"/>
                </a:solidFill>
                <a:latin typeface="Calibri"/>
                <a:cs typeface="Calibri"/>
              </a:rPr>
              <a:t>ortadan  </a:t>
            </a:r>
            <a:r>
              <a:rPr sz="2700" spc="-35" dirty="0">
                <a:solidFill>
                  <a:srgbClr val="CC3300"/>
                </a:solidFill>
                <a:latin typeface="Calibri"/>
                <a:cs typeface="Calibri"/>
              </a:rPr>
              <a:t>kalkmıştır.</a:t>
            </a:r>
            <a:endParaRPr sz="2700">
              <a:latin typeface="Calibri"/>
              <a:cs typeface="Calibri"/>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215639" y="284988"/>
            <a:ext cx="2810256" cy="99212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989578" y="431546"/>
            <a:ext cx="1670685" cy="487680"/>
          </a:xfrm>
          <a:prstGeom prst="rect">
            <a:avLst/>
          </a:prstGeom>
        </p:spPr>
        <p:txBody>
          <a:bodyPr vert="horz" wrap="square" lIns="0" tIns="0" rIns="0" bIns="0" rtlCol="0">
            <a:spAutoFit/>
          </a:bodyPr>
          <a:lstStyle/>
          <a:p>
            <a:pPr marL="12700">
              <a:lnSpc>
                <a:spcPct val="100000"/>
              </a:lnSpc>
            </a:pPr>
            <a:r>
              <a:rPr dirty="0"/>
              <a:t>KİK</a:t>
            </a:r>
            <a:r>
              <a:rPr spc="-80" dirty="0"/>
              <a:t> </a:t>
            </a:r>
            <a:r>
              <a:rPr spc="-20" dirty="0"/>
              <a:t>Kararı</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86510"/>
            <a:ext cx="8074025" cy="5259705"/>
          </a:xfrm>
          <a:prstGeom prst="rect">
            <a:avLst/>
          </a:prstGeom>
        </p:spPr>
        <p:txBody>
          <a:bodyPr vert="horz" wrap="square" lIns="0" tIns="0" rIns="0" bIns="0" rtlCol="0">
            <a:spAutoFit/>
          </a:bodyPr>
          <a:lstStyle/>
          <a:p>
            <a:pPr marL="12700" marR="5080" algn="just">
              <a:lnSpc>
                <a:spcPct val="130000"/>
              </a:lnSpc>
              <a:buClr>
                <a:srgbClr val="FF0000"/>
              </a:buClr>
              <a:buSzPct val="81250"/>
              <a:buFont typeface="Arial"/>
              <a:buChar char="•"/>
              <a:tabLst>
                <a:tab pos="162560" algn="l"/>
              </a:tabLst>
            </a:pPr>
            <a:r>
              <a:rPr sz="2400" spc="-10" dirty="0">
                <a:latin typeface="Calibri"/>
                <a:cs typeface="Calibri"/>
              </a:rPr>
              <a:t>25.05.2009 </a:t>
            </a:r>
            <a:r>
              <a:rPr sz="2400" spc="-15" dirty="0">
                <a:latin typeface="Calibri"/>
                <a:cs typeface="Calibri"/>
              </a:rPr>
              <a:t>Pazartesi </a:t>
            </a:r>
            <a:r>
              <a:rPr sz="2400" dirty="0">
                <a:latin typeface="Calibri"/>
                <a:cs typeface="Calibri"/>
              </a:rPr>
              <a:t>ihale </a:t>
            </a:r>
            <a:r>
              <a:rPr sz="2400" spc="-5" dirty="0">
                <a:latin typeface="Calibri"/>
                <a:cs typeface="Calibri"/>
              </a:rPr>
              <a:t>tarihi olan ihalede, </a:t>
            </a:r>
            <a:r>
              <a:rPr sz="2400" dirty="0">
                <a:latin typeface="Calibri"/>
                <a:cs typeface="Calibri"/>
              </a:rPr>
              <a:t>dokümana  </a:t>
            </a:r>
            <a:r>
              <a:rPr sz="2400" spc="-20" dirty="0">
                <a:latin typeface="Calibri"/>
                <a:cs typeface="Calibri"/>
              </a:rPr>
              <a:t>şikayet   </a:t>
            </a:r>
            <a:r>
              <a:rPr sz="2400" dirty="0">
                <a:solidFill>
                  <a:srgbClr val="CC3300"/>
                </a:solidFill>
                <a:latin typeface="Calibri"/>
                <a:cs typeface="Calibri"/>
              </a:rPr>
              <a:t>en  </a:t>
            </a:r>
            <a:r>
              <a:rPr sz="2400" spc="-10" dirty="0">
                <a:solidFill>
                  <a:srgbClr val="CC3300"/>
                </a:solidFill>
                <a:latin typeface="Calibri"/>
                <a:cs typeface="Calibri"/>
              </a:rPr>
              <a:t>geç  19.05.2009  </a:t>
            </a:r>
            <a:r>
              <a:rPr sz="2400" dirty="0">
                <a:solidFill>
                  <a:srgbClr val="CC3300"/>
                </a:solidFill>
                <a:latin typeface="Calibri"/>
                <a:cs typeface="Calibri"/>
              </a:rPr>
              <a:t>Salı  </a:t>
            </a:r>
            <a:r>
              <a:rPr sz="2400" spc="-5" dirty="0">
                <a:solidFill>
                  <a:srgbClr val="CC3300"/>
                </a:solidFill>
                <a:latin typeface="Calibri"/>
                <a:cs typeface="Calibri"/>
              </a:rPr>
              <a:t>günü  yapılması   </a:t>
            </a:r>
            <a:r>
              <a:rPr sz="2400" spc="120" dirty="0">
                <a:solidFill>
                  <a:srgbClr val="CC3300"/>
                </a:solidFill>
                <a:latin typeface="Calibri"/>
                <a:cs typeface="Calibri"/>
              </a:rPr>
              <a:t> </a:t>
            </a:r>
            <a:r>
              <a:rPr sz="2400" spc="-10" dirty="0">
                <a:solidFill>
                  <a:srgbClr val="CC3300"/>
                </a:solidFill>
                <a:latin typeface="Calibri"/>
                <a:cs typeface="Calibri"/>
              </a:rPr>
              <a:t>gerektiğinden</a:t>
            </a:r>
            <a:endParaRPr sz="2400">
              <a:latin typeface="Calibri"/>
              <a:cs typeface="Calibri"/>
            </a:endParaRPr>
          </a:p>
          <a:p>
            <a:pPr marL="12700" algn="just">
              <a:lnSpc>
                <a:spcPct val="100000"/>
              </a:lnSpc>
              <a:spcBef>
                <a:spcPts val="865"/>
              </a:spcBef>
            </a:pPr>
            <a:r>
              <a:rPr sz="2400" spc="-10" dirty="0">
                <a:latin typeface="Calibri"/>
                <a:cs typeface="Calibri"/>
              </a:rPr>
              <a:t>20.05.2009 </a:t>
            </a:r>
            <a:r>
              <a:rPr sz="2400" spc="-5" dirty="0">
                <a:latin typeface="Calibri"/>
                <a:cs typeface="Calibri"/>
              </a:rPr>
              <a:t>tarihinde </a:t>
            </a:r>
            <a:r>
              <a:rPr sz="2400" spc="-10" dirty="0">
                <a:latin typeface="Calibri"/>
                <a:cs typeface="Calibri"/>
              </a:rPr>
              <a:t>yapılan </a:t>
            </a:r>
            <a:r>
              <a:rPr sz="2400" spc="-20" dirty="0">
                <a:latin typeface="Calibri"/>
                <a:cs typeface="Calibri"/>
              </a:rPr>
              <a:t>şikayet </a:t>
            </a:r>
            <a:r>
              <a:rPr sz="2400" spc="-5" dirty="0">
                <a:latin typeface="Calibri"/>
                <a:cs typeface="Calibri"/>
              </a:rPr>
              <a:t>başvurusunun </a:t>
            </a:r>
            <a:r>
              <a:rPr sz="2400" spc="335" dirty="0">
                <a:latin typeface="Calibri"/>
                <a:cs typeface="Calibri"/>
              </a:rPr>
              <a:t> </a:t>
            </a:r>
            <a:r>
              <a:rPr sz="2400" spc="-5" dirty="0">
                <a:latin typeface="Calibri"/>
                <a:cs typeface="Calibri"/>
              </a:rPr>
              <a:t>reddedilmesi</a:t>
            </a:r>
            <a:endParaRPr sz="2400">
              <a:latin typeface="Calibri"/>
              <a:cs typeface="Calibri"/>
            </a:endParaRPr>
          </a:p>
          <a:p>
            <a:pPr marL="12700" algn="just">
              <a:lnSpc>
                <a:spcPct val="100000"/>
              </a:lnSpc>
              <a:spcBef>
                <a:spcPts val="860"/>
              </a:spcBef>
            </a:pPr>
            <a:r>
              <a:rPr sz="2400" spc="-25" dirty="0">
                <a:latin typeface="Calibri"/>
                <a:cs typeface="Calibri"/>
              </a:rPr>
              <a:t>gerekmektedir. </a:t>
            </a:r>
            <a:r>
              <a:rPr sz="2400" spc="-5" dirty="0">
                <a:latin typeface="Calibri"/>
                <a:cs typeface="Calibri"/>
              </a:rPr>
              <a:t>(2009/UH.III-1636</a:t>
            </a:r>
            <a:r>
              <a:rPr sz="2400" spc="500" dirty="0">
                <a:latin typeface="Calibri"/>
                <a:cs typeface="Calibri"/>
              </a:rPr>
              <a:t> </a:t>
            </a:r>
            <a:r>
              <a:rPr sz="2400" spc="-10" dirty="0">
                <a:latin typeface="Calibri"/>
                <a:cs typeface="Calibri"/>
              </a:rPr>
              <a:t>04.06.2009)</a:t>
            </a:r>
            <a:endParaRPr sz="2400">
              <a:latin typeface="Calibri"/>
              <a:cs typeface="Calibri"/>
            </a:endParaRPr>
          </a:p>
          <a:p>
            <a:pPr marL="12700" marR="5080" algn="just">
              <a:lnSpc>
                <a:spcPct val="130000"/>
              </a:lnSpc>
              <a:buClr>
                <a:srgbClr val="FF0000"/>
              </a:buClr>
              <a:buSzPct val="89583"/>
              <a:buFont typeface="Arial"/>
              <a:buChar char="•"/>
              <a:tabLst>
                <a:tab pos="177800" algn="l"/>
              </a:tabLst>
            </a:pPr>
            <a:r>
              <a:rPr sz="2400" spc="-5" dirty="0">
                <a:latin typeface="Calibri"/>
                <a:cs typeface="Calibri"/>
              </a:rPr>
              <a:t>İsteklilerin, </a:t>
            </a:r>
            <a:r>
              <a:rPr sz="2400" spc="-10" dirty="0">
                <a:latin typeface="Calibri"/>
                <a:cs typeface="Calibri"/>
              </a:rPr>
              <a:t>yeterlik </a:t>
            </a:r>
            <a:r>
              <a:rPr sz="2400" spc="-5" dirty="0">
                <a:latin typeface="Calibri"/>
                <a:cs typeface="Calibri"/>
              </a:rPr>
              <a:t>başvurularının </a:t>
            </a:r>
            <a:r>
              <a:rPr sz="2400" spc="-20" dirty="0">
                <a:latin typeface="Calibri"/>
                <a:cs typeface="Calibri"/>
              </a:rPr>
              <a:t>veya </a:t>
            </a:r>
            <a:r>
              <a:rPr sz="2400" spc="-5" dirty="0">
                <a:latin typeface="Calibri"/>
                <a:cs typeface="Calibri"/>
              </a:rPr>
              <a:t>tekliflerin </a:t>
            </a:r>
            <a:r>
              <a:rPr sz="2400" dirty="0">
                <a:latin typeface="Calibri"/>
                <a:cs typeface="Calibri"/>
              </a:rPr>
              <a:t>sunulması,  </a:t>
            </a:r>
            <a:r>
              <a:rPr sz="2400" spc="-5" dirty="0">
                <a:latin typeface="Calibri"/>
                <a:cs typeface="Calibri"/>
              </a:rPr>
              <a:t>değerlendirilmesi </a:t>
            </a:r>
            <a:r>
              <a:rPr sz="2400" spc="-15" dirty="0">
                <a:latin typeface="Calibri"/>
                <a:cs typeface="Calibri"/>
              </a:rPr>
              <a:t>ve </a:t>
            </a:r>
            <a:r>
              <a:rPr sz="2400" spc="-5" dirty="0">
                <a:latin typeface="Calibri"/>
                <a:cs typeface="Calibri"/>
              </a:rPr>
              <a:t>ihalenin sonuçlandırılmasına </a:t>
            </a:r>
            <a:r>
              <a:rPr sz="2400" dirty="0">
                <a:latin typeface="Calibri"/>
                <a:cs typeface="Calibri"/>
              </a:rPr>
              <a:t>ilişkin </a:t>
            </a:r>
            <a:r>
              <a:rPr sz="2400" spc="-10" dirty="0">
                <a:latin typeface="Calibri"/>
                <a:cs typeface="Calibri"/>
              </a:rPr>
              <a:t>idari  </a:t>
            </a:r>
            <a:r>
              <a:rPr sz="2400" dirty="0">
                <a:latin typeface="Calibri"/>
                <a:cs typeface="Calibri"/>
              </a:rPr>
              <a:t>işlem </a:t>
            </a:r>
            <a:r>
              <a:rPr sz="2400" spc="-20" dirty="0">
                <a:latin typeface="Calibri"/>
                <a:cs typeface="Calibri"/>
              </a:rPr>
              <a:t>veya </a:t>
            </a:r>
            <a:r>
              <a:rPr sz="2400" spc="-5" dirty="0">
                <a:latin typeface="Calibri"/>
                <a:cs typeface="Calibri"/>
              </a:rPr>
              <a:t>eylemler </a:t>
            </a:r>
            <a:r>
              <a:rPr sz="2400" dirty="0">
                <a:latin typeface="Calibri"/>
                <a:cs typeface="Calibri"/>
              </a:rPr>
              <a:t>hakkında </a:t>
            </a:r>
            <a:r>
              <a:rPr sz="2400" spc="-5" dirty="0">
                <a:latin typeface="Calibri"/>
                <a:cs typeface="Calibri"/>
              </a:rPr>
              <a:t>başvuruda bulunabileceği  düzenlenmiş olup, başvuru sahibi </a:t>
            </a:r>
            <a:r>
              <a:rPr sz="2400" spc="-10" dirty="0">
                <a:latin typeface="Calibri"/>
                <a:cs typeface="Calibri"/>
              </a:rPr>
              <a:t>tarafından </a:t>
            </a:r>
            <a:r>
              <a:rPr sz="2400" spc="-10" dirty="0">
                <a:solidFill>
                  <a:srgbClr val="CC3300"/>
                </a:solidFill>
                <a:latin typeface="Calibri"/>
                <a:cs typeface="Calibri"/>
              </a:rPr>
              <a:t>ihaleye </a:t>
            </a:r>
            <a:r>
              <a:rPr sz="2400" spc="-5" dirty="0">
                <a:solidFill>
                  <a:srgbClr val="CC3300"/>
                </a:solidFill>
                <a:latin typeface="Calibri"/>
                <a:cs typeface="Calibri"/>
              </a:rPr>
              <a:t>teklif  verildiği </a:t>
            </a:r>
            <a:r>
              <a:rPr sz="2400" spc="-20" dirty="0">
                <a:solidFill>
                  <a:srgbClr val="1F487C"/>
                </a:solidFill>
                <a:latin typeface="Calibri"/>
                <a:cs typeface="Calibri"/>
              </a:rPr>
              <a:t>göz </a:t>
            </a:r>
            <a:r>
              <a:rPr sz="2400" spc="-5" dirty="0">
                <a:solidFill>
                  <a:srgbClr val="1F487C"/>
                </a:solidFill>
                <a:latin typeface="Calibri"/>
                <a:cs typeface="Calibri"/>
              </a:rPr>
              <a:t>önünde </a:t>
            </a:r>
            <a:r>
              <a:rPr sz="2400" dirty="0">
                <a:solidFill>
                  <a:srgbClr val="1F487C"/>
                </a:solidFill>
                <a:latin typeface="Calibri"/>
                <a:cs typeface="Calibri"/>
              </a:rPr>
              <a:t>bulundurulduğunda </a:t>
            </a:r>
            <a:r>
              <a:rPr sz="2400" spc="-5" dirty="0">
                <a:solidFill>
                  <a:srgbClr val="1F487C"/>
                </a:solidFill>
                <a:latin typeface="Calibri"/>
                <a:cs typeface="Calibri"/>
              </a:rPr>
              <a:t>başvuru sahibinin  </a:t>
            </a:r>
            <a:r>
              <a:rPr sz="2400" spc="-5" dirty="0">
                <a:solidFill>
                  <a:srgbClr val="CC3300"/>
                </a:solidFill>
                <a:latin typeface="Calibri"/>
                <a:cs typeface="Calibri"/>
              </a:rPr>
              <a:t>dokümana yönelik </a:t>
            </a:r>
            <a:r>
              <a:rPr sz="2400" spc="-20" dirty="0">
                <a:solidFill>
                  <a:srgbClr val="CC3300"/>
                </a:solidFill>
                <a:latin typeface="Calibri"/>
                <a:cs typeface="Calibri"/>
              </a:rPr>
              <a:t>şikayet </a:t>
            </a:r>
            <a:r>
              <a:rPr sz="2400" spc="-5" dirty="0">
                <a:solidFill>
                  <a:srgbClr val="CC3300"/>
                </a:solidFill>
                <a:latin typeface="Calibri"/>
                <a:cs typeface="Calibri"/>
              </a:rPr>
              <a:t>ehliyeti bulunmadığı </a:t>
            </a:r>
            <a:r>
              <a:rPr sz="2400" spc="-10" dirty="0">
                <a:latin typeface="Calibri"/>
                <a:cs typeface="Calibri"/>
              </a:rPr>
              <a:t>sonucuna  </a:t>
            </a:r>
            <a:r>
              <a:rPr sz="2400" spc="-30" dirty="0">
                <a:latin typeface="Calibri"/>
                <a:cs typeface="Calibri"/>
              </a:rPr>
              <a:t>varılmıştır.</a:t>
            </a:r>
            <a:r>
              <a:rPr sz="2400" spc="-75" dirty="0">
                <a:latin typeface="Calibri"/>
                <a:cs typeface="Calibri"/>
              </a:rPr>
              <a:t> </a:t>
            </a:r>
            <a:r>
              <a:rPr sz="2400" spc="-5" dirty="0">
                <a:latin typeface="Calibri"/>
                <a:cs typeface="Calibri"/>
              </a:rPr>
              <a:t>(2009/UH.III-1496)</a:t>
            </a:r>
            <a:endParaRPr sz="24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147</a:t>
            </a:fld>
            <a:endParaRPr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087879" y="65531"/>
            <a:ext cx="5081016"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Şikayet </a:t>
            </a:r>
            <a:r>
              <a:rPr spc="-5" dirty="0"/>
              <a:t>Başvurusu</a:t>
            </a:r>
            <a:r>
              <a:rPr spc="-70" dirty="0"/>
              <a:t> </a:t>
            </a:r>
            <a:r>
              <a:rPr spc="-10" dirty="0"/>
              <a:t>Üzerine</a:t>
            </a:r>
          </a:p>
          <a:p>
            <a:pPr algn="ctr">
              <a:lnSpc>
                <a:spcPct val="100000"/>
              </a:lnSpc>
              <a:tabLst>
                <a:tab pos="2218055" algn="l"/>
                <a:tab pos="8119109" algn="l"/>
              </a:tabLst>
            </a:pPr>
            <a:r>
              <a:rPr b="0" u="sng" dirty="0">
                <a:latin typeface="Times New Roman"/>
                <a:cs typeface="Times New Roman"/>
              </a:rPr>
              <a:t> 	</a:t>
            </a:r>
            <a:r>
              <a:rPr u="sng" spc="-5" dirty="0"/>
              <a:t>İdarenin </a:t>
            </a:r>
            <a:r>
              <a:rPr u="sng" spc="-30" dirty="0"/>
              <a:t>Yapacağı</a:t>
            </a:r>
            <a:r>
              <a:rPr u="sng" spc="-75" dirty="0"/>
              <a:t> </a:t>
            </a:r>
            <a:r>
              <a:rPr u="sng" spc="-5" dirty="0"/>
              <a:t>İşler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p:nvPr/>
        </p:nvSpPr>
        <p:spPr>
          <a:xfrm>
            <a:off x="373379" y="1367027"/>
            <a:ext cx="513588" cy="66751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451104" y="1306067"/>
            <a:ext cx="550164" cy="789431"/>
          </a:xfrm>
          <a:prstGeom prst="rect">
            <a:avLst/>
          </a:prstGeom>
          <a:blipFill>
            <a:blip r:embed="rId6" cstate="print"/>
            <a:stretch>
              <a:fillRect/>
            </a:stretch>
          </a:blipFill>
        </p:spPr>
        <p:txBody>
          <a:bodyPr wrap="square" lIns="0" tIns="0" rIns="0" bIns="0" rtlCol="0"/>
          <a:lstStyle/>
          <a:p>
            <a:endParaRPr/>
          </a:p>
        </p:txBody>
      </p:sp>
      <p:sp>
        <p:nvSpPr>
          <p:cNvPr id="10" name="object 10"/>
          <p:cNvSpPr txBox="1"/>
          <p:nvPr/>
        </p:nvSpPr>
        <p:spPr>
          <a:xfrm>
            <a:off x="547217" y="1446021"/>
            <a:ext cx="8072755" cy="2329815"/>
          </a:xfrm>
          <a:prstGeom prst="rect">
            <a:avLst/>
          </a:prstGeom>
        </p:spPr>
        <p:txBody>
          <a:bodyPr vert="horz" wrap="square" lIns="0" tIns="0" rIns="0" bIns="0" rtlCol="0">
            <a:spAutoFit/>
          </a:bodyPr>
          <a:lstStyle/>
          <a:p>
            <a:pPr marL="12700" marR="5080" algn="just">
              <a:lnSpc>
                <a:spcPts val="3020"/>
              </a:lnSpc>
              <a:buClr>
                <a:srgbClr val="FF0000"/>
              </a:buClr>
              <a:buSzPct val="89285"/>
              <a:buFont typeface="Arial"/>
              <a:buChar char="•"/>
              <a:tabLst>
                <a:tab pos="206375" algn="l"/>
              </a:tabLst>
            </a:pPr>
            <a:r>
              <a:rPr sz="2800" spc="-20" dirty="0">
                <a:latin typeface="Calibri"/>
                <a:cs typeface="Calibri"/>
              </a:rPr>
              <a:t>Şikayetlerin </a:t>
            </a:r>
            <a:r>
              <a:rPr sz="2800" spc="-10" dirty="0">
                <a:latin typeface="Calibri"/>
                <a:cs typeface="Calibri"/>
              </a:rPr>
              <a:t>her halde </a:t>
            </a:r>
            <a:r>
              <a:rPr sz="2800" spc="-5" dirty="0">
                <a:solidFill>
                  <a:srgbClr val="1F487C"/>
                </a:solidFill>
                <a:latin typeface="Calibri"/>
                <a:cs typeface="Calibri"/>
              </a:rPr>
              <a:t>ihale </a:t>
            </a:r>
            <a:r>
              <a:rPr sz="2800" spc="-10" dirty="0">
                <a:solidFill>
                  <a:srgbClr val="1F487C"/>
                </a:solidFill>
                <a:latin typeface="Calibri"/>
                <a:cs typeface="Calibri"/>
              </a:rPr>
              <a:t>tarihinden </a:t>
            </a:r>
            <a:r>
              <a:rPr sz="2800" spc="-5" dirty="0">
                <a:solidFill>
                  <a:srgbClr val="1F487C"/>
                </a:solidFill>
                <a:latin typeface="Calibri"/>
                <a:cs typeface="Calibri"/>
              </a:rPr>
              <a:t>önce </a:t>
            </a:r>
            <a:r>
              <a:rPr sz="2800" spc="-30" dirty="0">
                <a:solidFill>
                  <a:srgbClr val="1F487C"/>
                </a:solidFill>
                <a:latin typeface="Calibri"/>
                <a:cs typeface="Calibri"/>
              </a:rPr>
              <a:t>karara  </a:t>
            </a:r>
            <a:r>
              <a:rPr sz="2800" spc="-5" dirty="0">
                <a:solidFill>
                  <a:srgbClr val="1F487C"/>
                </a:solidFill>
                <a:latin typeface="Calibri"/>
                <a:cs typeface="Calibri"/>
              </a:rPr>
              <a:t>bağlanması </a:t>
            </a:r>
            <a:r>
              <a:rPr sz="2800" u="heavy" spc="-40" dirty="0">
                <a:solidFill>
                  <a:srgbClr val="1F487C"/>
                </a:solidFill>
                <a:latin typeface="Calibri"/>
                <a:cs typeface="Calibri"/>
              </a:rPr>
              <a:t>Esastır, </a:t>
            </a:r>
            <a:r>
              <a:rPr sz="2800" spc="-5" dirty="0">
                <a:solidFill>
                  <a:srgbClr val="1F487C"/>
                </a:solidFill>
                <a:latin typeface="Calibri"/>
                <a:cs typeface="Calibri"/>
              </a:rPr>
              <a:t>10 gün içinde </a:t>
            </a:r>
            <a:r>
              <a:rPr sz="2800" spc="-25" dirty="0">
                <a:solidFill>
                  <a:srgbClr val="1F487C"/>
                </a:solidFill>
                <a:latin typeface="Calibri"/>
                <a:cs typeface="Calibri"/>
              </a:rPr>
              <a:t>karar</a:t>
            </a:r>
            <a:r>
              <a:rPr sz="2800" spc="135" dirty="0">
                <a:solidFill>
                  <a:srgbClr val="1F487C"/>
                </a:solidFill>
                <a:latin typeface="Calibri"/>
                <a:cs typeface="Calibri"/>
              </a:rPr>
              <a:t> </a:t>
            </a:r>
            <a:r>
              <a:rPr sz="2800" spc="-10" dirty="0">
                <a:solidFill>
                  <a:srgbClr val="1F487C"/>
                </a:solidFill>
                <a:latin typeface="Calibri"/>
                <a:cs typeface="Calibri"/>
              </a:rPr>
              <a:t>verilmesi,</a:t>
            </a:r>
            <a:endParaRPr sz="2800">
              <a:latin typeface="Calibri"/>
              <a:cs typeface="Calibri"/>
            </a:endParaRPr>
          </a:p>
          <a:p>
            <a:pPr marL="12700" marR="5715" algn="just">
              <a:lnSpc>
                <a:spcPts val="3020"/>
              </a:lnSpc>
              <a:spcBef>
                <a:spcPts val="5"/>
              </a:spcBef>
              <a:buClr>
                <a:srgbClr val="FF0000"/>
              </a:buClr>
              <a:buSzPct val="89285"/>
              <a:buFont typeface="Arial"/>
              <a:buChar char="•"/>
              <a:tabLst>
                <a:tab pos="206375" algn="l"/>
              </a:tabLst>
            </a:pPr>
            <a:r>
              <a:rPr sz="2800" spc="-5" dirty="0">
                <a:latin typeface="Calibri"/>
                <a:cs typeface="Calibri"/>
              </a:rPr>
              <a:t>Örneğin </a:t>
            </a:r>
            <a:r>
              <a:rPr sz="2800" spc="-25" dirty="0">
                <a:latin typeface="Calibri"/>
                <a:cs typeface="Calibri"/>
              </a:rPr>
              <a:t>şikayet </a:t>
            </a:r>
            <a:r>
              <a:rPr sz="2800" spc="-10" dirty="0">
                <a:latin typeface="Calibri"/>
                <a:cs typeface="Calibri"/>
              </a:rPr>
              <a:t>başvurusu </a:t>
            </a:r>
            <a:r>
              <a:rPr sz="2800" spc="-5" dirty="0">
                <a:latin typeface="Calibri"/>
                <a:cs typeface="Calibri"/>
              </a:rPr>
              <a:t>ihale </a:t>
            </a:r>
            <a:r>
              <a:rPr sz="2800" spc="-10" dirty="0">
                <a:latin typeface="Calibri"/>
                <a:cs typeface="Calibri"/>
              </a:rPr>
              <a:t>tarihinden </a:t>
            </a:r>
            <a:r>
              <a:rPr sz="2800" dirty="0">
                <a:latin typeface="Calibri"/>
                <a:cs typeface="Calibri"/>
              </a:rPr>
              <a:t>15 gün  </a:t>
            </a:r>
            <a:r>
              <a:rPr sz="2800" spc="-5" dirty="0">
                <a:latin typeface="Calibri"/>
                <a:cs typeface="Calibri"/>
              </a:rPr>
              <a:t>önce </a:t>
            </a:r>
            <a:r>
              <a:rPr sz="2800" spc="-10" dirty="0">
                <a:latin typeface="Calibri"/>
                <a:cs typeface="Calibri"/>
              </a:rPr>
              <a:t>yapılmışsa, </a:t>
            </a:r>
            <a:r>
              <a:rPr sz="2800" spc="-5" dirty="0">
                <a:latin typeface="Calibri"/>
                <a:cs typeface="Calibri"/>
              </a:rPr>
              <a:t>başvurunun </a:t>
            </a:r>
            <a:r>
              <a:rPr sz="2800" dirty="0">
                <a:latin typeface="Calibri"/>
                <a:cs typeface="Calibri"/>
              </a:rPr>
              <a:t>10 gün </a:t>
            </a:r>
            <a:r>
              <a:rPr sz="2800" spc="-5" dirty="0">
                <a:latin typeface="Calibri"/>
                <a:cs typeface="Calibri"/>
              </a:rPr>
              <a:t>içinde </a:t>
            </a:r>
            <a:r>
              <a:rPr sz="2800" spc="-20" dirty="0">
                <a:latin typeface="Calibri"/>
                <a:cs typeface="Calibri"/>
              </a:rPr>
              <a:t>yani </a:t>
            </a:r>
            <a:r>
              <a:rPr sz="2800" dirty="0">
                <a:latin typeface="Calibri"/>
                <a:cs typeface="Calibri"/>
              </a:rPr>
              <a:t>ihale  </a:t>
            </a:r>
            <a:r>
              <a:rPr sz="2800" spc="-10" dirty="0">
                <a:latin typeface="Calibri"/>
                <a:cs typeface="Calibri"/>
              </a:rPr>
              <a:t>tarihinden    </a:t>
            </a:r>
            <a:r>
              <a:rPr sz="2800" spc="-5" dirty="0">
                <a:latin typeface="Calibri"/>
                <a:cs typeface="Calibri"/>
              </a:rPr>
              <a:t>5    gün    önce    </a:t>
            </a:r>
            <a:r>
              <a:rPr sz="2800" spc="-30" dirty="0">
                <a:latin typeface="Calibri"/>
                <a:cs typeface="Calibri"/>
              </a:rPr>
              <a:t>karara    </a:t>
            </a:r>
            <a:r>
              <a:rPr sz="2800" spc="-5" dirty="0">
                <a:latin typeface="Calibri"/>
                <a:cs typeface="Calibri"/>
              </a:rPr>
              <a:t>bağlanmış  </a:t>
            </a:r>
            <a:r>
              <a:rPr sz="2800" spc="5" dirty="0">
                <a:latin typeface="Calibri"/>
                <a:cs typeface="Calibri"/>
              </a:rPr>
              <a:t> </a:t>
            </a:r>
            <a:r>
              <a:rPr sz="2800" spc="-5" dirty="0">
                <a:latin typeface="Calibri"/>
                <a:cs typeface="Calibri"/>
              </a:rPr>
              <a:t>olması</a:t>
            </a:r>
            <a:endParaRPr sz="2800">
              <a:latin typeface="Calibri"/>
              <a:cs typeface="Calibri"/>
            </a:endParaRPr>
          </a:p>
          <a:p>
            <a:pPr marL="12700" algn="just">
              <a:lnSpc>
                <a:spcPts val="2980"/>
              </a:lnSpc>
            </a:pPr>
            <a:r>
              <a:rPr sz="2800" spc="-35" dirty="0">
                <a:latin typeface="Calibri"/>
                <a:cs typeface="Calibri"/>
              </a:rPr>
              <a:t>gerekmektedir.</a:t>
            </a:r>
            <a:endParaRPr sz="2800">
              <a:latin typeface="Calibri"/>
              <a:cs typeface="Calibri"/>
            </a:endParaRPr>
          </a:p>
        </p:txBody>
      </p:sp>
      <p:sp>
        <p:nvSpPr>
          <p:cNvPr id="18" name="object 18"/>
          <p:cNvSpPr txBox="1"/>
          <p:nvPr/>
        </p:nvSpPr>
        <p:spPr>
          <a:xfrm>
            <a:off x="547217" y="6083680"/>
            <a:ext cx="2181860" cy="381000"/>
          </a:xfrm>
          <a:prstGeom prst="rect">
            <a:avLst/>
          </a:prstGeom>
        </p:spPr>
        <p:txBody>
          <a:bodyPr vert="horz" wrap="square" lIns="0" tIns="0" rIns="0" bIns="0" rtlCol="0">
            <a:spAutoFit/>
          </a:bodyPr>
          <a:lstStyle/>
          <a:p>
            <a:pPr marL="12700">
              <a:lnSpc>
                <a:spcPts val="2755"/>
              </a:lnSpc>
            </a:pPr>
            <a:r>
              <a:rPr sz="2800" spc="-25" dirty="0">
                <a:solidFill>
                  <a:srgbClr val="1F487C"/>
                </a:solidFill>
                <a:latin typeface="Calibri"/>
                <a:cs typeface="Calibri"/>
              </a:rPr>
              <a:t>g</a:t>
            </a:r>
            <a:r>
              <a:rPr sz="2800" spc="-5" dirty="0">
                <a:solidFill>
                  <a:srgbClr val="1F487C"/>
                </a:solidFill>
                <a:latin typeface="Calibri"/>
                <a:cs typeface="Calibri"/>
              </a:rPr>
              <a:t>e</a:t>
            </a:r>
            <a:r>
              <a:rPr sz="2800" spc="-45" dirty="0">
                <a:solidFill>
                  <a:srgbClr val="1F487C"/>
                </a:solidFill>
                <a:latin typeface="Calibri"/>
                <a:cs typeface="Calibri"/>
              </a:rPr>
              <a:t>r</a:t>
            </a:r>
            <a:r>
              <a:rPr sz="2800" spc="-5" dirty="0">
                <a:solidFill>
                  <a:srgbClr val="1F487C"/>
                </a:solidFill>
                <a:latin typeface="Calibri"/>
                <a:cs typeface="Calibri"/>
              </a:rPr>
              <a:t>ekme</a:t>
            </a:r>
            <a:r>
              <a:rPr sz="2800" spc="-20" dirty="0">
                <a:solidFill>
                  <a:srgbClr val="1F487C"/>
                </a:solidFill>
                <a:latin typeface="Calibri"/>
                <a:cs typeface="Calibri"/>
              </a:rPr>
              <a:t>k</a:t>
            </a:r>
            <a:r>
              <a:rPr sz="2800" spc="-30" dirty="0">
                <a:solidFill>
                  <a:srgbClr val="1F487C"/>
                </a:solidFill>
                <a:latin typeface="Calibri"/>
                <a:cs typeface="Calibri"/>
              </a:rPr>
              <a:t>t</a:t>
            </a:r>
            <a:r>
              <a:rPr sz="2800" spc="-5" dirty="0">
                <a:solidFill>
                  <a:srgbClr val="1F487C"/>
                </a:solidFill>
                <a:latin typeface="Calibri"/>
                <a:cs typeface="Calibri"/>
              </a:rPr>
              <a:t>ed</a:t>
            </a:r>
            <a:r>
              <a:rPr sz="2800" spc="-20" dirty="0">
                <a:solidFill>
                  <a:srgbClr val="1F487C"/>
                </a:solidFill>
                <a:latin typeface="Calibri"/>
                <a:cs typeface="Calibri"/>
              </a:rPr>
              <a:t>i</a:t>
            </a:r>
            <a:r>
              <a:rPr sz="2800" spc="-285" dirty="0">
                <a:solidFill>
                  <a:srgbClr val="1F487C"/>
                </a:solidFill>
                <a:latin typeface="Calibri"/>
                <a:cs typeface="Calibri"/>
              </a:rPr>
              <a:t>r</a:t>
            </a:r>
            <a:r>
              <a:rPr sz="2800" spc="-5" dirty="0">
                <a:solidFill>
                  <a:srgbClr val="1F487C"/>
                </a:solidFill>
                <a:latin typeface="Calibri"/>
                <a:cs typeface="Calibri"/>
              </a:rPr>
              <a:t>.</a:t>
            </a:r>
            <a:endParaRPr sz="2800">
              <a:latin typeface="Calibri"/>
              <a:cs typeface="Calibri"/>
            </a:endParaRPr>
          </a:p>
        </p:txBody>
      </p:sp>
      <p:sp>
        <p:nvSpPr>
          <p:cNvPr id="19" name="object 19"/>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148</a:t>
            </a:fld>
            <a:endParaRPr dirty="0"/>
          </a:p>
        </p:txBody>
      </p:sp>
      <p:sp>
        <p:nvSpPr>
          <p:cNvPr id="11" name="object 11"/>
          <p:cNvSpPr txBox="1"/>
          <p:nvPr/>
        </p:nvSpPr>
        <p:spPr>
          <a:xfrm>
            <a:off x="1757298" y="3702177"/>
            <a:ext cx="5882005" cy="457200"/>
          </a:xfrm>
          <a:prstGeom prst="rect">
            <a:avLst/>
          </a:prstGeom>
        </p:spPr>
        <p:txBody>
          <a:bodyPr vert="horz" wrap="square" lIns="0" tIns="0" rIns="0" bIns="0" rtlCol="0">
            <a:spAutoFit/>
          </a:bodyPr>
          <a:lstStyle/>
          <a:p>
            <a:pPr marL="12700">
              <a:lnSpc>
                <a:spcPct val="100000"/>
              </a:lnSpc>
              <a:tabLst>
                <a:tab pos="1277620" algn="l"/>
                <a:tab pos="3402329" algn="l"/>
                <a:tab pos="4373245" algn="l"/>
              </a:tabLst>
            </a:pPr>
            <a:r>
              <a:rPr sz="2800" spc="-25" dirty="0">
                <a:latin typeface="Calibri"/>
                <a:cs typeface="Calibri"/>
              </a:rPr>
              <a:t>şikayet	</a:t>
            </a:r>
            <a:r>
              <a:rPr sz="2800" spc="-10" dirty="0">
                <a:latin typeface="Calibri"/>
                <a:cs typeface="Calibri"/>
              </a:rPr>
              <a:t>başvurusunu	</a:t>
            </a:r>
            <a:r>
              <a:rPr sz="2800" spc="-5" dirty="0">
                <a:latin typeface="Calibri"/>
                <a:cs typeface="Calibri"/>
              </a:rPr>
              <a:t>ihale	</a:t>
            </a:r>
            <a:r>
              <a:rPr sz="2800" spc="-10" dirty="0">
                <a:latin typeface="Calibri"/>
                <a:cs typeface="Calibri"/>
              </a:rPr>
              <a:t>tarihinden</a:t>
            </a:r>
            <a:endParaRPr sz="2800">
              <a:latin typeface="Calibri"/>
              <a:cs typeface="Calibri"/>
            </a:endParaRPr>
          </a:p>
        </p:txBody>
      </p:sp>
      <p:sp>
        <p:nvSpPr>
          <p:cNvPr id="12" name="object 12"/>
          <p:cNvSpPr txBox="1"/>
          <p:nvPr/>
        </p:nvSpPr>
        <p:spPr>
          <a:xfrm>
            <a:off x="547217" y="3750945"/>
            <a:ext cx="961390" cy="792480"/>
          </a:xfrm>
          <a:prstGeom prst="rect">
            <a:avLst/>
          </a:prstGeom>
        </p:spPr>
        <p:txBody>
          <a:bodyPr vert="horz" wrap="square" lIns="0" tIns="0" rIns="0" bIns="0" rtlCol="0">
            <a:spAutoFit/>
          </a:bodyPr>
          <a:lstStyle/>
          <a:p>
            <a:pPr marL="12700" marR="5080">
              <a:lnSpc>
                <a:spcPts val="3020"/>
              </a:lnSpc>
              <a:buClr>
                <a:srgbClr val="FF0000"/>
              </a:buClr>
              <a:buSzPct val="89285"/>
              <a:buFont typeface="Arial"/>
              <a:buChar char="•"/>
              <a:tabLst>
                <a:tab pos="206375" algn="l"/>
              </a:tabLst>
            </a:pPr>
            <a:r>
              <a:rPr sz="2800" spc="-5" dirty="0">
                <a:latin typeface="Calibri"/>
                <a:cs typeface="Calibri"/>
              </a:rPr>
              <a:t>İda</a:t>
            </a:r>
            <a:r>
              <a:rPr sz="2800" spc="-45" dirty="0">
                <a:latin typeface="Calibri"/>
                <a:cs typeface="Calibri"/>
              </a:rPr>
              <a:t>r</a:t>
            </a:r>
            <a:r>
              <a:rPr sz="2800" spc="-5" dirty="0">
                <a:latin typeface="Calibri"/>
                <a:cs typeface="Calibri"/>
              </a:rPr>
              <a:t>e  </a:t>
            </a:r>
            <a:r>
              <a:rPr sz="2800" spc="-30" dirty="0">
                <a:latin typeface="Calibri"/>
                <a:cs typeface="Calibri"/>
              </a:rPr>
              <a:t>karara</a:t>
            </a:r>
            <a:endParaRPr sz="2800">
              <a:latin typeface="Calibri"/>
              <a:cs typeface="Calibri"/>
            </a:endParaRPr>
          </a:p>
        </p:txBody>
      </p:sp>
      <p:sp>
        <p:nvSpPr>
          <p:cNvPr id="13" name="object 13"/>
          <p:cNvSpPr txBox="1"/>
          <p:nvPr/>
        </p:nvSpPr>
        <p:spPr>
          <a:xfrm>
            <a:off x="1746630" y="4086225"/>
            <a:ext cx="3034030" cy="457200"/>
          </a:xfrm>
          <a:prstGeom prst="rect">
            <a:avLst/>
          </a:prstGeom>
        </p:spPr>
        <p:txBody>
          <a:bodyPr vert="horz" wrap="square" lIns="0" tIns="0" rIns="0" bIns="0" rtlCol="0">
            <a:spAutoFit/>
          </a:bodyPr>
          <a:lstStyle/>
          <a:p>
            <a:pPr marL="12700">
              <a:lnSpc>
                <a:spcPct val="100000"/>
              </a:lnSpc>
              <a:tabLst>
                <a:tab pos="1885314" algn="l"/>
              </a:tabLst>
            </a:pPr>
            <a:r>
              <a:rPr sz="2800" spc="-20" dirty="0">
                <a:latin typeface="Calibri"/>
                <a:cs typeface="Calibri"/>
              </a:rPr>
              <a:t>bağlayacak	</a:t>
            </a:r>
            <a:r>
              <a:rPr sz="2800" spc="-10" dirty="0">
                <a:latin typeface="Calibri"/>
                <a:cs typeface="Calibri"/>
              </a:rPr>
              <a:t>olmakla</a:t>
            </a:r>
            <a:endParaRPr sz="2800">
              <a:latin typeface="Calibri"/>
              <a:cs typeface="Calibri"/>
            </a:endParaRPr>
          </a:p>
        </p:txBody>
      </p:sp>
      <p:sp>
        <p:nvSpPr>
          <p:cNvPr id="14" name="object 14"/>
          <p:cNvSpPr txBox="1"/>
          <p:nvPr/>
        </p:nvSpPr>
        <p:spPr>
          <a:xfrm>
            <a:off x="7857490" y="3750945"/>
            <a:ext cx="761365" cy="792480"/>
          </a:xfrm>
          <a:prstGeom prst="rect">
            <a:avLst/>
          </a:prstGeom>
        </p:spPr>
        <p:txBody>
          <a:bodyPr vert="horz" wrap="square" lIns="0" tIns="0" rIns="0" bIns="0" rtlCol="0">
            <a:spAutoFit/>
          </a:bodyPr>
          <a:lstStyle/>
          <a:p>
            <a:pPr marL="12700" marR="5080" indent="31750">
              <a:lnSpc>
                <a:spcPts val="3020"/>
              </a:lnSpc>
            </a:pPr>
            <a:r>
              <a:rPr sz="2800" spc="0" dirty="0">
                <a:latin typeface="Calibri"/>
                <a:cs typeface="Calibri"/>
              </a:rPr>
              <a:t>ö</a:t>
            </a:r>
            <a:r>
              <a:rPr sz="2800" spc="-5" dirty="0">
                <a:latin typeface="Calibri"/>
                <a:cs typeface="Calibri"/>
              </a:rPr>
              <a:t>nce  </a:t>
            </a:r>
            <a:r>
              <a:rPr sz="2800" spc="-55" dirty="0">
                <a:latin typeface="Calibri"/>
                <a:cs typeface="Calibri"/>
              </a:rPr>
              <a:t>k</a:t>
            </a:r>
            <a:r>
              <a:rPr sz="2800" spc="-5" dirty="0">
                <a:latin typeface="Calibri"/>
                <a:cs typeface="Calibri"/>
              </a:rPr>
              <a:t>a</a:t>
            </a:r>
            <a:r>
              <a:rPr sz="2800" spc="-65" dirty="0">
                <a:latin typeface="Calibri"/>
                <a:cs typeface="Calibri"/>
              </a:rPr>
              <a:t>r</a:t>
            </a:r>
            <a:r>
              <a:rPr sz="2800" spc="-5" dirty="0">
                <a:latin typeface="Calibri"/>
                <a:cs typeface="Calibri"/>
              </a:rPr>
              <a:t>ar</a:t>
            </a:r>
            <a:endParaRPr sz="2800">
              <a:latin typeface="Calibri"/>
              <a:cs typeface="Calibri"/>
            </a:endParaRPr>
          </a:p>
        </p:txBody>
      </p:sp>
      <p:sp>
        <p:nvSpPr>
          <p:cNvPr id="15" name="object 15"/>
          <p:cNvSpPr txBox="1"/>
          <p:nvPr/>
        </p:nvSpPr>
        <p:spPr>
          <a:xfrm>
            <a:off x="5055870" y="4086225"/>
            <a:ext cx="3563620" cy="842010"/>
          </a:xfrm>
          <a:prstGeom prst="rect">
            <a:avLst/>
          </a:prstGeom>
        </p:spPr>
        <p:txBody>
          <a:bodyPr vert="horz" wrap="square" lIns="0" tIns="0" rIns="0" bIns="0" rtlCol="0">
            <a:spAutoFit/>
          </a:bodyPr>
          <a:lstStyle/>
          <a:p>
            <a:pPr marL="12700">
              <a:lnSpc>
                <a:spcPts val="3195"/>
              </a:lnSpc>
              <a:tabLst>
                <a:tab pos="1407160" algn="l"/>
              </a:tabLst>
            </a:pPr>
            <a:r>
              <a:rPr sz="2800" spc="-10" dirty="0">
                <a:latin typeface="Calibri"/>
                <a:cs typeface="Calibri"/>
              </a:rPr>
              <a:t>birlikte,	</a:t>
            </a:r>
            <a:r>
              <a:rPr sz="2800" spc="-5" dirty="0">
                <a:latin typeface="Calibri"/>
                <a:cs typeface="Calibri"/>
              </a:rPr>
              <a:t>bildirim</a:t>
            </a:r>
            <a:endParaRPr sz="2800">
              <a:latin typeface="Calibri"/>
              <a:cs typeface="Calibri"/>
            </a:endParaRPr>
          </a:p>
          <a:p>
            <a:pPr marL="165100">
              <a:lnSpc>
                <a:spcPts val="3195"/>
              </a:lnSpc>
              <a:tabLst>
                <a:tab pos="1320165" algn="l"/>
              </a:tabLst>
            </a:pPr>
            <a:r>
              <a:rPr sz="2800" spc="-5" dirty="0">
                <a:latin typeface="Calibri"/>
                <a:cs typeface="Calibri"/>
              </a:rPr>
              <a:t>içinde	</a:t>
            </a:r>
            <a:r>
              <a:rPr sz="2800" spc="-10" dirty="0">
                <a:latin typeface="Calibri"/>
                <a:cs typeface="Calibri"/>
              </a:rPr>
              <a:t>yapılacağından,</a:t>
            </a:r>
            <a:endParaRPr sz="2800">
              <a:latin typeface="Calibri"/>
              <a:cs typeface="Calibri"/>
            </a:endParaRPr>
          </a:p>
        </p:txBody>
      </p:sp>
      <p:sp>
        <p:nvSpPr>
          <p:cNvPr id="16" name="object 16"/>
          <p:cNvSpPr txBox="1"/>
          <p:nvPr/>
        </p:nvSpPr>
        <p:spPr>
          <a:xfrm>
            <a:off x="547217" y="4470654"/>
            <a:ext cx="8071484" cy="841375"/>
          </a:xfrm>
          <a:prstGeom prst="rect">
            <a:avLst/>
          </a:prstGeom>
        </p:spPr>
        <p:txBody>
          <a:bodyPr vert="horz" wrap="square" lIns="0" tIns="0" rIns="0" bIns="0" rtlCol="0">
            <a:spAutoFit/>
          </a:bodyPr>
          <a:lstStyle/>
          <a:p>
            <a:pPr marL="12700">
              <a:lnSpc>
                <a:spcPts val="3190"/>
              </a:lnSpc>
              <a:tabLst>
                <a:tab pos="1800225" algn="l"/>
                <a:tab pos="3211195" algn="l"/>
                <a:tab pos="3839845" algn="l"/>
              </a:tabLst>
            </a:pPr>
            <a:r>
              <a:rPr sz="2800" spc="-10" dirty="0">
                <a:latin typeface="Calibri"/>
                <a:cs typeface="Calibri"/>
              </a:rPr>
              <a:t>tarihinden	itibaren	üç	</a:t>
            </a:r>
            <a:r>
              <a:rPr sz="2800" dirty="0">
                <a:latin typeface="Calibri"/>
                <a:cs typeface="Calibri"/>
              </a:rPr>
              <a:t>gün</a:t>
            </a:r>
            <a:endParaRPr sz="2800">
              <a:latin typeface="Calibri"/>
              <a:cs typeface="Calibri"/>
            </a:endParaRPr>
          </a:p>
          <a:p>
            <a:pPr marL="12700">
              <a:lnSpc>
                <a:spcPts val="3190"/>
              </a:lnSpc>
              <a:tabLst>
                <a:tab pos="1837055" algn="l"/>
                <a:tab pos="2833370" algn="l"/>
                <a:tab pos="3847465" algn="l"/>
                <a:tab pos="4970780" algn="l"/>
                <a:tab pos="7360920" algn="l"/>
              </a:tabLst>
            </a:pPr>
            <a:r>
              <a:rPr sz="2800" spc="-5" dirty="0">
                <a:solidFill>
                  <a:srgbClr val="1F487C"/>
                </a:solidFill>
                <a:latin typeface="Calibri"/>
                <a:cs typeface="Calibri"/>
              </a:rPr>
              <a:t>do</a:t>
            </a:r>
            <a:r>
              <a:rPr sz="2800" dirty="0">
                <a:solidFill>
                  <a:srgbClr val="1F487C"/>
                </a:solidFill>
                <a:latin typeface="Calibri"/>
                <a:cs typeface="Calibri"/>
              </a:rPr>
              <a:t>k</a:t>
            </a:r>
            <a:r>
              <a:rPr sz="2800" spc="-5" dirty="0">
                <a:solidFill>
                  <a:srgbClr val="1F487C"/>
                </a:solidFill>
                <a:latin typeface="Calibri"/>
                <a:cs typeface="Calibri"/>
              </a:rPr>
              <a:t>üm</a:t>
            </a:r>
            <a:r>
              <a:rPr sz="2800" dirty="0">
                <a:solidFill>
                  <a:srgbClr val="1F487C"/>
                </a:solidFill>
                <a:latin typeface="Calibri"/>
                <a:cs typeface="Calibri"/>
              </a:rPr>
              <a:t>a</a:t>
            </a:r>
            <a:r>
              <a:rPr sz="2800" spc="-5" dirty="0">
                <a:solidFill>
                  <a:srgbClr val="1F487C"/>
                </a:solidFill>
                <a:latin typeface="Calibri"/>
                <a:cs typeface="Calibri"/>
              </a:rPr>
              <a:t>na</a:t>
            </a:r>
            <a:r>
              <a:rPr sz="2800" dirty="0">
                <a:solidFill>
                  <a:srgbClr val="1F487C"/>
                </a:solidFill>
                <a:latin typeface="Calibri"/>
                <a:cs typeface="Calibri"/>
              </a:rPr>
              <a:t>	</a:t>
            </a:r>
            <a:r>
              <a:rPr sz="2800" spc="-5" dirty="0">
                <a:solidFill>
                  <a:srgbClr val="1F487C"/>
                </a:solidFill>
                <a:latin typeface="Calibri"/>
                <a:cs typeface="Calibri"/>
              </a:rPr>
              <a:t>it</a:t>
            </a:r>
            <a:r>
              <a:rPr sz="2800" spc="-20" dirty="0">
                <a:solidFill>
                  <a:srgbClr val="1F487C"/>
                </a:solidFill>
                <a:latin typeface="Calibri"/>
                <a:cs typeface="Calibri"/>
              </a:rPr>
              <a:t>i</a:t>
            </a:r>
            <a:r>
              <a:rPr sz="2800" spc="-70" dirty="0">
                <a:solidFill>
                  <a:srgbClr val="1F487C"/>
                </a:solidFill>
                <a:latin typeface="Calibri"/>
                <a:cs typeface="Calibri"/>
              </a:rPr>
              <a:t>r</a:t>
            </a:r>
            <a:r>
              <a:rPr sz="2800" spc="-5" dirty="0">
                <a:solidFill>
                  <a:srgbClr val="1F487C"/>
                </a:solidFill>
                <a:latin typeface="Calibri"/>
                <a:cs typeface="Calibri"/>
              </a:rPr>
              <a:t>az</a:t>
            </a:r>
            <a:r>
              <a:rPr sz="2800" dirty="0">
                <a:solidFill>
                  <a:srgbClr val="1F487C"/>
                </a:solidFill>
                <a:latin typeface="Calibri"/>
                <a:cs typeface="Calibri"/>
              </a:rPr>
              <a:t>	</a:t>
            </a:r>
            <a:r>
              <a:rPr sz="2800" spc="-15" dirty="0">
                <a:solidFill>
                  <a:srgbClr val="1F487C"/>
                </a:solidFill>
                <a:latin typeface="Calibri"/>
                <a:cs typeface="Calibri"/>
              </a:rPr>
              <a:t>e</a:t>
            </a:r>
            <a:r>
              <a:rPr sz="2800" spc="-10" dirty="0">
                <a:solidFill>
                  <a:srgbClr val="1F487C"/>
                </a:solidFill>
                <a:latin typeface="Calibri"/>
                <a:cs typeface="Calibri"/>
              </a:rPr>
              <a:t>de</a:t>
            </a:r>
            <a:r>
              <a:rPr sz="2800" spc="-5" dirty="0">
                <a:solidFill>
                  <a:srgbClr val="1F487C"/>
                </a:solidFill>
                <a:latin typeface="Calibri"/>
                <a:cs typeface="Calibri"/>
              </a:rPr>
              <a:t>n</a:t>
            </a:r>
            <a:r>
              <a:rPr sz="2800" dirty="0">
                <a:solidFill>
                  <a:srgbClr val="1F487C"/>
                </a:solidFill>
                <a:latin typeface="Calibri"/>
                <a:cs typeface="Calibri"/>
              </a:rPr>
              <a:t>	</a:t>
            </a:r>
            <a:r>
              <a:rPr sz="2800" spc="-5" dirty="0">
                <a:solidFill>
                  <a:srgbClr val="1F487C"/>
                </a:solidFill>
                <a:latin typeface="Calibri"/>
                <a:cs typeface="Calibri"/>
              </a:rPr>
              <a:t>i</a:t>
            </a:r>
            <a:r>
              <a:rPr sz="2800" spc="-40" dirty="0">
                <a:solidFill>
                  <a:srgbClr val="1F487C"/>
                </a:solidFill>
                <a:latin typeface="Calibri"/>
                <a:cs typeface="Calibri"/>
              </a:rPr>
              <a:t>s</a:t>
            </a:r>
            <a:r>
              <a:rPr sz="2800" spc="-30" dirty="0">
                <a:solidFill>
                  <a:srgbClr val="1F487C"/>
                </a:solidFill>
                <a:latin typeface="Calibri"/>
                <a:cs typeface="Calibri"/>
              </a:rPr>
              <a:t>t</a:t>
            </a:r>
            <a:r>
              <a:rPr sz="2800" spc="-5" dirty="0">
                <a:solidFill>
                  <a:srgbClr val="1F487C"/>
                </a:solidFill>
                <a:latin typeface="Calibri"/>
                <a:cs typeface="Calibri"/>
              </a:rPr>
              <a:t>e</a:t>
            </a:r>
            <a:r>
              <a:rPr sz="2800" dirty="0">
                <a:solidFill>
                  <a:srgbClr val="1F487C"/>
                </a:solidFill>
                <a:latin typeface="Calibri"/>
                <a:cs typeface="Calibri"/>
              </a:rPr>
              <a:t>k</a:t>
            </a:r>
            <a:r>
              <a:rPr sz="2800" spc="-5" dirty="0">
                <a:solidFill>
                  <a:srgbClr val="1F487C"/>
                </a:solidFill>
                <a:latin typeface="Calibri"/>
                <a:cs typeface="Calibri"/>
              </a:rPr>
              <a:t>li</a:t>
            </a:r>
            <a:r>
              <a:rPr sz="2800" dirty="0">
                <a:solidFill>
                  <a:srgbClr val="1F487C"/>
                </a:solidFill>
                <a:latin typeface="Calibri"/>
                <a:cs typeface="Calibri"/>
              </a:rPr>
              <a:t>	</a:t>
            </a:r>
            <a:r>
              <a:rPr sz="2800" spc="-10" dirty="0">
                <a:solidFill>
                  <a:srgbClr val="1F487C"/>
                </a:solidFill>
                <a:latin typeface="Calibri"/>
                <a:cs typeface="Calibri"/>
              </a:rPr>
              <a:t>olab</a:t>
            </a:r>
            <a:r>
              <a:rPr sz="2800" spc="-15" dirty="0">
                <a:solidFill>
                  <a:srgbClr val="1F487C"/>
                </a:solidFill>
                <a:latin typeface="Calibri"/>
                <a:cs typeface="Calibri"/>
              </a:rPr>
              <a:t>i</a:t>
            </a:r>
            <a:r>
              <a:rPr sz="2800" spc="-5" dirty="0">
                <a:solidFill>
                  <a:srgbClr val="1F487C"/>
                </a:solidFill>
                <a:latin typeface="Calibri"/>
                <a:cs typeface="Calibri"/>
              </a:rPr>
              <a:t>lecek</a:t>
            </a:r>
            <a:r>
              <a:rPr sz="2800" spc="-20" dirty="0">
                <a:solidFill>
                  <a:srgbClr val="1F487C"/>
                </a:solidFill>
                <a:latin typeface="Calibri"/>
                <a:cs typeface="Calibri"/>
              </a:rPr>
              <a:t>l</a:t>
            </a:r>
            <a:r>
              <a:rPr sz="2800" spc="-5" dirty="0">
                <a:solidFill>
                  <a:srgbClr val="1F487C"/>
                </a:solidFill>
                <a:latin typeface="Calibri"/>
                <a:cs typeface="Calibri"/>
              </a:rPr>
              <a:t>er</a:t>
            </a:r>
            <a:r>
              <a:rPr sz="2800" spc="-15" dirty="0">
                <a:solidFill>
                  <a:srgbClr val="1F487C"/>
                </a:solidFill>
                <a:latin typeface="Calibri"/>
                <a:cs typeface="Calibri"/>
              </a:rPr>
              <a:t>i</a:t>
            </a:r>
            <a:r>
              <a:rPr sz="2800" spc="-5" dirty="0">
                <a:solidFill>
                  <a:srgbClr val="1F487C"/>
                </a:solidFill>
                <a:latin typeface="Calibri"/>
                <a:cs typeface="Calibri"/>
              </a:rPr>
              <a:t>n</a:t>
            </a:r>
            <a:r>
              <a:rPr sz="2800" dirty="0">
                <a:solidFill>
                  <a:srgbClr val="1F487C"/>
                </a:solidFill>
                <a:latin typeface="Calibri"/>
                <a:cs typeface="Calibri"/>
              </a:rPr>
              <a:t>	</a:t>
            </a:r>
            <a:r>
              <a:rPr sz="2800" spc="-5" dirty="0">
                <a:solidFill>
                  <a:srgbClr val="1F487C"/>
                </a:solidFill>
                <a:latin typeface="Calibri"/>
                <a:cs typeface="Calibri"/>
              </a:rPr>
              <a:t>ihale</a:t>
            </a:r>
            <a:endParaRPr sz="2800">
              <a:latin typeface="Calibri"/>
              <a:cs typeface="Calibri"/>
            </a:endParaRPr>
          </a:p>
        </p:txBody>
      </p:sp>
      <p:sp>
        <p:nvSpPr>
          <p:cNvPr id="17" name="object 17"/>
          <p:cNvSpPr txBox="1"/>
          <p:nvPr/>
        </p:nvSpPr>
        <p:spPr>
          <a:xfrm>
            <a:off x="547217" y="5238699"/>
            <a:ext cx="8073390" cy="841375"/>
          </a:xfrm>
          <a:prstGeom prst="rect">
            <a:avLst/>
          </a:prstGeom>
        </p:spPr>
        <p:txBody>
          <a:bodyPr vert="horz" wrap="square" lIns="0" tIns="0" rIns="0" bIns="0" rtlCol="0">
            <a:spAutoFit/>
          </a:bodyPr>
          <a:lstStyle/>
          <a:p>
            <a:pPr marL="12700">
              <a:lnSpc>
                <a:spcPts val="3190"/>
              </a:lnSpc>
              <a:tabLst>
                <a:tab pos="1464945" algn="l"/>
                <a:tab pos="3216275" algn="l"/>
                <a:tab pos="4239260" algn="l"/>
                <a:tab pos="5488940" algn="l"/>
                <a:tab pos="7666990" algn="l"/>
              </a:tabLst>
            </a:pPr>
            <a:r>
              <a:rPr sz="2800" spc="-45" dirty="0">
                <a:solidFill>
                  <a:srgbClr val="1F487C"/>
                </a:solidFill>
                <a:latin typeface="Calibri"/>
                <a:cs typeface="Calibri"/>
              </a:rPr>
              <a:t>t</a:t>
            </a:r>
            <a:r>
              <a:rPr sz="2800" spc="-5" dirty="0">
                <a:solidFill>
                  <a:srgbClr val="1F487C"/>
                </a:solidFill>
                <a:latin typeface="Calibri"/>
                <a:cs typeface="Calibri"/>
              </a:rPr>
              <a:t>ari</a:t>
            </a:r>
            <a:r>
              <a:rPr sz="2800" spc="-15" dirty="0">
                <a:solidFill>
                  <a:srgbClr val="1F487C"/>
                </a:solidFill>
                <a:latin typeface="Calibri"/>
                <a:cs typeface="Calibri"/>
              </a:rPr>
              <a:t>h</a:t>
            </a:r>
            <a:r>
              <a:rPr sz="2800" spc="-5" dirty="0">
                <a:solidFill>
                  <a:srgbClr val="1F487C"/>
                </a:solidFill>
                <a:latin typeface="Calibri"/>
                <a:cs typeface="Calibri"/>
              </a:rPr>
              <a:t>i</a:t>
            </a:r>
            <a:r>
              <a:rPr sz="2800" spc="0" dirty="0">
                <a:solidFill>
                  <a:srgbClr val="1F487C"/>
                </a:solidFill>
                <a:latin typeface="Calibri"/>
                <a:cs typeface="Calibri"/>
              </a:rPr>
              <a:t>n</a:t>
            </a:r>
            <a:r>
              <a:rPr sz="2800" spc="-10" dirty="0">
                <a:solidFill>
                  <a:srgbClr val="1F487C"/>
                </a:solidFill>
                <a:latin typeface="Calibri"/>
                <a:cs typeface="Calibri"/>
              </a:rPr>
              <a:t>d</a:t>
            </a:r>
            <a:r>
              <a:rPr sz="2800" spc="-5" dirty="0">
                <a:solidFill>
                  <a:srgbClr val="1F487C"/>
                </a:solidFill>
                <a:latin typeface="Calibri"/>
                <a:cs typeface="Calibri"/>
              </a:rPr>
              <a:t>e</a:t>
            </a:r>
            <a:r>
              <a:rPr sz="2800" dirty="0">
                <a:solidFill>
                  <a:srgbClr val="1F487C"/>
                </a:solidFill>
                <a:latin typeface="Calibri"/>
                <a:cs typeface="Calibri"/>
              </a:rPr>
              <a:t>	</a:t>
            </a:r>
            <a:r>
              <a:rPr sz="2800" spc="-90" dirty="0">
                <a:solidFill>
                  <a:srgbClr val="1F487C"/>
                </a:solidFill>
                <a:latin typeface="Calibri"/>
                <a:cs typeface="Calibri"/>
              </a:rPr>
              <a:t>k</a:t>
            </a:r>
            <a:r>
              <a:rPr sz="2800" spc="-5" dirty="0">
                <a:solidFill>
                  <a:srgbClr val="1F487C"/>
                </a:solidFill>
                <a:latin typeface="Calibri"/>
                <a:cs typeface="Calibri"/>
              </a:rPr>
              <a:t>end</a:t>
            </a:r>
            <a:r>
              <a:rPr sz="2800" spc="-25" dirty="0">
                <a:solidFill>
                  <a:srgbClr val="1F487C"/>
                </a:solidFill>
                <a:latin typeface="Calibri"/>
                <a:cs typeface="Calibri"/>
              </a:rPr>
              <a:t>i</a:t>
            </a:r>
            <a:r>
              <a:rPr sz="2800" spc="-5" dirty="0">
                <a:solidFill>
                  <a:srgbClr val="1F487C"/>
                </a:solidFill>
                <a:latin typeface="Calibri"/>
                <a:cs typeface="Calibri"/>
              </a:rPr>
              <a:t>le</a:t>
            </a:r>
            <a:r>
              <a:rPr sz="2800" spc="-20" dirty="0">
                <a:solidFill>
                  <a:srgbClr val="1F487C"/>
                </a:solidFill>
                <a:latin typeface="Calibri"/>
                <a:cs typeface="Calibri"/>
              </a:rPr>
              <a:t>r</a:t>
            </a:r>
            <a:r>
              <a:rPr sz="2800" spc="-5" dirty="0">
                <a:solidFill>
                  <a:srgbClr val="1F487C"/>
                </a:solidFill>
                <a:latin typeface="Calibri"/>
                <a:cs typeface="Calibri"/>
              </a:rPr>
              <a:t>i</a:t>
            </a:r>
            <a:r>
              <a:rPr sz="2800" spc="0" dirty="0">
                <a:solidFill>
                  <a:srgbClr val="1F487C"/>
                </a:solidFill>
                <a:latin typeface="Calibri"/>
                <a:cs typeface="Calibri"/>
              </a:rPr>
              <a:t>n</a:t>
            </a:r>
            <a:r>
              <a:rPr sz="2800" spc="-5" dirty="0">
                <a:solidFill>
                  <a:srgbClr val="1F487C"/>
                </a:solidFill>
                <a:latin typeface="Calibri"/>
                <a:cs typeface="Calibri"/>
              </a:rPr>
              <a:t>e</a:t>
            </a:r>
            <a:r>
              <a:rPr sz="2800" dirty="0">
                <a:solidFill>
                  <a:srgbClr val="1F487C"/>
                </a:solidFill>
                <a:latin typeface="Calibri"/>
                <a:cs typeface="Calibri"/>
              </a:rPr>
              <a:t>	</a:t>
            </a:r>
            <a:r>
              <a:rPr sz="2800" spc="-5" dirty="0">
                <a:solidFill>
                  <a:srgbClr val="1F487C"/>
                </a:solidFill>
                <a:latin typeface="Calibri"/>
                <a:cs typeface="Calibri"/>
              </a:rPr>
              <a:t>he</a:t>
            </a:r>
            <a:r>
              <a:rPr sz="2800" spc="0" dirty="0">
                <a:solidFill>
                  <a:srgbClr val="1F487C"/>
                </a:solidFill>
                <a:latin typeface="Calibri"/>
                <a:cs typeface="Calibri"/>
              </a:rPr>
              <a:t>n</a:t>
            </a:r>
            <a:r>
              <a:rPr sz="2800" spc="-5" dirty="0">
                <a:solidFill>
                  <a:srgbClr val="1F487C"/>
                </a:solidFill>
                <a:latin typeface="Calibri"/>
                <a:cs typeface="Calibri"/>
              </a:rPr>
              <a:t>üz</a:t>
            </a:r>
            <a:r>
              <a:rPr sz="2800" dirty="0">
                <a:solidFill>
                  <a:srgbClr val="1F487C"/>
                </a:solidFill>
                <a:latin typeface="Calibri"/>
                <a:cs typeface="Calibri"/>
              </a:rPr>
              <a:t>	</a:t>
            </a:r>
            <a:r>
              <a:rPr sz="2800" spc="-10" dirty="0">
                <a:solidFill>
                  <a:srgbClr val="1F487C"/>
                </a:solidFill>
                <a:latin typeface="Calibri"/>
                <a:cs typeface="Calibri"/>
              </a:rPr>
              <a:t>bil</a:t>
            </a:r>
            <a:r>
              <a:rPr sz="2800" spc="-15" dirty="0">
                <a:solidFill>
                  <a:srgbClr val="1F487C"/>
                </a:solidFill>
                <a:latin typeface="Calibri"/>
                <a:cs typeface="Calibri"/>
              </a:rPr>
              <a:t>d</a:t>
            </a:r>
            <a:r>
              <a:rPr sz="2800" spc="-5" dirty="0">
                <a:solidFill>
                  <a:srgbClr val="1F487C"/>
                </a:solidFill>
                <a:latin typeface="Calibri"/>
                <a:cs typeface="Calibri"/>
              </a:rPr>
              <a:t>irim</a:t>
            </a:r>
            <a:r>
              <a:rPr sz="2800" dirty="0">
                <a:solidFill>
                  <a:srgbClr val="1F487C"/>
                </a:solidFill>
                <a:latin typeface="Calibri"/>
                <a:cs typeface="Calibri"/>
              </a:rPr>
              <a:t>	</a:t>
            </a:r>
            <a:r>
              <a:rPr sz="2800" spc="-65" dirty="0">
                <a:solidFill>
                  <a:srgbClr val="1F487C"/>
                </a:solidFill>
                <a:latin typeface="Calibri"/>
                <a:cs typeface="Calibri"/>
              </a:rPr>
              <a:t>y</a:t>
            </a:r>
            <a:r>
              <a:rPr sz="2800" spc="0" dirty="0">
                <a:solidFill>
                  <a:srgbClr val="1F487C"/>
                </a:solidFill>
                <a:latin typeface="Calibri"/>
                <a:cs typeface="Calibri"/>
              </a:rPr>
              <a:t>a</a:t>
            </a:r>
            <a:r>
              <a:rPr sz="2800" spc="-5" dirty="0">
                <a:solidFill>
                  <a:srgbClr val="1F487C"/>
                </a:solidFill>
                <a:latin typeface="Calibri"/>
                <a:cs typeface="Calibri"/>
              </a:rPr>
              <a:t>p</a:t>
            </a:r>
            <a:r>
              <a:rPr sz="2800" spc="-20" dirty="0">
                <a:solidFill>
                  <a:srgbClr val="1F487C"/>
                </a:solidFill>
                <a:latin typeface="Calibri"/>
                <a:cs typeface="Calibri"/>
              </a:rPr>
              <a:t>ı</a:t>
            </a:r>
            <a:r>
              <a:rPr sz="2800" spc="-5" dirty="0">
                <a:solidFill>
                  <a:srgbClr val="1F487C"/>
                </a:solidFill>
                <a:latin typeface="Calibri"/>
                <a:cs typeface="Calibri"/>
              </a:rPr>
              <a:t>lmamı</a:t>
            </a:r>
            <a:r>
              <a:rPr sz="2800" dirty="0">
                <a:solidFill>
                  <a:srgbClr val="1F487C"/>
                </a:solidFill>
                <a:latin typeface="Calibri"/>
                <a:cs typeface="Calibri"/>
              </a:rPr>
              <a:t>şs</a:t>
            </a:r>
            <a:r>
              <a:rPr sz="2800" spc="-5" dirty="0">
                <a:solidFill>
                  <a:srgbClr val="1F487C"/>
                </a:solidFill>
                <a:latin typeface="Calibri"/>
                <a:cs typeface="Calibri"/>
              </a:rPr>
              <a:t>a,</a:t>
            </a:r>
            <a:r>
              <a:rPr sz="2800" dirty="0">
                <a:solidFill>
                  <a:srgbClr val="1F487C"/>
                </a:solidFill>
                <a:latin typeface="Calibri"/>
                <a:cs typeface="Calibri"/>
              </a:rPr>
              <a:t>	</a:t>
            </a:r>
            <a:r>
              <a:rPr sz="2800" spc="-10" dirty="0">
                <a:solidFill>
                  <a:srgbClr val="1F487C"/>
                </a:solidFill>
                <a:latin typeface="Calibri"/>
                <a:cs typeface="Calibri"/>
              </a:rPr>
              <a:t>b</a:t>
            </a:r>
            <a:r>
              <a:rPr sz="2800" spc="-15" dirty="0">
                <a:solidFill>
                  <a:srgbClr val="1F487C"/>
                </a:solidFill>
                <a:latin typeface="Calibri"/>
                <a:cs typeface="Calibri"/>
              </a:rPr>
              <a:t>i</a:t>
            </a:r>
            <a:r>
              <a:rPr sz="2800" spc="-5" dirty="0">
                <a:solidFill>
                  <a:srgbClr val="1F487C"/>
                </a:solidFill>
                <a:latin typeface="Calibri"/>
                <a:cs typeface="Calibri"/>
              </a:rPr>
              <a:t>r</a:t>
            </a:r>
            <a:endParaRPr sz="2800">
              <a:latin typeface="Calibri"/>
              <a:cs typeface="Calibri"/>
            </a:endParaRPr>
          </a:p>
          <a:p>
            <a:pPr marL="12700">
              <a:lnSpc>
                <a:spcPts val="3190"/>
              </a:lnSpc>
              <a:tabLst>
                <a:tab pos="710565" algn="l"/>
                <a:tab pos="1998345" algn="l"/>
                <a:tab pos="3888740" algn="l"/>
                <a:tab pos="4568190" algn="l"/>
                <a:tab pos="5774055" algn="l"/>
                <a:tab pos="6677659" algn="l"/>
              </a:tabLst>
            </a:pPr>
            <a:r>
              <a:rPr sz="2800" spc="-5" dirty="0">
                <a:solidFill>
                  <a:srgbClr val="1F487C"/>
                </a:solidFill>
                <a:latin typeface="Calibri"/>
                <a:cs typeface="Calibri"/>
              </a:rPr>
              <a:t>hak	</a:t>
            </a:r>
            <a:r>
              <a:rPr sz="2800" spc="-15" dirty="0">
                <a:solidFill>
                  <a:srgbClr val="1F487C"/>
                </a:solidFill>
                <a:latin typeface="Calibri"/>
                <a:cs typeface="Calibri"/>
              </a:rPr>
              <a:t>kaybına	</a:t>
            </a:r>
            <a:r>
              <a:rPr sz="2800" spc="-10" dirty="0">
                <a:solidFill>
                  <a:srgbClr val="1F487C"/>
                </a:solidFill>
                <a:latin typeface="Calibri"/>
                <a:cs typeface="Calibri"/>
              </a:rPr>
              <a:t>uğramamak	</a:t>
            </a:r>
            <a:r>
              <a:rPr sz="2800" spc="-5" dirty="0">
                <a:solidFill>
                  <a:srgbClr val="1F487C"/>
                </a:solidFill>
                <a:latin typeface="Calibri"/>
                <a:cs typeface="Calibri"/>
              </a:rPr>
              <a:t>için	</a:t>
            </a:r>
            <a:r>
              <a:rPr sz="2800" spc="-15" dirty="0">
                <a:solidFill>
                  <a:srgbClr val="1F487C"/>
                </a:solidFill>
                <a:latin typeface="Calibri"/>
                <a:cs typeface="Calibri"/>
              </a:rPr>
              <a:t>ihaleye	</a:t>
            </a:r>
            <a:r>
              <a:rPr sz="2800" spc="-10" dirty="0">
                <a:solidFill>
                  <a:srgbClr val="1F487C"/>
                </a:solidFill>
                <a:latin typeface="Calibri"/>
                <a:cs typeface="Calibri"/>
              </a:rPr>
              <a:t>teklif	vermeleri</a:t>
            </a:r>
            <a:endParaRPr sz="2800">
              <a:latin typeface="Calibri"/>
              <a:cs typeface="Calibri"/>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087879" y="65531"/>
            <a:ext cx="5173980"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1009015"/>
          </a:xfrm>
          <a:prstGeom prst="rect">
            <a:avLst/>
          </a:prstGeom>
        </p:spPr>
        <p:txBody>
          <a:bodyPr vert="horz" wrap="square" lIns="0" tIns="0" rIns="0" bIns="0" rtlCol="0">
            <a:spAutoFit/>
          </a:bodyPr>
          <a:lstStyle/>
          <a:p>
            <a:pPr algn="ctr">
              <a:lnSpc>
                <a:spcPct val="100000"/>
              </a:lnSpc>
            </a:pPr>
            <a:r>
              <a:rPr spc="-25" dirty="0"/>
              <a:t>Şikayet </a:t>
            </a:r>
            <a:r>
              <a:rPr spc="-5" dirty="0"/>
              <a:t>Başvurusu</a:t>
            </a:r>
            <a:r>
              <a:rPr spc="-70" dirty="0"/>
              <a:t> </a:t>
            </a:r>
            <a:r>
              <a:rPr spc="-10" dirty="0"/>
              <a:t>Üzerine</a:t>
            </a:r>
          </a:p>
          <a:p>
            <a:pPr algn="ctr">
              <a:lnSpc>
                <a:spcPct val="100000"/>
              </a:lnSpc>
              <a:tabLst>
                <a:tab pos="2173605" algn="l"/>
                <a:tab pos="8119109" algn="l"/>
              </a:tabLst>
            </a:pPr>
            <a:r>
              <a:rPr b="0" u="sng" dirty="0">
                <a:latin typeface="Times New Roman"/>
                <a:cs typeface="Times New Roman"/>
              </a:rPr>
              <a:t> 	</a:t>
            </a:r>
            <a:r>
              <a:rPr u="sng" spc="-5" dirty="0"/>
              <a:t>İdarenin </a:t>
            </a:r>
            <a:r>
              <a:rPr u="sng" spc="-30" dirty="0"/>
              <a:t>Yapacağı</a:t>
            </a:r>
            <a:r>
              <a:rPr u="sng" spc="-140" dirty="0"/>
              <a:t> </a:t>
            </a:r>
            <a:r>
              <a:rPr u="sng" dirty="0"/>
              <a:t>İşler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p:nvPr/>
        </p:nvSpPr>
        <p:spPr>
          <a:xfrm>
            <a:off x="373379" y="1345691"/>
            <a:ext cx="513588" cy="66751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451104" y="1284732"/>
            <a:ext cx="550164" cy="789432"/>
          </a:xfrm>
          <a:prstGeom prst="rect">
            <a:avLst/>
          </a:prstGeom>
          <a:blipFill>
            <a:blip r:embed="rId6" cstate="print"/>
            <a:stretch>
              <a:fillRect/>
            </a:stretch>
          </a:blipFill>
        </p:spPr>
        <p:txBody>
          <a:bodyPr wrap="square" lIns="0" tIns="0" rIns="0" bIns="0" rtlCol="0"/>
          <a:lstStyle/>
          <a:p>
            <a:endParaRPr/>
          </a:p>
        </p:txBody>
      </p:sp>
      <p:sp>
        <p:nvSpPr>
          <p:cNvPr id="10" name="object 10"/>
          <p:cNvSpPr txBox="1"/>
          <p:nvPr/>
        </p:nvSpPr>
        <p:spPr>
          <a:xfrm>
            <a:off x="547217" y="1375917"/>
            <a:ext cx="1233170"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5" dirty="0">
                <a:latin typeface="Calibri"/>
                <a:cs typeface="Calibri"/>
              </a:rPr>
              <a:t>Şi</a:t>
            </a:r>
            <a:r>
              <a:rPr sz="2800" spc="-65" dirty="0">
                <a:latin typeface="Calibri"/>
                <a:cs typeface="Calibri"/>
              </a:rPr>
              <a:t>k</a:t>
            </a:r>
            <a:r>
              <a:rPr sz="2800" spc="-50" dirty="0">
                <a:latin typeface="Calibri"/>
                <a:cs typeface="Calibri"/>
              </a:rPr>
              <a:t>ay</a:t>
            </a:r>
            <a:r>
              <a:rPr sz="2800" spc="-20" dirty="0">
                <a:latin typeface="Calibri"/>
                <a:cs typeface="Calibri"/>
              </a:rPr>
              <a:t>e</a:t>
            </a:r>
            <a:r>
              <a:rPr sz="2800" spc="-5" dirty="0">
                <a:latin typeface="Calibri"/>
                <a:cs typeface="Calibri"/>
              </a:rPr>
              <a:t>t</a:t>
            </a:r>
            <a:endParaRPr sz="2800">
              <a:latin typeface="Calibri"/>
              <a:cs typeface="Calibri"/>
            </a:endParaRPr>
          </a:p>
        </p:txBody>
      </p:sp>
      <p:sp>
        <p:nvSpPr>
          <p:cNvPr id="16" name="object 16"/>
          <p:cNvSpPr txBox="1"/>
          <p:nvPr/>
        </p:nvSpPr>
        <p:spPr>
          <a:xfrm>
            <a:off x="547217" y="6147689"/>
            <a:ext cx="6520180" cy="359073"/>
          </a:xfrm>
          <a:prstGeom prst="rect">
            <a:avLst/>
          </a:prstGeom>
        </p:spPr>
        <p:txBody>
          <a:bodyPr vert="horz" wrap="square" lIns="0" tIns="0" rIns="0" bIns="0" rtlCol="0">
            <a:spAutoFit/>
          </a:bodyPr>
          <a:lstStyle/>
          <a:p>
            <a:pPr marL="12700">
              <a:lnSpc>
                <a:spcPts val="2755"/>
              </a:lnSpc>
            </a:pPr>
            <a:r>
              <a:rPr sz="2800" spc="-5" dirty="0">
                <a:latin typeface="Calibri"/>
                <a:cs typeface="Calibri"/>
              </a:rPr>
              <a:t>ihale </a:t>
            </a:r>
            <a:r>
              <a:rPr sz="2800" spc="-10" dirty="0">
                <a:latin typeface="Calibri"/>
                <a:cs typeface="Calibri"/>
              </a:rPr>
              <a:t>tarihi </a:t>
            </a:r>
            <a:r>
              <a:rPr sz="2800" spc="-5" dirty="0">
                <a:solidFill>
                  <a:srgbClr val="FF0000"/>
                </a:solidFill>
                <a:latin typeface="Calibri"/>
                <a:cs typeface="Calibri"/>
              </a:rPr>
              <a:t>en </a:t>
            </a:r>
            <a:r>
              <a:rPr sz="2800" spc="-20" dirty="0" err="1">
                <a:solidFill>
                  <a:srgbClr val="FF0000"/>
                </a:solidFill>
                <a:latin typeface="Calibri"/>
                <a:cs typeface="Calibri"/>
              </a:rPr>
              <a:t>erken</a:t>
            </a:r>
            <a:r>
              <a:rPr sz="2800" spc="-20" dirty="0">
                <a:solidFill>
                  <a:srgbClr val="FF0000"/>
                </a:solidFill>
                <a:latin typeface="Calibri"/>
                <a:cs typeface="Calibri"/>
              </a:rPr>
              <a:t> </a:t>
            </a:r>
            <a:r>
              <a:rPr sz="2800" spc="-5" dirty="0" smtClean="0">
                <a:solidFill>
                  <a:srgbClr val="FF0000"/>
                </a:solidFill>
                <a:latin typeface="Calibri"/>
                <a:cs typeface="Calibri"/>
              </a:rPr>
              <a:t>25.01.20</a:t>
            </a:r>
            <a:r>
              <a:rPr lang="tr-TR" sz="2800" spc="-5" dirty="0" smtClean="0">
                <a:solidFill>
                  <a:srgbClr val="FF0000"/>
                </a:solidFill>
                <a:latin typeface="Calibri"/>
                <a:cs typeface="Calibri"/>
              </a:rPr>
              <a:t>21</a:t>
            </a:r>
            <a:r>
              <a:rPr sz="2800" spc="135" dirty="0" smtClean="0">
                <a:solidFill>
                  <a:srgbClr val="FF0000"/>
                </a:solidFill>
                <a:latin typeface="Calibri"/>
                <a:cs typeface="Calibri"/>
              </a:rPr>
              <a:t> </a:t>
            </a:r>
            <a:r>
              <a:rPr sz="2800" spc="-30" dirty="0">
                <a:latin typeface="Calibri"/>
                <a:cs typeface="Calibri"/>
              </a:rPr>
              <a:t>olabilecektir.</a:t>
            </a:r>
            <a:endParaRPr sz="2800" dirty="0">
              <a:latin typeface="Calibri"/>
              <a:cs typeface="Calibri"/>
            </a:endParaRPr>
          </a:p>
        </p:txBody>
      </p:sp>
      <p:sp>
        <p:nvSpPr>
          <p:cNvPr id="17" name="object 17"/>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149</a:t>
            </a:fld>
            <a:endParaRPr dirty="0"/>
          </a:p>
        </p:txBody>
      </p:sp>
      <p:sp>
        <p:nvSpPr>
          <p:cNvPr id="11" name="object 11"/>
          <p:cNvSpPr txBox="1"/>
          <p:nvPr/>
        </p:nvSpPr>
        <p:spPr>
          <a:xfrm>
            <a:off x="2132457" y="1375917"/>
            <a:ext cx="4142104" cy="457200"/>
          </a:xfrm>
          <a:prstGeom prst="rect">
            <a:avLst/>
          </a:prstGeom>
        </p:spPr>
        <p:txBody>
          <a:bodyPr vert="horz" wrap="square" lIns="0" tIns="0" rIns="0" bIns="0" rtlCol="0">
            <a:spAutoFit/>
          </a:bodyPr>
          <a:lstStyle/>
          <a:p>
            <a:pPr marL="12700">
              <a:lnSpc>
                <a:spcPct val="100000"/>
              </a:lnSpc>
              <a:tabLst>
                <a:tab pos="1868805" algn="l"/>
                <a:tab pos="3312160" algn="l"/>
              </a:tabLst>
            </a:pPr>
            <a:r>
              <a:rPr sz="2800" spc="-5" dirty="0">
                <a:latin typeface="Calibri"/>
                <a:cs typeface="Calibri"/>
              </a:rPr>
              <a:t>ba</a:t>
            </a:r>
            <a:r>
              <a:rPr sz="2800" spc="-45" dirty="0">
                <a:latin typeface="Calibri"/>
                <a:cs typeface="Calibri"/>
              </a:rPr>
              <a:t>ş</a:t>
            </a:r>
            <a:r>
              <a:rPr sz="2800" spc="-5" dirty="0">
                <a:latin typeface="Calibri"/>
                <a:cs typeface="Calibri"/>
              </a:rPr>
              <a:t>vu</a:t>
            </a:r>
            <a:r>
              <a:rPr sz="2800" dirty="0">
                <a:latin typeface="Calibri"/>
                <a:cs typeface="Calibri"/>
              </a:rPr>
              <a:t>r</a:t>
            </a:r>
            <a:r>
              <a:rPr sz="2800" spc="-5" dirty="0">
                <a:latin typeface="Calibri"/>
                <a:cs typeface="Calibri"/>
              </a:rPr>
              <a:t>usu</a:t>
            </a:r>
            <a:r>
              <a:rPr sz="2800" dirty="0">
                <a:latin typeface="Calibri"/>
                <a:cs typeface="Calibri"/>
              </a:rPr>
              <a:t>	</a:t>
            </a:r>
            <a:r>
              <a:rPr sz="2800" spc="-5" dirty="0">
                <a:latin typeface="Calibri"/>
                <a:cs typeface="Calibri"/>
              </a:rPr>
              <a:t>ü</a:t>
            </a:r>
            <a:r>
              <a:rPr sz="2800" spc="-70" dirty="0">
                <a:latin typeface="Calibri"/>
                <a:cs typeface="Calibri"/>
              </a:rPr>
              <a:t>z</a:t>
            </a:r>
            <a:r>
              <a:rPr sz="2800" spc="-5" dirty="0">
                <a:latin typeface="Calibri"/>
                <a:cs typeface="Calibri"/>
              </a:rPr>
              <a:t>er</a:t>
            </a:r>
            <a:r>
              <a:rPr sz="2800" spc="-20" dirty="0">
                <a:latin typeface="Calibri"/>
                <a:cs typeface="Calibri"/>
              </a:rPr>
              <a:t>i</a:t>
            </a:r>
            <a:r>
              <a:rPr sz="2800" spc="-5" dirty="0">
                <a:latin typeface="Calibri"/>
                <a:cs typeface="Calibri"/>
              </a:rPr>
              <a:t>ne</a:t>
            </a:r>
            <a:r>
              <a:rPr sz="2800" dirty="0">
                <a:latin typeface="Calibri"/>
                <a:cs typeface="Calibri"/>
              </a:rPr>
              <a:t>	</a:t>
            </a:r>
            <a:r>
              <a:rPr sz="2800" spc="-30" dirty="0">
                <a:latin typeface="Calibri"/>
                <a:cs typeface="Calibri"/>
              </a:rPr>
              <a:t>t</a:t>
            </a:r>
            <a:r>
              <a:rPr sz="2800" spc="-5" dirty="0">
                <a:latin typeface="Calibri"/>
                <a:cs typeface="Calibri"/>
              </a:rPr>
              <a:t>esp</a:t>
            </a:r>
            <a:r>
              <a:rPr sz="2800" spc="-25" dirty="0">
                <a:latin typeface="Calibri"/>
                <a:cs typeface="Calibri"/>
              </a:rPr>
              <a:t>i</a:t>
            </a:r>
            <a:r>
              <a:rPr sz="2800" spc="-5" dirty="0">
                <a:latin typeface="Calibri"/>
                <a:cs typeface="Calibri"/>
              </a:rPr>
              <a:t>t</a:t>
            </a:r>
            <a:endParaRPr sz="2800">
              <a:latin typeface="Calibri"/>
              <a:cs typeface="Calibri"/>
            </a:endParaRPr>
          </a:p>
        </p:txBody>
      </p:sp>
      <p:sp>
        <p:nvSpPr>
          <p:cNvPr id="12" name="object 12"/>
          <p:cNvSpPr txBox="1"/>
          <p:nvPr/>
        </p:nvSpPr>
        <p:spPr>
          <a:xfrm>
            <a:off x="547217" y="1802638"/>
            <a:ext cx="5714365" cy="457200"/>
          </a:xfrm>
          <a:prstGeom prst="rect">
            <a:avLst/>
          </a:prstGeom>
        </p:spPr>
        <p:txBody>
          <a:bodyPr vert="horz" wrap="square" lIns="0" tIns="0" rIns="0" bIns="0" rtlCol="0">
            <a:spAutoFit/>
          </a:bodyPr>
          <a:lstStyle/>
          <a:p>
            <a:pPr marL="12700">
              <a:lnSpc>
                <a:spcPct val="100000"/>
              </a:lnSpc>
              <a:tabLst>
                <a:tab pos="2760345" algn="l"/>
                <a:tab pos="4289425" algn="l"/>
              </a:tabLst>
            </a:pPr>
            <a:r>
              <a:rPr sz="2800" spc="-5" dirty="0">
                <a:solidFill>
                  <a:srgbClr val="CC3300"/>
                </a:solidFill>
                <a:latin typeface="Calibri"/>
                <a:cs typeface="Calibri"/>
              </a:rPr>
              <a:t>dokümanındaki	</a:t>
            </a:r>
            <a:r>
              <a:rPr sz="2800" spc="-15" dirty="0">
                <a:solidFill>
                  <a:srgbClr val="CC3300"/>
                </a:solidFill>
                <a:latin typeface="Calibri"/>
                <a:cs typeface="Calibri"/>
              </a:rPr>
              <a:t>hatalar	</a:t>
            </a:r>
            <a:r>
              <a:rPr sz="2800" spc="-10" dirty="0">
                <a:solidFill>
                  <a:srgbClr val="CC3300"/>
                </a:solidFill>
                <a:latin typeface="Calibri"/>
                <a:cs typeface="Calibri"/>
              </a:rPr>
              <a:t>nedeniyle</a:t>
            </a:r>
            <a:endParaRPr sz="2800">
              <a:latin typeface="Calibri"/>
              <a:cs typeface="Calibri"/>
            </a:endParaRPr>
          </a:p>
        </p:txBody>
      </p:sp>
      <p:sp>
        <p:nvSpPr>
          <p:cNvPr id="13" name="object 13"/>
          <p:cNvSpPr txBox="1"/>
          <p:nvPr/>
        </p:nvSpPr>
        <p:spPr>
          <a:xfrm>
            <a:off x="6630416" y="1375917"/>
            <a:ext cx="914400" cy="883919"/>
          </a:xfrm>
          <a:prstGeom prst="rect">
            <a:avLst/>
          </a:prstGeom>
        </p:spPr>
        <p:txBody>
          <a:bodyPr vert="horz" wrap="square" lIns="0" tIns="0" rIns="0" bIns="0" rtlCol="0">
            <a:spAutoFit/>
          </a:bodyPr>
          <a:lstStyle/>
          <a:p>
            <a:pPr marL="131445" marR="5080" indent="-119380">
              <a:lnSpc>
                <a:spcPct val="100000"/>
              </a:lnSpc>
            </a:pPr>
            <a:r>
              <a:rPr sz="2800" spc="-5" dirty="0">
                <a:latin typeface="Calibri"/>
                <a:cs typeface="Calibri"/>
              </a:rPr>
              <a:t>ed</a:t>
            </a:r>
            <a:r>
              <a:rPr sz="2800" spc="-20" dirty="0">
                <a:latin typeface="Calibri"/>
                <a:cs typeface="Calibri"/>
              </a:rPr>
              <a:t>i</a:t>
            </a:r>
            <a:r>
              <a:rPr sz="2800" spc="-5" dirty="0">
                <a:latin typeface="Calibri"/>
                <a:cs typeface="Calibri"/>
              </a:rPr>
              <a:t>len  ihale</a:t>
            </a:r>
            <a:endParaRPr sz="2800">
              <a:latin typeface="Calibri"/>
              <a:cs typeface="Calibri"/>
            </a:endParaRPr>
          </a:p>
        </p:txBody>
      </p:sp>
      <p:sp>
        <p:nvSpPr>
          <p:cNvPr id="14" name="object 14"/>
          <p:cNvSpPr txBox="1"/>
          <p:nvPr/>
        </p:nvSpPr>
        <p:spPr>
          <a:xfrm>
            <a:off x="7898638" y="1375917"/>
            <a:ext cx="720725" cy="883919"/>
          </a:xfrm>
          <a:prstGeom prst="rect">
            <a:avLst/>
          </a:prstGeom>
        </p:spPr>
        <p:txBody>
          <a:bodyPr vert="horz" wrap="square" lIns="0" tIns="0" rIns="0" bIns="0" rtlCol="0">
            <a:spAutoFit/>
          </a:bodyPr>
          <a:lstStyle/>
          <a:p>
            <a:pPr marL="73025" marR="5080" indent="-60960">
              <a:lnSpc>
                <a:spcPct val="100000"/>
              </a:lnSpc>
            </a:pPr>
            <a:r>
              <a:rPr sz="2800" spc="-5" dirty="0">
                <a:solidFill>
                  <a:srgbClr val="CC3300"/>
                </a:solidFill>
                <a:latin typeface="Calibri"/>
                <a:cs typeface="Calibri"/>
              </a:rPr>
              <a:t>i</a:t>
            </a:r>
            <a:r>
              <a:rPr sz="2800" spc="-20" dirty="0">
                <a:solidFill>
                  <a:srgbClr val="CC3300"/>
                </a:solidFill>
                <a:latin typeface="Calibri"/>
                <a:cs typeface="Calibri"/>
              </a:rPr>
              <a:t>h</a:t>
            </a:r>
            <a:r>
              <a:rPr sz="2800" spc="-5" dirty="0">
                <a:solidFill>
                  <a:srgbClr val="CC3300"/>
                </a:solidFill>
                <a:latin typeface="Calibri"/>
                <a:cs typeface="Calibri"/>
              </a:rPr>
              <a:t>ale  </a:t>
            </a:r>
            <a:r>
              <a:rPr sz="2800" spc="-5" dirty="0">
                <a:latin typeface="Calibri"/>
                <a:cs typeface="Calibri"/>
              </a:rPr>
              <a:t>i</a:t>
            </a:r>
            <a:r>
              <a:rPr sz="2800" spc="-20" dirty="0">
                <a:latin typeface="Calibri"/>
                <a:cs typeface="Calibri"/>
              </a:rPr>
              <a:t>p</a:t>
            </a:r>
            <a:r>
              <a:rPr sz="2800" spc="-45" dirty="0">
                <a:latin typeface="Calibri"/>
                <a:cs typeface="Calibri"/>
              </a:rPr>
              <a:t>t</a:t>
            </a:r>
            <a:r>
              <a:rPr sz="2800" spc="-5" dirty="0">
                <a:latin typeface="Calibri"/>
                <a:cs typeface="Calibri"/>
              </a:rPr>
              <a:t>al</a:t>
            </a:r>
            <a:endParaRPr sz="2800">
              <a:latin typeface="Calibri"/>
              <a:cs typeface="Calibri"/>
            </a:endParaRPr>
          </a:p>
        </p:txBody>
      </p:sp>
      <p:sp>
        <p:nvSpPr>
          <p:cNvPr id="15" name="object 15"/>
          <p:cNvSpPr txBox="1"/>
          <p:nvPr/>
        </p:nvSpPr>
        <p:spPr>
          <a:xfrm>
            <a:off x="547217" y="2229739"/>
            <a:ext cx="8074025" cy="3877985"/>
          </a:xfrm>
          <a:prstGeom prst="rect">
            <a:avLst/>
          </a:prstGeom>
        </p:spPr>
        <p:txBody>
          <a:bodyPr vert="horz" wrap="square" lIns="0" tIns="0" rIns="0" bIns="0" rtlCol="0">
            <a:spAutoFit/>
          </a:bodyPr>
          <a:lstStyle/>
          <a:p>
            <a:pPr marL="12700" algn="just">
              <a:lnSpc>
                <a:spcPct val="100000"/>
              </a:lnSpc>
            </a:pPr>
            <a:r>
              <a:rPr sz="2800" spc="-15" dirty="0">
                <a:latin typeface="Calibri"/>
                <a:cs typeface="Calibri"/>
              </a:rPr>
              <a:t>edilmeyerek,  </a:t>
            </a:r>
            <a:r>
              <a:rPr sz="2800" spc="-5" dirty="0">
                <a:latin typeface="Calibri"/>
                <a:cs typeface="Calibri"/>
              </a:rPr>
              <a:t>29  </a:t>
            </a:r>
            <a:r>
              <a:rPr sz="2800" dirty="0">
                <a:latin typeface="Calibri"/>
                <a:cs typeface="Calibri"/>
              </a:rPr>
              <a:t>uncu  </a:t>
            </a:r>
            <a:r>
              <a:rPr sz="2800" spc="-5" dirty="0">
                <a:latin typeface="Calibri"/>
                <a:cs typeface="Calibri"/>
              </a:rPr>
              <a:t>maddedeki  </a:t>
            </a:r>
            <a:r>
              <a:rPr sz="2800" dirty="0">
                <a:latin typeface="Calibri"/>
                <a:cs typeface="Calibri"/>
              </a:rPr>
              <a:t>hüküm  </a:t>
            </a:r>
            <a:r>
              <a:rPr sz="2800" spc="-15" dirty="0">
                <a:latin typeface="Calibri"/>
                <a:cs typeface="Calibri"/>
              </a:rPr>
              <a:t>gereği</a:t>
            </a:r>
            <a:r>
              <a:rPr sz="2800" spc="290" dirty="0">
                <a:latin typeface="Calibri"/>
                <a:cs typeface="Calibri"/>
              </a:rPr>
              <a:t> </a:t>
            </a:r>
            <a:r>
              <a:rPr sz="2800" spc="-10" dirty="0">
                <a:latin typeface="Calibri"/>
                <a:cs typeface="Calibri"/>
              </a:rPr>
              <a:t>ihale</a:t>
            </a:r>
            <a:endParaRPr sz="2800" dirty="0">
              <a:latin typeface="Calibri"/>
              <a:cs typeface="Calibri"/>
            </a:endParaRPr>
          </a:p>
          <a:p>
            <a:pPr marL="12700" algn="just">
              <a:lnSpc>
                <a:spcPct val="100000"/>
              </a:lnSpc>
            </a:pPr>
            <a:r>
              <a:rPr sz="2800" spc="-10" dirty="0">
                <a:latin typeface="Calibri"/>
                <a:cs typeface="Calibri"/>
              </a:rPr>
              <a:t>tarihi </a:t>
            </a:r>
            <a:r>
              <a:rPr sz="2800" spc="-15" dirty="0">
                <a:latin typeface="Calibri"/>
                <a:cs typeface="Calibri"/>
              </a:rPr>
              <a:t>zeyilname </a:t>
            </a:r>
            <a:r>
              <a:rPr sz="2800" spc="-10" dirty="0">
                <a:latin typeface="Calibri"/>
                <a:cs typeface="Calibri"/>
              </a:rPr>
              <a:t>ile </a:t>
            </a:r>
            <a:r>
              <a:rPr sz="2800" spc="-5" dirty="0">
                <a:latin typeface="Calibri"/>
                <a:cs typeface="Calibri"/>
              </a:rPr>
              <a:t>en </a:t>
            </a:r>
            <a:r>
              <a:rPr sz="2800" spc="-15" dirty="0">
                <a:latin typeface="Calibri"/>
                <a:cs typeface="Calibri"/>
              </a:rPr>
              <a:t>fazla </a:t>
            </a:r>
            <a:r>
              <a:rPr sz="2800" spc="-5" dirty="0">
                <a:latin typeface="Calibri"/>
                <a:cs typeface="Calibri"/>
              </a:rPr>
              <a:t>yirmi gün</a:t>
            </a:r>
            <a:r>
              <a:rPr sz="2800" spc="35" dirty="0">
                <a:latin typeface="Calibri"/>
                <a:cs typeface="Calibri"/>
              </a:rPr>
              <a:t> </a:t>
            </a:r>
            <a:r>
              <a:rPr sz="2800" spc="-25" dirty="0">
                <a:latin typeface="Calibri"/>
                <a:cs typeface="Calibri"/>
              </a:rPr>
              <a:t>ertelenecektir.</a:t>
            </a:r>
            <a:endParaRPr sz="2800" dirty="0">
              <a:latin typeface="Calibri"/>
              <a:cs typeface="Calibri"/>
            </a:endParaRPr>
          </a:p>
          <a:p>
            <a:pPr marL="12700" marR="7620" algn="just">
              <a:lnSpc>
                <a:spcPct val="100000"/>
              </a:lnSpc>
              <a:buClr>
                <a:srgbClr val="FF0000"/>
              </a:buClr>
              <a:buSzPct val="89285"/>
              <a:buFont typeface="Arial"/>
              <a:buChar char="•"/>
              <a:tabLst>
                <a:tab pos="206375" algn="l"/>
              </a:tabLst>
            </a:pPr>
            <a:r>
              <a:rPr sz="2800" spc="-5" dirty="0">
                <a:latin typeface="Calibri"/>
                <a:cs typeface="Calibri"/>
              </a:rPr>
              <a:t>…en az on </a:t>
            </a:r>
            <a:r>
              <a:rPr sz="2800" dirty="0">
                <a:latin typeface="Calibri"/>
                <a:cs typeface="Calibri"/>
              </a:rPr>
              <a:t>gün </a:t>
            </a:r>
            <a:r>
              <a:rPr sz="2800" spc="-5" dirty="0">
                <a:latin typeface="Calibri"/>
                <a:cs typeface="Calibri"/>
              </a:rPr>
              <a:t>öncesinde bilgi </a:t>
            </a:r>
            <a:r>
              <a:rPr sz="2800" spc="-10" dirty="0">
                <a:latin typeface="Calibri"/>
                <a:cs typeface="Calibri"/>
              </a:rPr>
              <a:t>sahibi </a:t>
            </a:r>
            <a:r>
              <a:rPr sz="2800" spc="-5" dirty="0">
                <a:latin typeface="Calibri"/>
                <a:cs typeface="Calibri"/>
              </a:rPr>
              <a:t>olmalarını </a:t>
            </a:r>
            <a:r>
              <a:rPr sz="2800" spc="-10" dirty="0">
                <a:latin typeface="Calibri"/>
                <a:cs typeface="Calibri"/>
              </a:rPr>
              <a:t>temin  </a:t>
            </a:r>
            <a:r>
              <a:rPr sz="2800" spc="-5" dirty="0">
                <a:latin typeface="Calibri"/>
                <a:cs typeface="Calibri"/>
              </a:rPr>
              <a:t>edecek şekilde ihale </a:t>
            </a:r>
            <a:r>
              <a:rPr sz="2800" dirty="0">
                <a:latin typeface="Calibri"/>
                <a:cs typeface="Calibri"/>
              </a:rPr>
              <a:t>dokümanı </a:t>
            </a:r>
            <a:r>
              <a:rPr sz="2800" spc="-5" dirty="0">
                <a:latin typeface="Calibri"/>
                <a:cs typeface="Calibri"/>
              </a:rPr>
              <a:t>alanların </a:t>
            </a:r>
            <a:r>
              <a:rPr sz="2800" spc="-10" dirty="0">
                <a:latin typeface="Calibri"/>
                <a:cs typeface="Calibri"/>
              </a:rPr>
              <a:t>tamamına  </a:t>
            </a:r>
            <a:r>
              <a:rPr sz="2800" spc="-35" dirty="0">
                <a:latin typeface="Calibri"/>
                <a:cs typeface="Calibri"/>
              </a:rPr>
              <a:t>gönderilir.</a:t>
            </a:r>
            <a:endParaRPr sz="2800" dirty="0">
              <a:latin typeface="Calibri"/>
              <a:cs typeface="Calibri"/>
            </a:endParaRPr>
          </a:p>
          <a:p>
            <a:pPr marL="12700" marR="6350" algn="just">
              <a:lnSpc>
                <a:spcPct val="100000"/>
              </a:lnSpc>
              <a:buClr>
                <a:srgbClr val="FF0000"/>
              </a:buClr>
              <a:buSzPct val="89285"/>
              <a:buFont typeface="Arial"/>
              <a:buChar char="•"/>
              <a:tabLst>
                <a:tab pos="206375" algn="l"/>
              </a:tabLst>
            </a:pPr>
            <a:r>
              <a:rPr sz="2800" spc="-5" dirty="0">
                <a:latin typeface="Calibri"/>
                <a:cs typeface="Calibri"/>
              </a:rPr>
              <a:t>Örneğin ihale </a:t>
            </a:r>
            <a:r>
              <a:rPr sz="2800" spc="-10" dirty="0" err="1">
                <a:latin typeface="Calibri"/>
                <a:cs typeface="Calibri"/>
              </a:rPr>
              <a:t>tarihi</a:t>
            </a:r>
            <a:r>
              <a:rPr sz="2800" spc="-10" dirty="0">
                <a:latin typeface="Calibri"/>
                <a:cs typeface="Calibri"/>
              </a:rPr>
              <a:t> </a:t>
            </a:r>
            <a:r>
              <a:rPr sz="2800" dirty="0" smtClean="0">
                <a:latin typeface="Calibri"/>
                <a:cs typeface="Calibri"/>
              </a:rPr>
              <a:t>20.01.20</a:t>
            </a:r>
            <a:r>
              <a:rPr lang="tr-TR" sz="2800" dirty="0" smtClean="0">
                <a:latin typeface="Calibri"/>
                <a:cs typeface="Calibri"/>
              </a:rPr>
              <a:t>21 </a:t>
            </a:r>
            <a:r>
              <a:rPr sz="2800" spc="-20" dirty="0" err="1" smtClean="0">
                <a:latin typeface="Calibri"/>
                <a:cs typeface="Calibri"/>
              </a:rPr>
              <a:t>ve</a:t>
            </a:r>
            <a:r>
              <a:rPr sz="2800" spc="-20" dirty="0" smtClean="0">
                <a:latin typeface="Calibri"/>
                <a:cs typeface="Calibri"/>
              </a:rPr>
              <a:t> </a:t>
            </a:r>
            <a:r>
              <a:rPr sz="2800" spc="-5" dirty="0">
                <a:latin typeface="Calibri"/>
                <a:cs typeface="Calibri"/>
              </a:rPr>
              <a:t>dokümana </a:t>
            </a:r>
            <a:r>
              <a:rPr sz="2800" spc="-10" dirty="0">
                <a:latin typeface="Calibri"/>
                <a:cs typeface="Calibri"/>
              </a:rPr>
              <a:t>yönelik  </a:t>
            </a:r>
            <a:r>
              <a:rPr sz="2800" spc="-25" dirty="0">
                <a:latin typeface="Calibri"/>
                <a:cs typeface="Calibri"/>
              </a:rPr>
              <a:t>şikayet </a:t>
            </a:r>
            <a:r>
              <a:rPr sz="2800" spc="-10" dirty="0" err="1">
                <a:latin typeface="Calibri"/>
                <a:cs typeface="Calibri"/>
              </a:rPr>
              <a:t>başvurusu</a:t>
            </a:r>
            <a:r>
              <a:rPr sz="2800" spc="-10" dirty="0">
                <a:latin typeface="Calibri"/>
                <a:cs typeface="Calibri"/>
              </a:rPr>
              <a:t> </a:t>
            </a:r>
            <a:r>
              <a:rPr sz="2800" dirty="0" smtClean="0">
                <a:latin typeface="Calibri"/>
                <a:cs typeface="Calibri"/>
              </a:rPr>
              <a:t>15.01.20</a:t>
            </a:r>
            <a:r>
              <a:rPr lang="tr-TR" sz="2800" dirty="0" smtClean="0">
                <a:latin typeface="Calibri"/>
                <a:cs typeface="Calibri"/>
              </a:rPr>
              <a:t>21</a:t>
            </a:r>
            <a:r>
              <a:rPr sz="2800" dirty="0" smtClean="0">
                <a:latin typeface="Calibri"/>
                <a:cs typeface="Calibri"/>
              </a:rPr>
              <a:t> </a:t>
            </a:r>
            <a:r>
              <a:rPr sz="2800" spc="-10" dirty="0">
                <a:latin typeface="Calibri"/>
                <a:cs typeface="Calibri"/>
              </a:rPr>
              <a:t>tarihinde yapılmış,  dolayısıyla </a:t>
            </a:r>
            <a:r>
              <a:rPr sz="2800" spc="-20" dirty="0">
                <a:latin typeface="Calibri"/>
                <a:cs typeface="Calibri"/>
              </a:rPr>
              <a:t>hata </a:t>
            </a:r>
            <a:r>
              <a:rPr sz="2800" dirty="0">
                <a:latin typeface="Calibri"/>
                <a:cs typeface="Calibri"/>
              </a:rPr>
              <a:t>bu </a:t>
            </a:r>
            <a:r>
              <a:rPr sz="2800" spc="-15" dirty="0">
                <a:latin typeface="Calibri"/>
                <a:cs typeface="Calibri"/>
              </a:rPr>
              <a:t>tarihte </a:t>
            </a:r>
            <a:r>
              <a:rPr sz="2800" spc="-20" dirty="0">
                <a:latin typeface="Calibri"/>
                <a:cs typeface="Calibri"/>
              </a:rPr>
              <a:t>fark </a:t>
            </a:r>
            <a:r>
              <a:rPr sz="2800" spc="-5" dirty="0">
                <a:latin typeface="Calibri"/>
                <a:cs typeface="Calibri"/>
              </a:rPr>
              <a:t>edilmişse, </a:t>
            </a:r>
            <a:r>
              <a:rPr sz="2800" spc="-15" dirty="0">
                <a:latin typeface="Calibri"/>
                <a:cs typeface="Calibri"/>
              </a:rPr>
              <a:t>zeyilnamenin </a:t>
            </a:r>
            <a:r>
              <a:rPr sz="2800" spc="600" dirty="0">
                <a:latin typeface="Calibri"/>
                <a:cs typeface="Calibri"/>
              </a:rPr>
              <a:t> </a:t>
            </a:r>
            <a:r>
              <a:rPr sz="2800" spc="-15" dirty="0">
                <a:latin typeface="Calibri"/>
                <a:cs typeface="Calibri"/>
              </a:rPr>
              <a:t>düzenlenerek  </a:t>
            </a:r>
            <a:r>
              <a:rPr sz="2800" spc="-20" dirty="0">
                <a:latin typeface="Calibri"/>
                <a:cs typeface="Calibri"/>
              </a:rPr>
              <a:t>aynı  </a:t>
            </a:r>
            <a:r>
              <a:rPr sz="2800" spc="-5" dirty="0">
                <a:latin typeface="Calibri"/>
                <a:cs typeface="Calibri"/>
              </a:rPr>
              <a:t>gün   bildirim  </a:t>
            </a:r>
            <a:r>
              <a:rPr sz="2800" spc="-10" dirty="0">
                <a:latin typeface="Calibri"/>
                <a:cs typeface="Calibri"/>
              </a:rPr>
              <a:t>yapıldığı  </a:t>
            </a:r>
            <a:r>
              <a:rPr sz="2800" spc="-15" dirty="0">
                <a:latin typeface="Calibri"/>
                <a:cs typeface="Calibri"/>
              </a:rPr>
              <a:t>taktirde</a:t>
            </a:r>
            <a:r>
              <a:rPr sz="2800" spc="-65" dirty="0">
                <a:latin typeface="Calibri"/>
                <a:cs typeface="Calibri"/>
              </a:rPr>
              <a:t> </a:t>
            </a:r>
            <a:r>
              <a:rPr sz="2800" spc="-15" dirty="0">
                <a:latin typeface="Calibri"/>
                <a:cs typeface="Calibri"/>
              </a:rPr>
              <a:t>yeni</a:t>
            </a:r>
            <a:endParaRPr sz="2800" dirty="0">
              <a:latin typeface="Calibri"/>
              <a:cs typeface="Calibri"/>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087879" y="65531"/>
            <a:ext cx="5173980" cy="14264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510744" y="180085"/>
            <a:ext cx="8145145" cy="975360"/>
          </a:xfrm>
          <a:prstGeom prst="rect">
            <a:avLst/>
          </a:prstGeom>
        </p:spPr>
        <p:txBody>
          <a:bodyPr vert="horz" wrap="square" lIns="0" tIns="0" rIns="0" bIns="0" rtlCol="0">
            <a:spAutoFit/>
          </a:bodyPr>
          <a:lstStyle/>
          <a:p>
            <a:pPr algn="ctr">
              <a:lnSpc>
                <a:spcPct val="100000"/>
              </a:lnSpc>
            </a:pPr>
            <a:r>
              <a:rPr spc="-25" dirty="0"/>
              <a:t>Şikayet </a:t>
            </a:r>
            <a:r>
              <a:rPr spc="-5" dirty="0"/>
              <a:t>Başvurusu</a:t>
            </a:r>
            <a:r>
              <a:rPr spc="-70" dirty="0"/>
              <a:t> </a:t>
            </a:r>
            <a:r>
              <a:rPr spc="-10" dirty="0"/>
              <a:t>Üzerine</a:t>
            </a:r>
          </a:p>
          <a:p>
            <a:pPr algn="ctr">
              <a:lnSpc>
                <a:spcPct val="100000"/>
              </a:lnSpc>
              <a:tabLst>
                <a:tab pos="2173605" algn="l"/>
                <a:tab pos="8119109" algn="l"/>
              </a:tabLst>
            </a:pPr>
            <a:r>
              <a:rPr b="0" u="sng" dirty="0">
                <a:latin typeface="Times New Roman"/>
                <a:cs typeface="Times New Roman"/>
              </a:rPr>
              <a:t> 	</a:t>
            </a:r>
            <a:r>
              <a:rPr u="sng" spc="-5" dirty="0"/>
              <a:t>İdarenin </a:t>
            </a:r>
            <a:r>
              <a:rPr u="sng" spc="-30" dirty="0"/>
              <a:t>Yapacağı</a:t>
            </a:r>
            <a:r>
              <a:rPr u="sng" spc="-140" dirty="0"/>
              <a:t> </a:t>
            </a:r>
            <a:r>
              <a:rPr u="sng" dirty="0"/>
              <a:t>İşler	</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8" name="object 8"/>
          <p:cNvSpPr txBox="1"/>
          <p:nvPr/>
        </p:nvSpPr>
        <p:spPr>
          <a:xfrm>
            <a:off x="547217" y="1439925"/>
            <a:ext cx="8072120" cy="1152525"/>
          </a:xfrm>
          <a:prstGeom prst="rect">
            <a:avLst/>
          </a:prstGeom>
        </p:spPr>
        <p:txBody>
          <a:bodyPr vert="horz" wrap="square" lIns="0" tIns="0" rIns="0" bIns="0" rtlCol="0">
            <a:spAutoFit/>
          </a:bodyPr>
          <a:lstStyle/>
          <a:p>
            <a:pPr marL="12700" marR="5080" algn="just">
              <a:lnSpc>
                <a:spcPct val="90000"/>
              </a:lnSpc>
              <a:buClr>
                <a:srgbClr val="FF0000"/>
              </a:buClr>
              <a:buSzPct val="82142"/>
              <a:buFont typeface="Arial"/>
              <a:buChar char="•"/>
              <a:tabLst>
                <a:tab pos="193040" algn="l"/>
              </a:tabLst>
            </a:pPr>
            <a:r>
              <a:rPr sz="2800" spc="-10" dirty="0">
                <a:latin typeface="Calibri"/>
                <a:cs typeface="Calibri"/>
              </a:rPr>
              <a:t>Kanunun </a:t>
            </a:r>
            <a:r>
              <a:rPr sz="2800" spc="-5" dirty="0">
                <a:latin typeface="Calibri"/>
                <a:cs typeface="Calibri"/>
              </a:rPr>
              <a:t>55 inci maddesinde ihale </a:t>
            </a:r>
            <a:r>
              <a:rPr sz="2800" spc="-10" dirty="0">
                <a:latin typeface="Calibri"/>
                <a:cs typeface="Calibri"/>
              </a:rPr>
              <a:t>tarihinin  </a:t>
            </a:r>
            <a:r>
              <a:rPr sz="2800" spc="-5" dirty="0">
                <a:latin typeface="Calibri"/>
                <a:cs typeface="Calibri"/>
              </a:rPr>
              <a:t>erteleneceği </a:t>
            </a:r>
            <a:r>
              <a:rPr sz="2800" spc="-20" dirty="0">
                <a:latin typeface="Calibri"/>
                <a:cs typeface="Calibri"/>
              </a:rPr>
              <a:t>ifade </a:t>
            </a:r>
            <a:r>
              <a:rPr sz="2800" spc="-10" dirty="0">
                <a:latin typeface="Calibri"/>
                <a:cs typeface="Calibri"/>
              </a:rPr>
              <a:t>edilmiş </a:t>
            </a:r>
            <a:r>
              <a:rPr sz="2800" spc="-5" dirty="0">
                <a:latin typeface="Calibri"/>
                <a:cs typeface="Calibri"/>
              </a:rPr>
              <a:t>olsa da, </a:t>
            </a:r>
            <a:r>
              <a:rPr sz="2800" spc="-25" dirty="0">
                <a:latin typeface="Calibri"/>
                <a:cs typeface="Calibri"/>
              </a:rPr>
              <a:t>şikayet </a:t>
            </a:r>
            <a:r>
              <a:rPr sz="2800" spc="-10" dirty="0">
                <a:latin typeface="Calibri"/>
                <a:cs typeface="Calibri"/>
              </a:rPr>
              <a:t>başvurusu  </a:t>
            </a:r>
            <a:r>
              <a:rPr sz="2800" spc="-20" dirty="0">
                <a:latin typeface="Calibri"/>
                <a:cs typeface="Calibri"/>
              </a:rPr>
              <a:t>erken </a:t>
            </a:r>
            <a:r>
              <a:rPr sz="2800" spc="-10" dirty="0">
                <a:latin typeface="Calibri"/>
                <a:cs typeface="Calibri"/>
              </a:rPr>
              <a:t>yapılmış </a:t>
            </a:r>
            <a:r>
              <a:rPr sz="2800" spc="-20" dirty="0">
                <a:latin typeface="Calibri"/>
                <a:cs typeface="Calibri"/>
              </a:rPr>
              <a:t>ve </a:t>
            </a:r>
            <a:r>
              <a:rPr sz="2800" spc="-10" dirty="0">
                <a:latin typeface="Calibri"/>
                <a:cs typeface="Calibri"/>
              </a:rPr>
              <a:t>dolayısıyla ilk </a:t>
            </a:r>
            <a:r>
              <a:rPr sz="2800" spc="-5" dirty="0">
                <a:latin typeface="Calibri"/>
                <a:cs typeface="Calibri"/>
              </a:rPr>
              <a:t>ihale </a:t>
            </a:r>
            <a:r>
              <a:rPr sz="2800" spc="-10" dirty="0">
                <a:latin typeface="Calibri"/>
                <a:cs typeface="Calibri"/>
              </a:rPr>
              <a:t>tarihinden </a:t>
            </a:r>
            <a:r>
              <a:rPr sz="2800" dirty="0">
                <a:latin typeface="Calibri"/>
                <a:cs typeface="Calibri"/>
              </a:rPr>
              <a:t>on  </a:t>
            </a:r>
            <a:r>
              <a:rPr sz="2800" spc="20" dirty="0">
                <a:latin typeface="Calibri"/>
                <a:cs typeface="Calibri"/>
              </a:rPr>
              <a:t> </a:t>
            </a:r>
            <a:r>
              <a:rPr sz="2800" dirty="0">
                <a:latin typeface="Calibri"/>
                <a:cs typeface="Calibri"/>
              </a:rPr>
              <a:t>gün</a:t>
            </a:r>
            <a:endParaRPr sz="2800">
              <a:latin typeface="Calibri"/>
              <a:cs typeface="Calibri"/>
            </a:endParaRPr>
          </a:p>
        </p:txBody>
      </p:sp>
      <p:sp>
        <p:nvSpPr>
          <p:cNvPr id="17" name="object 17"/>
          <p:cNvSpPr txBox="1"/>
          <p:nvPr/>
        </p:nvSpPr>
        <p:spPr>
          <a:xfrm>
            <a:off x="547217" y="6083680"/>
            <a:ext cx="3081020" cy="381000"/>
          </a:xfrm>
          <a:prstGeom prst="rect">
            <a:avLst/>
          </a:prstGeom>
        </p:spPr>
        <p:txBody>
          <a:bodyPr vert="horz" wrap="square" lIns="0" tIns="0" rIns="0" bIns="0" rtlCol="0">
            <a:spAutoFit/>
          </a:bodyPr>
          <a:lstStyle/>
          <a:p>
            <a:pPr marL="12700">
              <a:lnSpc>
                <a:spcPts val="2755"/>
              </a:lnSpc>
            </a:pPr>
            <a:r>
              <a:rPr sz="2800" spc="-5" dirty="0">
                <a:latin typeface="Calibri"/>
                <a:cs typeface="Calibri"/>
              </a:rPr>
              <a:t>ihale </a:t>
            </a:r>
            <a:r>
              <a:rPr sz="2800" spc="-15" dirty="0">
                <a:latin typeface="Calibri"/>
                <a:cs typeface="Calibri"/>
              </a:rPr>
              <a:t>iptal</a:t>
            </a:r>
            <a:r>
              <a:rPr sz="2800" spc="-55" dirty="0">
                <a:latin typeface="Calibri"/>
                <a:cs typeface="Calibri"/>
              </a:rPr>
              <a:t> </a:t>
            </a:r>
            <a:r>
              <a:rPr sz="2800" spc="-30" dirty="0">
                <a:latin typeface="Calibri"/>
                <a:cs typeface="Calibri"/>
              </a:rPr>
              <a:t>edilecektir</a:t>
            </a:r>
            <a:r>
              <a:rPr sz="2800" spc="-30" dirty="0">
                <a:solidFill>
                  <a:srgbClr val="1CED7A"/>
                </a:solidFill>
                <a:latin typeface="Calibri"/>
                <a:cs typeface="Calibri"/>
              </a:rPr>
              <a:t>.</a:t>
            </a:r>
            <a:endParaRPr sz="2800">
              <a:latin typeface="Calibri"/>
              <a:cs typeface="Calibri"/>
            </a:endParaRPr>
          </a:p>
        </p:txBody>
      </p:sp>
      <p:sp>
        <p:nvSpPr>
          <p:cNvPr id="18" name="object 18"/>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150</a:t>
            </a:fld>
            <a:endParaRPr dirty="0"/>
          </a:p>
        </p:txBody>
      </p:sp>
      <p:sp>
        <p:nvSpPr>
          <p:cNvPr id="9" name="object 9"/>
          <p:cNvSpPr txBox="1"/>
          <p:nvPr/>
        </p:nvSpPr>
        <p:spPr>
          <a:xfrm>
            <a:off x="547217" y="2549778"/>
            <a:ext cx="2426335" cy="457200"/>
          </a:xfrm>
          <a:prstGeom prst="rect">
            <a:avLst/>
          </a:prstGeom>
        </p:spPr>
        <p:txBody>
          <a:bodyPr vert="horz" wrap="square" lIns="0" tIns="0" rIns="0" bIns="0" rtlCol="0">
            <a:spAutoFit/>
          </a:bodyPr>
          <a:lstStyle/>
          <a:p>
            <a:pPr marL="12700">
              <a:lnSpc>
                <a:spcPct val="100000"/>
              </a:lnSpc>
              <a:tabLst>
                <a:tab pos="1606550" algn="l"/>
              </a:tabLst>
            </a:pPr>
            <a:r>
              <a:rPr sz="2800" spc="-5" dirty="0">
                <a:latin typeface="Calibri"/>
                <a:cs typeface="Calibri"/>
              </a:rPr>
              <a:t>öncesine	</a:t>
            </a:r>
            <a:r>
              <a:rPr sz="2800" spc="-55" dirty="0">
                <a:latin typeface="Calibri"/>
                <a:cs typeface="Calibri"/>
              </a:rPr>
              <a:t>k</a:t>
            </a:r>
            <a:r>
              <a:rPr sz="2800" spc="-5" dirty="0">
                <a:latin typeface="Calibri"/>
                <a:cs typeface="Calibri"/>
              </a:rPr>
              <a:t>adar</a:t>
            </a:r>
            <a:endParaRPr sz="2800">
              <a:latin typeface="Calibri"/>
              <a:cs typeface="Calibri"/>
            </a:endParaRPr>
          </a:p>
        </p:txBody>
      </p:sp>
      <p:sp>
        <p:nvSpPr>
          <p:cNvPr id="10" name="object 10"/>
          <p:cNvSpPr txBox="1"/>
          <p:nvPr/>
        </p:nvSpPr>
        <p:spPr>
          <a:xfrm>
            <a:off x="3257169" y="2549778"/>
            <a:ext cx="1748155" cy="457200"/>
          </a:xfrm>
          <a:prstGeom prst="rect">
            <a:avLst/>
          </a:prstGeom>
        </p:spPr>
        <p:txBody>
          <a:bodyPr vert="horz" wrap="square" lIns="0" tIns="0" rIns="0" bIns="0" rtlCol="0">
            <a:spAutoFit/>
          </a:bodyPr>
          <a:lstStyle/>
          <a:p>
            <a:pPr marL="12700">
              <a:lnSpc>
                <a:spcPct val="100000"/>
              </a:lnSpc>
            </a:pPr>
            <a:r>
              <a:rPr sz="2800" spc="-5" dirty="0">
                <a:latin typeface="Calibri"/>
                <a:cs typeface="Calibri"/>
              </a:rPr>
              <a:t>dokümanda</a:t>
            </a:r>
            <a:endParaRPr sz="2800">
              <a:latin typeface="Calibri"/>
              <a:cs typeface="Calibri"/>
            </a:endParaRPr>
          </a:p>
        </p:txBody>
      </p:sp>
      <p:sp>
        <p:nvSpPr>
          <p:cNvPr id="11" name="object 11"/>
          <p:cNvSpPr txBox="1"/>
          <p:nvPr/>
        </p:nvSpPr>
        <p:spPr>
          <a:xfrm>
            <a:off x="5289041" y="2549778"/>
            <a:ext cx="1054100" cy="457200"/>
          </a:xfrm>
          <a:prstGeom prst="rect">
            <a:avLst/>
          </a:prstGeom>
        </p:spPr>
        <p:txBody>
          <a:bodyPr vert="horz" wrap="square" lIns="0" tIns="0" rIns="0" bIns="0" rtlCol="0">
            <a:spAutoFit/>
          </a:bodyPr>
          <a:lstStyle/>
          <a:p>
            <a:pPr marL="12700">
              <a:lnSpc>
                <a:spcPct val="100000"/>
              </a:lnSpc>
            </a:pPr>
            <a:r>
              <a:rPr sz="2800" spc="-65" dirty="0">
                <a:latin typeface="Calibri"/>
                <a:cs typeface="Calibri"/>
              </a:rPr>
              <a:t>y</a:t>
            </a:r>
            <a:r>
              <a:rPr sz="2800" spc="-5" dirty="0">
                <a:latin typeface="Calibri"/>
                <a:cs typeface="Calibri"/>
              </a:rPr>
              <a:t>apı</a:t>
            </a:r>
            <a:r>
              <a:rPr sz="2800" spc="-20" dirty="0">
                <a:latin typeface="Calibri"/>
                <a:cs typeface="Calibri"/>
              </a:rPr>
              <a:t>l</a:t>
            </a:r>
            <a:r>
              <a:rPr sz="2800" spc="-5" dirty="0">
                <a:latin typeface="Calibri"/>
                <a:cs typeface="Calibri"/>
              </a:rPr>
              <a:t>an</a:t>
            </a:r>
            <a:endParaRPr sz="2800">
              <a:latin typeface="Calibri"/>
              <a:cs typeface="Calibri"/>
            </a:endParaRPr>
          </a:p>
        </p:txBody>
      </p:sp>
      <p:sp>
        <p:nvSpPr>
          <p:cNvPr id="12" name="object 12"/>
          <p:cNvSpPr txBox="1"/>
          <p:nvPr/>
        </p:nvSpPr>
        <p:spPr>
          <a:xfrm>
            <a:off x="547217" y="2933827"/>
            <a:ext cx="3150870" cy="457200"/>
          </a:xfrm>
          <a:prstGeom prst="rect">
            <a:avLst/>
          </a:prstGeom>
        </p:spPr>
        <p:txBody>
          <a:bodyPr vert="horz" wrap="square" lIns="0" tIns="0" rIns="0" bIns="0" rtlCol="0">
            <a:spAutoFit/>
          </a:bodyPr>
          <a:lstStyle/>
          <a:p>
            <a:pPr marL="12700">
              <a:lnSpc>
                <a:spcPct val="100000"/>
              </a:lnSpc>
              <a:tabLst>
                <a:tab pos="1130935" algn="l"/>
              </a:tabLst>
            </a:pPr>
            <a:r>
              <a:rPr sz="2800" spc="-15" dirty="0">
                <a:latin typeface="Calibri"/>
                <a:cs typeface="Calibri"/>
              </a:rPr>
              <a:t>istekli	</a:t>
            </a:r>
            <a:r>
              <a:rPr sz="2800" spc="-10" dirty="0">
                <a:latin typeface="Calibri"/>
                <a:cs typeface="Calibri"/>
              </a:rPr>
              <a:t>olabileceklere</a:t>
            </a:r>
            <a:endParaRPr sz="2800">
              <a:latin typeface="Calibri"/>
              <a:cs typeface="Calibri"/>
            </a:endParaRPr>
          </a:p>
        </p:txBody>
      </p:sp>
      <p:sp>
        <p:nvSpPr>
          <p:cNvPr id="13" name="object 13"/>
          <p:cNvSpPr txBox="1"/>
          <p:nvPr/>
        </p:nvSpPr>
        <p:spPr>
          <a:xfrm>
            <a:off x="3961638" y="2933827"/>
            <a:ext cx="1388745" cy="457200"/>
          </a:xfrm>
          <a:prstGeom prst="rect">
            <a:avLst/>
          </a:prstGeom>
        </p:spPr>
        <p:txBody>
          <a:bodyPr vert="horz" wrap="square" lIns="0" tIns="0" rIns="0" bIns="0" rtlCol="0">
            <a:spAutoFit/>
          </a:bodyPr>
          <a:lstStyle/>
          <a:p>
            <a:pPr marL="12700">
              <a:lnSpc>
                <a:spcPct val="100000"/>
              </a:lnSpc>
            </a:pPr>
            <a:r>
              <a:rPr sz="2800" spc="-10" dirty="0">
                <a:latin typeface="Calibri"/>
                <a:cs typeface="Calibri"/>
              </a:rPr>
              <a:t>b</a:t>
            </a:r>
            <a:r>
              <a:rPr sz="2800" spc="-15" dirty="0">
                <a:latin typeface="Calibri"/>
                <a:cs typeface="Calibri"/>
              </a:rPr>
              <a:t>i</a:t>
            </a:r>
            <a:r>
              <a:rPr sz="2800" spc="-5" dirty="0">
                <a:latin typeface="Calibri"/>
                <a:cs typeface="Calibri"/>
              </a:rPr>
              <a:t>ldi</a:t>
            </a:r>
            <a:r>
              <a:rPr sz="2800" spc="-20" dirty="0">
                <a:latin typeface="Calibri"/>
                <a:cs typeface="Calibri"/>
              </a:rPr>
              <a:t>r</a:t>
            </a:r>
            <a:r>
              <a:rPr sz="2800" spc="-5" dirty="0">
                <a:latin typeface="Calibri"/>
                <a:cs typeface="Calibri"/>
              </a:rPr>
              <a:t>ilme</a:t>
            </a:r>
            <a:endParaRPr sz="2800">
              <a:latin typeface="Calibri"/>
              <a:cs typeface="Calibri"/>
            </a:endParaRPr>
          </a:p>
        </p:txBody>
      </p:sp>
      <p:sp>
        <p:nvSpPr>
          <p:cNvPr id="14" name="object 14"/>
          <p:cNvSpPr txBox="1"/>
          <p:nvPr/>
        </p:nvSpPr>
        <p:spPr>
          <a:xfrm>
            <a:off x="5612129" y="2933827"/>
            <a:ext cx="983615" cy="457200"/>
          </a:xfrm>
          <a:prstGeom prst="rect">
            <a:avLst/>
          </a:prstGeom>
        </p:spPr>
        <p:txBody>
          <a:bodyPr vert="horz" wrap="square" lIns="0" tIns="0" rIns="0" bIns="0" rtlCol="0">
            <a:spAutoFit/>
          </a:bodyPr>
          <a:lstStyle/>
          <a:p>
            <a:pPr marL="12700">
              <a:lnSpc>
                <a:spcPct val="100000"/>
              </a:lnSpc>
            </a:pPr>
            <a:r>
              <a:rPr sz="2800" spc="-5" dirty="0">
                <a:latin typeface="Calibri"/>
                <a:cs typeface="Calibri"/>
              </a:rPr>
              <a:t>i</a:t>
            </a:r>
            <a:r>
              <a:rPr sz="2800" spc="-15" dirty="0">
                <a:latin typeface="Calibri"/>
                <a:cs typeface="Calibri"/>
              </a:rPr>
              <a:t>m</a:t>
            </a:r>
            <a:r>
              <a:rPr sz="2800" spc="-55" dirty="0">
                <a:latin typeface="Calibri"/>
                <a:cs typeface="Calibri"/>
              </a:rPr>
              <a:t>k</a:t>
            </a:r>
            <a:r>
              <a:rPr sz="2800" spc="-5" dirty="0">
                <a:latin typeface="Calibri"/>
                <a:cs typeface="Calibri"/>
              </a:rPr>
              <a:t>anı</a:t>
            </a:r>
            <a:endParaRPr sz="2800">
              <a:latin typeface="Calibri"/>
              <a:cs typeface="Calibri"/>
            </a:endParaRPr>
          </a:p>
        </p:txBody>
      </p:sp>
      <p:sp>
        <p:nvSpPr>
          <p:cNvPr id="15" name="object 15"/>
          <p:cNvSpPr txBox="1"/>
          <p:nvPr/>
        </p:nvSpPr>
        <p:spPr>
          <a:xfrm>
            <a:off x="6627368" y="2598546"/>
            <a:ext cx="1991995" cy="792480"/>
          </a:xfrm>
          <a:prstGeom prst="rect">
            <a:avLst/>
          </a:prstGeom>
        </p:spPr>
        <p:txBody>
          <a:bodyPr vert="horz" wrap="square" lIns="0" tIns="0" rIns="0" bIns="0" rtlCol="0">
            <a:spAutoFit/>
          </a:bodyPr>
          <a:lstStyle/>
          <a:p>
            <a:pPr marL="242570" marR="5080" indent="-230504">
              <a:lnSpc>
                <a:spcPts val="3020"/>
              </a:lnSpc>
              <a:tabLst>
                <a:tab pos="1283335" algn="l"/>
              </a:tabLst>
            </a:pPr>
            <a:r>
              <a:rPr sz="2800" spc="-5" dirty="0">
                <a:latin typeface="Calibri"/>
                <a:cs typeface="Calibri"/>
              </a:rPr>
              <a:t>deği</a:t>
            </a:r>
            <a:r>
              <a:rPr sz="2800" spc="-15" dirty="0">
                <a:latin typeface="Calibri"/>
                <a:cs typeface="Calibri"/>
              </a:rPr>
              <a:t>ş</a:t>
            </a:r>
            <a:r>
              <a:rPr sz="2800" dirty="0">
                <a:latin typeface="Calibri"/>
                <a:cs typeface="Calibri"/>
              </a:rPr>
              <a:t>ik</a:t>
            </a:r>
            <a:r>
              <a:rPr sz="2800" spc="-15" dirty="0">
                <a:latin typeface="Calibri"/>
                <a:cs typeface="Calibri"/>
              </a:rPr>
              <a:t>l</a:t>
            </a:r>
            <a:r>
              <a:rPr sz="2800" dirty="0">
                <a:latin typeface="Calibri"/>
                <a:cs typeface="Calibri"/>
              </a:rPr>
              <a:t>ikler</a:t>
            </a:r>
            <a:r>
              <a:rPr sz="2800" spc="-15" dirty="0">
                <a:latin typeface="Calibri"/>
                <a:cs typeface="Calibri"/>
              </a:rPr>
              <a:t>i</a:t>
            </a:r>
            <a:r>
              <a:rPr sz="2800" spc="-5" dirty="0">
                <a:latin typeface="Calibri"/>
                <a:cs typeface="Calibri"/>
              </a:rPr>
              <a:t>n  </a:t>
            </a:r>
            <a:r>
              <a:rPr sz="2800" spc="-45" dirty="0">
                <a:latin typeface="Calibri"/>
                <a:cs typeface="Calibri"/>
              </a:rPr>
              <a:t>v</a:t>
            </a:r>
            <a:r>
              <a:rPr sz="2800" spc="-5" dirty="0">
                <a:latin typeface="Calibri"/>
                <a:cs typeface="Calibri"/>
              </a:rPr>
              <a:t>a</a:t>
            </a:r>
            <a:r>
              <a:rPr sz="2800" spc="-55" dirty="0">
                <a:latin typeface="Calibri"/>
                <a:cs typeface="Calibri"/>
              </a:rPr>
              <a:t>r</a:t>
            </a:r>
            <a:r>
              <a:rPr sz="2800" spc="-10" dirty="0">
                <a:latin typeface="Calibri"/>
                <a:cs typeface="Calibri"/>
              </a:rPr>
              <a:t>s</a:t>
            </a:r>
            <a:r>
              <a:rPr sz="2800" spc="-5" dirty="0">
                <a:latin typeface="Calibri"/>
                <a:cs typeface="Calibri"/>
              </a:rPr>
              <a:t>a</a:t>
            </a:r>
            <a:r>
              <a:rPr sz="2800" dirty="0">
                <a:latin typeface="Calibri"/>
                <a:cs typeface="Calibri"/>
              </a:rPr>
              <a:t>	</a:t>
            </a:r>
            <a:r>
              <a:rPr sz="2800" spc="-5" dirty="0">
                <a:solidFill>
                  <a:srgbClr val="0000FF"/>
                </a:solidFill>
                <a:latin typeface="Calibri"/>
                <a:cs typeface="Calibri"/>
              </a:rPr>
              <a:t>i</a:t>
            </a:r>
            <a:r>
              <a:rPr sz="2800" spc="-20" dirty="0">
                <a:solidFill>
                  <a:srgbClr val="0000FF"/>
                </a:solidFill>
                <a:latin typeface="Calibri"/>
                <a:cs typeface="Calibri"/>
              </a:rPr>
              <a:t>h</a:t>
            </a:r>
            <a:r>
              <a:rPr sz="2800" spc="-5" dirty="0">
                <a:solidFill>
                  <a:srgbClr val="0000FF"/>
                </a:solidFill>
                <a:latin typeface="Calibri"/>
                <a:cs typeface="Calibri"/>
              </a:rPr>
              <a:t>ale</a:t>
            </a:r>
            <a:endParaRPr sz="2800">
              <a:latin typeface="Calibri"/>
              <a:cs typeface="Calibri"/>
            </a:endParaRPr>
          </a:p>
        </p:txBody>
      </p:sp>
      <p:sp>
        <p:nvSpPr>
          <p:cNvPr id="16" name="object 16"/>
          <p:cNvSpPr txBox="1"/>
          <p:nvPr/>
        </p:nvSpPr>
        <p:spPr>
          <a:xfrm>
            <a:off x="547217" y="3318129"/>
            <a:ext cx="8075295" cy="2762250"/>
          </a:xfrm>
          <a:prstGeom prst="rect">
            <a:avLst/>
          </a:prstGeom>
        </p:spPr>
        <p:txBody>
          <a:bodyPr vert="horz" wrap="square" lIns="0" tIns="0" rIns="0" bIns="0" rtlCol="0">
            <a:spAutoFit/>
          </a:bodyPr>
          <a:lstStyle/>
          <a:p>
            <a:pPr marL="12700" algn="just">
              <a:lnSpc>
                <a:spcPts val="3190"/>
              </a:lnSpc>
            </a:pPr>
            <a:r>
              <a:rPr sz="2800" spc="-15" dirty="0">
                <a:solidFill>
                  <a:srgbClr val="0000FF"/>
                </a:solidFill>
                <a:latin typeface="Calibri"/>
                <a:cs typeface="Calibri"/>
              </a:rPr>
              <a:t>tarihinin </a:t>
            </a:r>
            <a:r>
              <a:rPr sz="2800" spc="-10" dirty="0">
                <a:solidFill>
                  <a:srgbClr val="0000FF"/>
                </a:solidFill>
                <a:latin typeface="Calibri"/>
                <a:cs typeface="Calibri"/>
              </a:rPr>
              <a:t>ertelenmesine </a:t>
            </a:r>
            <a:r>
              <a:rPr sz="2800" spc="-15" dirty="0">
                <a:solidFill>
                  <a:srgbClr val="0000FF"/>
                </a:solidFill>
                <a:latin typeface="Calibri"/>
                <a:cs typeface="Calibri"/>
              </a:rPr>
              <a:t>gerek</a:t>
            </a:r>
            <a:r>
              <a:rPr sz="2800" spc="50" dirty="0">
                <a:solidFill>
                  <a:srgbClr val="0000FF"/>
                </a:solidFill>
                <a:latin typeface="Calibri"/>
                <a:cs typeface="Calibri"/>
              </a:rPr>
              <a:t> </a:t>
            </a:r>
            <a:r>
              <a:rPr sz="2800" spc="-25" dirty="0">
                <a:solidFill>
                  <a:srgbClr val="0000FF"/>
                </a:solidFill>
                <a:latin typeface="Calibri"/>
                <a:cs typeface="Calibri"/>
              </a:rPr>
              <a:t>bulunmamaktadır.</a:t>
            </a:r>
            <a:endParaRPr sz="2800">
              <a:latin typeface="Calibri"/>
              <a:cs typeface="Calibri"/>
            </a:endParaRPr>
          </a:p>
          <a:p>
            <a:pPr marL="12700" marR="5080" algn="just">
              <a:lnSpc>
                <a:spcPct val="90000"/>
              </a:lnSpc>
              <a:spcBef>
                <a:spcPts val="165"/>
              </a:spcBef>
              <a:buClr>
                <a:srgbClr val="FF0000"/>
              </a:buClr>
              <a:buSzPct val="89285"/>
              <a:buFont typeface="Arial"/>
              <a:buChar char="•"/>
              <a:tabLst>
                <a:tab pos="206375" algn="l"/>
              </a:tabLst>
            </a:pPr>
            <a:r>
              <a:rPr sz="2800" dirty="0">
                <a:latin typeface="Calibri"/>
                <a:cs typeface="Calibri"/>
              </a:rPr>
              <a:t>55 </a:t>
            </a:r>
            <a:r>
              <a:rPr sz="2800" spc="-5" dirty="0">
                <a:latin typeface="Calibri"/>
                <a:cs typeface="Calibri"/>
              </a:rPr>
              <a:t>inci maddedeki değişiklik sonucu </a:t>
            </a:r>
            <a:r>
              <a:rPr sz="2800" spc="-10" dirty="0">
                <a:solidFill>
                  <a:srgbClr val="1F487C"/>
                </a:solidFill>
                <a:latin typeface="Calibri"/>
                <a:cs typeface="Calibri"/>
              </a:rPr>
              <a:t>istekli  </a:t>
            </a:r>
            <a:r>
              <a:rPr sz="2800" spc="-5" dirty="0">
                <a:solidFill>
                  <a:srgbClr val="1F487C"/>
                </a:solidFill>
                <a:latin typeface="Calibri"/>
                <a:cs typeface="Calibri"/>
              </a:rPr>
              <a:t>olabilecekler </a:t>
            </a:r>
            <a:r>
              <a:rPr sz="2800" spc="-15" dirty="0">
                <a:solidFill>
                  <a:srgbClr val="1F487C"/>
                </a:solidFill>
                <a:latin typeface="Calibri"/>
                <a:cs typeface="Calibri"/>
              </a:rPr>
              <a:t>tarafından </a:t>
            </a:r>
            <a:r>
              <a:rPr sz="2800" spc="-10" dirty="0">
                <a:solidFill>
                  <a:srgbClr val="1F487C"/>
                </a:solidFill>
                <a:latin typeface="Calibri"/>
                <a:cs typeface="Calibri"/>
              </a:rPr>
              <a:t>yapılan </a:t>
            </a:r>
            <a:r>
              <a:rPr sz="2800" spc="-25" dirty="0">
                <a:solidFill>
                  <a:srgbClr val="1F487C"/>
                </a:solidFill>
                <a:latin typeface="Calibri"/>
                <a:cs typeface="Calibri"/>
              </a:rPr>
              <a:t>şikayet </a:t>
            </a:r>
            <a:r>
              <a:rPr sz="2800" spc="-5" dirty="0">
                <a:solidFill>
                  <a:srgbClr val="1F487C"/>
                </a:solidFill>
                <a:latin typeface="Calibri"/>
                <a:cs typeface="Calibri"/>
              </a:rPr>
              <a:t>sonucu ihale  </a:t>
            </a:r>
            <a:r>
              <a:rPr sz="2800" spc="-10" dirty="0">
                <a:solidFill>
                  <a:srgbClr val="1F487C"/>
                </a:solidFill>
                <a:latin typeface="Calibri"/>
                <a:cs typeface="Calibri"/>
              </a:rPr>
              <a:t>tarihi ertelenebilecekken</a:t>
            </a:r>
            <a:r>
              <a:rPr sz="2800" spc="-10" dirty="0">
                <a:latin typeface="Calibri"/>
                <a:cs typeface="Calibri"/>
              </a:rPr>
              <a:t>, </a:t>
            </a:r>
            <a:r>
              <a:rPr sz="2800" u="heavy" spc="-10" dirty="0">
                <a:solidFill>
                  <a:srgbClr val="0000FF"/>
                </a:solidFill>
                <a:latin typeface="Calibri"/>
                <a:cs typeface="Calibri"/>
              </a:rPr>
              <a:t>idarece </a:t>
            </a:r>
            <a:r>
              <a:rPr sz="2800" u="heavy" spc="-15" dirty="0">
                <a:solidFill>
                  <a:srgbClr val="0000FF"/>
                </a:solidFill>
                <a:latin typeface="Calibri"/>
                <a:cs typeface="Calibri"/>
              </a:rPr>
              <a:t>hatanın </a:t>
            </a:r>
            <a:r>
              <a:rPr sz="2800" u="heavy" spc="-10" dirty="0">
                <a:solidFill>
                  <a:srgbClr val="0000FF"/>
                </a:solidFill>
                <a:latin typeface="Calibri"/>
                <a:cs typeface="Calibri"/>
              </a:rPr>
              <a:t>tespit  </a:t>
            </a:r>
            <a:r>
              <a:rPr sz="2800" u="heavy" spc="-5" dirty="0">
                <a:solidFill>
                  <a:srgbClr val="0000FF"/>
                </a:solidFill>
                <a:latin typeface="Calibri"/>
                <a:cs typeface="Calibri"/>
              </a:rPr>
              <a:t>edilmesi </a:t>
            </a:r>
            <a:r>
              <a:rPr sz="2800" spc="-20" dirty="0">
                <a:solidFill>
                  <a:srgbClr val="0000FF"/>
                </a:solidFill>
                <a:latin typeface="Calibri"/>
                <a:cs typeface="Calibri"/>
              </a:rPr>
              <a:t>ve </a:t>
            </a:r>
            <a:r>
              <a:rPr sz="2800" spc="-15" dirty="0">
                <a:solidFill>
                  <a:srgbClr val="0000FF"/>
                </a:solidFill>
                <a:latin typeface="Calibri"/>
                <a:cs typeface="Calibri"/>
              </a:rPr>
              <a:t>zeyilnamenin</a:t>
            </a:r>
            <a:r>
              <a:rPr sz="2800" spc="600" dirty="0">
                <a:solidFill>
                  <a:srgbClr val="0000FF"/>
                </a:solidFill>
                <a:latin typeface="Calibri"/>
                <a:cs typeface="Calibri"/>
              </a:rPr>
              <a:t> </a:t>
            </a:r>
            <a:r>
              <a:rPr sz="2800" spc="-5" dirty="0">
                <a:solidFill>
                  <a:srgbClr val="0000FF"/>
                </a:solidFill>
                <a:latin typeface="Calibri"/>
                <a:cs typeface="Calibri"/>
              </a:rPr>
              <a:t>ihale </a:t>
            </a:r>
            <a:r>
              <a:rPr sz="2800" spc="-10" dirty="0">
                <a:solidFill>
                  <a:srgbClr val="0000FF"/>
                </a:solidFill>
                <a:latin typeface="Calibri"/>
                <a:cs typeface="Calibri"/>
              </a:rPr>
              <a:t>tarihinden </a:t>
            </a:r>
            <a:r>
              <a:rPr sz="2800" dirty="0">
                <a:solidFill>
                  <a:srgbClr val="0000FF"/>
                </a:solidFill>
                <a:latin typeface="Calibri"/>
                <a:cs typeface="Calibri"/>
              </a:rPr>
              <a:t>on </a:t>
            </a:r>
            <a:r>
              <a:rPr sz="2800" spc="-5" dirty="0">
                <a:solidFill>
                  <a:srgbClr val="0000FF"/>
                </a:solidFill>
                <a:latin typeface="Calibri"/>
                <a:cs typeface="Calibri"/>
              </a:rPr>
              <a:t>gün  öncesinden bildirilmesinin mümkün olmaması </a:t>
            </a:r>
            <a:r>
              <a:rPr sz="2800" spc="-10" dirty="0">
                <a:solidFill>
                  <a:srgbClr val="0000FF"/>
                </a:solidFill>
                <a:latin typeface="Calibri"/>
                <a:cs typeface="Calibri"/>
              </a:rPr>
              <a:t>halinde  </a:t>
            </a:r>
            <a:r>
              <a:rPr sz="2800" spc="-5" dirty="0">
                <a:latin typeface="Calibri"/>
                <a:cs typeface="Calibri"/>
              </a:rPr>
              <a:t>ihale  </a:t>
            </a:r>
            <a:r>
              <a:rPr sz="2800" spc="-10" dirty="0">
                <a:latin typeface="Calibri"/>
                <a:cs typeface="Calibri"/>
              </a:rPr>
              <a:t>tarihinin  ertelenmesi  </a:t>
            </a:r>
            <a:r>
              <a:rPr sz="2800" spc="-15" dirty="0">
                <a:latin typeface="Calibri"/>
                <a:cs typeface="Calibri"/>
              </a:rPr>
              <a:t>söz  </a:t>
            </a:r>
            <a:r>
              <a:rPr sz="2800" spc="-20" dirty="0">
                <a:latin typeface="Calibri"/>
                <a:cs typeface="Calibri"/>
              </a:rPr>
              <a:t>konusu  olmayacak  </a:t>
            </a:r>
            <a:r>
              <a:rPr sz="2800" spc="345" dirty="0">
                <a:latin typeface="Calibri"/>
                <a:cs typeface="Calibri"/>
              </a:rPr>
              <a:t> </a:t>
            </a:r>
            <a:r>
              <a:rPr sz="2800" spc="-35" dirty="0">
                <a:latin typeface="Calibri"/>
                <a:cs typeface="Calibri"/>
              </a:rPr>
              <a:t>ve</a:t>
            </a:r>
            <a:endParaRPr sz="2800">
              <a:latin typeface="Calibri"/>
              <a:cs typeface="Calibri"/>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574291" y="309371"/>
            <a:ext cx="6109715"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1848104" y="423926"/>
            <a:ext cx="5476875" cy="521334"/>
          </a:xfrm>
          <a:prstGeom prst="rect">
            <a:avLst/>
          </a:prstGeom>
        </p:spPr>
        <p:txBody>
          <a:bodyPr vert="horz" wrap="square" lIns="0" tIns="0" rIns="0" bIns="0" rtlCol="0">
            <a:spAutoFit/>
          </a:bodyPr>
          <a:lstStyle/>
          <a:p>
            <a:pPr marL="12700">
              <a:lnSpc>
                <a:spcPct val="100000"/>
              </a:lnSpc>
            </a:pPr>
            <a:r>
              <a:rPr dirty="0"/>
              <a:t>İlana </a:t>
            </a:r>
            <a:r>
              <a:rPr spc="-35" dirty="0"/>
              <a:t>Yansıyan </a:t>
            </a:r>
            <a:r>
              <a:rPr spc="-5" dirty="0"/>
              <a:t>Hükümlerde</a:t>
            </a:r>
            <a:r>
              <a:rPr spc="-45" dirty="0"/>
              <a:t> </a:t>
            </a:r>
            <a:r>
              <a:rPr spc="-15" dirty="0"/>
              <a:t>Hata</a:t>
            </a:r>
          </a:p>
        </p:txBody>
      </p:sp>
      <p:sp>
        <p:nvSpPr>
          <p:cNvPr id="7" name="object 7"/>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400675"/>
          </a:xfrm>
          <a:custGeom>
            <a:avLst/>
            <a:gdLst/>
            <a:ahLst/>
            <a:cxnLst/>
            <a:rect l="l" t="t" r="r" b="b"/>
            <a:pathLst>
              <a:path w="8229600" h="5400675">
                <a:moveTo>
                  <a:pt x="0" y="5400675"/>
                </a:moveTo>
                <a:lnTo>
                  <a:pt x="8229600" y="5400675"/>
                </a:lnTo>
                <a:lnTo>
                  <a:pt x="8229600" y="0"/>
                </a:lnTo>
                <a:lnTo>
                  <a:pt x="0" y="0"/>
                </a:lnTo>
                <a:lnTo>
                  <a:pt x="0" y="5400675"/>
                </a:lnTo>
                <a:close/>
              </a:path>
            </a:pathLst>
          </a:custGeom>
          <a:ln w="25400">
            <a:solidFill>
              <a:srgbClr val="4F81BC"/>
            </a:solidFill>
          </a:ln>
        </p:spPr>
        <p:txBody>
          <a:bodyPr wrap="square" lIns="0" tIns="0" rIns="0" bIns="0" rtlCol="0"/>
          <a:lstStyle/>
          <a:p>
            <a:endParaRPr/>
          </a:p>
        </p:txBody>
      </p:sp>
      <p:sp>
        <p:nvSpPr>
          <p:cNvPr id="9" name="object 9"/>
          <p:cNvSpPr/>
          <p:nvPr/>
        </p:nvSpPr>
        <p:spPr>
          <a:xfrm>
            <a:off x="387095" y="1607819"/>
            <a:ext cx="477012" cy="620267"/>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60248" y="1551432"/>
            <a:ext cx="510539" cy="733044"/>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547217" y="1636648"/>
            <a:ext cx="861694" cy="426084"/>
          </a:xfrm>
          <a:prstGeom prst="rect">
            <a:avLst/>
          </a:prstGeom>
        </p:spPr>
        <p:txBody>
          <a:bodyPr vert="horz" wrap="square" lIns="0" tIns="0" rIns="0" bIns="0" rtlCol="0">
            <a:spAutoFit/>
          </a:bodyPr>
          <a:lstStyle/>
          <a:p>
            <a:pPr marL="192405" indent="-179705">
              <a:lnSpc>
                <a:spcPct val="100000"/>
              </a:lnSpc>
              <a:buClr>
                <a:srgbClr val="FF0000"/>
              </a:buClr>
              <a:buSzPct val="88461"/>
              <a:buFont typeface="Arial"/>
              <a:buChar char="•"/>
              <a:tabLst>
                <a:tab pos="193040" algn="l"/>
              </a:tabLst>
            </a:pPr>
            <a:r>
              <a:rPr sz="2600" dirty="0">
                <a:solidFill>
                  <a:srgbClr val="0000FF"/>
                </a:solidFill>
                <a:latin typeface="Calibri"/>
                <a:cs typeface="Calibri"/>
              </a:rPr>
              <a:t>İhale</a:t>
            </a:r>
            <a:endParaRPr sz="26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151</a:t>
            </a:fld>
            <a:endParaRPr dirty="0"/>
          </a:p>
        </p:txBody>
      </p:sp>
      <p:sp>
        <p:nvSpPr>
          <p:cNvPr id="12" name="object 12"/>
          <p:cNvSpPr txBox="1"/>
          <p:nvPr/>
        </p:nvSpPr>
        <p:spPr>
          <a:xfrm>
            <a:off x="1617091" y="1636648"/>
            <a:ext cx="7002145" cy="426084"/>
          </a:xfrm>
          <a:prstGeom prst="rect">
            <a:avLst/>
          </a:prstGeom>
        </p:spPr>
        <p:txBody>
          <a:bodyPr vert="horz" wrap="square" lIns="0" tIns="0" rIns="0" bIns="0" rtlCol="0">
            <a:spAutoFit/>
          </a:bodyPr>
          <a:lstStyle/>
          <a:p>
            <a:pPr marL="12700">
              <a:lnSpc>
                <a:spcPct val="100000"/>
              </a:lnSpc>
              <a:tabLst>
                <a:tab pos="2013585" algn="l"/>
                <a:tab pos="2893060" algn="l"/>
                <a:tab pos="4284980" algn="l"/>
                <a:tab pos="6394450" algn="l"/>
              </a:tabLst>
            </a:pPr>
            <a:r>
              <a:rPr sz="2600" dirty="0">
                <a:solidFill>
                  <a:srgbClr val="0000FF"/>
                </a:solidFill>
                <a:latin typeface="Calibri"/>
                <a:cs typeface="Calibri"/>
              </a:rPr>
              <a:t>dokümanın</a:t>
            </a:r>
            <a:r>
              <a:rPr sz="2600" spc="-15" dirty="0">
                <a:solidFill>
                  <a:srgbClr val="0000FF"/>
                </a:solidFill>
                <a:latin typeface="Calibri"/>
                <a:cs typeface="Calibri"/>
              </a:rPr>
              <a:t>ı</a:t>
            </a:r>
            <a:r>
              <a:rPr sz="2600" dirty="0">
                <a:solidFill>
                  <a:srgbClr val="0000FF"/>
                </a:solidFill>
                <a:latin typeface="Calibri"/>
                <a:cs typeface="Calibri"/>
              </a:rPr>
              <a:t>n	ilana	</a:t>
            </a:r>
            <a:r>
              <a:rPr sz="2600" spc="-40" dirty="0">
                <a:solidFill>
                  <a:srgbClr val="0000FF"/>
                </a:solidFill>
                <a:latin typeface="Calibri"/>
                <a:cs typeface="Calibri"/>
              </a:rPr>
              <a:t>y</a:t>
            </a:r>
            <a:r>
              <a:rPr sz="2600" dirty="0">
                <a:solidFill>
                  <a:srgbClr val="0000FF"/>
                </a:solidFill>
                <a:latin typeface="Calibri"/>
                <a:cs typeface="Calibri"/>
              </a:rPr>
              <a:t>a</a:t>
            </a:r>
            <a:r>
              <a:rPr sz="2600" spc="-15" dirty="0">
                <a:solidFill>
                  <a:srgbClr val="0000FF"/>
                </a:solidFill>
                <a:latin typeface="Calibri"/>
                <a:cs typeface="Calibri"/>
              </a:rPr>
              <a:t>n</a:t>
            </a:r>
            <a:r>
              <a:rPr sz="2600" dirty="0">
                <a:solidFill>
                  <a:srgbClr val="0000FF"/>
                </a:solidFill>
                <a:latin typeface="Calibri"/>
                <a:cs typeface="Calibri"/>
              </a:rPr>
              <a:t>s</a:t>
            </a:r>
            <a:r>
              <a:rPr sz="2600" spc="-10" dirty="0">
                <a:solidFill>
                  <a:srgbClr val="0000FF"/>
                </a:solidFill>
                <a:latin typeface="Calibri"/>
                <a:cs typeface="Calibri"/>
              </a:rPr>
              <a:t>ı</a:t>
            </a:r>
            <a:r>
              <a:rPr sz="2600" spc="-40" dirty="0">
                <a:solidFill>
                  <a:srgbClr val="0000FF"/>
                </a:solidFill>
                <a:latin typeface="Calibri"/>
                <a:cs typeface="Calibri"/>
              </a:rPr>
              <a:t>y</a:t>
            </a:r>
            <a:r>
              <a:rPr sz="2600" dirty="0">
                <a:solidFill>
                  <a:srgbClr val="0000FF"/>
                </a:solidFill>
                <a:latin typeface="Calibri"/>
                <a:cs typeface="Calibri"/>
              </a:rPr>
              <a:t>an	hük</a:t>
            </a:r>
            <a:r>
              <a:rPr sz="2600" spc="-20" dirty="0">
                <a:solidFill>
                  <a:srgbClr val="0000FF"/>
                </a:solidFill>
                <a:latin typeface="Calibri"/>
                <a:cs typeface="Calibri"/>
              </a:rPr>
              <a:t>ü</a:t>
            </a:r>
            <a:r>
              <a:rPr sz="2600" dirty="0">
                <a:solidFill>
                  <a:srgbClr val="0000FF"/>
                </a:solidFill>
                <a:latin typeface="Calibri"/>
                <a:cs typeface="Calibri"/>
              </a:rPr>
              <a:t>mleri</a:t>
            </a:r>
            <a:r>
              <a:rPr sz="2600" spc="-15" dirty="0">
                <a:solidFill>
                  <a:srgbClr val="0000FF"/>
                </a:solidFill>
                <a:latin typeface="Calibri"/>
                <a:cs typeface="Calibri"/>
              </a:rPr>
              <a:t>n</a:t>
            </a:r>
            <a:r>
              <a:rPr sz="2600" dirty="0">
                <a:solidFill>
                  <a:srgbClr val="0000FF"/>
                </a:solidFill>
                <a:latin typeface="Calibri"/>
                <a:cs typeface="Calibri"/>
              </a:rPr>
              <a:t>de	</a:t>
            </a:r>
            <a:r>
              <a:rPr sz="2600" spc="-5" dirty="0">
                <a:solidFill>
                  <a:srgbClr val="0000FF"/>
                </a:solidFill>
                <a:latin typeface="Calibri"/>
                <a:cs typeface="Calibri"/>
              </a:rPr>
              <a:t>h</a:t>
            </a:r>
            <a:r>
              <a:rPr sz="2600" spc="-25" dirty="0">
                <a:solidFill>
                  <a:srgbClr val="0000FF"/>
                </a:solidFill>
                <a:latin typeface="Calibri"/>
                <a:cs typeface="Calibri"/>
              </a:rPr>
              <a:t>a</a:t>
            </a:r>
            <a:r>
              <a:rPr sz="2600" spc="-35" dirty="0">
                <a:solidFill>
                  <a:srgbClr val="0000FF"/>
                </a:solidFill>
                <a:latin typeface="Calibri"/>
                <a:cs typeface="Calibri"/>
              </a:rPr>
              <a:t>t</a:t>
            </a:r>
            <a:r>
              <a:rPr sz="2600" dirty="0">
                <a:solidFill>
                  <a:srgbClr val="0000FF"/>
                </a:solidFill>
                <a:latin typeface="Calibri"/>
                <a:cs typeface="Calibri"/>
              </a:rPr>
              <a:t>a</a:t>
            </a:r>
            <a:endParaRPr sz="2600">
              <a:latin typeface="Calibri"/>
              <a:cs typeface="Calibri"/>
            </a:endParaRPr>
          </a:p>
        </p:txBody>
      </p:sp>
      <p:sp>
        <p:nvSpPr>
          <p:cNvPr id="13" name="object 13"/>
          <p:cNvSpPr txBox="1"/>
          <p:nvPr/>
        </p:nvSpPr>
        <p:spPr>
          <a:xfrm>
            <a:off x="547217" y="2033270"/>
            <a:ext cx="8074025" cy="4191000"/>
          </a:xfrm>
          <a:prstGeom prst="rect">
            <a:avLst/>
          </a:prstGeom>
        </p:spPr>
        <p:txBody>
          <a:bodyPr vert="horz" wrap="square" lIns="0" tIns="0" rIns="0" bIns="0" rtlCol="0">
            <a:spAutoFit/>
          </a:bodyPr>
          <a:lstStyle/>
          <a:p>
            <a:pPr marL="12700" marR="6350" algn="just">
              <a:lnSpc>
                <a:spcPct val="150000"/>
              </a:lnSpc>
            </a:pPr>
            <a:r>
              <a:rPr sz="2600" spc="-5" dirty="0">
                <a:solidFill>
                  <a:srgbClr val="0000FF"/>
                </a:solidFill>
                <a:latin typeface="Calibri"/>
                <a:cs typeface="Calibri"/>
              </a:rPr>
              <a:t>yapılmışsa, </a:t>
            </a:r>
            <a:r>
              <a:rPr sz="2600" spc="-5" dirty="0">
                <a:latin typeface="Calibri"/>
                <a:cs typeface="Calibri"/>
              </a:rPr>
              <a:t>hem ihale </a:t>
            </a:r>
            <a:r>
              <a:rPr sz="2600" dirty="0">
                <a:latin typeface="Calibri"/>
                <a:cs typeface="Calibri"/>
              </a:rPr>
              <a:t>dokümanında </a:t>
            </a:r>
            <a:r>
              <a:rPr sz="2600" spc="-10" dirty="0">
                <a:latin typeface="Calibri"/>
                <a:cs typeface="Calibri"/>
              </a:rPr>
              <a:t>düzeltilecek </a:t>
            </a:r>
            <a:r>
              <a:rPr sz="2600" spc="-5" dirty="0">
                <a:latin typeface="Calibri"/>
                <a:cs typeface="Calibri"/>
              </a:rPr>
              <a:t>hem </a:t>
            </a:r>
            <a:r>
              <a:rPr sz="2600" spc="-15" dirty="0">
                <a:latin typeface="Calibri"/>
                <a:cs typeface="Calibri"/>
              </a:rPr>
              <a:t>de  </a:t>
            </a:r>
            <a:r>
              <a:rPr sz="2600" spc="-5" dirty="0">
                <a:latin typeface="Calibri"/>
                <a:cs typeface="Calibri"/>
              </a:rPr>
              <a:t>Kanunun </a:t>
            </a:r>
            <a:r>
              <a:rPr sz="2600" dirty="0">
                <a:latin typeface="Calibri"/>
                <a:cs typeface="Calibri"/>
              </a:rPr>
              <a:t>26 ncı maddesine </a:t>
            </a:r>
            <a:r>
              <a:rPr sz="2600" spc="-15" dirty="0">
                <a:latin typeface="Calibri"/>
                <a:cs typeface="Calibri"/>
              </a:rPr>
              <a:t>göre </a:t>
            </a:r>
            <a:r>
              <a:rPr sz="2600" spc="-5" dirty="0">
                <a:latin typeface="Calibri"/>
                <a:cs typeface="Calibri"/>
              </a:rPr>
              <a:t>düzeltme </a:t>
            </a:r>
            <a:r>
              <a:rPr sz="2600" dirty="0">
                <a:latin typeface="Calibri"/>
                <a:cs typeface="Calibri"/>
              </a:rPr>
              <a:t>ilanı</a:t>
            </a:r>
            <a:r>
              <a:rPr sz="2600" spc="-145" dirty="0">
                <a:latin typeface="Calibri"/>
                <a:cs typeface="Calibri"/>
              </a:rPr>
              <a:t> </a:t>
            </a:r>
            <a:r>
              <a:rPr sz="2600" spc="-25" dirty="0">
                <a:latin typeface="Calibri"/>
                <a:cs typeface="Calibri"/>
              </a:rPr>
              <a:t>yapılacaktır.</a:t>
            </a:r>
            <a:endParaRPr sz="2600">
              <a:latin typeface="Calibri"/>
              <a:cs typeface="Calibri"/>
            </a:endParaRPr>
          </a:p>
          <a:p>
            <a:pPr marL="12700" marR="5080" algn="just">
              <a:lnSpc>
                <a:spcPct val="150000"/>
              </a:lnSpc>
              <a:buClr>
                <a:srgbClr val="FF0000"/>
              </a:buClr>
              <a:buSzPct val="88461"/>
              <a:buFont typeface="Arial"/>
              <a:buChar char="•"/>
              <a:tabLst>
                <a:tab pos="193040" algn="l"/>
              </a:tabLst>
            </a:pPr>
            <a:r>
              <a:rPr sz="2600" spc="-10" dirty="0">
                <a:latin typeface="Calibri"/>
                <a:cs typeface="Calibri"/>
              </a:rPr>
              <a:t>Düzeltme </a:t>
            </a:r>
            <a:r>
              <a:rPr sz="2600" spc="-5" dirty="0">
                <a:latin typeface="Calibri"/>
                <a:cs typeface="Calibri"/>
              </a:rPr>
              <a:t>ilanının </a:t>
            </a:r>
            <a:r>
              <a:rPr sz="2600" spc="-10" dirty="0">
                <a:latin typeface="Calibri"/>
                <a:cs typeface="Calibri"/>
              </a:rPr>
              <a:t>süresi </a:t>
            </a:r>
            <a:r>
              <a:rPr sz="2600" spc="-15" dirty="0">
                <a:latin typeface="Calibri"/>
                <a:cs typeface="Calibri"/>
              </a:rPr>
              <a:t>Kanunun </a:t>
            </a:r>
            <a:r>
              <a:rPr sz="2600" spc="-10" dirty="0">
                <a:latin typeface="Calibri"/>
                <a:cs typeface="Calibri"/>
              </a:rPr>
              <a:t>26 </a:t>
            </a:r>
            <a:r>
              <a:rPr sz="2600" dirty="0">
                <a:latin typeface="Calibri"/>
                <a:cs typeface="Calibri"/>
              </a:rPr>
              <a:t>ncı </a:t>
            </a:r>
            <a:r>
              <a:rPr sz="2600" spc="-5" dirty="0">
                <a:latin typeface="Calibri"/>
                <a:cs typeface="Calibri"/>
              </a:rPr>
              <a:t>maddesinde </a:t>
            </a:r>
            <a:r>
              <a:rPr sz="2600" spc="-10" dirty="0">
                <a:latin typeface="Calibri"/>
                <a:cs typeface="Calibri"/>
              </a:rPr>
              <a:t>on  </a:t>
            </a:r>
            <a:r>
              <a:rPr sz="2600" dirty="0">
                <a:latin typeface="Calibri"/>
                <a:cs typeface="Calibri"/>
              </a:rPr>
              <a:t>gün </a:t>
            </a:r>
            <a:r>
              <a:rPr sz="2600" spc="-10" dirty="0">
                <a:latin typeface="Calibri"/>
                <a:cs typeface="Calibri"/>
              </a:rPr>
              <a:t>olarak belirlenmişken, yapılan </a:t>
            </a:r>
            <a:r>
              <a:rPr sz="2600" dirty="0">
                <a:latin typeface="Calibri"/>
                <a:cs typeface="Calibri"/>
              </a:rPr>
              <a:t>değişiklikle </a:t>
            </a:r>
            <a:r>
              <a:rPr sz="2600" spc="-5" dirty="0">
                <a:latin typeface="Calibri"/>
                <a:cs typeface="Calibri"/>
              </a:rPr>
              <a:t>yirmibeş </a:t>
            </a:r>
            <a:r>
              <a:rPr sz="2600" spc="-40" dirty="0">
                <a:latin typeface="Calibri"/>
                <a:cs typeface="Calibri"/>
              </a:rPr>
              <a:t>ve  </a:t>
            </a:r>
            <a:r>
              <a:rPr sz="2600" dirty="0">
                <a:latin typeface="Calibri"/>
                <a:cs typeface="Calibri"/>
              </a:rPr>
              <a:t>kırk </a:t>
            </a:r>
            <a:r>
              <a:rPr sz="2600" spc="-5" dirty="0">
                <a:latin typeface="Calibri"/>
                <a:cs typeface="Calibri"/>
              </a:rPr>
              <a:t>günlük </a:t>
            </a:r>
            <a:r>
              <a:rPr sz="2600" dirty="0">
                <a:latin typeface="Calibri"/>
                <a:cs typeface="Calibri"/>
              </a:rPr>
              <a:t>ilan </a:t>
            </a:r>
            <a:r>
              <a:rPr sz="2600" spc="-10" dirty="0">
                <a:latin typeface="Calibri"/>
                <a:cs typeface="Calibri"/>
              </a:rPr>
              <a:t>süresi </a:t>
            </a:r>
            <a:r>
              <a:rPr sz="2600" spc="-5" dirty="0">
                <a:latin typeface="Calibri"/>
                <a:cs typeface="Calibri"/>
              </a:rPr>
              <a:t>bulunan </a:t>
            </a:r>
            <a:r>
              <a:rPr sz="2600" spc="-10" dirty="0">
                <a:latin typeface="Calibri"/>
                <a:cs typeface="Calibri"/>
              </a:rPr>
              <a:t>ihalelerde </a:t>
            </a:r>
            <a:r>
              <a:rPr sz="2600" dirty="0">
                <a:latin typeface="Calibri"/>
                <a:cs typeface="Calibri"/>
              </a:rPr>
              <a:t>ilânların  </a:t>
            </a:r>
            <a:r>
              <a:rPr sz="2600" spc="-10" dirty="0">
                <a:latin typeface="Calibri"/>
                <a:cs typeface="Calibri"/>
              </a:rPr>
              <a:t>yayımlanmasını takip </a:t>
            </a:r>
            <a:r>
              <a:rPr sz="2600" spc="-5" dirty="0">
                <a:latin typeface="Calibri"/>
                <a:cs typeface="Calibri"/>
              </a:rPr>
              <a:t>eden </a:t>
            </a:r>
            <a:r>
              <a:rPr sz="2600" u="heavy" spc="-10" dirty="0">
                <a:solidFill>
                  <a:srgbClr val="FF0066"/>
                </a:solidFill>
                <a:latin typeface="Calibri"/>
                <a:cs typeface="Calibri"/>
              </a:rPr>
              <a:t>onbeş </a:t>
            </a:r>
            <a:r>
              <a:rPr sz="2600" u="heavy" spc="-5" dirty="0">
                <a:solidFill>
                  <a:srgbClr val="FF0066"/>
                </a:solidFill>
                <a:latin typeface="Calibri"/>
                <a:cs typeface="Calibri"/>
              </a:rPr>
              <a:t>gün </a:t>
            </a:r>
            <a:r>
              <a:rPr sz="2600" spc="-10" dirty="0">
                <a:solidFill>
                  <a:srgbClr val="FF0066"/>
                </a:solidFill>
                <a:latin typeface="Calibri"/>
                <a:cs typeface="Calibri"/>
              </a:rPr>
              <a:t>diğer </a:t>
            </a:r>
            <a:r>
              <a:rPr sz="2600" spc="-5" dirty="0">
                <a:solidFill>
                  <a:srgbClr val="FF0066"/>
                </a:solidFill>
                <a:latin typeface="Calibri"/>
                <a:cs typeface="Calibri"/>
              </a:rPr>
              <a:t>ihalelerde </a:t>
            </a:r>
            <a:r>
              <a:rPr sz="2600" spc="-10" dirty="0">
                <a:solidFill>
                  <a:srgbClr val="FF0066"/>
                </a:solidFill>
                <a:latin typeface="Calibri"/>
                <a:cs typeface="Calibri"/>
              </a:rPr>
              <a:t>ise  </a:t>
            </a:r>
            <a:r>
              <a:rPr sz="2600" u="heavy" spc="-5" dirty="0">
                <a:solidFill>
                  <a:srgbClr val="FF0066"/>
                </a:solidFill>
                <a:latin typeface="Calibri"/>
                <a:cs typeface="Calibri"/>
              </a:rPr>
              <a:t>on </a:t>
            </a:r>
            <a:r>
              <a:rPr sz="2600" u="heavy" dirty="0">
                <a:solidFill>
                  <a:srgbClr val="FF0066"/>
                </a:solidFill>
                <a:latin typeface="Calibri"/>
                <a:cs typeface="Calibri"/>
              </a:rPr>
              <a:t>gün </a:t>
            </a:r>
            <a:r>
              <a:rPr sz="2600" dirty="0">
                <a:solidFill>
                  <a:srgbClr val="FF0066"/>
                </a:solidFill>
                <a:latin typeface="Calibri"/>
                <a:cs typeface="Calibri"/>
              </a:rPr>
              <a:t>içinde </a:t>
            </a:r>
            <a:r>
              <a:rPr sz="2600" spc="-5" dirty="0">
                <a:solidFill>
                  <a:srgbClr val="FF0066"/>
                </a:solidFill>
                <a:latin typeface="Calibri"/>
                <a:cs typeface="Calibri"/>
              </a:rPr>
              <a:t>düzeltme </a:t>
            </a:r>
            <a:r>
              <a:rPr sz="2600" dirty="0">
                <a:solidFill>
                  <a:srgbClr val="FF0066"/>
                </a:solidFill>
                <a:latin typeface="Calibri"/>
                <a:cs typeface="Calibri"/>
              </a:rPr>
              <a:t>ilanı </a:t>
            </a:r>
            <a:r>
              <a:rPr sz="2600" spc="-5" dirty="0">
                <a:solidFill>
                  <a:srgbClr val="FF0066"/>
                </a:solidFill>
                <a:latin typeface="Calibri"/>
                <a:cs typeface="Calibri"/>
              </a:rPr>
              <a:t>yapılmasına </a:t>
            </a:r>
            <a:r>
              <a:rPr sz="2600" spc="-10" dirty="0">
                <a:solidFill>
                  <a:srgbClr val="FF0066"/>
                </a:solidFill>
                <a:latin typeface="Calibri"/>
                <a:cs typeface="Calibri"/>
              </a:rPr>
              <a:t>imkan</a:t>
            </a:r>
            <a:r>
              <a:rPr sz="2600" spc="-100" dirty="0">
                <a:solidFill>
                  <a:srgbClr val="FF0066"/>
                </a:solidFill>
                <a:latin typeface="Calibri"/>
                <a:cs typeface="Calibri"/>
              </a:rPr>
              <a:t> </a:t>
            </a:r>
            <a:r>
              <a:rPr sz="2600" spc="-25" dirty="0">
                <a:solidFill>
                  <a:srgbClr val="FF0066"/>
                </a:solidFill>
                <a:latin typeface="Calibri"/>
                <a:cs typeface="Calibri"/>
              </a:rPr>
              <a:t>tanınmıştır.</a:t>
            </a:r>
            <a:endParaRPr sz="2600">
              <a:latin typeface="Calibri"/>
              <a:cs typeface="Calibri"/>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552700" y="309371"/>
            <a:ext cx="4151376"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2826766" y="423926"/>
            <a:ext cx="3513454" cy="521334"/>
          </a:xfrm>
          <a:prstGeom prst="rect">
            <a:avLst/>
          </a:prstGeom>
        </p:spPr>
        <p:txBody>
          <a:bodyPr vert="horz" wrap="square" lIns="0" tIns="0" rIns="0" bIns="0" rtlCol="0">
            <a:spAutoFit/>
          </a:bodyPr>
          <a:lstStyle/>
          <a:p>
            <a:pPr marL="12700">
              <a:lnSpc>
                <a:spcPct val="100000"/>
              </a:lnSpc>
            </a:pPr>
            <a:r>
              <a:rPr spc="-45" dirty="0"/>
              <a:t>KİK’e </a:t>
            </a:r>
            <a:r>
              <a:rPr spc="-15" dirty="0"/>
              <a:t>İtirazen</a:t>
            </a:r>
            <a:r>
              <a:rPr spc="-45" dirty="0"/>
              <a:t> </a:t>
            </a:r>
            <a:r>
              <a:rPr spc="-25" dirty="0"/>
              <a:t>Şikayet</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292605"/>
            <a:ext cx="8072120"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 pos="1458595" algn="l"/>
                <a:tab pos="2781935" algn="l"/>
                <a:tab pos="4521200" algn="l"/>
                <a:tab pos="5861050" algn="l"/>
                <a:tab pos="6406515" algn="l"/>
                <a:tab pos="7134859" algn="l"/>
              </a:tabLst>
            </a:pPr>
            <a:r>
              <a:rPr sz="3000" spc="-50" dirty="0">
                <a:latin typeface="Calibri"/>
                <a:cs typeface="Calibri"/>
              </a:rPr>
              <a:t>K</a:t>
            </a:r>
            <a:r>
              <a:rPr sz="3000" dirty="0">
                <a:latin typeface="Calibri"/>
                <a:cs typeface="Calibri"/>
              </a:rPr>
              <a:t>a</a:t>
            </a:r>
            <a:r>
              <a:rPr sz="3000" spc="-60" dirty="0">
                <a:latin typeface="Calibri"/>
                <a:cs typeface="Calibri"/>
              </a:rPr>
              <a:t>r</a:t>
            </a:r>
            <a:r>
              <a:rPr sz="3000" dirty="0">
                <a:latin typeface="Calibri"/>
                <a:cs typeface="Calibri"/>
              </a:rPr>
              <a:t>arın	</a:t>
            </a:r>
            <a:r>
              <a:rPr sz="3000" spc="-5" dirty="0">
                <a:latin typeface="Calibri"/>
                <a:cs typeface="Calibri"/>
              </a:rPr>
              <a:t>b</a:t>
            </a:r>
            <a:r>
              <a:rPr sz="3000" spc="-10" dirty="0">
                <a:latin typeface="Calibri"/>
                <a:cs typeface="Calibri"/>
              </a:rPr>
              <a:t>i</a:t>
            </a:r>
            <a:r>
              <a:rPr sz="3000" dirty="0">
                <a:latin typeface="Calibri"/>
                <a:cs typeface="Calibri"/>
              </a:rPr>
              <a:t>l</a:t>
            </a:r>
            <a:r>
              <a:rPr sz="3000" spc="-15" dirty="0">
                <a:latin typeface="Calibri"/>
                <a:cs typeface="Calibri"/>
              </a:rPr>
              <a:t>d</a:t>
            </a:r>
            <a:r>
              <a:rPr sz="3000" dirty="0">
                <a:latin typeface="Calibri"/>
                <a:cs typeface="Calibri"/>
              </a:rPr>
              <a:t>irim	</a:t>
            </a:r>
            <a:r>
              <a:rPr sz="3000" spc="-35" dirty="0">
                <a:latin typeface="Calibri"/>
                <a:cs typeface="Calibri"/>
              </a:rPr>
              <a:t>t</a:t>
            </a:r>
            <a:r>
              <a:rPr sz="3000" dirty="0">
                <a:latin typeface="Calibri"/>
                <a:cs typeface="Calibri"/>
              </a:rPr>
              <a:t>ari</a:t>
            </a:r>
            <a:r>
              <a:rPr sz="3000" spc="-10" dirty="0">
                <a:latin typeface="Calibri"/>
                <a:cs typeface="Calibri"/>
              </a:rPr>
              <a:t>h</a:t>
            </a:r>
            <a:r>
              <a:rPr sz="3000" dirty="0">
                <a:latin typeface="Calibri"/>
                <a:cs typeface="Calibri"/>
              </a:rPr>
              <a:t>inden	i</a:t>
            </a:r>
            <a:r>
              <a:rPr sz="3000" spc="5" dirty="0">
                <a:latin typeface="Calibri"/>
                <a:cs typeface="Calibri"/>
              </a:rPr>
              <a:t>t</a:t>
            </a:r>
            <a:r>
              <a:rPr sz="3000" dirty="0">
                <a:latin typeface="Calibri"/>
                <a:cs typeface="Calibri"/>
              </a:rPr>
              <a:t>i</a:t>
            </a:r>
            <a:r>
              <a:rPr sz="3000" spc="-15" dirty="0">
                <a:latin typeface="Calibri"/>
                <a:cs typeface="Calibri"/>
              </a:rPr>
              <a:t>b</a:t>
            </a:r>
            <a:r>
              <a:rPr sz="3000" dirty="0">
                <a:latin typeface="Calibri"/>
                <a:cs typeface="Calibri"/>
              </a:rPr>
              <a:t>a</a:t>
            </a:r>
            <a:r>
              <a:rPr sz="3000" spc="-35" dirty="0">
                <a:latin typeface="Calibri"/>
                <a:cs typeface="Calibri"/>
              </a:rPr>
              <a:t>r</a:t>
            </a:r>
            <a:r>
              <a:rPr sz="3000" dirty="0">
                <a:latin typeface="Calibri"/>
                <a:cs typeface="Calibri"/>
              </a:rPr>
              <a:t>en	</a:t>
            </a:r>
            <a:r>
              <a:rPr sz="3000" b="1" spc="-5" dirty="0">
                <a:solidFill>
                  <a:srgbClr val="0000FF"/>
                </a:solidFill>
                <a:latin typeface="Calibri"/>
                <a:cs typeface="Calibri"/>
              </a:rPr>
              <a:t>o</a:t>
            </a:r>
            <a:r>
              <a:rPr sz="3000" b="1" dirty="0">
                <a:solidFill>
                  <a:srgbClr val="0000FF"/>
                </a:solidFill>
                <a:latin typeface="Calibri"/>
                <a:cs typeface="Calibri"/>
              </a:rPr>
              <a:t>n	gün	</a:t>
            </a:r>
            <a:r>
              <a:rPr sz="3000" dirty="0">
                <a:solidFill>
                  <a:srgbClr val="0000FF"/>
                </a:solidFill>
                <a:latin typeface="Calibri"/>
                <a:cs typeface="Calibri"/>
              </a:rPr>
              <a:t>iç</a:t>
            </a:r>
            <a:r>
              <a:rPr sz="3000" spc="-25" dirty="0">
                <a:solidFill>
                  <a:srgbClr val="0000FF"/>
                </a:solidFill>
                <a:latin typeface="Calibri"/>
                <a:cs typeface="Calibri"/>
              </a:rPr>
              <a:t>i</a:t>
            </a:r>
            <a:r>
              <a:rPr sz="3000" spc="-5" dirty="0">
                <a:solidFill>
                  <a:srgbClr val="0000FF"/>
                </a:solidFill>
                <a:latin typeface="Calibri"/>
                <a:cs typeface="Calibri"/>
              </a:rPr>
              <a:t>nde</a:t>
            </a:r>
            <a:endParaRPr sz="3000">
              <a:latin typeface="Calibri"/>
              <a:cs typeface="Calibri"/>
            </a:endParaRPr>
          </a:p>
        </p:txBody>
      </p:sp>
      <p:sp>
        <p:nvSpPr>
          <p:cNvPr id="18" name="object 18"/>
          <p:cNvSpPr txBox="1"/>
          <p:nvPr/>
        </p:nvSpPr>
        <p:spPr>
          <a:xfrm>
            <a:off x="547217" y="6131305"/>
            <a:ext cx="3400425" cy="406400"/>
          </a:xfrm>
          <a:prstGeom prst="rect">
            <a:avLst/>
          </a:prstGeom>
        </p:spPr>
        <p:txBody>
          <a:bodyPr vert="horz" wrap="square" lIns="0" tIns="0" rIns="0" bIns="0" rtlCol="0">
            <a:spAutoFit/>
          </a:bodyPr>
          <a:lstStyle/>
          <a:p>
            <a:pPr marL="12700">
              <a:lnSpc>
                <a:spcPts val="2950"/>
              </a:lnSpc>
            </a:pPr>
            <a:r>
              <a:rPr sz="3000" spc="-30" dirty="0">
                <a:solidFill>
                  <a:srgbClr val="FF0066"/>
                </a:solidFill>
                <a:latin typeface="Calibri"/>
                <a:cs typeface="Calibri"/>
              </a:rPr>
              <a:t>konu</a:t>
            </a:r>
            <a:r>
              <a:rPr sz="3000" spc="-50" dirty="0">
                <a:solidFill>
                  <a:srgbClr val="FF0066"/>
                </a:solidFill>
                <a:latin typeface="Calibri"/>
                <a:cs typeface="Calibri"/>
              </a:rPr>
              <a:t> </a:t>
            </a:r>
            <a:r>
              <a:rPr sz="3000" spc="-30" dirty="0">
                <a:solidFill>
                  <a:srgbClr val="FF0066"/>
                </a:solidFill>
                <a:latin typeface="Calibri"/>
                <a:cs typeface="Calibri"/>
              </a:rPr>
              <a:t>edilemeyecektir.</a:t>
            </a:r>
            <a:endParaRPr sz="3000">
              <a:latin typeface="Calibri"/>
              <a:cs typeface="Calibri"/>
            </a:endParaRPr>
          </a:p>
        </p:txBody>
      </p:sp>
      <p:sp>
        <p:nvSpPr>
          <p:cNvPr id="19" name="object 19"/>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152</a:t>
            </a:fld>
            <a:endParaRPr dirty="0"/>
          </a:p>
        </p:txBody>
      </p:sp>
      <p:sp>
        <p:nvSpPr>
          <p:cNvPr id="10" name="object 10"/>
          <p:cNvSpPr txBox="1"/>
          <p:nvPr/>
        </p:nvSpPr>
        <p:spPr>
          <a:xfrm>
            <a:off x="547217" y="1658365"/>
            <a:ext cx="8070215" cy="488950"/>
          </a:xfrm>
          <a:prstGeom prst="rect">
            <a:avLst/>
          </a:prstGeom>
        </p:spPr>
        <p:txBody>
          <a:bodyPr vert="horz" wrap="square" lIns="0" tIns="0" rIns="0" bIns="0" rtlCol="0">
            <a:spAutoFit/>
          </a:bodyPr>
          <a:lstStyle/>
          <a:p>
            <a:pPr marL="12700">
              <a:lnSpc>
                <a:spcPct val="100000"/>
              </a:lnSpc>
              <a:tabLst>
                <a:tab pos="2048510" algn="l"/>
                <a:tab pos="4011929" algn="l"/>
                <a:tab pos="5895975" algn="l"/>
              </a:tabLst>
            </a:pPr>
            <a:r>
              <a:rPr sz="3000" spc="-15" dirty="0">
                <a:solidFill>
                  <a:srgbClr val="0000FF"/>
                </a:solidFill>
                <a:latin typeface="Calibri"/>
                <a:cs typeface="Calibri"/>
              </a:rPr>
              <a:t>Kuruma	</a:t>
            </a:r>
            <a:r>
              <a:rPr sz="3000" spc="-20" dirty="0">
                <a:solidFill>
                  <a:srgbClr val="0000FF"/>
                </a:solidFill>
                <a:latin typeface="Calibri"/>
                <a:cs typeface="Calibri"/>
              </a:rPr>
              <a:t>itirazen	</a:t>
            </a:r>
            <a:r>
              <a:rPr sz="3000" spc="-25" dirty="0">
                <a:solidFill>
                  <a:srgbClr val="0000FF"/>
                </a:solidFill>
                <a:latin typeface="Calibri"/>
                <a:cs typeface="Calibri"/>
              </a:rPr>
              <a:t>şikayet	</a:t>
            </a:r>
            <a:r>
              <a:rPr sz="3000" spc="-10" dirty="0">
                <a:latin typeface="Calibri"/>
                <a:cs typeface="Calibri"/>
              </a:rPr>
              <a:t>başvurusunda</a:t>
            </a:r>
            <a:endParaRPr sz="3000">
              <a:latin typeface="Calibri"/>
              <a:cs typeface="Calibri"/>
            </a:endParaRPr>
          </a:p>
        </p:txBody>
      </p:sp>
      <p:sp>
        <p:nvSpPr>
          <p:cNvPr id="11" name="object 11"/>
          <p:cNvSpPr txBox="1"/>
          <p:nvPr/>
        </p:nvSpPr>
        <p:spPr>
          <a:xfrm>
            <a:off x="547217" y="2024507"/>
            <a:ext cx="8072120" cy="489584"/>
          </a:xfrm>
          <a:prstGeom prst="rect">
            <a:avLst/>
          </a:prstGeom>
        </p:spPr>
        <p:txBody>
          <a:bodyPr vert="horz" wrap="square" lIns="0" tIns="0" rIns="0" bIns="0" rtlCol="0">
            <a:spAutoFit/>
          </a:bodyPr>
          <a:lstStyle/>
          <a:p>
            <a:pPr marL="12700">
              <a:lnSpc>
                <a:spcPct val="100000"/>
              </a:lnSpc>
              <a:tabLst>
                <a:tab pos="3136900" algn="l"/>
                <a:tab pos="4560570" algn="l"/>
                <a:tab pos="5897245" algn="l"/>
              </a:tabLst>
            </a:pPr>
            <a:r>
              <a:rPr sz="3000" spc="-25" dirty="0">
                <a:latin typeface="Calibri"/>
                <a:cs typeface="Calibri"/>
              </a:rPr>
              <a:t>bulunulabilecektir.	</a:t>
            </a:r>
            <a:r>
              <a:rPr sz="3000" spc="-20" dirty="0">
                <a:solidFill>
                  <a:srgbClr val="FF0066"/>
                </a:solidFill>
                <a:latin typeface="Calibri"/>
                <a:cs typeface="Calibri"/>
              </a:rPr>
              <a:t>İtirazen	</a:t>
            </a:r>
            <a:r>
              <a:rPr sz="3000" spc="-25" dirty="0">
                <a:solidFill>
                  <a:srgbClr val="FF0066"/>
                </a:solidFill>
                <a:latin typeface="Calibri"/>
                <a:cs typeface="Calibri"/>
              </a:rPr>
              <a:t>şikayet	</a:t>
            </a:r>
            <a:r>
              <a:rPr sz="3000" spc="-10" dirty="0">
                <a:solidFill>
                  <a:srgbClr val="FF0066"/>
                </a:solidFill>
                <a:latin typeface="Calibri"/>
                <a:cs typeface="Calibri"/>
              </a:rPr>
              <a:t>başvurusunda</a:t>
            </a:r>
            <a:endParaRPr sz="3000">
              <a:latin typeface="Calibri"/>
              <a:cs typeface="Calibri"/>
            </a:endParaRPr>
          </a:p>
        </p:txBody>
      </p:sp>
      <p:sp>
        <p:nvSpPr>
          <p:cNvPr id="12" name="object 12"/>
          <p:cNvSpPr txBox="1"/>
          <p:nvPr/>
        </p:nvSpPr>
        <p:spPr>
          <a:xfrm>
            <a:off x="547217" y="2481706"/>
            <a:ext cx="8074659" cy="1861185"/>
          </a:xfrm>
          <a:prstGeom prst="rect">
            <a:avLst/>
          </a:prstGeom>
        </p:spPr>
        <p:txBody>
          <a:bodyPr vert="horz" wrap="square" lIns="0" tIns="0" rIns="0" bIns="0" rtlCol="0">
            <a:spAutoFit/>
          </a:bodyPr>
          <a:lstStyle/>
          <a:p>
            <a:pPr marL="12700" marR="5080" algn="just">
              <a:lnSpc>
                <a:spcPct val="80000"/>
              </a:lnSpc>
            </a:pPr>
            <a:r>
              <a:rPr sz="3000" spc="-25" dirty="0">
                <a:latin typeface="Calibri"/>
                <a:cs typeface="Calibri"/>
              </a:rPr>
              <a:t>şikayet </a:t>
            </a:r>
            <a:r>
              <a:rPr sz="3000" spc="-5" dirty="0">
                <a:latin typeface="Calibri"/>
                <a:cs typeface="Calibri"/>
              </a:rPr>
              <a:t>başvurusundaki </a:t>
            </a:r>
            <a:r>
              <a:rPr sz="3000" dirty="0">
                <a:latin typeface="Calibri"/>
                <a:cs typeface="Calibri"/>
              </a:rPr>
              <a:t>21 </a:t>
            </a:r>
            <a:r>
              <a:rPr sz="3000" spc="-5" dirty="0">
                <a:latin typeface="Calibri"/>
                <a:cs typeface="Calibri"/>
              </a:rPr>
              <a:t>inci maddenin (b) </a:t>
            </a:r>
            <a:r>
              <a:rPr sz="3000" spc="-20" dirty="0">
                <a:latin typeface="Calibri"/>
                <a:cs typeface="Calibri"/>
              </a:rPr>
              <a:t>ve </a:t>
            </a:r>
            <a:r>
              <a:rPr sz="3000" spc="-5" dirty="0">
                <a:latin typeface="Calibri"/>
                <a:cs typeface="Calibri"/>
              </a:rPr>
              <a:t>(c)  </a:t>
            </a:r>
            <a:r>
              <a:rPr sz="3000" spc="-10" dirty="0">
                <a:latin typeface="Calibri"/>
                <a:cs typeface="Calibri"/>
              </a:rPr>
              <a:t>bentlerine </a:t>
            </a:r>
            <a:r>
              <a:rPr sz="3000" spc="-20" dirty="0">
                <a:latin typeface="Calibri"/>
                <a:cs typeface="Calibri"/>
              </a:rPr>
              <a:t>göre </a:t>
            </a:r>
            <a:r>
              <a:rPr sz="3000" spc="-10" dirty="0">
                <a:latin typeface="Calibri"/>
                <a:cs typeface="Calibri"/>
              </a:rPr>
              <a:t>yapılan ihalelerde </a:t>
            </a:r>
            <a:r>
              <a:rPr sz="3000" spc="-5" dirty="0">
                <a:latin typeface="Calibri"/>
                <a:cs typeface="Calibri"/>
              </a:rPr>
              <a:t>beş </a:t>
            </a:r>
            <a:r>
              <a:rPr sz="3000" dirty="0">
                <a:latin typeface="Calibri"/>
                <a:cs typeface="Calibri"/>
              </a:rPr>
              <a:t>gün, </a:t>
            </a:r>
            <a:r>
              <a:rPr sz="3000" spc="-10" dirty="0">
                <a:latin typeface="Calibri"/>
                <a:cs typeface="Calibri"/>
              </a:rPr>
              <a:t>diğer  hallerde </a:t>
            </a:r>
            <a:r>
              <a:rPr sz="3000" dirty="0">
                <a:latin typeface="Calibri"/>
                <a:cs typeface="Calibri"/>
              </a:rPr>
              <a:t>ise on </a:t>
            </a:r>
            <a:r>
              <a:rPr sz="3000" spc="-5" dirty="0">
                <a:latin typeface="Calibri"/>
                <a:cs typeface="Calibri"/>
              </a:rPr>
              <a:t>günlük </a:t>
            </a:r>
            <a:r>
              <a:rPr sz="3000" spc="-10" dirty="0">
                <a:latin typeface="Calibri"/>
                <a:cs typeface="Calibri"/>
              </a:rPr>
              <a:t>süre </a:t>
            </a:r>
            <a:r>
              <a:rPr sz="3000" spc="-15" dirty="0">
                <a:latin typeface="Calibri"/>
                <a:cs typeface="Calibri"/>
              </a:rPr>
              <a:t>yerine </a:t>
            </a:r>
            <a:r>
              <a:rPr sz="3000" spc="-20" dirty="0">
                <a:solidFill>
                  <a:srgbClr val="FF0066"/>
                </a:solidFill>
                <a:latin typeface="Calibri"/>
                <a:cs typeface="Calibri"/>
              </a:rPr>
              <a:t>tek </a:t>
            </a:r>
            <a:r>
              <a:rPr sz="3000" spc="-10" dirty="0">
                <a:solidFill>
                  <a:srgbClr val="FF0066"/>
                </a:solidFill>
                <a:latin typeface="Calibri"/>
                <a:cs typeface="Calibri"/>
              </a:rPr>
              <a:t>bir süre  </a:t>
            </a:r>
            <a:r>
              <a:rPr sz="3000" spc="-30" dirty="0">
                <a:solidFill>
                  <a:srgbClr val="FF0066"/>
                </a:solidFill>
                <a:latin typeface="Calibri"/>
                <a:cs typeface="Calibri"/>
              </a:rPr>
              <a:t>belirlenmiştir.</a:t>
            </a:r>
            <a:endParaRPr sz="3000">
              <a:latin typeface="Calibri"/>
              <a:cs typeface="Calibri"/>
            </a:endParaRPr>
          </a:p>
          <a:p>
            <a:pPr marL="219710" indent="-207010" algn="just">
              <a:lnSpc>
                <a:spcPts val="2880"/>
              </a:lnSpc>
              <a:buClr>
                <a:srgbClr val="FF0000"/>
              </a:buClr>
              <a:buSzPct val="90000"/>
              <a:buFont typeface="Arial"/>
              <a:buChar char="•"/>
              <a:tabLst>
                <a:tab pos="220345" algn="l"/>
              </a:tabLst>
            </a:pPr>
            <a:r>
              <a:rPr sz="3000" spc="-5" dirty="0">
                <a:solidFill>
                  <a:srgbClr val="0000FF"/>
                </a:solidFill>
                <a:latin typeface="Calibri"/>
                <a:cs typeface="Calibri"/>
              </a:rPr>
              <a:t>İhalenin  </a:t>
            </a:r>
            <a:r>
              <a:rPr sz="3000" spc="-15" dirty="0">
                <a:solidFill>
                  <a:srgbClr val="FF0066"/>
                </a:solidFill>
                <a:latin typeface="Calibri"/>
                <a:cs typeface="Calibri"/>
              </a:rPr>
              <a:t>iptal  kararlarına  </a:t>
            </a:r>
            <a:r>
              <a:rPr sz="3000" spc="-25" dirty="0">
                <a:solidFill>
                  <a:srgbClr val="0000FF"/>
                </a:solidFill>
                <a:latin typeface="Calibri"/>
                <a:cs typeface="Calibri"/>
              </a:rPr>
              <a:t>karşı  </a:t>
            </a:r>
            <a:r>
              <a:rPr sz="3000" spc="-10" dirty="0">
                <a:latin typeface="Calibri"/>
                <a:cs typeface="Calibri"/>
              </a:rPr>
              <a:t>yapılacak  </a:t>
            </a:r>
            <a:r>
              <a:rPr sz="3000" spc="445" dirty="0">
                <a:latin typeface="Calibri"/>
                <a:cs typeface="Calibri"/>
              </a:rPr>
              <a:t> </a:t>
            </a:r>
            <a:r>
              <a:rPr sz="3000" spc="-20" dirty="0">
                <a:latin typeface="Calibri"/>
                <a:cs typeface="Calibri"/>
              </a:rPr>
              <a:t>itirazen</a:t>
            </a:r>
            <a:endParaRPr sz="3000">
              <a:latin typeface="Calibri"/>
              <a:cs typeface="Calibri"/>
            </a:endParaRPr>
          </a:p>
        </p:txBody>
      </p:sp>
      <p:sp>
        <p:nvSpPr>
          <p:cNvPr id="13" name="object 13"/>
          <p:cNvSpPr txBox="1"/>
          <p:nvPr/>
        </p:nvSpPr>
        <p:spPr>
          <a:xfrm>
            <a:off x="547217" y="4219320"/>
            <a:ext cx="8070850" cy="488950"/>
          </a:xfrm>
          <a:prstGeom prst="rect">
            <a:avLst/>
          </a:prstGeom>
        </p:spPr>
        <p:txBody>
          <a:bodyPr vert="horz" wrap="square" lIns="0" tIns="0" rIns="0" bIns="0" rtlCol="0">
            <a:spAutoFit/>
          </a:bodyPr>
          <a:lstStyle/>
          <a:p>
            <a:pPr marL="12700">
              <a:lnSpc>
                <a:spcPct val="100000"/>
              </a:lnSpc>
              <a:tabLst>
                <a:tab pos="1434465" algn="l"/>
                <a:tab pos="4100195" algn="l"/>
                <a:tab pos="4888230" algn="l"/>
                <a:tab pos="5915660" algn="l"/>
                <a:tab pos="6826884" algn="l"/>
              </a:tabLst>
            </a:pPr>
            <a:r>
              <a:rPr sz="3000" spc="-25" dirty="0">
                <a:latin typeface="Calibri"/>
                <a:cs typeface="Calibri"/>
              </a:rPr>
              <a:t>şikayet	</a:t>
            </a:r>
            <a:r>
              <a:rPr sz="3000" spc="-5" dirty="0">
                <a:latin typeface="Calibri"/>
                <a:cs typeface="Calibri"/>
              </a:rPr>
              <a:t>başvurularında	</a:t>
            </a:r>
            <a:r>
              <a:rPr sz="3000" dirty="0">
                <a:latin typeface="Calibri"/>
                <a:cs typeface="Calibri"/>
              </a:rPr>
              <a:t>ise	</a:t>
            </a:r>
            <a:r>
              <a:rPr sz="3000" spc="-10" dirty="0">
                <a:solidFill>
                  <a:srgbClr val="0000FF"/>
                </a:solidFill>
                <a:latin typeface="Calibri"/>
                <a:cs typeface="Calibri"/>
              </a:rPr>
              <a:t>süre	</a:t>
            </a:r>
            <a:r>
              <a:rPr sz="3000" b="1" dirty="0">
                <a:solidFill>
                  <a:srgbClr val="0000FF"/>
                </a:solidFill>
                <a:latin typeface="Calibri"/>
                <a:cs typeface="Calibri"/>
              </a:rPr>
              <a:t>beş	</a:t>
            </a:r>
            <a:r>
              <a:rPr sz="3000" b="1" spc="-5" dirty="0">
                <a:solidFill>
                  <a:srgbClr val="0000FF"/>
                </a:solidFill>
                <a:latin typeface="Calibri"/>
                <a:cs typeface="Calibri"/>
              </a:rPr>
              <a:t>gündür</a:t>
            </a:r>
            <a:r>
              <a:rPr sz="3000" spc="-5" dirty="0">
                <a:solidFill>
                  <a:srgbClr val="0000FF"/>
                </a:solidFill>
                <a:latin typeface="Calibri"/>
                <a:cs typeface="Calibri"/>
              </a:rPr>
              <a:t>.</a:t>
            </a:r>
            <a:endParaRPr sz="3000">
              <a:latin typeface="Calibri"/>
              <a:cs typeface="Calibri"/>
            </a:endParaRPr>
          </a:p>
        </p:txBody>
      </p:sp>
      <p:sp>
        <p:nvSpPr>
          <p:cNvPr id="14" name="object 14"/>
          <p:cNvSpPr txBox="1"/>
          <p:nvPr/>
        </p:nvSpPr>
        <p:spPr>
          <a:xfrm>
            <a:off x="547217" y="4585461"/>
            <a:ext cx="8073390" cy="854710"/>
          </a:xfrm>
          <a:prstGeom prst="rect">
            <a:avLst/>
          </a:prstGeom>
        </p:spPr>
        <p:txBody>
          <a:bodyPr vert="horz" wrap="square" lIns="0" tIns="0" rIns="0" bIns="0" rtlCol="0">
            <a:spAutoFit/>
          </a:bodyPr>
          <a:lstStyle/>
          <a:p>
            <a:pPr marL="12700">
              <a:lnSpc>
                <a:spcPts val="3240"/>
              </a:lnSpc>
              <a:tabLst>
                <a:tab pos="1896110" algn="l"/>
                <a:tab pos="2769235" algn="l"/>
                <a:tab pos="3261995" algn="l"/>
                <a:tab pos="5607685" algn="l"/>
                <a:tab pos="6522084" algn="l"/>
                <a:tab pos="7866380" algn="l"/>
              </a:tabLst>
            </a:pPr>
            <a:r>
              <a:rPr sz="3000" i="1" dirty="0">
                <a:latin typeface="Calibri"/>
                <a:cs typeface="Calibri"/>
              </a:rPr>
              <a:t>09</a:t>
            </a:r>
            <a:r>
              <a:rPr sz="3000" i="1" spc="-5" dirty="0">
                <a:latin typeface="Calibri"/>
                <a:cs typeface="Calibri"/>
              </a:rPr>
              <a:t>.</a:t>
            </a:r>
            <a:r>
              <a:rPr sz="3000" i="1" dirty="0">
                <a:latin typeface="Calibri"/>
                <a:cs typeface="Calibri"/>
              </a:rPr>
              <a:t>02</a:t>
            </a:r>
            <a:r>
              <a:rPr sz="3000" i="1" spc="-5" dirty="0">
                <a:latin typeface="Calibri"/>
                <a:cs typeface="Calibri"/>
              </a:rPr>
              <a:t>.</a:t>
            </a:r>
            <a:r>
              <a:rPr sz="3000" i="1" spc="10" dirty="0">
                <a:latin typeface="Calibri"/>
                <a:cs typeface="Calibri"/>
              </a:rPr>
              <a:t>2</a:t>
            </a:r>
            <a:r>
              <a:rPr sz="3000" i="1" dirty="0">
                <a:latin typeface="Calibri"/>
                <a:cs typeface="Calibri"/>
              </a:rPr>
              <a:t>0</a:t>
            </a:r>
            <a:r>
              <a:rPr sz="3000" i="1" spc="10" dirty="0">
                <a:latin typeface="Calibri"/>
                <a:cs typeface="Calibri"/>
              </a:rPr>
              <a:t>0</a:t>
            </a:r>
            <a:r>
              <a:rPr sz="3000" i="1" dirty="0">
                <a:latin typeface="Calibri"/>
                <a:cs typeface="Calibri"/>
              </a:rPr>
              <a:t>9	</a:t>
            </a:r>
            <a:r>
              <a:rPr sz="3000" i="1" spc="-35" dirty="0">
                <a:latin typeface="Calibri"/>
                <a:cs typeface="Calibri"/>
              </a:rPr>
              <a:t>t</a:t>
            </a:r>
            <a:r>
              <a:rPr sz="3000" i="1" spc="-5" dirty="0">
                <a:latin typeface="Calibri"/>
                <a:cs typeface="Calibri"/>
              </a:rPr>
              <a:t>ar</a:t>
            </a:r>
            <a:r>
              <a:rPr sz="3000" i="1" spc="-25" dirty="0">
                <a:latin typeface="Calibri"/>
                <a:cs typeface="Calibri"/>
              </a:rPr>
              <a:t>i</a:t>
            </a:r>
            <a:r>
              <a:rPr sz="3000" i="1" dirty="0">
                <a:latin typeface="Calibri"/>
                <a:cs typeface="Calibri"/>
              </a:rPr>
              <a:t>h	</a:t>
            </a:r>
            <a:r>
              <a:rPr sz="3000" i="1" spc="-10" dirty="0">
                <a:latin typeface="Calibri"/>
                <a:cs typeface="Calibri"/>
              </a:rPr>
              <a:t>v</a:t>
            </a:r>
            <a:r>
              <a:rPr sz="3000" i="1" dirty="0">
                <a:latin typeface="Calibri"/>
                <a:cs typeface="Calibri"/>
              </a:rPr>
              <a:t>e	2009/U</a:t>
            </a:r>
            <a:r>
              <a:rPr sz="3000" i="1" spc="-310" dirty="0">
                <a:latin typeface="Calibri"/>
                <a:cs typeface="Calibri"/>
              </a:rPr>
              <a:t>Y</a:t>
            </a:r>
            <a:r>
              <a:rPr sz="3000" i="1" spc="10" dirty="0">
                <a:latin typeface="Calibri"/>
                <a:cs typeface="Calibri"/>
              </a:rPr>
              <a:t>.</a:t>
            </a:r>
            <a:r>
              <a:rPr sz="3000" i="1" spc="-5" dirty="0">
                <a:latin typeface="Calibri"/>
                <a:cs typeface="Calibri"/>
              </a:rPr>
              <a:t>I</a:t>
            </a:r>
            <a:r>
              <a:rPr sz="3000" i="1" dirty="0">
                <a:latin typeface="Calibri"/>
                <a:cs typeface="Calibri"/>
              </a:rPr>
              <a:t>-636	</a:t>
            </a:r>
            <a:r>
              <a:rPr sz="3000" i="1" spc="-15" dirty="0">
                <a:latin typeface="Calibri"/>
                <a:cs typeface="Calibri"/>
              </a:rPr>
              <a:t>s</a:t>
            </a:r>
            <a:r>
              <a:rPr sz="3000" i="1" dirty="0">
                <a:latin typeface="Calibri"/>
                <a:cs typeface="Calibri"/>
              </a:rPr>
              <a:t>ay</a:t>
            </a:r>
            <a:r>
              <a:rPr sz="3000" i="1" spc="-15" dirty="0">
                <a:latin typeface="Calibri"/>
                <a:cs typeface="Calibri"/>
              </a:rPr>
              <a:t>ı</a:t>
            </a:r>
            <a:r>
              <a:rPr sz="3000" i="1" dirty="0">
                <a:latin typeface="Calibri"/>
                <a:cs typeface="Calibri"/>
              </a:rPr>
              <a:t>lı	</a:t>
            </a:r>
            <a:r>
              <a:rPr sz="3000" i="1" spc="-95" dirty="0">
                <a:latin typeface="Calibri"/>
                <a:cs typeface="Calibri"/>
              </a:rPr>
              <a:t>k</a:t>
            </a:r>
            <a:r>
              <a:rPr sz="3000" i="1" spc="-5" dirty="0">
                <a:latin typeface="Calibri"/>
                <a:cs typeface="Calibri"/>
              </a:rPr>
              <a:t>a</a:t>
            </a:r>
            <a:r>
              <a:rPr sz="3000" i="1" spc="-20" dirty="0">
                <a:latin typeface="Calibri"/>
                <a:cs typeface="Calibri"/>
              </a:rPr>
              <a:t>r</a:t>
            </a:r>
            <a:r>
              <a:rPr sz="3000" i="1" spc="-5" dirty="0">
                <a:latin typeface="Calibri"/>
                <a:cs typeface="Calibri"/>
              </a:rPr>
              <a:t>ar</a:t>
            </a:r>
            <a:r>
              <a:rPr sz="3000" i="1" spc="-15" dirty="0">
                <a:latin typeface="Calibri"/>
                <a:cs typeface="Calibri"/>
              </a:rPr>
              <a:t>d</a:t>
            </a:r>
            <a:r>
              <a:rPr sz="3000" i="1" dirty="0">
                <a:latin typeface="Calibri"/>
                <a:cs typeface="Calibri"/>
              </a:rPr>
              <a:t>a	</a:t>
            </a:r>
            <a:r>
              <a:rPr sz="3000" i="1" dirty="0">
                <a:solidFill>
                  <a:srgbClr val="0000FF"/>
                </a:solidFill>
                <a:latin typeface="Calibri"/>
                <a:cs typeface="Calibri"/>
              </a:rPr>
              <a:t>5</a:t>
            </a:r>
            <a:endParaRPr sz="3000">
              <a:latin typeface="Calibri"/>
              <a:cs typeface="Calibri"/>
            </a:endParaRPr>
          </a:p>
          <a:p>
            <a:pPr marL="12700">
              <a:lnSpc>
                <a:spcPts val="3240"/>
              </a:lnSpc>
            </a:pPr>
            <a:r>
              <a:rPr sz="3000" i="1" dirty="0">
                <a:solidFill>
                  <a:srgbClr val="0000FF"/>
                </a:solidFill>
                <a:latin typeface="Calibri"/>
                <a:cs typeface="Calibri"/>
              </a:rPr>
              <a:t>gün geçtiğinden dolayı </a:t>
            </a:r>
            <a:r>
              <a:rPr sz="3000" i="1" spc="-10" dirty="0">
                <a:solidFill>
                  <a:srgbClr val="0000FF"/>
                </a:solidFill>
                <a:latin typeface="Calibri"/>
                <a:cs typeface="Calibri"/>
              </a:rPr>
              <a:t>başvuru</a:t>
            </a:r>
            <a:r>
              <a:rPr sz="3000" i="1" spc="-150" dirty="0">
                <a:solidFill>
                  <a:srgbClr val="0000FF"/>
                </a:solidFill>
                <a:latin typeface="Calibri"/>
                <a:cs typeface="Calibri"/>
              </a:rPr>
              <a:t> </a:t>
            </a:r>
            <a:r>
              <a:rPr sz="3000" i="1" spc="-20" dirty="0">
                <a:latin typeface="Calibri"/>
                <a:cs typeface="Calibri"/>
              </a:rPr>
              <a:t>reddedilmiştir.</a:t>
            </a:r>
            <a:endParaRPr sz="3000">
              <a:latin typeface="Calibri"/>
              <a:cs typeface="Calibri"/>
            </a:endParaRPr>
          </a:p>
        </p:txBody>
      </p:sp>
      <p:sp>
        <p:nvSpPr>
          <p:cNvPr id="15" name="object 15"/>
          <p:cNvSpPr txBox="1"/>
          <p:nvPr/>
        </p:nvSpPr>
        <p:spPr>
          <a:xfrm>
            <a:off x="547217" y="5316931"/>
            <a:ext cx="7154545"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 pos="1544320" algn="l"/>
                <a:tab pos="2141855" algn="l"/>
                <a:tab pos="3521075" algn="l"/>
                <a:tab pos="4820920" algn="l"/>
                <a:tab pos="6202045" algn="l"/>
              </a:tabLst>
            </a:pPr>
            <a:r>
              <a:rPr sz="3000" dirty="0">
                <a:solidFill>
                  <a:srgbClr val="0000FF"/>
                </a:solidFill>
                <a:latin typeface="Calibri"/>
                <a:cs typeface="Calibri"/>
              </a:rPr>
              <a:t>Ş</a:t>
            </a:r>
            <a:r>
              <a:rPr sz="3000" spc="-15" dirty="0">
                <a:solidFill>
                  <a:srgbClr val="0000FF"/>
                </a:solidFill>
                <a:latin typeface="Calibri"/>
                <a:cs typeface="Calibri"/>
              </a:rPr>
              <a:t>i</a:t>
            </a:r>
            <a:r>
              <a:rPr sz="3000" spc="-45" dirty="0">
                <a:solidFill>
                  <a:srgbClr val="0000FF"/>
                </a:solidFill>
                <a:latin typeface="Calibri"/>
                <a:cs typeface="Calibri"/>
              </a:rPr>
              <a:t>k</a:t>
            </a:r>
            <a:r>
              <a:rPr sz="3000" spc="-60" dirty="0">
                <a:solidFill>
                  <a:srgbClr val="0000FF"/>
                </a:solidFill>
                <a:latin typeface="Calibri"/>
                <a:cs typeface="Calibri"/>
              </a:rPr>
              <a:t>a</a:t>
            </a:r>
            <a:r>
              <a:rPr sz="3000" spc="-40" dirty="0">
                <a:solidFill>
                  <a:srgbClr val="0000FF"/>
                </a:solidFill>
                <a:latin typeface="Calibri"/>
                <a:cs typeface="Calibri"/>
              </a:rPr>
              <a:t>y</a:t>
            </a:r>
            <a:r>
              <a:rPr sz="3000" spc="-20" dirty="0">
                <a:solidFill>
                  <a:srgbClr val="0000FF"/>
                </a:solidFill>
                <a:latin typeface="Calibri"/>
                <a:cs typeface="Calibri"/>
              </a:rPr>
              <a:t>e</a:t>
            </a:r>
            <a:r>
              <a:rPr sz="3000" dirty="0">
                <a:solidFill>
                  <a:srgbClr val="0000FF"/>
                </a:solidFill>
                <a:latin typeface="Calibri"/>
                <a:cs typeface="Calibri"/>
              </a:rPr>
              <a:t>t	</a:t>
            </a:r>
            <a:r>
              <a:rPr sz="3000" spc="-25" dirty="0">
                <a:solidFill>
                  <a:srgbClr val="0000FF"/>
                </a:solidFill>
                <a:latin typeface="Calibri"/>
                <a:cs typeface="Calibri"/>
              </a:rPr>
              <a:t>v</a:t>
            </a:r>
            <a:r>
              <a:rPr sz="3000" dirty="0">
                <a:solidFill>
                  <a:srgbClr val="0000FF"/>
                </a:solidFill>
                <a:latin typeface="Calibri"/>
                <a:cs typeface="Calibri"/>
              </a:rPr>
              <a:t>e	it</a:t>
            </a:r>
            <a:r>
              <a:rPr sz="3000" spc="-10" dirty="0">
                <a:solidFill>
                  <a:srgbClr val="0000FF"/>
                </a:solidFill>
                <a:latin typeface="Calibri"/>
                <a:cs typeface="Calibri"/>
              </a:rPr>
              <a:t>i</a:t>
            </a:r>
            <a:r>
              <a:rPr sz="3000" spc="-65" dirty="0">
                <a:solidFill>
                  <a:srgbClr val="0000FF"/>
                </a:solidFill>
                <a:latin typeface="Calibri"/>
                <a:cs typeface="Calibri"/>
              </a:rPr>
              <a:t>r</a:t>
            </a:r>
            <a:r>
              <a:rPr sz="3000" dirty="0">
                <a:solidFill>
                  <a:srgbClr val="0000FF"/>
                </a:solidFill>
                <a:latin typeface="Calibri"/>
                <a:cs typeface="Calibri"/>
              </a:rPr>
              <a:t>a</a:t>
            </a:r>
            <a:r>
              <a:rPr sz="3000" spc="-70" dirty="0">
                <a:solidFill>
                  <a:srgbClr val="0000FF"/>
                </a:solidFill>
                <a:latin typeface="Calibri"/>
                <a:cs typeface="Calibri"/>
              </a:rPr>
              <a:t>z</a:t>
            </a:r>
            <a:r>
              <a:rPr sz="3000" spc="-20" dirty="0">
                <a:solidFill>
                  <a:srgbClr val="0000FF"/>
                </a:solidFill>
                <a:latin typeface="Calibri"/>
                <a:cs typeface="Calibri"/>
              </a:rPr>
              <a:t>e</a:t>
            </a:r>
            <a:r>
              <a:rPr sz="3000" dirty="0">
                <a:solidFill>
                  <a:srgbClr val="0000FF"/>
                </a:solidFill>
                <a:latin typeface="Calibri"/>
                <a:cs typeface="Calibri"/>
              </a:rPr>
              <a:t>n	şi</a:t>
            </a:r>
            <a:r>
              <a:rPr sz="3000" spc="-50" dirty="0">
                <a:solidFill>
                  <a:srgbClr val="0000FF"/>
                </a:solidFill>
                <a:latin typeface="Calibri"/>
                <a:cs typeface="Calibri"/>
              </a:rPr>
              <a:t>k</a:t>
            </a:r>
            <a:r>
              <a:rPr sz="3000" spc="-60" dirty="0">
                <a:solidFill>
                  <a:srgbClr val="0000FF"/>
                </a:solidFill>
                <a:latin typeface="Calibri"/>
                <a:cs typeface="Calibri"/>
              </a:rPr>
              <a:t>a</a:t>
            </a:r>
            <a:r>
              <a:rPr sz="3000" spc="-40" dirty="0">
                <a:solidFill>
                  <a:srgbClr val="0000FF"/>
                </a:solidFill>
                <a:latin typeface="Calibri"/>
                <a:cs typeface="Calibri"/>
              </a:rPr>
              <a:t>y</a:t>
            </a:r>
            <a:r>
              <a:rPr sz="3000" spc="-30" dirty="0">
                <a:solidFill>
                  <a:srgbClr val="0000FF"/>
                </a:solidFill>
                <a:latin typeface="Calibri"/>
                <a:cs typeface="Calibri"/>
              </a:rPr>
              <a:t>e</a:t>
            </a:r>
            <a:r>
              <a:rPr sz="3000" dirty="0">
                <a:solidFill>
                  <a:srgbClr val="0000FF"/>
                </a:solidFill>
                <a:latin typeface="Calibri"/>
                <a:cs typeface="Calibri"/>
              </a:rPr>
              <a:t>t	</a:t>
            </a:r>
            <a:r>
              <a:rPr sz="3000" spc="-5" dirty="0">
                <a:solidFill>
                  <a:srgbClr val="0000FF"/>
                </a:solidFill>
                <a:latin typeface="Calibri"/>
                <a:cs typeface="Calibri"/>
              </a:rPr>
              <a:t>ü</a:t>
            </a:r>
            <a:r>
              <a:rPr sz="3000" spc="-80" dirty="0">
                <a:solidFill>
                  <a:srgbClr val="0000FF"/>
                </a:solidFill>
                <a:latin typeface="Calibri"/>
                <a:cs typeface="Calibri"/>
              </a:rPr>
              <a:t>z</a:t>
            </a:r>
            <a:r>
              <a:rPr sz="3000" dirty="0">
                <a:solidFill>
                  <a:srgbClr val="0000FF"/>
                </a:solidFill>
                <a:latin typeface="Calibri"/>
                <a:cs typeface="Calibri"/>
              </a:rPr>
              <a:t>e</a:t>
            </a:r>
            <a:r>
              <a:rPr sz="3000" spc="-10" dirty="0">
                <a:solidFill>
                  <a:srgbClr val="0000FF"/>
                </a:solidFill>
                <a:latin typeface="Calibri"/>
                <a:cs typeface="Calibri"/>
              </a:rPr>
              <a:t>r</a:t>
            </a:r>
            <a:r>
              <a:rPr sz="3000" dirty="0">
                <a:solidFill>
                  <a:srgbClr val="0000FF"/>
                </a:solidFill>
                <a:latin typeface="Calibri"/>
                <a:cs typeface="Calibri"/>
              </a:rPr>
              <a:t>i</a:t>
            </a:r>
            <a:r>
              <a:rPr sz="3000" spc="-10" dirty="0">
                <a:solidFill>
                  <a:srgbClr val="0000FF"/>
                </a:solidFill>
                <a:latin typeface="Calibri"/>
                <a:cs typeface="Calibri"/>
              </a:rPr>
              <a:t>n</a:t>
            </a:r>
            <a:r>
              <a:rPr sz="3000" dirty="0">
                <a:solidFill>
                  <a:srgbClr val="0000FF"/>
                </a:solidFill>
                <a:latin typeface="Calibri"/>
                <a:cs typeface="Calibri"/>
              </a:rPr>
              <a:t>e	al</a:t>
            </a:r>
            <a:r>
              <a:rPr sz="3000" spc="-10" dirty="0">
                <a:solidFill>
                  <a:srgbClr val="0000FF"/>
                </a:solidFill>
                <a:latin typeface="Calibri"/>
                <a:cs typeface="Calibri"/>
              </a:rPr>
              <a:t>ı</a:t>
            </a:r>
            <a:r>
              <a:rPr sz="3000" spc="-5" dirty="0">
                <a:solidFill>
                  <a:srgbClr val="0000FF"/>
                </a:solidFill>
                <a:latin typeface="Calibri"/>
                <a:cs typeface="Calibri"/>
              </a:rPr>
              <a:t>nan</a:t>
            </a:r>
            <a:endParaRPr sz="3000">
              <a:latin typeface="Calibri"/>
              <a:cs typeface="Calibri"/>
            </a:endParaRPr>
          </a:p>
        </p:txBody>
      </p:sp>
      <p:sp>
        <p:nvSpPr>
          <p:cNvPr id="16" name="object 16"/>
          <p:cNvSpPr txBox="1"/>
          <p:nvPr/>
        </p:nvSpPr>
        <p:spPr>
          <a:xfrm>
            <a:off x="7916926" y="5316931"/>
            <a:ext cx="702310" cy="488950"/>
          </a:xfrm>
          <a:prstGeom prst="rect">
            <a:avLst/>
          </a:prstGeom>
        </p:spPr>
        <p:txBody>
          <a:bodyPr vert="horz" wrap="square" lIns="0" tIns="0" rIns="0" bIns="0" rtlCol="0">
            <a:spAutoFit/>
          </a:bodyPr>
          <a:lstStyle/>
          <a:p>
            <a:pPr marL="12700">
              <a:lnSpc>
                <a:spcPct val="100000"/>
              </a:lnSpc>
            </a:pPr>
            <a:r>
              <a:rPr sz="3000" spc="-20" dirty="0">
                <a:solidFill>
                  <a:srgbClr val="0000FF"/>
                </a:solidFill>
                <a:latin typeface="Calibri"/>
                <a:cs typeface="Calibri"/>
              </a:rPr>
              <a:t>ip</a:t>
            </a:r>
            <a:r>
              <a:rPr sz="3000" spc="-35" dirty="0">
                <a:solidFill>
                  <a:srgbClr val="0000FF"/>
                </a:solidFill>
                <a:latin typeface="Calibri"/>
                <a:cs typeface="Calibri"/>
              </a:rPr>
              <a:t>t</a:t>
            </a:r>
            <a:r>
              <a:rPr sz="3000" dirty="0">
                <a:solidFill>
                  <a:srgbClr val="0000FF"/>
                </a:solidFill>
                <a:latin typeface="Calibri"/>
                <a:cs typeface="Calibri"/>
              </a:rPr>
              <a:t>al</a:t>
            </a:r>
            <a:endParaRPr sz="3000">
              <a:latin typeface="Calibri"/>
              <a:cs typeface="Calibri"/>
            </a:endParaRPr>
          </a:p>
        </p:txBody>
      </p:sp>
      <p:sp>
        <p:nvSpPr>
          <p:cNvPr id="17" name="object 17"/>
          <p:cNvSpPr txBox="1"/>
          <p:nvPr/>
        </p:nvSpPr>
        <p:spPr>
          <a:xfrm>
            <a:off x="547217" y="5682996"/>
            <a:ext cx="8073390" cy="489584"/>
          </a:xfrm>
          <a:prstGeom prst="rect">
            <a:avLst/>
          </a:prstGeom>
        </p:spPr>
        <p:txBody>
          <a:bodyPr vert="horz" wrap="square" lIns="0" tIns="0" rIns="0" bIns="0" rtlCol="0">
            <a:spAutoFit/>
          </a:bodyPr>
          <a:lstStyle/>
          <a:p>
            <a:pPr marL="12700">
              <a:lnSpc>
                <a:spcPct val="100000"/>
              </a:lnSpc>
            </a:pPr>
            <a:r>
              <a:rPr sz="3000" spc="-15" dirty="0">
                <a:solidFill>
                  <a:srgbClr val="0000FF"/>
                </a:solidFill>
                <a:latin typeface="Calibri"/>
                <a:cs typeface="Calibri"/>
              </a:rPr>
              <a:t>kararları </a:t>
            </a:r>
            <a:r>
              <a:rPr sz="3000" spc="-5" dirty="0">
                <a:solidFill>
                  <a:srgbClr val="0000FF"/>
                </a:solidFill>
                <a:latin typeface="Calibri"/>
                <a:cs typeface="Calibri"/>
              </a:rPr>
              <a:t>hariç, </a:t>
            </a:r>
            <a:r>
              <a:rPr sz="3000" spc="-10" dirty="0">
                <a:solidFill>
                  <a:srgbClr val="FF0066"/>
                </a:solidFill>
                <a:latin typeface="Calibri"/>
                <a:cs typeface="Calibri"/>
              </a:rPr>
              <a:t>diğer </a:t>
            </a:r>
            <a:r>
              <a:rPr sz="3000" spc="-15" dirty="0">
                <a:solidFill>
                  <a:srgbClr val="FF0066"/>
                </a:solidFill>
                <a:latin typeface="Calibri"/>
                <a:cs typeface="Calibri"/>
              </a:rPr>
              <a:t>iptal kararları </a:t>
            </a:r>
            <a:r>
              <a:rPr sz="3000" spc="-20" dirty="0">
                <a:solidFill>
                  <a:srgbClr val="FF0066"/>
                </a:solidFill>
                <a:latin typeface="Calibri"/>
                <a:cs typeface="Calibri"/>
              </a:rPr>
              <a:t>itirazen   </a:t>
            </a:r>
            <a:r>
              <a:rPr sz="3000" spc="114" dirty="0">
                <a:solidFill>
                  <a:srgbClr val="FF0066"/>
                </a:solidFill>
                <a:latin typeface="Calibri"/>
                <a:cs typeface="Calibri"/>
              </a:rPr>
              <a:t> </a:t>
            </a:r>
            <a:r>
              <a:rPr sz="3000" spc="-25" dirty="0">
                <a:solidFill>
                  <a:srgbClr val="FF0066"/>
                </a:solidFill>
                <a:latin typeface="Calibri"/>
                <a:cs typeface="Calibri"/>
              </a:rPr>
              <a:t>şikayete</a:t>
            </a:r>
            <a:endParaRPr sz="3000">
              <a:latin typeface="Calibri"/>
              <a:cs typeface="Calibri"/>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0744" y="180085"/>
            <a:ext cx="8145145" cy="615553"/>
          </a:xfrm>
        </p:spPr>
        <p:txBody>
          <a:bodyPr/>
          <a:lstStyle/>
          <a:p>
            <a:pPr algn="ctr"/>
            <a:r>
              <a:rPr lang="tr-TR" sz="4000" dirty="0"/>
              <a:t> </a:t>
            </a:r>
            <a:r>
              <a:rPr lang="tr-TR" sz="4000" dirty="0" err="1" smtClean="0">
                <a:solidFill>
                  <a:srgbClr val="FF0000"/>
                </a:solidFill>
              </a:rPr>
              <a:t>İtirazen</a:t>
            </a:r>
            <a:r>
              <a:rPr lang="tr-TR" sz="4000" dirty="0" smtClean="0">
                <a:solidFill>
                  <a:srgbClr val="FF0000"/>
                </a:solidFill>
              </a:rPr>
              <a:t> Şikayet Bedeli (2022)</a:t>
            </a:r>
            <a:endParaRPr lang="tr-TR" sz="4000" dirty="0">
              <a:solidFill>
                <a:srgbClr val="FF0000"/>
              </a:solidFill>
            </a:endParaRPr>
          </a:p>
        </p:txBody>
      </p:sp>
      <p:sp>
        <p:nvSpPr>
          <p:cNvPr id="3" name="Metin Yer Tutucusu 2"/>
          <p:cNvSpPr>
            <a:spLocks noGrp="1"/>
          </p:cNvSpPr>
          <p:nvPr>
            <p:ph type="body" idx="1"/>
          </p:nvPr>
        </p:nvSpPr>
        <p:spPr>
          <a:xfrm>
            <a:off x="547217" y="1192611"/>
            <a:ext cx="8073390" cy="4647426"/>
          </a:xfrm>
        </p:spPr>
        <p:txBody>
          <a:bodyPr/>
          <a:lstStyle/>
          <a:p>
            <a:pPr algn="just" eaLnBrk="1" hangingPunct="1">
              <a:spcBef>
                <a:spcPct val="0"/>
              </a:spcBef>
              <a:buFontTx/>
              <a:buNone/>
              <a:defRPr/>
            </a:pPr>
            <a:r>
              <a:rPr lang="tr-TR" altLang="tr-TR" sz="2400" b="1" dirty="0"/>
              <a:t>	</a:t>
            </a:r>
            <a:endParaRPr lang="tr-TR" sz="2400" b="1" dirty="0"/>
          </a:p>
          <a:p>
            <a:pPr eaLnBrk="1" hangingPunct="1">
              <a:spcBef>
                <a:spcPct val="0"/>
              </a:spcBef>
              <a:buFontTx/>
              <a:buNone/>
              <a:defRPr/>
            </a:pPr>
            <a:r>
              <a:rPr lang="tr-TR" sz="2400" b="1" dirty="0"/>
              <a:t>	</a:t>
            </a:r>
            <a:r>
              <a:rPr lang="tr-TR" sz="2800" b="1" dirty="0"/>
              <a:t>2)</a:t>
            </a:r>
            <a:r>
              <a:rPr lang="tr-TR" sz="2800" dirty="0"/>
              <a:t> </a:t>
            </a:r>
            <a:r>
              <a:rPr lang="tr-TR" sz="2800" b="1" dirty="0"/>
              <a:t>(Değişik: 20/11/2008-5812/20 </a:t>
            </a:r>
            <a:r>
              <a:rPr lang="tr-TR" sz="2800" b="1" dirty="0" err="1"/>
              <a:t>md.</a:t>
            </a:r>
            <a:r>
              <a:rPr lang="tr-TR" sz="2800" b="1" dirty="0"/>
              <a:t>; Değişik: 6/2/2014-6518/49 </a:t>
            </a:r>
            <a:r>
              <a:rPr lang="tr-TR" sz="2800" b="1" dirty="0" err="1"/>
              <a:t>md.</a:t>
            </a:r>
            <a:r>
              <a:rPr lang="tr-TR" sz="2800" b="1" dirty="0"/>
              <a:t>) </a:t>
            </a:r>
          </a:p>
          <a:p>
            <a:pPr eaLnBrk="1" hangingPunct="1">
              <a:spcBef>
                <a:spcPct val="0"/>
              </a:spcBef>
              <a:buFontTx/>
              <a:buNone/>
              <a:defRPr/>
            </a:pPr>
            <a:r>
              <a:rPr lang="tr-TR" sz="2800" b="1" dirty="0"/>
              <a:t>	</a:t>
            </a:r>
            <a:r>
              <a:rPr lang="tr-TR" sz="2800" b="1" dirty="0">
                <a:solidFill>
                  <a:srgbClr val="FF0000"/>
                </a:solidFill>
              </a:rPr>
              <a:t>Mal ve Hizmet alımları</a:t>
            </a:r>
            <a:r>
              <a:rPr lang="tr-TR" sz="2800" b="1" dirty="0"/>
              <a:t>: 1.023.922 TL ne kadar 13.819, 1.023.922-4.095.700 TL: ne kadar 27.654, 4.095.700 üzeri, 41.482 TL.</a:t>
            </a:r>
          </a:p>
          <a:p>
            <a:pPr eaLnBrk="1" hangingPunct="1">
              <a:spcBef>
                <a:spcPct val="0"/>
              </a:spcBef>
              <a:buFontTx/>
              <a:buNone/>
              <a:defRPr/>
            </a:pPr>
            <a:r>
              <a:rPr lang="tr-TR" sz="2800" b="1" dirty="0"/>
              <a:t>	</a:t>
            </a:r>
            <a:r>
              <a:rPr lang="tr-TR" sz="2800" b="1" dirty="0">
                <a:solidFill>
                  <a:srgbClr val="FF0000"/>
                </a:solidFill>
              </a:rPr>
              <a:t>Yapım İşleri</a:t>
            </a:r>
            <a:r>
              <a:rPr lang="tr-TR" sz="2800" b="1" dirty="0"/>
              <a:t>: 4.095.700 TL </a:t>
            </a:r>
            <a:r>
              <a:rPr lang="tr-TR" sz="2800" b="1" dirty="0" err="1"/>
              <a:t>na</a:t>
            </a:r>
            <a:r>
              <a:rPr lang="tr-TR" sz="2800" b="1" dirty="0"/>
              <a:t> kadar 13.819, 4.095.700 -30.717.756 TL arası 27.654 TL. 30.717.756-65.213.187 arası 41.482, 65.213.187 TL ve üzeri 55.316 TL.</a:t>
            </a:r>
            <a:r>
              <a:rPr lang="tr-TR" sz="2800" dirty="0"/>
              <a:t> </a:t>
            </a:r>
            <a:r>
              <a:rPr lang="tr-TR" sz="2800" dirty="0">
                <a:solidFill>
                  <a:srgbClr val="FF0000"/>
                </a:solidFill>
              </a:rPr>
              <a:t> </a:t>
            </a:r>
            <a:r>
              <a:rPr lang="tr-TR" sz="2800" dirty="0"/>
              <a:t>tutarındaki </a:t>
            </a:r>
            <a:r>
              <a:rPr lang="tr-TR" sz="2800" dirty="0" err="1"/>
              <a:t>itirazen</a:t>
            </a:r>
            <a:r>
              <a:rPr lang="tr-TR" sz="2800" dirty="0"/>
              <a:t> şikâyet başvuru bedeli ödenir.</a:t>
            </a:r>
            <a:endParaRPr lang="tr-TR" altLang="tr-TR" sz="2800" dirty="0"/>
          </a:p>
          <a:p>
            <a:endParaRPr lang="tr-TR" dirty="0"/>
          </a:p>
        </p:txBody>
      </p:sp>
    </p:spTree>
    <p:extLst>
      <p:ext uri="{BB962C8B-B14F-4D97-AF65-F5344CB8AC3E}">
        <p14:creationId xmlns:p14="http://schemas.microsoft.com/office/powerpoint/2010/main" val="58611697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894588"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1535938"/>
            <a:ext cx="8070850" cy="1108710"/>
          </a:xfrm>
          <a:prstGeom prst="rect">
            <a:avLst/>
          </a:prstGeom>
        </p:spPr>
        <p:txBody>
          <a:bodyPr vert="horz" wrap="square" lIns="0" tIns="0" rIns="0" bIns="0" rtlCol="0">
            <a:spAutoFit/>
          </a:bodyPr>
          <a:lstStyle/>
          <a:p>
            <a:pPr marL="219710" indent="-207010">
              <a:lnSpc>
                <a:spcPct val="100000"/>
              </a:lnSpc>
              <a:buClr>
                <a:srgbClr val="FF0000"/>
              </a:buClr>
              <a:buSzPct val="96428"/>
              <a:buFont typeface="Arial"/>
              <a:buChar char="•"/>
              <a:tabLst>
                <a:tab pos="220345" algn="l"/>
                <a:tab pos="1758950" algn="l"/>
                <a:tab pos="3025775" algn="l"/>
                <a:tab pos="4392930" algn="l"/>
                <a:tab pos="5306060" algn="l"/>
                <a:tab pos="6781165" algn="l"/>
              </a:tabLst>
            </a:pPr>
            <a:r>
              <a:rPr sz="2800" spc="-15" dirty="0">
                <a:solidFill>
                  <a:srgbClr val="0000FF"/>
                </a:solidFill>
                <a:latin typeface="Calibri"/>
                <a:cs typeface="Calibri"/>
              </a:rPr>
              <a:t>Kurumun	</a:t>
            </a:r>
            <a:r>
              <a:rPr sz="2800" spc="-20" dirty="0">
                <a:latin typeface="Calibri"/>
                <a:cs typeface="Calibri"/>
              </a:rPr>
              <a:t>itirazen	</a:t>
            </a:r>
            <a:r>
              <a:rPr sz="2800" spc="-30" dirty="0">
                <a:latin typeface="Calibri"/>
                <a:cs typeface="Calibri"/>
              </a:rPr>
              <a:t>şikayete	konu	</a:t>
            </a:r>
            <a:r>
              <a:rPr sz="2800" spc="-5" dirty="0">
                <a:latin typeface="Calibri"/>
                <a:cs typeface="Calibri"/>
              </a:rPr>
              <a:t>edilenler	dışındaki</a:t>
            </a:r>
            <a:endParaRPr sz="2800">
              <a:latin typeface="Calibri"/>
              <a:cs typeface="Calibri"/>
            </a:endParaRPr>
          </a:p>
          <a:p>
            <a:pPr marL="12700">
              <a:lnSpc>
                <a:spcPct val="100000"/>
              </a:lnSpc>
              <a:spcBef>
                <a:spcPts val="1764"/>
              </a:spcBef>
            </a:pPr>
            <a:r>
              <a:rPr sz="2800" spc="-15" dirty="0">
                <a:latin typeface="Calibri"/>
                <a:cs typeface="Calibri"/>
              </a:rPr>
              <a:t>hususlarda </a:t>
            </a:r>
            <a:r>
              <a:rPr sz="2800" spc="-40" dirty="0">
                <a:solidFill>
                  <a:srgbClr val="0000FF"/>
                </a:solidFill>
                <a:latin typeface="Calibri"/>
                <a:cs typeface="Calibri"/>
              </a:rPr>
              <a:t>re’sen </a:t>
            </a:r>
            <a:r>
              <a:rPr sz="2800" spc="-5" dirty="0">
                <a:solidFill>
                  <a:srgbClr val="0000FF"/>
                </a:solidFill>
                <a:latin typeface="Calibri"/>
                <a:cs typeface="Calibri"/>
              </a:rPr>
              <a:t>inceleme </a:t>
            </a:r>
            <a:r>
              <a:rPr sz="2800" spc="-15" dirty="0">
                <a:solidFill>
                  <a:srgbClr val="0000FF"/>
                </a:solidFill>
                <a:latin typeface="Calibri"/>
                <a:cs typeface="Calibri"/>
              </a:rPr>
              <a:t>yetkisi</a:t>
            </a:r>
            <a:r>
              <a:rPr sz="2800" spc="145" dirty="0">
                <a:solidFill>
                  <a:srgbClr val="0000FF"/>
                </a:solidFill>
                <a:latin typeface="Calibri"/>
                <a:cs typeface="Calibri"/>
              </a:rPr>
              <a:t> </a:t>
            </a:r>
            <a:r>
              <a:rPr sz="2800" spc="-30" dirty="0">
                <a:solidFill>
                  <a:srgbClr val="0000FF"/>
                </a:solidFill>
                <a:latin typeface="Calibri"/>
                <a:cs typeface="Calibri"/>
              </a:rPr>
              <a:t>kaldırılmıştır.</a:t>
            </a:r>
            <a:endParaRPr sz="2800">
              <a:latin typeface="Calibri"/>
              <a:cs typeface="Calibri"/>
            </a:endParaRPr>
          </a:p>
        </p:txBody>
      </p:sp>
      <p:sp>
        <p:nvSpPr>
          <p:cNvPr id="11" name="object 11"/>
          <p:cNvSpPr txBox="1"/>
          <p:nvPr/>
        </p:nvSpPr>
        <p:spPr>
          <a:xfrm>
            <a:off x="8331200" y="6434659"/>
            <a:ext cx="27686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161</a:t>
            </a:r>
            <a:endParaRPr sz="1200">
              <a:latin typeface="Tahoma"/>
              <a:cs typeface="Tahoma"/>
            </a:endParaRPr>
          </a:p>
        </p:txBody>
      </p:sp>
      <p:sp>
        <p:nvSpPr>
          <p:cNvPr id="8" name="object 8"/>
          <p:cNvSpPr txBox="1"/>
          <p:nvPr/>
        </p:nvSpPr>
        <p:spPr>
          <a:xfrm>
            <a:off x="547217" y="2827146"/>
            <a:ext cx="1502410"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55" dirty="0">
                <a:latin typeface="Calibri"/>
                <a:cs typeface="Calibri"/>
              </a:rPr>
              <a:t>K</a:t>
            </a:r>
            <a:r>
              <a:rPr sz="2800" spc="-5" dirty="0">
                <a:latin typeface="Calibri"/>
                <a:cs typeface="Calibri"/>
              </a:rPr>
              <a:t>anu</a:t>
            </a:r>
            <a:r>
              <a:rPr sz="2800" spc="-10" dirty="0">
                <a:latin typeface="Calibri"/>
                <a:cs typeface="Calibri"/>
              </a:rPr>
              <a:t>n</a:t>
            </a:r>
            <a:r>
              <a:rPr sz="2800" spc="0" dirty="0">
                <a:latin typeface="Calibri"/>
                <a:cs typeface="Calibri"/>
              </a:rPr>
              <a:t>u</a:t>
            </a:r>
            <a:r>
              <a:rPr sz="2800" spc="-5" dirty="0">
                <a:latin typeface="Calibri"/>
                <a:cs typeface="Calibri"/>
              </a:rPr>
              <a:t>n</a:t>
            </a:r>
            <a:endParaRPr sz="2800">
              <a:latin typeface="Calibri"/>
              <a:cs typeface="Calibri"/>
            </a:endParaRPr>
          </a:p>
        </p:txBody>
      </p:sp>
      <p:sp>
        <p:nvSpPr>
          <p:cNvPr id="9" name="object 9"/>
          <p:cNvSpPr txBox="1"/>
          <p:nvPr/>
        </p:nvSpPr>
        <p:spPr>
          <a:xfrm>
            <a:off x="2287904" y="2827146"/>
            <a:ext cx="6332855" cy="457200"/>
          </a:xfrm>
          <a:prstGeom prst="rect">
            <a:avLst/>
          </a:prstGeom>
        </p:spPr>
        <p:txBody>
          <a:bodyPr vert="horz" wrap="square" lIns="0" tIns="0" rIns="0" bIns="0" rtlCol="0">
            <a:spAutoFit/>
          </a:bodyPr>
          <a:lstStyle/>
          <a:p>
            <a:pPr marL="12700">
              <a:lnSpc>
                <a:spcPct val="100000"/>
              </a:lnSpc>
              <a:tabLst>
                <a:tab pos="636905" algn="l"/>
                <a:tab pos="1320165" algn="l"/>
                <a:tab pos="3361054" algn="l"/>
                <a:tab pos="4655185" algn="l"/>
              </a:tabLst>
            </a:pPr>
            <a:r>
              <a:rPr sz="2800" dirty="0">
                <a:latin typeface="Calibri"/>
                <a:cs typeface="Calibri"/>
              </a:rPr>
              <a:t>56	ncı	</a:t>
            </a:r>
            <a:r>
              <a:rPr sz="2800" spc="-5" dirty="0">
                <a:latin typeface="Calibri"/>
                <a:cs typeface="Calibri"/>
              </a:rPr>
              <a:t>maddesinde	</a:t>
            </a:r>
            <a:r>
              <a:rPr sz="2800" spc="-10" dirty="0">
                <a:latin typeface="Calibri"/>
                <a:cs typeface="Calibri"/>
              </a:rPr>
              <a:t>yapılan	</a:t>
            </a:r>
            <a:r>
              <a:rPr sz="2800" spc="-5" dirty="0">
                <a:latin typeface="Calibri"/>
                <a:cs typeface="Calibri"/>
              </a:rPr>
              <a:t>değişiklikle,</a:t>
            </a:r>
            <a:endParaRPr sz="2800">
              <a:latin typeface="Calibri"/>
              <a:cs typeface="Calibri"/>
            </a:endParaRPr>
          </a:p>
        </p:txBody>
      </p:sp>
      <p:sp>
        <p:nvSpPr>
          <p:cNvPr id="10" name="object 10"/>
          <p:cNvSpPr txBox="1"/>
          <p:nvPr/>
        </p:nvSpPr>
        <p:spPr>
          <a:xfrm>
            <a:off x="547217" y="3254121"/>
            <a:ext cx="8074025" cy="3231515"/>
          </a:xfrm>
          <a:prstGeom prst="rect">
            <a:avLst/>
          </a:prstGeom>
        </p:spPr>
        <p:txBody>
          <a:bodyPr vert="horz" wrap="square" lIns="0" tIns="0" rIns="0" bIns="0" rtlCol="0">
            <a:spAutoFit/>
          </a:bodyPr>
          <a:lstStyle/>
          <a:p>
            <a:pPr marL="12700" marR="5080" algn="just">
              <a:lnSpc>
                <a:spcPct val="150000"/>
              </a:lnSpc>
            </a:pPr>
            <a:r>
              <a:rPr sz="2800" spc="-20" dirty="0">
                <a:latin typeface="Calibri"/>
                <a:cs typeface="Calibri"/>
              </a:rPr>
              <a:t>itirazen </a:t>
            </a:r>
            <a:r>
              <a:rPr sz="2800" spc="-25" dirty="0">
                <a:latin typeface="Calibri"/>
                <a:cs typeface="Calibri"/>
              </a:rPr>
              <a:t>şikayet </a:t>
            </a:r>
            <a:r>
              <a:rPr sz="2800" spc="-10" dirty="0">
                <a:latin typeface="Calibri"/>
                <a:cs typeface="Calibri"/>
              </a:rPr>
              <a:t>başvuruları </a:t>
            </a:r>
            <a:r>
              <a:rPr sz="2800" spc="-15" dirty="0">
                <a:latin typeface="Calibri"/>
                <a:cs typeface="Calibri"/>
              </a:rPr>
              <a:t>üzerine Kurum’un </a:t>
            </a:r>
            <a:r>
              <a:rPr sz="2800" spc="-5" dirty="0">
                <a:latin typeface="Calibri"/>
                <a:cs typeface="Calibri"/>
              </a:rPr>
              <a:t>nihai  </a:t>
            </a:r>
            <a:r>
              <a:rPr sz="2800" spc="-25" dirty="0">
                <a:latin typeface="Calibri"/>
                <a:cs typeface="Calibri"/>
              </a:rPr>
              <a:t>karar </a:t>
            </a:r>
            <a:r>
              <a:rPr sz="2800" spc="-10" dirty="0">
                <a:latin typeface="Calibri"/>
                <a:cs typeface="Calibri"/>
              </a:rPr>
              <a:t>verme süresi olan </a:t>
            </a:r>
            <a:r>
              <a:rPr sz="2800" dirty="0">
                <a:solidFill>
                  <a:srgbClr val="FF0066"/>
                </a:solidFill>
                <a:latin typeface="Calibri"/>
                <a:cs typeface="Calibri"/>
              </a:rPr>
              <a:t>kırkbeş </a:t>
            </a:r>
            <a:r>
              <a:rPr sz="2800" spc="-5" dirty="0">
                <a:solidFill>
                  <a:srgbClr val="FF0066"/>
                </a:solidFill>
                <a:latin typeface="Calibri"/>
                <a:cs typeface="Calibri"/>
              </a:rPr>
              <a:t>gün</a:t>
            </a:r>
            <a:r>
              <a:rPr sz="2800" spc="-5" dirty="0">
                <a:latin typeface="Calibri"/>
                <a:cs typeface="Calibri"/>
              </a:rPr>
              <a:t>, </a:t>
            </a:r>
            <a:r>
              <a:rPr sz="2800" spc="-10" dirty="0">
                <a:latin typeface="Calibri"/>
                <a:cs typeface="Calibri"/>
              </a:rPr>
              <a:t>genel </a:t>
            </a:r>
            <a:r>
              <a:rPr sz="2800" spc="-15" dirty="0">
                <a:latin typeface="Calibri"/>
                <a:cs typeface="Calibri"/>
              </a:rPr>
              <a:t>olarak </a:t>
            </a:r>
            <a:r>
              <a:rPr sz="2800" spc="-5" dirty="0">
                <a:solidFill>
                  <a:srgbClr val="FF0066"/>
                </a:solidFill>
                <a:latin typeface="Calibri"/>
                <a:cs typeface="Calibri"/>
              </a:rPr>
              <a:t>yirmi  güne</a:t>
            </a:r>
            <a:r>
              <a:rPr sz="2800" spc="-5" dirty="0">
                <a:latin typeface="Calibri"/>
                <a:cs typeface="Calibri"/>
              </a:rPr>
              <a:t>; </a:t>
            </a:r>
            <a:r>
              <a:rPr sz="2800" dirty="0">
                <a:latin typeface="Calibri"/>
                <a:cs typeface="Calibri"/>
              </a:rPr>
              <a:t>21 </a:t>
            </a:r>
            <a:r>
              <a:rPr sz="2800" spc="-5" dirty="0">
                <a:latin typeface="Calibri"/>
                <a:cs typeface="Calibri"/>
              </a:rPr>
              <a:t>inci maddenin </a:t>
            </a:r>
            <a:r>
              <a:rPr sz="2800" dirty="0">
                <a:latin typeface="Calibri"/>
                <a:cs typeface="Calibri"/>
              </a:rPr>
              <a:t>(b) </a:t>
            </a:r>
            <a:r>
              <a:rPr sz="2800" spc="-20" dirty="0">
                <a:latin typeface="Calibri"/>
                <a:cs typeface="Calibri"/>
              </a:rPr>
              <a:t>ve </a:t>
            </a:r>
            <a:r>
              <a:rPr sz="2800" spc="-5" dirty="0">
                <a:latin typeface="Calibri"/>
                <a:cs typeface="Calibri"/>
              </a:rPr>
              <a:t>(c) </a:t>
            </a:r>
            <a:r>
              <a:rPr sz="2800" spc="-10" dirty="0">
                <a:latin typeface="Calibri"/>
                <a:cs typeface="Calibri"/>
              </a:rPr>
              <a:t>bentlerine </a:t>
            </a:r>
            <a:r>
              <a:rPr sz="2800" spc="-20" dirty="0">
                <a:latin typeface="Calibri"/>
                <a:cs typeface="Calibri"/>
              </a:rPr>
              <a:t>göre  </a:t>
            </a:r>
            <a:r>
              <a:rPr sz="2800" spc="-15" dirty="0">
                <a:latin typeface="Calibri"/>
                <a:cs typeface="Calibri"/>
              </a:rPr>
              <a:t>yapılan </a:t>
            </a:r>
            <a:r>
              <a:rPr sz="2800" spc="-5" dirty="0">
                <a:latin typeface="Calibri"/>
                <a:cs typeface="Calibri"/>
              </a:rPr>
              <a:t>ihaleler </a:t>
            </a:r>
            <a:r>
              <a:rPr sz="2800" spc="-10" dirty="0">
                <a:latin typeface="Calibri"/>
                <a:cs typeface="Calibri"/>
              </a:rPr>
              <a:t>ile </a:t>
            </a:r>
            <a:r>
              <a:rPr sz="2800" spc="-5" dirty="0">
                <a:latin typeface="Calibri"/>
                <a:cs typeface="Calibri"/>
              </a:rPr>
              <a:t>ihalenin </a:t>
            </a:r>
            <a:r>
              <a:rPr sz="2800" spc="-10" dirty="0">
                <a:latin typeface="Calibri"/>
                <a:cs typeface="Calibri"/>
              </a:rPr>
              <a:t>iptal </a:t>
            </a:r>
            <a:r>
              <a:rPr sz="2800" spc="-5" dirty="0">
                <a:latin typeface="Calibri"/>
                <a:cs typeface="Calibri"/>
              </a:rPr>
              <a:t>edilmesi işlemine </a:t>
            </a:r>
            <a:r>
              <a:rPr sz="2800" spc="-25" dirty="0">
                <a:latin typeface="Calibri"/>
                <a:cs typeface="Calibri"/>
              </a:rPr>
              <a:t>karşı  </a:t>
            </a:r>
            <a:r>
              <a:rPr sz="2800" spc="-15" dirty="0">
                <a:latin typeface="Calibri"/>
                <a:cs typeface="Calibri"/>
              </a:rPr>
              <a:t>yapılacak başvurularda  </a:t>
            </a:r>
            <a:r>
              <a:rPr sz="2800" spc="-5" dirty="0">
                <a:solidFill>
                  <a:srgbClr val="FF0066"/>
                </a:solidFill>
                <a:latin typeface="Calibri"/>
                <a:cs typeface="Calibri"/>
              </a:rPr>
              <a:t>on iş </a:t>
            </a:r>
            <a:r>
              <a:rPr sz="2800" spc="-5" dirty="0">
                <a:latin typeface="Calibri"/>
                <a:cs typeface="Calibri"/>
              </a:rPr>
              <a:t>gününe</a:t>
            </a:r>
            <a:r>
              <a:rPr sz="2800" spc="180" dirty="0">
                <a:latin typeface="Calibri"/>
                <a:cs typeface="Calibri"/>
              </a:rPr>
              <a:t> </a:t>
            </a:r>
            <a:r>
              <a:rPr sz="2800" spc="-30" dirty="0">
                <a:latin typeface="Calibri"/>
                <a:cs typeface="Calibri"/>
              </a:rPr>
              <a:t>indirilmiştir.</a:t>
            </a:r>
            <a:endParaRPr sz="2800">
              <a:latin typeface="Calibri"/>
              <a:cs typeface="Calibri"/>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992124"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1633982"/>
            <a:ext cx="8069580" cy="488950"/>
          </a:xfrm>
          <a:prstGeom prst="rect">
            <a:avLst/>
          </a:prstGeom>
        </p:spPr>
        <p:txBody>
          <a:bodyPr vert="horz" wrap="square" lIns="0" tIns="0" rIns="0" bIns="0" rtlCol="0">
            <a:spAutoFit/>
          </a:bodyPr>
          <a:lstStyle/>
          <a:p>
            <a:pPr marL="231775" indent="-219075">
              <a:lnSpc>
                <a:spcPct val="100000"/>
              </a:lnSpc>
              <a:buClr>
                <a:srgbClr val="FF0000"/>
              </a:buClr>
              <a:buSzPct val="95000"/>
              <a:buFont typeface="Arial"/>
              <a:buChar char="•"/>
              <a:tabLst>
                <a:tab pos="232410" algn="l"/>
              </a:tabLst>
            </a:pPr>
            <a:r>
              <a:rPr sz="3000" spc="-15" dirty="0">
                <a:latin typeface="Calibri"/>
                <a:cs typeface="Calibri"/>
              </a:rPr>
              <a:t>Kurum tarafından </a:t>
            </a:r>
            <a:r>
              <a:rPr sz="3000" spc="-10" dirty="0">
                <a:latin typeface="Calibri"/>
                <a:cs typeface="Calibri"/>
              </a:rPr>
              <a:t>zamanında </a:t>
            </a:r>
            <a:r>
              <a:rPr sz="3000" spc="-25" dirty="0">
                <a:latin typeface="Calibri"/>
                <a:cs typeface="Calibri"/>
              </a:rPr>
              <a:t>karar </a:t>
            </a:r>
            <a:r>
              <a:rPr sz="3000" spc="-5" dirty="0">
                <a:latin typeface="Calibri"/>
                <a:cs typeface="Calibri"/>
              </a:rPr>
              <a:t>alınmamış </a:t>
            </a:r>
            <a:r>
              <a:rPr sz="3000" spc="105" dirty="0">
                <a:latin typeface="Calibri"/>
                <a:cs typeface="Calibri"/>
              </a:rPr>
              <a:t> </a:t>
            </a:r>
            <a:r>
              <a:rPr sz="3000" spc="-5" dirty="0">
                <a:latin typeface="Calibri"/>
                <a:cs typeface="Calibri"/>
              </a:rPr>
              <a:t>olsa</a:t>
            </a:r>
            <a:endParaRPr sz="30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155</a:t>
            </a:fld>
            <a:endParaRPr dirty="0"/>
          </a:p>
        </p:txBody>
      </p:sp>
      <p:sp>
        <p:nvSpPr>
          <p:cNvPr id="8" name="object 8"/>
          <p:cNvSpPr txBox="1"/>
          <p:nvPr/>
        </p:nvSpPr>
        <p:spPr>
          <a:xfrm>
            <a:off x="547217" y="2051939"/>
            <a:ext cx="6851650" cy="900430"/>
          </a:xfrm>
          <a:prstGeom prst="rect">
            <a:avLst/>
          </a:prstGeom>
        </p:spPr>
        <p:txBody>
          <a:bodyPr vert="horz" wrap="square" lIns="0" tIns="0" rIns="0" bIns="0" rtlCol="0">
            <a:spAutoFit/>
          </a:bodyPr>
          <a:lstStyle/>
          <a:p>
            <a:pPr marL="12700">
              <a:lnSpc>
                <a:spcPts val="3420"/>
              </a:lnSpc>
              <a:tabLst>
                <a:tab pos="1469390" algn="l"/>
                <a:tab pos="3673475" algn="l"/>
              </a:tabLst>
            </a:pPr>
            <a:r>
              <a:rPr sz="3000" spc="-5" dirty="0">
                <a:latin typeface="Calibri"/>
                <a:cs typeface="Calibri"/>
              </a:rPr>
              <a:t>dahi	sözleşme	</a:t>
            </a:r>
            <a:r>
              <a:rPr sz="3000" spc="-15" dirty="0">
                <a:latin typeface="Calibri"/>
                <a:cs typeface="Calibri"/>
              </a:rPr>
              <a:t>imzalanamayacak,</a:t>
            </a:r>
            <a:endParaRPr sz="3000">
              <a:latin typeface="Calibri"/>
              <a:cs typeface="Calibri"/>
            </a:endParaRPr>
          </a:p>
          <a:p>
            <a:pPr marL="12700">
              <a:lnSpc>
                <a:spcPts val="3420"/>
              </a:lnSpc>
              <a:tabLst>
                <a:tab pos="2595880" algn="l"/>
                <a:tab pos="4054475" algn="l"/>
                <a:tab pos="6082030" algn="l"/>
              </a:tabLst>
            </a:pPr>
            <a:r>
              <a:rPr sz="3000" spc="-30" dirty="0">
                <a:latin typeface="Calibri"/>
                <a:cs typeface="Calibri"/>
              </a:rPr>
              <a:t>beklenecektir.	</a:t>
            </a:r>
            <a:r>
              <a:rPr sz="3000" spc="-15" dirty="0">
                <a:solidFill>
                  <a:srgbClr val="FF0000"/>
                </a:solidFill>
                <a:latin typeface="Calibri"/>
                <a:cs typeface="Calibri"/>
              </a:rPr>
              <a:t>Kurum	tarafından	</a:t>
            </a:r>
            <a:r>
              <a:rPr sz="3000" spc="-10" dirty="0">
                <a:solidFill>
                  <a:srgbClr val="FF0000"/>
                </a:solidFill>
                <a:latin typeface="Calibri"/>
                <a:cs typeface="Calibri"/>
              </a:rPr>
              <a:t>nihai</a:t>
            </a:r>
            <a:endParaRPr sz="3000">
              <a:latin typeface="Calibri"/>
              <a:cs typeface="Calibri"/>
            </a:endParaRPr>
          </a:p>
        </p:txBody>
      </p:sp>
      <p:sp>
        <p:nvSpPr>
          <p:cNvPr id="9" name="object 9"/>
          <p:cNvSpPr txBox="1"/>
          <p:nvPr/>
        </p:nvSpPr>
        <p:spPr>
          <a:xfrm>
            <a:off x="7802626" y="2051939"/>
            <a:ext cx="818515" cy="900430"/>
          </a:xfrm>
          <a:prstGeom prst="rect">
            <a:avLst/>
          </a:prstGeom>
        </p:spPr>
        <p:txBody>
          <a:bodyPr vert="horz" wrap="square" lIns="0" tIns="0" rIns="0" bIns="0" rtlCol="0">
            <a:spAutoFit/>
          </a:bodyPr>
          <a:lstStyle/>
          <a:p>
            <a:pPr marL="13970">
              <a:lnSpc>
                <a:spcPts val="3420"/>
              </a:lnSpc>
            </a:pPr>
            <a:r>
              <a:rPr sz="3000" spc="-45" dirty="0">
                <a:latin typeface="Calibri"/>
                <a:cs typeface="Calibri"/>
              </a:rPr>
              <a:t>k</a:t>
            </a:r>
            <a:r>
              <a:rPr sz="3000" dirty="0">
                <a:latin typeface="Calibri"/>
                <a:cs typeface="Calibri"/>
              </a:rPr>
              <a:t>a</a:t>
            </a:r>
            <a:r>
              <a:rPr sz="3000" spc="-65" dirty="0">
                <a:latin typeface="Calibri"/>
                <a:cs typeface="Calibri"/>
              </a:rPr>
              <a:t>r</a:t>
            </a:r>
            <a:r>
              <a:rPr sz="3000" dirty="0">
                <a:latin typeface="Calibri"/>
                <a:cs typeface="Calibri"/>
              </a:rPr>
              <a:t>ar</a:t>
            </a:r>
            <a:endParaRPr sz="3000">
              <a:latin typeface="Calibri"/>
              <a:cs typeface="Calibri"/>
            </a:endParaRPr>
          </a:p>
          <a:p>
            <a:pPr marL="12700">
              <a:lnSpc>
                <a:spcPts val="3420"/>
              </a:lnSpc>
            </a:pPr>
            <a:r>
              <a:rPr sz="3000" spc="-25" dirty="0">
                <a:solidFill>
                  <a:srgbClr val="FF0000"/>
                </a:solidFill>
                <a:latin typeface="Calibri"/>
                <a:cs typeface="Calibri"/>
              </a:rPr>
              <a:t>karar</a:t>
            </a:r>
            <a:endParaRPr sz="3000">
              <a:latin typeface="Calibri"/>
              <a:cs typeface="Calibri"/>
            </a:endParaRPr>
          </a:p>
        </p:txBody>
      </p:sp>
      <p:sp>
        <p:nvSpPr>
          <p:cNvPr id="10" name="object 10"/>
          <p:cNvSpPr txBox="1"/>
          <p:nvPr/>
        </p:nvSpPr>
        <p:spPr>
          <a:xfrm>
            <a:off x="547217" y="2874898"/>
            <a:ext cx="7094855" cy="488950"/>
          </a:xfrm>
          <a:prstGeom prst="rect">
            <a:avLst/>
          </a:prstGeom>
        </p:spPr>
        <p:txBody>
          <a:bodyPr vert="horz" wrap="square" lIns="0" tIns="0" rIns="0" bIns="0" rtlCol="0">
            <a:spAutoFit/>
          </a:bodyPr>
          <a:lstStyle/>
          <a:p>
            <a:pPr marL="12700">
              <a:lnSpc>
                <a:spcPct val="100000"/>
              </a:lnSpc>
            </a:pPr>
            <a:r>
              <a:rPr sz="3000" spc="-10" dirty="0">
                <a:solidFill>
                  <a:srgbClr val="FF0000"/>
                </a:solidFill>
                <a:latin typeface="Calibri"/>
                <a:cs typeface="Calibri"/>
              </a:rPr>
              <a:t>verilmeden </a:t>
            </a:r>
            <a:r>
              <a:rPr sz="3000" spc="-5" dirty="0">
                <a:solidFill>
                  <a:srgbClr val="FF0000"/>
                </a:solidFill>
                <a:latin typeface="Calibri"/>
                <a:cs typeface="Calibri"/>
              </a:rPr>
              <a:t>sözleşme imzalanamaz.</a:t>
            </a:r>
            <a:r>
              <a:rPr sz="3000" spc="-25" dirty="0">
                <a:solidFill>
                  <a:srgbClr val="FF0000"/>
                </a:solidFill>
                <a:latin typeface="Calibri"/>
                <a:cs typeface="Calibri"/>
              </a:rPr>
              <a:t> </a:t>
            </a:r>
            <a:r>
              <a:rPr sz="3000" dirty="0">
                <a:latin typeface="Calibri"/>
                <a:cs typeface="Calibri"/>
              </a:rPr>
              <a:t>(4734/55)</a:t>
            </a:r>
            <a:endParaRPr sz="3000">
              <a:latin typeface="Calibri"/>
              <a:cs typeface="Calibri"/>
            </a:endParaRPr>
          </a:p>
        </p:txBody>
      </p:sp>
      <p:sp>
        <p:nvSpPr>
          <p:cNvPr id="11" name="object 11"/>
          <p:cNvSpPr txBox="1"/>
          <p:nvPr/>
        </p:nvSpPr>
        <p:spPr>
          <a:xfrm>
            <a:off x="547217" y="3286632"/>
            <a:ext cx="1381760" cy="489584"/>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15" dirty="0">
                <a:latin typeface="Calibri"/>
                <a:cs typeface="Calibri"/>
              </a:rPr>
              <a:t>İ</a:t>
            </a:r>
            <a:r>
              <a:rPr sz="3000" dirty="0">
                <a:latin typeface="Calibri"/>
                <a:cs typeface="Calibri"/>
              </a:rPr>
              <a:t>ti</a:t>
            </a:r>
            <a:r>
              <a:rPr sz="3000" spc="-70" dirty="0">
                <a:latin typeface="Calibri"/>
                <a:cs typeface="Calibri"/>
              </a:rPr>
              <a:t>r</a:t>
            </a:r>
            <a:r>
              <a:rPr sz="3000" dirty="0">
                <a:latin typeface="Calibri"/>
                <a:cs typeface="Calibri"/>
              </a:rPr>
              <a:t>a</a:t>
            </a:r>
            <a:r>
              <a:rPr sz="3000" spc="-70" dirty="0">
                <a:latin typeface="Calibri"/>
                <a:cs typeface="Calibri"/>
              </a:rPr>
              <a:t>z</a:t>
            </a:r>
            <a:r>
              <a:rPr sz="3000" dirty="0">
                <a:latin typeface="Calibri"/>
                <a:cs typeface="Calibri"/>
              </a:rPr>
              <a:t>en</a:t>
            </a:r>
            <a:endParaRPr sz="3000">
              <a:latin typeface="Calibri"/>
              <a:cs typeface="Calibri"/>
            </a:endParaRPr>
          </a:p>
        </p:txBody>
      </p:sp>
      <p:sp>
        <p:nvSpPr>
          <p:cNvPr id="12" name="object 12"/>
          <p:cNvSpPr txBox="1"/>
          <p:nvPr/>
        </p:nvSpPr>
        <p:spPr>
          <a:xfrm>
            <a:off x="2135504" y="3286632"/>
            <a:ext cx="6483985" cy="489584"/>
          </a:xfrm>
          <a:prstGeom prst="rect">
            <a:avLst/>
          </a:prstGeom>
        </p:spPr>
        <p:txBody>
          <a:bodyPr vert="horz" wrap="square" lIns="0" tIns="0" rIns="0" bIns="0" rtlCol="0">
            <a:spAutoFit/>
          </a:bodyPr>
          <a:lstStyle/>
          <a:p>
            <a:pPr marL="12700">
              <a:lnSpc>
                <a:spcPct val="100000"/>
              </a:lnSpc>
              <a:tabLst>
                <a:tab pos="1814195" algn="l"/>
                <a:tab pos="3129280" algn="l"/>
                <a:tab pos="4655185" algn="l"/>
                <a:tab pos="5246370" algn="l"/>
              </a:tabLst>
            </a:pPr>
            <a:r>
              <a:rPr sz="3000" dirty="0">
                <a:latin typeface="Calibri"/>
                <a:cs typeface="Calibri"/>
              </a:rPr>
              <a:t>şi</a:t>
            </a:r>
            <a:r>
              <a:rPr sz="3000" spc="-55" dirty="0">
                <a:latin typeface="Calibri"/>
                <a:cs typeface="Calibri"/>
              </a:rPr>
              <a:t>k</a:t>
            </a:r>
            <a:r>
              <a:rPr sz="3000" spc="-60" dirty="0">
                <a:latin typeface="Calibri"/>
                <a:cs typeface="Calibri"/>
              </a:rPr>
              <a:t>a</a:t>
            </a:r>
            <a:r>
              <a:rPr sz="3000" spc="-40" dirty="0">
                <a:latin typeface="Calibri"/>
                <a:cs typeface="Calibri"/>
              </a:rPr>
              <a:t>y</a:t>
            </a:r>
            <a:r>
              <a:rPr sz="3000" spc="-20" dirty="0">
                <a:latin typeface="Calibri"/>
                <a:cs typeface="Calibri"/>
              </a:rPr>
              <a:t>e</a:t>
            </a:r>
            <a:r>
              <a:rPr sz="3000" spc="-45" dirty="0">
                <a:latin typeface="Calibri"/>
                <a:cs typeface="Calibri"/>
              </a:rPr>
              <a:t>t</a:t>
            </a:r>
            <a:r>
              <a:rPr sz="3000" spc="-35" dirty="0">
                <a:latin typeface="Calibri"/>
                <a:cs typeface="Calibri"/>
              </a:rPr>
              <a:t>t</a:t>
            </a:r>
            <a:r>
              <a:rPr sz="3000" spc="-20" dirty="0">
                <a:latin typeface="Calibri"/>
                <a:cs typeface="Calibri"/>
              </a:rPr>
              <a:t>e</a:t>
            </a:r>
            <a:r>
              <a:rPr sz="3000" dirty="0">
                <a:latin typeface="Calibri"/>
                <a:cs typeface="Calibri"/>
              </a:rPr>
              <a:t>n	</a:t>
            </a:r>
            <a:r>
              <a:rPr sz="3000" spc="-80" dirty="0">
                <a:solidFill>
                  <a:srgbClr val="FF0066"/>
                </a:solidFill>
                <a:latin typeface="Calibri"/>
                <a:cs typeface="Calibri"/>
              </a:rPr>
              <a:t>f</a:t>
            </a:r>
            <a:r>
              <a:rPr sz="3000" dirty="0">
                <a:solidFill>
                  <a:srgbClr val="FF0066"/>
                </a:solidFill>
                <a:latin typeface="Calibri"/>
                <a:cs typeface="Calibri"/>
              </a:rPr>
              <a:t>e</a:t>
            </a:r>
            <a:r>
              <a:rPr sz="3000" spc="-75" dirty="0">
                <a:solidFill>
                  <a:srgbClr val="FF0066"/>
                </a:solidFill>
                <a:latin typeface="Calibri"/>
                <a:cs typeface="Calibri"/>
              </a:rPr>
              <a:t>r</a:t>
            </a:r>
            <a:r>
              <a:rPr sz="3000" dirty="0">
                <a:solidFill>
                  <a:srgbClr val="FF0066"/>
                </a:solidFill>
                <a:latin typeface="Calibri"/>
                <a:cs typeface="Calibri"/>
              </a:rPr>
              <a:t>a</a:t>
            </a:r>
            <a:r>
              <a:rPr sz="3000" spc="-60" dirty="0">
                <a:solidFill>
                  <a:srgbClr val="FF0066"/>
                </a:solidFill>
                <a:latin typeface="Calibri"/>
                <a:cs typeface="Calibri"/>
              </a:rPr>
              <a:t>g</a:t>
            </a:r>
            <a:r>
              <a:rPr sz="3000" spc="-35" dirty="0">
                <a:solidFill>
                  <a:srgbClr val="FF0066"/>
                </a:solidFill>
                <a:latin typeface="Calibri"/>
                <a:cs typeface="Calibri"/>
              </a:rPr>
              <a:t>a</a:t>
            </a:r>
            <a:r>
              <a:rPr sz="3000" dirty="0">
                <a:solidFill>
                  <a:srgbClr val="FF0066"/>
                </a:solidFill>
                <a:latin typeface="Calibri"/>
                <a:cs typeface="Calibri"/>
              </a:rPr>
              <a:t>t	e</a:t>
            </a:r>
            <a:r>
              <a:rPr sz="3000" spc="-15" dirty="0">
                <a:solidFill>
                  <a:srgbClr val="FF0066"/>
                </a:solidFill>
                <a:latin typeface="Calibri"/>
                <a:cs typeface="Calibri"/>
              </a:rPr>
              <a:t>d</a:t>
            </a:r>
            <a:r>
              <a:rPr sz="3000" dirty="0">
                <a:solidFill>
                  <a:srgbClr val="FF0066"/>
                </a:solidFill>
                <a:latin typeface="Calibri"/>
                <a:cs typeface="Calibri"/>
              </a:rPr>
              <a:t>i</a:t>
            </a:r>
            <a:r>
              <a:rPr sz="3000" spc="-15" dirty="0">
                <a:solidFill>
                  <a:srgbClr val="FF0066"/>
                </a:solidFill>
                <a:latin typeface="Calibri"/>
                <a:cs typeface="Calibri"/>
              </a:rPr>
              <a:t>l</a:t>
            </a:r>
            <a:r>
              <a:rPr sz="3000" dirty="0">
                <a:solidFill>
                  <a:srgbClr val="FF0066"/>
                </a:solidFill>
                <a:latin typeface="Calibri"/>
                <a:cs typeface="Calibri"/>
              </a:rPr>
              <a:t>mesi	</a:t>
            </a:r>
            <a:r>
              <a:rPr sz="3000" spc="-25" dirty="0">
                <a:latin typeface="Calibri"/>
                <a:cs typeface="Calibri"/>
              </a:rPr>
              <a:t>v</a:t>
            </a:r>
            <a:r>
              <a:rPr sz="3000" dirty="0">
                <a:latin typeface="Calibri"/>
                <a:cs typeface="Calibri"/>
              </a:rPr>
              <a:t>e	</a:t>
            </a:r>
            <a:r>
              <a:rPr sz="3000" dirty="0">
                <a:solidFill>
                  <a:srgbClr val="FF0066"/>
                </a:solidFill>
                <a:latin typeface="Calibri"/>
                <a:cs typeface="Calibri"/>
              </a:rPr>
              <a:t>usu</a:t>
            </a:r>
            <a:r>
              <a:rPr sz="3000" spc="-25" dirty="0">
                <a:solidFill>
                  <a:srgbClr val="FF0066"/>
                </a:solidFill>
                <a:latin typeface="Calibri"/>
                <a:cs typeface="Calibri"/>
              </a:rPr>
              <a:t>l</a:t>
            </a:r>
            <a:r>
              <a:rPr sz="3000" dirty="0">
                <a:solidFill>
                  <a:srgbClr val="FF0066"/>
                </a:solidFill>
                <a:latin typeface="Calibri"/>
                <a:cs typeface="Calibri"/>
              </a:rPr>
              <a:t>üne</a:t>
            </a:r>
            <a:endParaRPr sz="3000">
              <a:latin typeface="Calibri"/>
              <a:cs typeface="Calibri"/>
            </a:endParaRPr>
          </a:p>
        </p:txBody>
      </p:sp>
      <p:sp>
        <p:nvSpPr>
          <p:cNvPr id="13" name="object 13"/>
          <p:cNvSpPr txBox="1"/>
          <p:nvPr/>
        </p:nvSpPr>
        <p:spPr>
          <a:xfrm>
            <a:off x="547217" y="3749928"/>
            <a:ext cx="8073390" cy="2495550"/>
          </a:xfrm>
          <a:prstGeom prst="rect">
            <a:avLst/>
          </a:prstGeom>
        </p:spPr>
        <p:txBody>
          <a:bodyPr vert="horz" wrap="square" lIns="0" tIns="0" rIns="0" bIns="0" rtlCol="0">
            <a:spAutoFit/>
          </a:bodyPr>
          <a:lstStyle/>
          <a:p>
            <a:pPr marL="12700" marR="5080" algn="just">
              <a:lnSpc>
                <a:spcPts val="3240"/>
              </a:lnSpc>
            </a:pPr>
            <a:r>
              <a:rPr sz="3000" spc="-20" dirty="0">
                <a:solidFill>
                  <a:srgbClr val="FF0066"/>
                </a:solidFill>
                <a:latin typeface="Calibri"/>
                <a:cs typeface="Calibri"/>
              </a:rPr>
              <a:t>göre </a:t>
            </a:r>
            <a:r>
              <a:rPr sz="3000" spc="-5" dirty="0">
                <a:solidFill>
                  <a:srgbClr val="FF0066"/>
                </a:solidFill>
                <a:latin typeface="Calibri"/>
                <a:cs typeface="Calibri"/>
              </a:rPr>
              <a:t>sözleşme imzalanmamış </a:t>
            </a:r>
            <a:r>
              <a:rPr sz="3000" dirty="0">
                <a:solidFill>
                  <a:srgbClr val="FF0066"/>
                </a:solidFill>
                <a:latin typeface="Calibri"/>
                <a:cs typeface="Calibri"/>
              </a:rPr>
              <a:t>olması </a:t>
            </a:r>
            <a:r>
              <a:rPr sz="3000" spc="-5" dirty="0">
                <a:latin typeface="Calibri"/>
                <a:cs typeface="Calibri"/>
              </a:rPr>
              <a:t>halinde de  </a:t>
            </a:r>
            <a:r>
              <a:rPr sz="3000" spc="-15" dirty="0">
                <a:latin typeface="Calibri"/>
                <a:cs typeface="Calibri"/>
              </a:rPr>
              <a:t>Kurum</a:t>
            </a:r>
            <a:r>
              <a:rPr sz="3000" spc="-45" dirty="0">
                <a:latin typeface="Calibri"/>
                <a:cs typeface="Calibri"/>
              </a:rPr>
              <a:t> </a:t>
            </a:r>
            <a:r>
              <a:rPr sz="3000" spc="-10" dirty="0">
                <a:latin typeface="Calibri"/>
                <a:cs typeface="Calibri"/>
              </a:rPr>
              <a:t>inceleyebilecek.</a:t>
            </a:r>
            <a:endParaRPr sz="3000">
              <a:latin typeface="Calibri"/>
              <a:cs typeface="Calibri"/>
            </a:endParaRPr>
          </a:p>
          <a:p>
            <a:pPr marL="12700" marR="5080" algn="just">
              <a:lnSpc>
                <a:spcPts val="3240"/>
              </a:lnSpc>
              <a:buClr>
                <a:srgbClr val="FF0000"/>
              </a:buClr>
              <a:buSzPct val="90000"/>
              <a:buFont typeface="Arial"/>
              <a:buChar char="•"/>
              <a:tabLst>
                <a:tab pos="220345" algn="l"/>
              </a:tabLst>
            </a:pPr>
            <a:r>
              <a:rPr sz="3000" spc="-35" dirty="0">
                <a:latin typeface="Calibri"/>
                <a:cs typeface="Calibri"/>
              </a:rPr>
              <a:t>Feragat </a:t>
            </a:r>
            <a:r>
              <a:rPr sz="3000" spc="-10" dirty="0">
                <a:latin typeface="Calibri"/>
                <a:cs typeface="Calibri"/>
              </a:rPr>
              <a:t>edilmesi </a:t>
            </a:r>
            <a:r>
              <a:rPr sz="3000" spc="-5" dirty="0">
                <a:latin typeface="Calibri"/>
                <a:cs typeface="Calibri"/>
              </a:rPr>
              <a:t>halinde de incelemenin </a:t>
            </a:r>
            <a:r>
              <a:rPr sz="3000" spc="-10" dirty="0">
                <a:latin typeface="Calibri"/>
                <a:cs typeface="Calibri"/>
              </a:rPr>
              <a:t>yapılacak  </a:t>
            </a:r>
            <a:r>
              <a:rPr sz="3000" dirty="0">
                <a:latin typeface="Calibri"/>
                <a:cs typeface="Calibri"/>
              </a:rPr>
              <a:t>olması, </a:t>
            </a:r>
            <a:r>
              <a:rPr sz="3000" spc="-10" dirty="0">
                <a:latin typeface="Calibri"/>
                <a:cs typeface="Calibri"/>
              </a:rPr>
              <a:t>isteklilerin </a:t>
            </a:r>
            <a:r>
              <a:rPr sz="3000" spc="-20" dirty="0">
                <a:latin typeface="Calibri"/>
                <a:cs typeface="Calibri"/>
              </a:rPr>
              <a:t>menfaat </a:t>
            </a:r>
            <a:r>
              <a:rPr sz="3000" spc="-10" dirty="0">
                <a:latin typeface="Calibri"/>
                <a:cs typeface="Calibri"/>
              </a:rPr>
              <a:t>temin etmelerinin  </a:t>
            </a:r>
            <a:r>
              <a:rPr sz="3000" spc="-5" dirty="0">
                <a:latin typeface="Calibri"/>
                <a:cs typeface="Calibri"/>
              </a:rPr>
              <a:t>önüne    geçmek    </a:t>
            </a:r>
            <a:r>
              <a:rPr sz="3000" spc="-45" dirty="0">
                <a:latin typeface="Calibri"/>
                <a:cs typeface="Calibri"/>
              </a:rPr>
              <a:t>içindir.    </a:t>
            </a:r>
            <a:r>
              <a:rPr sz="3000" spc="-25" dirty="0">
                <a:solidFill>
                  <a:srgbClr val="FF0066"/>
                </a:solidFill>
                <a:latin typeface="Calibri"/>
                <a:cs typeface="Calibri"/>
              </a:rPr>
              <a:t>Şikayet    </a:t>
            </a:r>
            <a:r>
              <a:rPr sz="3000" spc="-10" dirty="0">
                <a:solidFill>
                  <a:srgbClr val="FF0066"/>
                </a:solidFill>
                <a:latin typeface="Calibri"/>
                <a:cs typeface="Calibri"/>
              </a:rPr>
              <a:t>başvurusu   </a:t>
            </a:r>
            <a:r>
              <a:rPr sz="3000" spc="640" dirty="0">
                <a:solidFill>
                  <a:srgbClr val="FF0066"/>
                </a:solidFill>
                <a:latin typeface="Calibri"/>
                <a:cs typeface="Calibri"/>
              </a:rPr>
              <a:t> </a:t>
            </a:r>
            <a:r>
              <a:rPr sz="3000" spc="-5" dirty="0">
                <a:solidFill>
                  <a:srgbClr val="FF0066"/>
                </a:solidFill>
                <a:latin typeface="Calibri"/>
                <a:cs typeface="Calibri"/>
              </a:rPr>
              <a:t>bir</a:t>
            </a:r>
            <a:endParaRPr sz="3000">
              <a:latin typeface="Calibri"/>
              <a:cs typeface="Calibri"/>
            </a:endParaRPr>
          </a:p>
          <a:p>
            <a:pPr marL="12700" algn="just">
              <a:lnSpc>
                <a:spcPts val="3195"/>
              </a:lnSpc>
            </a:pPr>
            <a:r>
              <a:rPr sz="3000" spc="-20" dirty="0">
                <a:solidFill>
                  <a:srgbClr val="FF0066"/>
                </a:solidFill>
                <a:latin typeface="Calibri"/>
                <a:cs typeface="Calibri"/>
              </a:rPr>
              <a:t>menfaat </a:t>
            </a:r>
            <a:r>
              <a:rPr sz="3000" spc="-15" dirty="0">
                <a:solidFill>
                  <a:srgbClr val="FF0066"/>
                </a:solidFill>
                <a:latin typeface="Calibri"/>
                <a:cs typeface="Calibri"/>
              </a:rPr>
              <a:t>ve tehdit aracı olarak</a:t>
            </a:r>
            <a:r>
              <a:rPr sz="3000" spc="15" dirty="0">
                <a:solidFill>
                  <a:srgbClr val="FF0066"/>
                </a:solidFill>
                <a:latin typeface="Calibri"/>
                <a:cs typeface="Calibri"/>
              </a:rPr>
              <a:t> </a:t>
            </a:r>
            <a:r>
              <a:rPr sz="3000" spc="-25" dirty="0">
                <a:solidFill>
                  <a:srgbClr val="FF0066"/>
                </a:solidFill>
                <a:latin typeface="Calibri"/>
                <a:cs typeface="Calibri"/>
              </a:rPr>
              <a:t>kullanılamayacaktır.</a:t>
            </a:r>
            <a:endParaRPr sz="3000">
              <a:latin typeface="Calibri"/>
              <a:cs typeface="Calibri"/>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863595" y="309371"/>
            <a:ext cx="352958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37661" y="423926"/>
            <a:ext cx="2889250" cy="521334"/>
          </a:xfrm>
          <a:prstGeom prst="rect">
            <a:avLst/>
          </a:prstGeom>
        </p:spPr>
        <p:txBody>
          <a:bodyPr vert="horz" wrap="square" lIns="0" tIns="0" rIns="0" bIns="0" rtlCol="0">
            <a:spAutoFit/>
          </a:bodyPr>
          <a:lstStyle/>
          <a:p>
            <a:pPr marL="12700">
              <a:lnSpc>
                <a:spcPct val="100000"/>
              </a:lnSpc>
            </a:pPr>
            <a:r>
              <a:rPr spc="-5" dirty="0"/>
              <a:t>Alınacak</a:t>
            </a:r>
            <a:r>
              <a:rPr spc="-85" dirty="0"/>
              <a:t> </a:t>
            </a:r>
            <a:r>
              <a:rPr spc="-15" dirty="0"/>
              <a:t>Kararlar</a:t>
            </a:r>
          </a:p>
        </p:txBody>
      </p:sp>
      <p:sp>
        <p:nvSpPr>
          <p:cNvPr id="7" name="object 7"/>
          <p:cNvSpPr/>
          <p:nvPr/>
        </p:nvSpPr>
        <p:spPr>
          <a:xfrm>
            <a:off x="468312" y="1125537"/>
            <a:ext cx="8229600" cy="5543550"/>
          </a:xfrm>
          <a:custGeom>
            <a:avLst/>
            <a:gdLst/>
            <a:ahLst/>
            <a:cxnLst/>
            <a:rect l="l" t="t" r="r" b="b"/>
            <a:pathLst>
              <a:path w="8229600" h="5543550">
                <a:moveTo>
                  <a:pt x="0" y="5543550"/>
                </a:moveTo>
                <a:lnTo>
                  <a:pt x="8229600" y="5543550"/>
                </a:lnTo>
                <a:lnTo>
                  <a:pt x="8229600" y="0"/>
                </a:lnTo>
                <a:lnTo>
                  <a:pt x="0" y="0"/>
                </a:lnTo>
                <a:lnTo>
                  <a:pt x="0" y="5543550"/>
                </a:lnTo>
                <a:close/>
              </a:path>
            </a:pathLst>
          </a:custGeom>
          <a:solidFill>
            <a:srgbClr val="FFFFFF"/>
          </a:solidFill>
        </p:spPr>
        <p:txBody>
          <a:bodyPr wrap="square" lIns="0" tIns="0" rIns="0" bIns="0" rtlCol="0"/>
          <a:lstStyle/>
          <a:p>
            <a:endParaRPr/>
          </a:p>
        </p:txBody>
      </p:sp>
      <p:sp>
        <p:nvSpPr>
          <p:cNvPr id="8" name="object 8"/>
          <p:cNvSpPr/>
          <p:nvPr/>
        </p:nvSpPr>
        <p:spPr>
          <a:xfrm>
            <a:off x="468312" y="1125537"/>
            <a:ext cx="8229600" cy="5543550"/>
          </a:xfrm>
          <a:custGeom>
            <a:avLst/>
            <a:gdLst/>
            <a:ahLst/>
            <a:cxnLst/>
            <a:rect l="l" t="t" r="r" b="b"/>
            <a:pathLst>
              <a:path w="8229600" h="5543550">
                <a:moveTo>
                  <a:pt x="0" y="5543550"/>
                </a:moveTo>
                <a:lnTo>
                  <a:pt x="8229600" y="5543550"/>
                </a:lnTo>
                <a:lnTo>
                  <a:pt x="8229600" y="0"/>
                </a:lnTo>
                <a:lnTo>
                  <a:pt x="0" y="0"/>
                </a:lnTo>
                <a:lnTo>
                  <a:pt x="0" y="5543550"/>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2351278"/>
            <a:ext cx="8073390" cy="3267710"/>
          </a:xfrm>
          <a:prstGeom prst="rect">
            <a:avLst/>
          </a:prstGeom>
        </p:spPr>
        <p:txBody>
          <a:bodyPr vert="horz" wrap="square" lIns="0" tIns="0" rIns="0" bIns="0" rtlCol="0">
            <a:spAutoFit/>
          </a:bodyPr>
          <a:lstStyle/>
          <a:p>
            <a:pPr marL="12700" algn="just">
              <a:lnSpc>
                <a:spcPct val="100000"/>
              </a:lnSpc>
              <a:buClr>
                <a:srgbClr val="FF0000"/>
              </a:buClr>
              <a:buSzPct val="108333"/>
              <a:buFont typeface="Arial"/>
              <a:buChar char="•"/>
              <a:tabLst>
                <a:tab pos="261620" algn="l"/>
              </a:tabLst>
            </a:pPr>
            <a:r>
              <a:rPr sz="3000" spc="-5" dirty="0">
                <a:latin typeface="Calibri"/>
                <a:cs typeface="Calibri"/>
              </a:rPr>
              <a:t>İhalenin</a:t>
            </a:r>
            <a:r>
              <a:rPr sz="3000" spc="-85" dirty="0">
                <a:latin typeface="Calibri"/>
                <a:cs typeface="Calibri"/>
              </a:rPr>
              <a:t> </a:t>
            </a:r>
            <a:r>
              <a:rPr sz="3000" spc="-10" dirty="0">
                <a:latin typeface="Calibri"/>
                <a:cs typeface="Calibri"/>
              </a:rPr>
              <a:t>iptali,</a:t>
            </a:r>
            <a:endParaRPr sz="3000">
              <a:latin typeface="Calibri"/>
              <a:cs typeface="Calibri"/>
            </a:endParaRPr>
          </a:p>
          <a:p>
            <a:pPr marL="218440" indent="-205740" algn="just">
              <a:lnSpc>
                <a:spcPct val="100000"/>
              </a:lnSpc>
              <a:spcBef>
                <a:spcPts val="2075"/>
              </a:spcBef>
              <a:buClr>
                <a:srgbClr val="FF0000"/>
              </a:buClr>
              <a:buSzPct val="90000"/>
              <a:buFont typeface="Arial"/>
              <a:buChar char="•"/>
              <a:tabLst>
                <a:tab pos="218440" algn="l"/>
              </a:tabLst>
            </a:pPr>
            <a:r>
              <a:rPr sz="3000" spc="-10" dirty="0">
                <a:latin typeface="Calibri"/>
                <a:cs typeface="Calibri"/>
              </a:rPr>
              <a:t>Düzeltici</a:t>
            </a:r>
            <a:r>
              <a:rPr sz="3000" spc="-65" dirty="0">
                <a:latin typeface="Calibri"/>
                <a:cs typeface="Calibri"/>
              </a:rPr>
              <a:t> </a:t>
            </a:r>
            <a:r>
              <a:rPr sz="3000" spc="-5" dirty="0">
                <a:latin typeface="Calibri"/>
                <a:cs typeface="Calibri"/>
              </a:rPr>
              <a:t>işlem,</a:t>
            </a:r>
            <a:endParaRPr sz="3000">
              <a:latin typeface="Calibri"/>
              <a:cs typeface="Calibri"/>
            </a:endParaRPr>
          </a:p>
          <a:p>
            <a:pPr marL="12700" marR="5080" algn="just">
              <a:lnSpc>
                <a:spcPct val="150000"/>
              </a:lnSpc>
              <a:buClr>
                <a:srgbClr val="FF0000"/>
              </a:buClr>
              <a:buSzPct val="90000"/>
              <a:buFont typeface="Arial"/>
              <a:buChar char="•"/>
              <a:tabLst>
                <a:tab pos="220345" algn="l"/>
              </a:tabLst>
            </a:pPr>
            <a:r>
              <a:rPr sz="3000" spc="-10" dirty="0">
                <a:latin typeface="Calibri"/>
                <a:cs typeface="Calibri"/>
              </a:rPr>
              <a:t>Başvurunun </a:t>
            </a:r>
            <a:r>
              <a:rPr sz="3000" spc="-15" dirty="0">
                <a:latin typeface="Calibri"/>
                <a:cs typeface="Calibri"/>
              </a:rPr>
              <a:t>reddi ve </a:t>
            </a:r>
            <a:r>
              <a:rPr sz="3000" spc="-10" dirty="0">
                <a:latin typeface="Calibri"/>
                <a:cs typeface="Calibri"/>
              </a:rPr>
              <a:t>başvuru teminatının </a:t>
            </a:r>
            <a:r>
              <a:rPr sz="3000" spc="-10" dirty="0">
                <a:solidFill>
                  <a:srgbClr val="FF0000"/>
                </a:solidFill>
                <a:latin typeface="Calibri"/>
                <a:cs typeface="Calibri"/>
              </a:rPr>
              <a:t>(Kurulun  </a:t>
            </a:r>
            <a:r>
              <a:rPr sz="3000" spc="-20" dirty="0">
                <a:solidFill>
                  <a:srgbClr val="FF0000"/>
                </a:solidFill>
                <a:latin typeface="Calibri"/>
                <a:cs typeface="Calibri"/>
              </a:rPr>
              <a:t>görev </a:t>
            </a:r>
            <a:r>
              <a:rPr sz="3000" spc="-5" dirty="0">
                <a:solidFill>
                  <a:srgbClr val="FF0000"/>
                </a:solidFill>
                <a:latin typeface="Calibri"/>
                <a:cs typeface="Calibri"/>
              </a:rPr>
              <a:t>alanında bulunmaması hali </a:t>
            </a:r>
            <a:r>
              <a:rPr sz="3000" dirty="0">
                <a:solidFill>
                  <a:srgbClr val="FF0000"/>
                </a:solidFill>
                <a:latin typeface="Calibri"/>
                <a:cs typeface="Calibri"/>
              </a:rPr>
              <a:t>hariç) </a:t>
            </a:r>
            <a:r>
              <a:rPr sz="3000" spc="-10" dirty="0">
                <a:latin typeface="Calibri"/>
                <a:cs typeface="Calibri"/>
              </a:rPr>
              <a:t>gelir  </a:t>
            </a:r>
            <a:r>
              <a:rPr sz="3000" spc="-20" dirty="0">
                <a:latin typeface="Calibri"/>
                <a:cs typeface="Calibri"/>
              </a:rPr>
              <a:t>kaydedilmesi,</a:t>
            </a:r>
            <a:endParaRPr sz="30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156</a:t>
            </a:fld>
            <a:endParaRPr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863595" y="309371"/>
            <a:ext cx="3529584"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137661" y="423926"/>
            <a:ext cx="2889250" cy="521334"/>
          </a:xfrm>
          <a:prstGeom prst="rect">
            <a:avLst/>
          </a:prstGeom>
        </p:spPr>
        <p:txBody>
          <a:bodyPr vert="horz" wrap="square" lIns="0" tIns="0" rIns="0" bIns="0" rtlCol="0">
            <a:spAutoFit/>
          </a:bodyPr>
          <a:lstStyle/>
          <a:p>
            <a:pPr marL="12700">
              <a:lnSpc>
                <a:spcPct val="100000"/>
              </a:lnSpc>
            </a:pPr>
            <a:r>
              <a:rPr spc="-5" dirty="0"/>
              <a:t>Alınacak</a:t>
            </a:r>
            <a:r>
              <a:rPr spc="-85" dirty="0"/>
              <a:t> </a:t>
            </a:r>
            <a:r>
              <a:rPr spc="-15" dirty="0"/>
              <a:t>Kararlar</a:t>
            </a:r>
          </a:p>
        </p:txBody>
      </p:sp>
      <p:sp>
        <p:nvSpPr>
          <p:cNvPr id="7" name="object 7"/>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solidFill>
            <a:srgbClr val="FFFFFF"/>
          </a:solidFill>
        </p:spPr>
        <p:txBody>
          <a:bodyPr wrap="square" lIns="0" tIns="0" rIns="0" bIns="0" rtlCol="0"/>
          <a:lstStyle/>
          <a:p>
            <a:endParaRPr/>
          </a:p>
        </p:txBody>
      </p:sp>
      <p:sp>
        <p:nvSpPr>
          <p:cNvPr id="8" name="object 8"/>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ln w="25400">
            <a:solidFill>
              <a:srgbClr val="4F81BC"/>
            </a:solidFill>
          </a:ln>
        </p:spPr>
        <p:txBody>
          <a:bodyPr wrap="square" lIns="0" tIns="0" rIns="0" bIns="0" rtlCol="0"/>
          <a:lstStyle/>
          <a:p>
            <a:endParaRPr/>
          </a:p>
        </p:txBody>
      </p:sp>
      <p:sp>
        <p:nvSpPr>
          <p:cNvPr id="9" name="object 9"/>
          <p:cNvSpPr txBox="1"/>
          <p:nvPr/>
        </p:nvSpPr>
        <p:spPr>
          <a:xfrm>
            <a:off x="547217" y="1488185"/>
            <a:ext cx="8070850" cy="2378075"/>
          </a:xfrm>
          <a:prstGeom prst="rect">
            <a:avLst/>
          </a:prstGeom>
        </p:spPr>
        <p:txBody>
          <a:bodyPr vert="horz" wrap="square" lIns="0" tIns="0" rIns="0" bIns="0" rtlCol="0">
            <a:spAutoFit/>
          </a:bodyPr>
          <a:lstStyle/>
          <a:p>
            <a:pPr marL="12700">
              <a:lnSpc>
                <a:spcPct val="100000"/>
              </a:lnSpc>
            </a:pPr>
            <a:r>
              <a:rPr sz="2800" spc="-10" dirty="0">
                <a:solidFill>
                  <a:srgbClr val="FF0000"/>
                </a:solidFill>
                <a:latin typeface="Calibri"/>
                <a:cs typeface="Calibri"/>
              </a:rPr>
              <a:t>Başvurunun reddi</a:t>
            </a:r>
            <a:r>
              <a:rPr sz="2800" spc="-5" dirty="0">
                <a:solidFill>
                  <a:srgbClr val="FF0000"/>
                </a:solidFill>
                <a:latin typeface="Calibri"/>
                <a:cs typeface="Calibri"/>
              </a:rPr>
              <a:t> için;</a:t>
            </a:r>
            <a:endParaRPr sz="2800">
              <a:latin typeface="Calibri"/>
              <a:cs typeface="Calibri"/>
            </a:endParaRPr>
          </a:p>
          <a:p>
            <a:pPr marL="12700" marR="5080">
              <a:lnSpc>
                <a:spcPts val="5040"/>
              </a:lnSpc>
              <a:spcBef>
                <a:spcPts val="445"/>
              </a:spcBef>
              <a:buClr>
                <a:srgbClr val="0000CC"/>
              </a:buClr>
              <a:buFont typeface="Arial"/>
              <a:buChar char="•"/>
              <a:tabLst>
                <a:tab pos="218440" algn="l"/>
                <a:tab pos="2174875" algn="l"/>
                <a:tab pos="3124835" algn="l"/>
                <a:tab pos="3958590" algn="l"/>
                <a:tab pos="4530090" algn="l"/>
                <a:tab pos="5408295" algn="l"/>
                <a:tab pos="7172959" algn="l"/>
              </a:tabLst>
            </a:pPr>
            <a:r>
              <a:rPr sz="2800" spc="-5" dirty="0">
                <a:latin typeface="Calibri"/>
                <a:cs typeface="Calibri"/>
              </a:rPr>
              <a:t>Ba</a:t>
            </a:r>
            <a:r>
              <a:rPr sz="2800" spc="-50" dirty="0">
                <a:latin typeface="Calibri"/>
                <a:cs typeface="Calibri"/>
              </a:rPr>
              <a:t>ş</a:t>
            </a:r>
            <a:r>
              <a:rPr sz="2800" spc="-5" dirty="0">
                <a:latin typeface="Calibri"/>
                <a:cs typeface="Calibri"/>
              </a:rPr>
              <a:t>vu</a:t>
            </a:r>
            <a:r>
              <a:rPr sz="2800" dirty="0">
                <a:latin typeface="Calibri"/>
                <a:cs typeface="Calibri"/>
              </a:rPr>
              <a:t>r</a:t>
            </a:r>
            <a:r>
              <a:rPr sz="2800" spc="-5" dirty="0">
                <a:latin typeface="Calibri"/>
                <a:cs typeface="Calibri"/>
              </a:rPr>
              <a:t>u</a:t>
            </a:r>
            <a:r>
              <a:rPr sz="2800" spc="0" dirty="0">
                <a:latin typeface="Calibri"/>
                <a:cs typeface="Calibri"/>
              </a:rPr>
              <a:t>n</a:t>
            </a:r>
            <a:r>
              <a:rPr sz="2800" spc="-5" dirty="0">
                <a:latin typeface="Calibri"/>
                <a:cs typeface="Calibri"/>
              </a:rPr>
              <a:t>un</a:t>
            </a:r>
            <a:r>
              <a:rPr sz="2800" dirty="0">
                <a:latin typeface="Calibri"/>
                <a:cs typeface="Calibri"/>
              </a:rPr>
              <a:t>	s</a:t>
            </a:r>
            <a:r>
              <a:rPr sz="2800" spc="-5" dirty="0">
                <a:latin typeface="Calibri"/>
                <a:cs typeface="Calibri"/>
              </a:rPr>
              <a:t>ü</a:t>
            </a:r>
            <a:r>
              <a:rPr sz="2800" spc="-50" dirty="0">
                <a:latin typeface="Calibri"/>
                <a:cs typeface="Calibri"/>
              </a:rPr>
              <a:t>r</a:t>
            </a:r>
            <a:r>
              <a:rPr sz="2800" spc="-5" dirty="0">
                <a:latin typeface="Calibri"/>
                <a:cs typeface="Calibri"/>
              </a:rPr>
              <a:t>e,</a:t>
            </a:r>
            <a:r>
              <a:rPr sz="2800" dirty="0">
                <a:latin typeface="Calibri"/>
                <a:cs typeface="Calibri"/>
              </a:rPr>
              <a:t>	</a:t>
            </a:r>
            <a:r>
              <a:rPr sz="2800" spc="-10" dirty="0">
                <a:latin typeface="Calibri"/>
                <a:cs typeface="Calibri"/>
              </a:rPr>
              <a:t>u</a:t>
            </a:r>
            <a:r>
              <a:rPr sz="2800" spc="5" dirty="0">
                <a:latin typeface="Calibri"/>
                <a:cs typeface="Calibri"/>
              </a:rPr>
              <a:t>s</a:t>
            </a:r>
            <a:r>
              <a:rPr sz="2800" spc="-10" dirty="0">
                <a:latin typeface="Calibri"/>
                <a:cs typeface="Calibri"/>
              </a:rPr>
              <a:t>u</a:t>
            </a:r>
            <a:r>
              <a:rPr sz="2800" spc="-5" dirty="0">
                <a:latin typeface="Calibri"/>
                <a:cs typeface="Calibri"/>
              </a:rPr>
              <a:t>l</a:t>
            </a:r>
            <a:r>
              <a:rPr sz="2800" dirty="0">
                <a:latin typeface="Calibri"/>
                <a:cs typeface="Calibri"/>
              </a:rPr>
              <a:t>	</a:t>
            </a:r>
            <a:r>
              <a:rPr sz="2800" spc="-35" dirty="0">
                <a:latin typeface="Calibri"/>
                <a:cs typeface="Calibri"/>
              </a:rPr>
              <a:t>v</a:t>
            </a:r>
            <a:r>
              <a:rPr sz="2800" spc="-5" dirty="0">
                <a:latin typeface="Calibri"/>
                <a:cs typeface="Calibri"/>
              </a:rPr>
              <a:t>e</a:t>
            </a:r>
            <a:r>
              <a:rPr sz="2800" dirty="0">
                <a:latin typeface="Calibri"/>
                <a:cs typeface="Calibri"/>
              </a:rPr>
              <a:t>	</a:t>
            </a:r>
            <a:r>
              <a:rPr sz="2800" spc="-5" dirty="0">
                <a:latin typeface="Calibri"/>
                <a:cs typeface="Calibri"/>
              </a:rPr>
              <a:t>şek</a:t>
            </a:r>
            <a:r>
              <a:rPr sz="2800" spc="-15" dirty="0">
                <a:latin typeface="Calibri"/>
                <a:cs typeface="Calibri"/>
              </a:rPr>
              <a:t>i</a:t>
            </a:r>
            <a:r>
              <a:rPr sz="2800" dirty="0">
                <a:latin typeface="Calibri"/>
                <a:cs typeface="Calibri"/>
              </a:rPr>
              <a:t>l	</a:t>
            </a:r>
            <a:r>
              <a:rPr sz="2800" spc="-35" dirty="0">
                <a:latin typeface="Calibri"/>
                <a:cs typeface="Calibri"/>
              </a:rPr>
              <a:t>k</a:t>
            </a:r>
            <a:r>
              <a:rPr sz="2800" spc="-5" dirty="0">
                <a:latin typeface="Calibri"/>
                <a:cs typeface="Calibri"/>
              </a:rPr>
              <a:t>u</a:t>
            </a:r>
            <a:r>
              <a:rPr sz="2800" spc="-65" dirty="0">
                <a:latin typeface="Calibri"/>
                <a:cs typeface="Calibri"/>
              </a:rPr>
              <a:t>r</a:t>
            </a:r>
            <a:r>
              <a:rPr sz="2800" spc="-5" dirty="0">
                <a:latin typeface="Calibri"/>
                <a:cs typeface="Calibri"/>
              </a:rPr>
              <a:t>al</a:t>
            </a:r>
            <a:r>
              <a:rPr sz="2800" spc="-15" dirty="0">
                <a:latin typeface="Calibri"/>
                <a:cs typeface="Calibri"/>
              </a:rPr>
              <a:t>l</a:t>
            </a:r>
            <a:r>
              <a:rPr sz="2800" spc="-5" dirty="0">
                <a:latin typeface="Calibri"/>
                <a:cs typeface="Calibri"/>
              </a:rPr>
              <a:t>arı</a:t>
            </a:r>
            <a:r>
              <a:rPr sz="2800" spc="-20" dirty="0">
                <a:latin typeface="Calibri"/>
                <a:cs typeface="Calibri"/>
              </a:rPr>
              <a:t>n</a:t>
            </a:r>
            <a:r>
              <a:rPr sz="2800" spc="-5" dirty="0">
                <a:latin typeface="Calibri"/>
                <a:cs typeface="Calibri"/>
              </a:rPr>
              <a:t>a</a:t>
            </a:r>
            <a:r>
              <a:rPr sz="2800" dirty="0">
                <a:latin typeface="Calibri"/>
                <a:cs typeface="Calibri"/>
              </a:rPr>
              <a:t>	</a:t>
            </a:r>
            <a:r>
              <a:rPr sz="2800" spc="-10" dirty="0">
                <a:latin typeface="Calibri"/>
                <a:cs typeface="Calibri"/>
              </a:rPr>
              <a:t>u</a:t>
            </a:r>
            <a:r>
              <a:rPr sz="2800" spc="-55" dirty="0">
                <a:latin typeface="Calibri"/>
                <a:cs typeface="Calibri"/>
              </a:rPr>
              <a:t>y</a:t>
            </a:r>
            <a:r>
              <a:rPr sz="2800" spc="-5" dirty="0">
                <a:latin typeface="Calibri"/>
                <a:cs typeface="Calibri"/>
              </a:rPr>
              <a:t>g</a:t>
            </a:r>
            <a:r>
              <a:rPr sz="2800" spc="5" dirty="0">
                <a:latin typeface="Calibri"/>
                <a:cs typeface="Calibri"/>
              </a:rPr>
              <a:t>u</a:t>
            </a:r>
            <a:r>
              <a:rPr sz="2800" spc="-5" dirty="0">
                <a:latin typeface="Calibri"/>
                <a:cs typeface="Calibri"/>
              </a:rPr>
              <a:t>n  olmaması,</a:t>
            </a:r>
            <a:endParaRPr sz="2800">
              <a:latin typeface="Calibri"/>
              <a:cs typeface="Calibri"/>
            </a:endParaRPr>
          </a:p>
          <a:p>
            <a:pPr marL="218440" indent="-205740">
              <a:lnSpc>
                <a:spcPct val="100000"/>
              </a:lnSpc>
              <a:spcBef>
                <a:spcPts val="1230"/>
              </a:spcBef>
              <a:buClr>
                <a:srgbClr val="0000CC"/>
              </a:buClr>
              <a:buFont typeface="Arial"/>
              <a:buChar char="•"/>
              <a:tabLst>
                <a:tab pos="218440" algn="l"/>
              </a:tabLst>
            </a:pPr>
            <a:r>
              <a:rPr sz="2800" spc="-5" dirty="0">
                <a:latin typeface="Calibri"/>
                <a:cs typeface="Calibri"/>
              </a:rPr>
              <a:t>Usulüne </a:t>
            </a:r>
            <a:r>
              <a:rPr sz="2800" spc="-15" dirty="0">
                <a:latin typeface="Calibri"/>
                <a:cs typeface="Calibri"/>
              </a:rPr>
              <a:t>uygun olarak </a:t>
            </a:r>
            <a:r>
              <a:rPr sz="2800" spc="-10" dirty="0">
                <a:latin typeface="Calibri"/>
                <a:cs typeface="Calibri"/>
              </a:rPr>
              <a:t>sözleşme imzalanmış</a:t>
            </a:r>
            <a:r>
              <a:rPr sz="2800" spc="105" dirty="0">
                <a:latin typeface="Calibri"/>
                <a:cs typeface="Calibri"/>
              </a:rPr>
              <a:t> </a:t>
            </a:r>
            <a:r>
              <a:rPr sz="2800" spc="-5" dirty="0">
                <a:latin typeface="Calibri"/>
                <a:cs typeface="Calibri"/>
              </a:rPr>
              <a:t>olması,</a:t>
            </a:r>
            <a:endParaRPr sz="28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157</a:t>
            </a:fld>
            <a:endParaRPr dirty="0"/>
          </a:p>
        </p:txBody>
      </p:sp>
      <p:sp>
        <p:nvSpPr>
          <p:cNvPr id="10" name="object 10"/>
          <p:cNvSpPr txBox="1"/>
          <p:nvPr/>
        </p:nvSpPr>
        <p:spPr>
          <a:xfrm>
            <a:off x="547217" y="4049014"/>
            <a:ext cx="1418590" cy="457200"/>
          </a:xfrm>
          <a:prstGeom prst="rect">
            <a:avLst/>
          </a:prstGeom>
        </p:spPr>
        <p:txBody>
          <a:bodyPr vert="horz" wrap="square" lIns="0" tIns="0" rIns="0" bIns="0" rtlCol="0">
            <a:spAutoFit/>
          </a:bodyPr>
          <a:lstStyle/>
          <a:p>
            <a:pPr marL="218440" indent="-205740">
              <a:lnSpc>
                <a:spcPct val="100000"/>
              </a:lnSpc>
              <a:buClr>
                <a:srgbClr val="0000CC"/>
              </a:buClr>
              <a:buFont typeface="Arial"/>
              <a:buChar char="•"/>
              <a:tabLst>
                <a:tab pos="218440" algn="l"/>
              </a:tabLst>
            </a:pPr>
            <a:r>
              <a:rPr sz="2800" spc="-30" dirty="0">
                <a:latin typeface="Calibri"/>
                <a:cs typeface="Calibri"/>
              </a:rPr>
              <a:t>Şikayete</a:t>
            </a:r>
            <a:endParaRPr sz="2800">
              <a:latin typeface="Calibri"/>
              <a:cs typeface="Calibri"/>
            </a:endParaRPr>
          </a:p>
        </p:txBody>
      </p:sp>
      <p:sp>
        <p:nvSpPr>
          <p:cNvPr id="11" name="object 11"/>
          <p:cNvSpPr txBox="1"/>
          <p:nvPr/>
        </p:nvSpPr>
        <p:spPr>
          <a:xfrm>
            <a:off x="2179701" y="4049014"/>
            <a:ext cx="6436360" cy="457200"/>
          </a:xfrm>
          <a:prstGeom prst="rect">
            <a:avLst/>
          </a:prstGeom>
        </p:spPr>
        <p:txBody>
          <a:bodyPr vert="horz" wrap="square" lIns="0" tIns="0" rIns="0" bIns="0" rtlCol="0">
            <a:spAutoFit/>
          </a:bodyPr>
          <a:lstStyle/>
          <a:p>
            <a:pPr marL="12700">
              <a:lnSpc>
                <a:spcPct val="100000"/>
              </a:lnSpc>
              <a:tabLst>
                <a:tab pos="964565" algn="l"/>
                <a:tab pos="2708910" algn="l"/>
                <a:tab pos="3993515" algn="l"/>
                <a:tab pos="5604510" algn="l"/>
              </a:tabLst>
            </a:pPr>
            <a:r>
              <a:rPr sz="2800" spc="-100" dirty="0">
                <a:latin typeface="Calibri"/>
                <a:cs typeface="Calibri"/>
              </a:rPr>
              <a:t>k</a:t>
            </a:r>
            <a:r>
              <a:rPr sz="2800" spc="-10" dirty="0">
                <a:latin typeface="Calibri"/>
                <a:cs typeface="Calibri"/>
              </a:rPr>
              <a:t>o</a:t>
            </a:r>
            <a:r>
              <a:rPr sz="2800" dirty="0">
                <a:latin typeface="Calibri"/>
                <a:cs typeface="Calibri"/>
              </a:rPr>
              <a:t>n</a:t>
            </a:r>
            <a:r>
              <a:rPr sz="2800" spc="-5" dirty="0">
                <a:latin typeface="Calibri"/>
                <a:cs typeface="Calibri"/>
              </a:rPr>
              <a:t>u</a:t>
            </a:r>
            <a:r>
              <a:rPr sz="2800" dirty="0">
                <a:latin typeface="Calibri"/>
                <a:cs typeface="Calibri"/>
              </a:rPr>
              <a:t>	</a:t>
            </a:r>
            <a:r>
              <a:rPr sz="2800" spc="-5" dirty="0">
                <a:latin typeface="Calibri"/>
                <a:cs typeface="Calibri"/>
              </a:rPr>
              <a:t>işlem</a:t>
            </a:r>
            <a:r>
              <a:rPr sz="2800" spc="-20" dirty="0">
                <a:latin typeface="Calibri"/>
                <a:cs typeface="Calibri"/>
              </a:rPr>
              <a:t>l</a:t>
            </a:r>
            <a:r>
              <a:rPr sz="2800" spc="-5" dirty="0">
                <a:latin typeface="Calibri"/>
                <a:cs typeface="Calibri"/>
              </a:rPr>
              <a:t>e</a:t>
            </a:r>
            <a:r>
              <a:rPr sz="2800" spc="-45" dirty="0">
                <a:latin typeface="Calibri"/>
                <a:cs typeface="Calibri"/>
              </a:rPr>
              <a:t>r</a:t>
            </a:r>
            <a:r>
              <a:rPr sz="2800" spc="-5" dirty="0">
                <a:latin typeface="Calibri"/>
                <a:cs typeface="Calibri"/>
              </a:rPr>
              <a:t>de</a:t>
            </a:r>
            <a:r>
              <a:rPr sz="2800" dirty="0">
                <a:latin typeface="Calibri"/>
                <a:cs typeface="Calibri"/>
              </a:rPr>
              <a:t>	</a:t>
            </a:r>
            <a:r>
              <a:rPr sz="2800" spc="-10" dirty="0">
                <a:latin typeface="Calibri"/>
                <a:cs typeface="Calibri"/>
              </a:rPr>
              <a:t>hu</a:t>
            </a:r>
            <a:r>
              <a:rPr sz="2800" spc="-25" dirty="0">
                <a:latin typeface="Calibri"/>
                <a:cs typeface="Calibri"/>
              </a:rPr>
              <a:t>k</a:t>
            </a:r>
            <a:r>
              <a:rPr sz="2800" spc="-10" dirty="0">
                <a:latin typeface="Calibri"/>
                <a:cs typeface="Calibri"/>
              </a:rPr>
              <a:t>u</a:t>
            </a:r>
            <a:r>
              <a:rPr sz="2800" spc="-60" dirty="0">
                <a:latin typeface="Calibri"/>
                <a:cs typeface="Calibri"/>
              </a:rPr>
              <a:t>k</a:t>
            </a:r>
            <a:r>
              <a:rPr sz="2800" spc="-5" dirty="0">
                <a:latin typeface="Calibri"/>
                <a:cs typeface="Calibri"/>
              </a:rPr>
              <a:t>a</a:t>
            </a:r>
            <a:r>
              <a:rPr sz="2800" dirty="0">
                <a:latin typeface="Calibri"/>
                <a:cs typeface="Calibri"/>
              </a:rPr>
              <a:t>	</a:t>
            </a:r>
            <a:r>
              <a:rPr sz="2800" spc="-50" dirty="0">
                <a:latin typeface="Calibri"/>
                <a:cs typeface="Calibri"/>
              </a:rPr>
              <a:t>a</a:t>
            </a:r>
            <a:r>
              <a:rPr sz="2800" spc="-5" dirty="0">
                <a:latin typeface="Calibri"/>
                <a:cs typeface="Calibri"/>
              </a:rPr>
              <a:t>ykır</a:t>
            </a:r>
            <a:r>
              <a:rPr sz="2800" spc="-20" dirty="0">
                <a:latin typeface="Calibri"/>
                <a:cs typeface="Calibri"/>
              </a:rPr>
              <a:t>ı</a:t>
            </a:r>
            <a:r>
              <a:rPr sz="2800" dirty="0">
                <a:latin typeface="Calibri"/>
                <a:cs typeface="Calibri"/>
              </a:rPr>
              <a:t>l</a:t>
            </a:r>
            <a:r>
              <a:rPr sz="2800" spc="-15" dirty="0">
                <a:latin typeface="Calibri"/>
                <a:cs typeface="Calibri"/>
              </a:rPr>
              <a:t>ı</a:t>
            </a:r>
            <a:r>
              <a:rPr sz="2800" spc="-5" dirty="0">
                <a:latin typeface="Calibri"/>
                <a:cs typeface="Calibri"/>
              </a:rPr>
              <a:t>ğın</a:t>
            </a:r>
            <a:r>
              <a:rPr sz="2800" dirty="0">
                <a:latin typeface="Calibri"/>
                <a:cs typeface="Calibri"/>
              </a:rPr>
              <a:t>	</a:t>
            </a:r>
            <a:r>
              <a:rPr sz="2800" spc="-20" dirty="0">
                <a:latin typeface="Calibri"/>
                <a:cs typeface="Calibri"/>
              </a:rPr>
              <a:t>t</a:t>
            </a:r>
            <a:r>
              <a:rPr sz="2800" spc="-5" dirty="0">
                <a:latin typeface="Calibri"/>
                <a:cs typeface="Calibri"/>
              </a:rPr>
              <a:t>esp</a:t>
            </a:r>
            <a:r>
              <a:rPr sz="2800" spc="-25" dirty="0">
                <a:latin typeface="Calibri"/>
                <a:cs typeface="Calibri"/>
              </a:rPr>
              <a:t>i</a:t>
            </a:r>
            <a:r>
              <a:rPr sz="2800" spc="-5" dirty="0">
                <a:latin typeface="Calibri"/>
                <a:cs typeface="Calibri"/>
              </a:rPr>
              <a:t>t</a:t>
            </a:r>
            <a:endParaRPr sz="2800">
              <a:latin typeface="Calibri"/>
              <a:cs typeface="Calibri"/>
            </a:endParaRPr>
          </a:p>
        </p:txBody>
      </p:sp>
      <p:sp>
        <p:nvSpPr>
          <p:cNvPr id="12" name="object 12"/>
          <p:cNvSpPr txBox="1"/>
          <p:nvPr/>
        </p:nvSpPr>
        <p:spPr>
          <a:xfrm>
            <a:off x="547217" y="4689094"/>
            <a:ext cx="8070850" cy="1737995"/>
          </a:xfrm>
          <a:prstGeom prst="rect">
            <a:avLst/>
          </a:prstGeom>
        </p:spPr>
        <p:txBody>
          <a:bodyPr vert="horz" wrap="square" lIns="0" tIns="0" rIns="0" bIns="0" rtlCol="0">
            <a:spAutoFit/>
          </a:bodyPr>
          <a:lstStyle/>
          <a:p>
            <a:pPr marL="12700">
              <a:lnSpc>
                <a:spcPct val="100000"/>
              </a:lnSpc>
            </a:pPr>
            <a:r>
              <a:rPr sz="2800" spc="-10" dirty="0">
                <a:latin typeface="Calibri"/>
                <a:cs typeface="Calibri"/>
              </a:rPr>
              <a:t>edilememesi,</a:t>
            </a:r>
            <a:endParaRPr sz="2800">
              <a:latin typeface="Calibri"/>
              <a:cs typeface="Calibri"/>
            </a:endParaRPr>
          </a:p>
          <a:p>
            <a:pPr marL="12700" marR="5080">
              <a:lnSpc>
                <a:spcPct val="150100"/>
              </a:lnSpc>
              <a:buClr>
                <a:srgbClr val="0000CC"/>
              </a:buClr>
              <a:buFont typeface="Arial"/>
              <a:buChar char="•"/>
              <a:tabLst>
                <a:tab pos="218440" algn="l"/>
                <a:tab pos="1466215" algn="l"/>
                <a:tab pos="2632075" algn="l"/>
                <a:tab pos="4643120" algn="l"/>
                <a:tab pos="5531485" algn="l"/>
                <a:tab pos="6924675" algn="l"/>
              </a:tabLst>
            </a:pPr>
            <a:r>
              <a:rPr sz="2800" spc="-5" dirty="0">
                <a:latin typeface="Calibri"/>
                <a:cs typeface="Calibri"/>
              </a:rPr>
              <a:t>İti</a:t>
            </a:r>
            <a:r>
              <a:rPr sz="2800" spc="-75" dirty="0">
                <a:latin typeface="Calibri"/>
                <a:cs typeface="Calibri"/>
              </a:rPr>
              <a:t>r</a:t>
            </a:r>
            <a:r>
              <a:rPr sz="2800" spc="-5" dirty="0">
                <a:latin typeface="Calibri"/>
                <a:cs typeface="Calibri"/>
              </a:rPr>
              <a:t>a</a:t>
            </a:r>
            <a:r>
              <a:rPr sz="2800" spc="-65" dirty="0">
                <a:latin typeface="Calibri"/>
                <a:cs typeface="Calibri"/>
              </a:rPr>
              <a:t>z</a:t>
            </a:r>
            <a:r>
              <a:rPr sz="2800" spc="-5" dirty="0">
                <a:latin typeface="Calibri"/>
                <a:cs typeface="Calibri"/>
              </a:rPr>
              <a:t>en</a:t>
            </a:r>
            <a:r>
              <a:rPr sz="2800" dirty="0">
                <a:latin typeface="Calibri"/>
                <a:cs typeface="Calibri"/>
              </a:rPr>
              <a:t>	</a:t>
            </a:r>
            <a:r>
              <a:rPr sz="2800" spc="-5" dirty="0">
                <a:latin typeface="Calibri"/>
                <a:cs typeface="Calibri"/>
              </a:rPr>
              <a:t>şi</a:t>
            </a:r>
            <a:r>
              <a:rPr sz="2800" spc="-65" dirty="0">
                <a:latin typeface="Calibri"/>
                <a:cs typeface="Calibri"/>
              </a:rPr>
              <a:t>k</a:t>
            </a:r>
            <a:r>
              <a:rPr sz="2800" spc="-50" dirty="0">
                <a:latin typeface="Calibri"/>
                <a:cs typeface="Calibri"/>
              </a:rPr>
              <a:t>ay</a:t>
            </a:r>
            <a:r>
              <a:rPr sz="2800" spc="-20" dirty="0">
                <a:latin typeface="Calibri"/>
                <a:cs typeface="Calibri"/>
              </a:rPr>
              <a:t>e</a:t>
            </a:r>
            <a:r>
              <a:rPr sz="2800" spc="-5" dirty="0">
                <a:latin typeface="Calibri"/>
                <a:cs typeface="Calibri"/>
              </a:rPr>
              <a:t>t</a:t>
            </a:r>
            <a:r>
              <a:rPr sz="2800" dirty="0">
                <a:latin typeface="Calibri"/>
                <a:cs typeface="Calibri"/>
              </a:rPr>
              <a:t>	</a:t>
            </a:r>
            <a:r>
              <a:rPr sz="2800" spc="-5" dirty="0">
                <a:latin typeface="Calibri"/>
                <a:cs typeface="Calibri"/>
              </a:rPr>
              <a:t>ba</a:t>
            </a:r>
            <a:r>
              <a:rPr sz="2800" spc="-45" dirty="0">
                <a:latin typeface="Calibri"/>
                <a:cs typeface="Calibri"/>
              </a:rPr>
              <a:t>ş</a:t>
            </a:r>
            <a:r>
              <a:rPr sz="2800" spc="-5" dirty="0">
                <a:latin typeface="Calibri"/>
                <a:cs typeface="Calibri"/>
              </a:rPr>
              <a:t>vur</a:t>
            </a:r>
            <a:r>
              <a:rPr sz="2800" dirty="0">
                <a:latin typeface="Calibri"/>
                <a:cs typeface="Calibri"/>
              </a:rPr>
              <a:t>us</a:t>
            </a:r>
            <a:r>
              <a:rPr sz="2800" spc="-5" dirty="0">
                <a:latin typeface="Calibri"/>
                <a:cs typeface="Calibri"/>
              </a:rPr>
              <a:t>una</a:t>
            </a:r>
            <a:r>
              <a:rPr sz="2800" dirty="0">
                <a:latin typeface="Calibri"/>
                <a:cs typeface="Calibri"/>
              </a:rPr>
              <a:t>	</a:t>
            </a:r>
            <a:r>
              <a:rPr sz="2800" spc="-100" dirty="0">
                <a:latin typeface="Calibri"/>
                <a:cs typeface="Calibri"/>
              </a:rPr>
              <a:t>k</a:t>
            </a:r>
            <a:r>
              <a:rPr sz="2800" spc="-10" dirty="0">
                <a:latin typeface="Calibri"/>
                <a:cs typeface="Calibri"/>
              </a:rPr>
              <a:t>o</a:t>
            </a:r>
            <a:r>
              <a:rPr sz="2800" dirty="0">
                <a:latin typeface="Calibri"/>
                <a:cs typeface="Calibri"/>
              </a:rPr>
              <a:t>n</a:t>
            </a:r>
            <a:r>
              <a:rPr sz="2800" spc="-5" dirty="0">
                <a:latin typeface="Calibri"/>
                <a:cs typeface="Calibri"/>
              </a:rPr>
              <a:t>u</a:t>
            </a:r>
            <a:r>
              <a:rPr sz="2800" dirty="0">
                <a:latin typeface="Calibri"/>
                <a:cs typeface="Calibri"/>
              </a:rPr>
              <a:t>	</a:t>
            </a:r>
            <a:r>
              <a:rPr sz="2800" spc="-10" dirty="0">
                <a:latin typeface="Calibri"/>
                <a:cs typeface="Calibri"/>
              </a:rPr>
              <a:t>h</a:t>
            </a:r>
            <a:r>
              <a:rPr sz="2800" spc="0" dirty="0">
                <a:latin typeface="Calibri"/>
                <a:cs typeface="Calibri"/>
              </a:rPr>
              <a:t>u</a:t>
            </a:r>
            <a:r>
              <a:rPr sz="2800" dirty="0">
                <a:latin typeface="Calibri"/>
                <a:cs typeface="Calibri"/>
              </a:rPr>
              <a:t>s</a:t>
            </a:r>
            <a:r>
              <a:rPr sz="2800" spc="-10" dirty="0">
                <a:latin typeface="Calibri"/>
                <a:cs typeface="Calibri"/>
              </a:rPr>
              <a:t>us</a:t>
            </a:r>
            <a:r>
              <a:rPr sz="2800" spc="0" dirty="0">
                <a:latin typeface="Calibri"/>
                <a:cs typeface="Calibri"/>
              </a:rPr>
              <a:t>u</a:t>
            </a:r>
            <a:r>
              <a:rPr sz="2800" spc="-5" dirty="0">
                <a:latin typeface="Calibri"/>
                <a:cs typeface="Calibri"/>
              </a:rPr>
              <a:t>n</a:t>
            </a:r>
            <a:r>
              <a:rPr sz="2800" dirty="0">
                <a:latin typeface="Calibri"/>
                <a:cs typeface="Calibri"/>
              </a:rPr>
              <a:t>	</a:t>
            </a:r>
            <a:r>
              <a:rPr sz="2800" spc="-45" dirty="0">
                <a:latin typeface="Calibri"/>
                <a:cs typeface="Calibri"/>
              </a:rPr>
              <a:t>K</a:t>
            </a:r>
            <a:r>
              <a:rPr sz="2800" spc="-10" dirty="0">
                <a:latin typeface="Calibri"/>
                <a:cs typeface="Calibri"/>
              </a:rPr>
              <a:t>ur</a:t>
            </a:r>
            <a:r>
              <a:rPr sz="2800" dirty="0">
                <a:latin typeface="Calibri"/>
                <a:cs typeface="Calibri"/>
              </a:rPr>
              <a:t>u</a:t>
            </a:r>
            <a:r>
              <a:rPr sz="2800" spc="-5" dirty="0">
                <a:latin typeface="Calibri"/>
                <a:cs typeface="Calibri"/>
              </a:rPr>
              <a:t>lun  </a:t>
            </a:r>
            <a:r>
              <a:rPr sz="2800" spc="-20" dirty="0">
                <a:latin typeface="Calibri"/>
                <a:cs typeface="Calibri"/>
              </a:rPr>
              <a:t>görev </a:t>
            </a:r>
            <a:r>
              <a:rPr sz="2800" spc="-5" dirty="0">
                <a:latin typeface="Calibri"/>
                <a:cs typeface="Calibri"/>
              </a:rPr>
              <a:t>alanında</a:t>
            </a:r>
            <a:r>
              <a:rPr sz="2800" spc="-35" dirty="0">
                <a:latin typeface="Calibri"/>
                <a:cs typeface="Calibri"/>
              </a:rPr>
              <a:t> </a:t>
            </a:r>
            <a:r>
              <a:rPr sz="2800" spc="-5" dirty="0">
                <a:latin typeface="Calibri"/>
                <a:cs typeface="Calibri"/>
              </a:rPr>
              <a:t>bulunmaması.</a:t>
            </a:r>
            <a:endParaRPr sz="2800">
              <a:latin typeface="Calibri"/>
              <a:cs typeface="Calibri"/>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992124"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25537"/>
            <a:ext cx="8229600" cy="5543550"/>
          </a:xfrm>
          <a:custGeom>
            <a:avLst/>
            <a:gdLst/>
            <a:ahLst/>
            <a:cxnLst/>
            <a:rect l="l" t="t" r="r" b="b"/>
            <a:pathLst>
              <a:path w="8229600" h="5543550">
                <a:moveTo>
                  <a:pt x="0" y="5543550"/>
                </a:moveTo>
                <a:lnTo>
                  <a:pt x="8229600" y="5543550"/>
                </a:lnTo>
                <a:lnTo>
                  <a:pt x="8229600" y="0"/>
                </a:lnTo>
                <a:lnTo>
                  <a:pt x="0" y="0"/>
                </a:lnTo>
                <a:lnTo>
                  <a:pt x="0" y="5543550"/>
                </a:lnTo>
                <a:close/>
              </a:path>
            </a:pathLst>
          </a:custGeom>
          <a:solidFill>
            <a:srgbClr val="FFFFFF"/>
          </a:solidFill>
        </p:spPr>
        <p:txBody>
          <a:bodyPr wrap="square" lIns="0" tIns="0" rIns="0" bIns="0" rtlCol="0"/>
          <a:lstStyle/>
          <a:p>
            <a:endParaRPr/>
          </a:p>
        </p:txBody>
      </p:sp>
      <p:sp>
        <p:nvSpPr>
          <p:cNvPr id="6" name="object 6"/>
          <p:cNvSpPr/>
          <p:nvPr/>
        </p:nvSpPr>
        <p:spPr>
          <a:xfrm>
            <a:off x="468312" y="1125537"/>
            <a:ext cx="8229600" cy="5543550"/>
          </a:xfrm>
          <a:custGeom>
            <a:avLst/>
            <a:gdLst/>
            <a:ahLst/>
            <a:cxnLst/>
            <a:rect l="l" t="t" r="r" b="b"/>
            <a:pathLst>
              <a:path w="8229600" h="5543550">
                <a:moveTo>
                  <a:pt x="0" y="5543550"/>
                </a:moveTo>
                <a:lnTo>
                  <a:pt x="8229600" y="5543550"/>
                </a:lnTo>
                <a:lnTo>
                  <a:pt x="8229600" y="0"/>
                </a:lnTo>
                <a:lnTo>
                  <a:pt x="0" y="0"/>
                </a:lnTo>
                <a:lnTo>
                  <a:pt x="0" y="5543550"/>
                </a:lnTo>
                <a:close/>
              </a:path>
            </a:pathLst>
          </a:custGeom>
          <a:ln w="25400">
            <a:solidFill>
              <a:srgbClr val="4F81BC"/>
            </a:solidFill>
          </a:ln>
        </p:spPr>
        <p:txBody>
          <a:bodyPr wrap="square" lIns="0" tIns="0" rIns="0" bIns="0" rtlCol="0"/>
          <a:lstStyle/>
          <a:p>
            <a:endParaRPr/>
          </a:p>
        </p:txBody>
      </p:sp>
      <p:sp>
        <p:nvSpPr>
          <p:cNvPr id="7" name="object 7"/>
          <p:cNvSpPr/>
          <p:nvPr/>
        </p:nvSpPr>
        <p:spPr>
          <a:xfrm>
            <a:off x="451104" y="6390130"/>
            <a:ext cx="550164" cy="467868"/>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547217" y="1154429"/>
            <a:ext cx="8071484" cy="792480"/>
          </a:xfrm>
          <a:prstGeom prst="rect">
            <a:avLst/>
          </a:prstGeom>
        </p:spPr>
        <p:txBody>
          <a:bodyPr vert="horz" wrap="square" lIns="0" tIns="0" rIns="0" bIns="0" rtlCol="0">
            <a:spAutoFit/>
          </a:bodyPr>
          <a:lstStyle/>
          <a:p>
            <a:pPr marL="12700" marR="5080">
              <a:lnSpc>
                <a:spcPts val="3020"/>
              </a:lnSpc>
              <a:buClr>
                <a:srgbClr val="FF0000"/>
              </a:buClr>
              <a:buSzPct val="89285"/>
              <a:buFont typeface="Arial"/>
              <a:buChar char="•"/>
              <a:tabLst>
                <a:tab pos="206375" algn="l"/>
                <a:tab pos="1438910" algn="l"/>
                <a:tab pos="2614295" algn="l"/>
                <a:tab pos="3924935" algn="l"/>
                <a:tab pos="5431155" algn="l"/>
                <a:tab pos="6209665" algn="l"/>
                <a:tab pos="7251065" algn="l"/>
              </a:tabLst>
            </a:pPr>
            <a:r>
              <a:rPr sz="2800" spc="-5" dirty="0">
                <a:latin typeface="Calibri"/>
                <a:cs typeface="Calibri"/>
              </a:rPr>
              <a:t>İti</a:t>
            </a:r>
            <a:r>
              <a:rPr sz="2800" spc="-75" dirty="0">
                <a:latin typeface="Calibri"/>
                <a:cs typeface="Calibri"/>
              </a:rPr>
              <a:t>r</a:t>
            </a:r>
            <a:r>
              <a:rPr sz="2800" spc="-5" dirty="0">
                <a:latin typeface="Calibri"/>
                <a:cs typeface="Calibri"/>
              </a:rPr>
              <a:t>a</a:t>
            </a:r>
            <a:r>
              <a:rPr sz="2800" spc="-65" dirty="0">
                <a:latin typeface="Calibri"/>
                <a:cs typeface="Calibri"/>
              </a:rPr>
              <a:t>z</a:t>
            </a:r>
            <a:r>
              <a:rPr sz="2800" spc="-5" dirty="0">
                <a:latin typeface="Calibri"/>
                <a:cs typeface="Calibri"/>
              </a:rPr>
              <a:t>en</a:t>
            </a:r>
            <a:r>
              <a:rPr sz="2800" dirty="0">
                <a:latin typeface="Calibri"/>
                <a:cs typeface="Calibri"/>
              </a:rPr>
              <a:t>	</a:t>
            </a:r>
            <a:r>
              <a:rPr sz="2800" spc="-5" dirty="0">
                <a:latin typeface="Calibri"/>
                <a:cs typeface="Calibri"/>
              </a:rPr>
              <a:t>Şi</a:t>
            </a:r>
            <a:r>
              <a:rPr sz="2800" spc="-65" dirty="0">
                <a:latin typeface="Calibri"/>
                <a:cs typeface="Calibri"/>
              </a:rPr>
              <a:t>k</a:t>
            </a:r>
            <a:r>
              <a:rPr sz="2800" spc="-50" dirty="0">
                <a:latin typeface="Calibri"/>
                <a:cs typeface="Calibri"/>
              </a:rPr>
              <a:t>ay</a:t>
            </a:r>
            <a:r>
              <a:rPr sz="2800" spc="-20" dirty="0">
                <a:latin typeface="Calibri"/>
                <a:cs typeface="Calibri"/>
              </a:rPr>
              <a:t>e</a:t>
            </a:r>
            <a:r>
              <a:rPr sz="2800" spc="-5" dirty="0">
                <a:latin typeface="Calibri"/>
                <a:cs typeface="Calibri"/>
              </a:rPr>
              <a:t>t</a:t>
            </a:r>
            <a:r>
              <a:rPr sz="2800" dirty="0">
                <a:latin typeface="Calibri"/>
                <a:cs typeface="Calibri"/>
              </a:rPr>
              <a:t>	</a:t>
            </a:r>
            <a:r>
              <a:rPr sz="2800" spc="-5" dirty="0">
                <a:solidFill>
                  <a:srgbClr val="0000FF"/>
                </a:solidFill>
                <a:latin typeface="Calibri"/>
                <a:cs typeface="Calibri"/>
              </a:rPr>
              <a:t>ba</a:t>
            </a:r>
            <a:r>
              <a:rPr sz="2800" spc="-45" dirty="0">
                <a:solidFill>
                  <a:srgbClr val="0000FF"/>
                </a:solidFill>
                <a:latin typeface="Calibri"/>
                <a:cs typeface="Calibri"/>
              </a:rPr>
              <a:t>ş</a:t>
            </a:r>
            <a:r>
              <a:rPr sz="2800" spc="-5" dirty="0">
                <a:solidFill>
                  <a:srgbClr val="0000FF"/>
                </a:solidFill>
                <a:latin typeface="Calibri"/>
                <a:cs typeface="Calibri"/>
              </a:rPr>
              <a:t>vuru</a:t>
            </a:r>
            <a:r>
              <a:rPr sz="2800" dirty="0">
                <a:solidFill>
                  <a:srgbClr val="0000FF"/>
                </a:solidFill>
                <a:latin typeface="Calibri"/>
                <a:cs typeface="Calibri"/>
              </a:rPr>
              <a:t>	</a:t>
            </a:r>
            <a:r>
              <a:rPr sz="2800" spc="-10" dirty="0">
                <a:solidFill>
                  <a:srgbClr val="0000FF"/>
                </a:solidFill>
                <a:latin typeface="Calibri"/>
                <a:cs typeface="Calibri"/>
              </a:rPr>
              <a:t>bedelini</a:t>
            </a:r>
            <a:r>
              <a:rPr sz="2800" spc="-5" dirty="0">
                <a:solidFill>
                  <a:srgbClr val="0000FF"/>
                </a:solidFill>
                <a:latin typeface="Calibri"/>
                <a:cs typeface="Calibri"/>
              </a:rPr>
              <a:t>n</a:t>
            </a:r>
            <a:r>
              <a:rPr sz="2800" dirty="0">
                <a:solidFill>
                  <a:srgbClr val="0000FF"/>
                </a:solidFill>
                <a:latin typeface="Calibri"/>
                <a:cs typeface="Calibri"/>
              </a:rPr>
              <a:t>	</a:t>
            </a:r>
            <a:r>
              <a:rPr sz="2800" spc="-5" dirty="0">
                <a:solidFill>
                  <a:srgbClr val="0000FF"/>
                </a:solidFill>
                <a:latin typeface="Calibri"/>
                <a:cs typeface="Calibri"/>
              </a:rPr>
              <a:t>dört</a:t>
            </a:r>
            <a:r>
              <a:rPr sz="2800" dirty="0">
                <a:solidFill>
                  <a:srgbClr val="0000FF"/>
                </a:solidFill>
                <a:latin typeface="Calibri"/>
                <a:cs typeface="Calibri"/>
              </a:rPr>
              <a:t>	</a:t>
            </a:r>
            <a:r>
              <a:rPr sz="2800" spc="-55" dirty="0">
                <a:solidFill>
                  <a:srgbClr val="0000FF"/>
                </a:solidFill>
                <a:latin typeface="Calibri"/>
                <a:cs typeface="Calibri"/>
              </a:rPr>
              <a:t>k</a:t>
            </a:r>
            <a:r>
              <a:rPr sz="2800" spc="-25" dirty="0">
                <a:solidFill>
                  <a:srgbClr val="0000FF"/>
                </a:solidFill>
                <a:latin typeface="Calibri"/>
                <a:cs typeface="Calibri"/>
              </a:rPr>
              <a:t>a</a:t>
            </a:r>
            <a:r>
              <a:rPr sz="2800" spc="-5" dirty="0">
                <a:solidFill>
                  <a:srgbClr val="0000FF"/>
                </a:solidFill>
                <a:latin typeface="Calibri"/>
                <a:cs typeface="Calibri"/>
              </a:rPr>
              <a:t>tı</a:t>
            </a:r>
            <a:r>
              <a:rPr sz="2800" spc="-20" dirty="0">
                <a:solidFill>
                  <a:srgbClr val="0000FF"/>
                </a:solidFill>
                <a:latin typeface="Calibri"/>
                <a:cs typeface="Calibri"/>
              </a:rPr>
              <a:t>n</a:t>
            </a:r>
            <a:r>
              <a:rPr sz="2800" spc="-5" dirty="0">
                <a:solidFill>
                  <a:srgbClr val="0000FF"/>
                </a:solidFill>
                <a:latin typeface="Calibri"/>
                <a:cs typeface="Calibri"/>
              </a:rPr>
              <a:t>a</a:t>
            </a:r>
            <a:r>
              <a:rPr sz="2800" dirty="0">
                <a:solidFill>
                  <a:srgbClr val="0000FF"/>
                </a:solidFill>
                <a:latin typeface="Calibri"/>
                <a:cs typeface="Calibri"/>
              </a:rPr>
              <a:t>	</a:t>
            </a:r>
            <a:r>
              <a:rPr sz="2800" spc="-55" dirty="0">
                <a:solidFill>
                  <a:srgbClr val="0000FF"/>
                </a:solidFill>
                <a:latin typeface="Calibri"/>
                <a:cs typeface="Calibri"/>
              </a:rPr>
              <a:t>k</a:t>
            </a:r>
            <a:r>
              <a:rPr sz="2800" spc="-5" dirty="0">
                <a:solidFill>
                  <a:srgbClr val="0000FF"/>
                </a:solidFill>
                <a:latin typeface="Calibri"/>
                <a:cs typeface="Calibri"/>
              </a:rPr>
              <a:t>a</a:t>
            </a:r>
            <a:r>
              <a:rPr sz="2800" spc="0" dirty="0">
                <a:solidFill>
                  <a:srgbClr val="0000FF"/>
                </a:solidFill>
                <a:latin typeface="Calibri"/>
                <a:cs typeface="Calibri"/>
              </a:rPr>
              <a:t>d</a:t>
            </a:r>
            <a:r>
              <a:rPr sz="2800" spc="-5" dirty="0">
                <a:solidFill>
                  <a:srgbClr val="0000FF"/>
                </a:solidFill>
                <a:latin typeface="Calibri"/>
                <a:cs typeface="Calibri"/>
              </a:rPr>
              <a:t>ar  </a:t>
            </a:r>
            <a:r>
              <a:rPr sz="2800" spc="-15" dirty="0">
                <a:solidFill>
                  <a:srgbClr val="0000FF"/>
                </a:solidFill>
                <a:latin typeface="Calibri"/>
                <a:cs typeface="Calibri"/>
              </a:rPr>
              <a:t>başvuru </a:t>
            </a:r>
            <a:r>
              <a:rPr sz="2800" spc="-10" dirty="0">
                <a:solidFill>
                  <a:srgbClr val="0000FF"/>
                </a:solidFill>
                <a:latin typeface="Calibri"/>
                <a:cs typeface="Calibri"/>
              </a:rPr>
              <a:t>teminatı</a:t>
            </a:r>
            <a:r>
              <a:rPr sz="2800" spc="10" dirty="0">
                <a:solidFill>
                  <a:srgbClr val="0000FF"/>
                </a:solidFill>
                <a:latin typeface="Calibri"/>
                <a:cs typeface="Calibri"/>
              </a:rPr>
              <a:t> </a:t>
            </a:r>
            <a:r>
              <a:rPr sz="2800" spc="-5" dirty="0">
                <a:latin typeface="Calibri"/>
                <a:cs typeface="Calibri"/>
              </a:rPr>
              <a:t>alınabilecek.</a:t>
            </a:r>
            <a:endParaRPr sz="2800">
              <a:latin typeface="Calibri"/>
              <a:cs typeface="Calibri"/>
            </a:endParaRPr>
          </a:p>
        </p:txBody>
      </p:sp>
      <p:sp>
        <p:nvSpPr>
          <p:cNvPr id="18" name="object 18"/>
          <p:cNvSpPr txBox="1"/>
          <p:nvPr/>
        </p:nvSpPr>
        <p:spPr>
          <a:xfrm>
            <a:off x="547217" y="6176035"/>
            <a:ext cx="1924685" cy="381000"/>
          </a:xfrm>
          <a:prstGeom prst="rect">
            <a:avLst/>
          </a:prstGeom>
        </p:spPr>
        <p:txBody>
          <a:bodyPr vert="horz" wrap="square" lIns="0" tIns="0" rIns="0" bIns="0" rtlCol="0">
            <a:spAutoFit/>
          </a:bodyPr>
          <a:lstStyle/>
          <a:p>
            <a:pPr marL="12700">
              <a:lnSpc>
                <a:spcPts val="2755"/>
              </a:lnSpc>
            </a:pPr>
            <a:r>
              <a:rPr sz="2800" spc="-10" dirty="0">
                <a:latin typeface="Calibri"/>
                <a:cs typeface="Calibri"/>
              </a:rPr>
              <a:t>verilebilecek.</a:t>
            </a:r>
            <a:endParaRPr sz="2800">
              <a:latin typeface="Calibri"/>
              <a:cs typeface="Calibri"/>
            </a:endParaRPr>
          </a:p>
        </p:txBody>
      </p:sp>
      <p:sp>
        <p:nvSpPr>
          <p:cNvPr id="19" name="object 19"/>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158</a:t>
            </a:fld>
            <a:endParaRPr dirty="0"/>
          </a:p>
        </p:txBody>
      </p:sp>
      <p:sp>
        <p:nvSpPr>
          <p:cNvPr id="9" name="object 9"/>
          <p:cNvSpPr txBox="1"/>
          <p:nvPr/>
        </p:nvSpPr>
        <p:spPr>
          <a:xfrm>
            <a:off x="547217" y="1874011"/>
            <a:ext cx="2899410" cy="457200"/>
          </a:xfrm>
          <a:prstGeom prst="rect">
            <a:avLst/>
          </a:prstGeom>
        </p:spPr>
        <p:txBody>
          <a:bodyPr vert="horz" wrap="square" lIns="0" tIns="0" rIns="0" bIns="0" rtlCol="0">
            <a:spAutoFit/>
          </a:bodyPr>
          <a:lstStyle/>
          <a:p>
            <a:pPr marL="218440" indent="-205740">
              <a:lnSpc>
                <a:spcPct val="100000"/>
              </a:lnSpc>
              <a:buClr>
                <a:srgbClr val="0000CC"/>
              </a:buClr>
              <a:buFont typeface="Arial"/>
              <a:buChar char="•"/>
              <a:tabLst>
                <a:tab pos="218440" algn="l"/>
                <a:tab pos="2174875" algn="l"/>
              </a:tabLst>
            </a:pPr>
            <a:r>
              <a:rPr sz="2800" spc="-5" dirty="0">
                <a:latin typeface="Calibri"/>
                <a:cs typeface="Calibri"/>
              </a:rPr>
              <a:t>Ba</a:t>
            </a:r>
            <a:r>
              <a:rPr sz="2800" spc="-50" dirty="0">
                <a:latin typeface="Calibri"/>
                <a:cs typeface="Calibri"/>
              </a:rPr>
              <a:t>ş</a:t>
            </a:r>
            <a:r>
              <a:rPr sz="2800" spc="-5" dirty="0">
                <a:latin typeface="Calibri"/>
                <a:cs typeface="Calibri"/>
              </a:rPr>
              <a:t>vu</a:t>
            </a:r>
            <a:r>
              <a:rPr sz="2800" dirty="0">
                <a:latin typeface="Calibri"/>
                <a:cs typeface="Calibri"/>
              </a:rPr>
              <a:t>r</a:t>
            </a:r>
            <a:r>
              <a:rPr sz="2800" spc="-5" dirty="0">
                <a:latin typeface="Calibri"/>
                <a:cs typeface="Calibri"/>
              </a:rPr>
              <a:t>u</a:t>
            </a:r>
            <a:r>
              <a:rPr sz="2800" spc="0" dirty="0">
                <a:latin typeface="Calibri"/>
                <a:cs typeface="Calibri"/>
              </a:rPr>
              <a:t>n</a:t>
            </a:r>
            <a:r>
              <a:rPr sz="2800" spc="-5" dirty="0">
                <a:latin typeface="Calibri"/>
                <a:cs typeface="Calibri"/>
              </a:rPr>
              <a:t>un</a:t>
            </a:r>
            <a:r>
              <a:rPr sz="2800" dirty="0">
                <a:latin typeface="Calibri"/>
                <a:cs typeface="Calibri"/>
              </a:rPr>
              <a:t>	s</a:t>
            </a:r>
            <a:r>
              <a:rPr sz="2800" spc="-5" dirty="0">
                <a:latin typeface="Calibri"/>
                <a:cs typeface="Calibri"/>
              </a:rPr>
              <a:t>ü</a:t>
            </a:r>
            <a:r>
              <a:rPr sz="2800" spc="-50" dirty="0">
                <a:latin typeface="Calibri"/>
                <a:cs typeface="Calibri"/>
              </a:rPr>
              <a:t>r</a:t>
            </a:r>
            <a:r>
              <a:rPr sz="2800" dirty="0">
                <a:latin typeface="Calibri"/>
                <a:cs typeface="Calibri"/>
              </a:rPr>
              <a:t>e,</a:t>
            </a:r>
            <a:endParaRPr sz="2800">
              <a:latin typeface="Calibri"/>
              <a:cs typeface="Calibri"/>
            </a:endParaRPr>
          </a:p>
        </p:txBody>
      </p:sp>
      <p:sp>
        <p:nvSpPr>
          <p:cNvPr id="10" name="object 10"/>
          <p:cNvSpPr txBox="1"/>
          <p:nvPr/>
        </p:nvSpPr>
        <p:spPr>
          <a:xfrm>
            <a:off x="3659504" y="1874011"/>
            <a:ext cx="4958715" cy="457200"/>
          </a:xfrm>
          <a:prstGeom prst="rect">
            <a:avLst/>
          </a:prstGeom>
        </p:spPr>
        <p:txBody>
          <a:bodyPr vert="horz" wrap="square" lIns="0" tIns="0" rIns="0" bIns="0" rtlCol="0">
            <a:spAutoFit/>
          </a:bodyPr>
          <a:lstStyle/>
          <a:p>
            <a:pPr marL="12700">
              <a:lnSpc>
                <a:spcPct val="100000"/>
              </a:lnSpc>
              <a:tabLst>
                <a:tab pos="846455" algn="l"/>
                <a:tab pos="1417955" algn="l"/>
                <a:tab pos="2296160" algn="l"/>
                <a:tab pos="4060825" algn="l"/>
              </a:tabLst>
            </a:pPr>
            <a:r>
              <a:rPr sz="2800" spc="-10" dirty="0">
                <a:latin typeface="Calibri"/>
                <a:cs typeface="Calibri"/>
              </a:rPr>
              <a:t>u</a:t>
            </a:r>
            <a:r>
              <a:rPr sz="2800" spc="0" dirty="0">
                <a:latin typeface="Calibri"/>
                <a:cs typeface="Calibri"/>
              </a:rPr>
              <a:t>s</a:t>
            </a:r>
            <a:r>
              <a:rPr sz="2800" spc="-10" dirty="0">
                <a:latin typeface="Calibri"/>
                <a:cs typeface="Calibri"/>
              </a:rPr>
              <a:t>u</a:t>
            </a:r>
            <a:r>
              <a:rPr sz="2800" spc="-5" dirty="0">
                <a:latin typeface="Calibri"/>
                <a:cs typeface="Calibri"/>
              </a:rPr>
              <a:t>l</a:t>
            </a:r>
            <a:r>
              <a:rPr sz="2800" dirty="0">
                <a:latin typeface="Calibri"/>
                <a:cs typeface="Calibri"/>
              </a:rPr>
              <a:t>	</a:t>
            </a:r>
            <a:r>
              <a:rPr sz="2800" spc="-35" dirty="0">
                <a:latin typeface="Calibri"/>
                <a:cs typeface="Calibri"/>
              </a:rPr>
              <a:t>v</a:t>
            </a:r>
            <a:r>
              <a:rPr sz="2800" spc="-5" dirty="0">
                <a:latin typeface="Calibri"/>
                <a:cs typeface="Calibri"/>
              </a:rPr>
              <a:t>e</a:t>
            </a:r>
            <a:r>
              <a:rPr sz="2800" dirty="0">
                <a:latin typeface="Calibri"/>
                <a:cs typeface="Calibri"/>
              </a:rPr>
              <a:t>	şek</a:t>
            </a:r>
            <a:r>
              <a:rPr sz="2800" spc="-15" dirty="0">
                <a:latin typeface="Calibri"/>
                <a:cs typeface="Calibri"/>
              </a:rPr>
              <a:t>i</a:t>
            </a:r>
            <a:r>
              <a:rPr sz="2800" dirty="0">
                <a:latin typeface="Calibri"/>
                <a:cs typeface="Calibri"/>
              </a:rPr>
              <a:t>l	</a:t>
            </a:r>
            <a:r>
              <a:rPr sz="2800" spc="-30" dirty="0">
                <a:latin typeface="Calibri"/>
                <a:cs typeface="Calibri"/>
              </a:rPr>
              <a:t>k</a:t>
            </a:r>
            <a:r>
              <a:rPr sz="2800" spc="-5" dirty="0">
                <a:latin typeface="Calibri"/>
                <a:cs typeface="Calibri"/>
              </a:rPr>
              <a:t>u</a:t>
            </a:r>
            <a:r>
              <a:rPr sz="2800" spc="-65" dirty="0">
                <a:latin typeface="Calibri"/>
                <a:cs typeface="Calibri"/>
              </a:rPr>
              <a:t>r</a:t>
            </a:r>
            <a:r>
              <a:rPr sz="2800" dirty="0">
                <a:latin typeface="Calibri"/>
                <a:cs typeface="Calibri"/>
              </a:rPr>
              <a:t>al</a:t>
            </a:r>
            <a:r>
              <a:rPr sz="2800" spc="-15" dirty="0">
                <a:latin typeface="Calibri"/>
                <a:cs typeface="Calibri"/>
              </a:rPr>
              <a:t>l</a:t>
            </a:r>
            <a:r>
              <a:rPr sz="2800" dirty="0">
                <a:latin typeface="Calibri"/>
                <a:cs typeface="Calibri"/>
              </a:rPr>
              <a:t>ar</a:t>
            </a:r>
            <a:r>
              <a:rPr sz="2800" spc="-10" dirty="0">
                <a:latin typeface="Calibri"/>
                <a:cs typeface="Calibri"/>
              </a:rPr>
              <a:t>ı</a:t>
            </a:r>
            <a:r>
              <a:rPr sz="2800" spc="-5" dirty="0">
                <a:latin typeface="Calibri"/>
                <a:cs typeface="Calibri"/>
              </a:rPr>
              <a:t>na</a:t>
            </a:r>
            <a:r>
              <a:rPr sz="2800" dirty="0">
                <a:latin typeface="Calibri"/>
                <a:cs typeface="Calibri"/>
              </a:rPr>
              <a:t>	</a:t>
            </a:r>
            <a:r>
              <a:rPr sz="2800" spc="-10" dirty="0">
                <a:latin typeface="Calibri"/>
                <a:cs typeface="Calibri"/>
              </a:rPr>
              <a:t>u</a:t>
            </a:r>
            <a:r>
              <a:rPr sz="2800" spc="-55" dirty="0">
                <a:latin typeface="Calibri"/>
                <a:cs typeface="Calibri"/>
              </a:rPr>
              <a:t>y</a:t>
            </a:r>
            <a:r>
              <a:rPr sz="2800" spc="-5" dirty="0">
                <a:latin typeface="Calibri"/>
                <a:cs typeface="Calibri"/>
              </a:rPr>
              <a:t>g</a:t>
            </a:r>
            <a:r>
              <a:rPr sz="2800" spc="5" dirty="0">
                <a:latin typeface="Calibri"/>
                <a:cs typeface="Calibri"/>
              </a:rPr>
              <a:t>u</a:t>
            </a:r>
            <a:r>
              <a:rPr sz="2800" spc="-5" dirty="0">
                <a:latin typeface="Calibri"/>
                <a:cs typeface="Calibri"/>
              </a:rPr>
              <a:t>n</a:t>
            </a:r>
            <a:endParaRPr sz="2800">
              <a:latin typeface="Calibri"/>
              <a:cs typeface="Calibri"/>
            </a:endParaRPr>
          </a:p>
        </p:txBody>
      </p:sp>
      <p:sp>
        <p:nvSpPr>
          <p:cNvPr id="11" name="object 11"/>
          <p:cNvSpPr txBox="1"/>
          <p:nvPr/>
        </p:nvSpPr>
        <p:spPr>
          <a:xfrm>
            <a:off x="547217" y="2258059"/>
            <a:ext cx="7557134" cy="841375"/>
          </a:xfrm>
          <a:prstGeom prst="rect">
            <a:avLst/>
          </a:prstGeom>
        </p:spPr>
        <p:txBody>
          <a:bodyPr vert="horz" wrap="square" lIns="0" tIns="0" rIns="0" bIns="0" rtlCol="0">
            <a:spAutoFit/>
          </a:bodyPr>
          <a:lstStyle/>
          <a:p>
            <a:pPr marL="12700">
              <a:lnSpc>
                <a:spcPts val="3190"/>
              </a:lnSpc>
            </a:pPr>
            <a:r>
              <a:rPr sz="2800" spc="-5" dirty="0">
                <a:latin typeface="Calibri"/>
                <a:cs typeface="Calibri"/>
              </a:rPr>
              <a:t>olmaması,</a:t>
            </a:r>
            <a:endParaRPr sz="2800">
              <a:latin typeface="Calibri"/>
              <a:cs typeface="Calibri"/>
            </a:endParaRPr>
          </a:p>
          <a:p>
            <a:pPr marL="218440" indent="-205740">
              <a:lnSpc>
                <a:spcPts val="3190"/>
              </a:lnSpc>
              <a:buClr>
                <a:srgbClr val="0000CC"/>
              </a:buClr>
              <a:buFont typeface="Arial"/>
              <a:buChar char="•"/>
              <a:tabLst>
                <a:tab pos="218440" algn="l"/>
              </a:tabLst>
            </a:pPr>
            <a:r>
              <a:rPr sz="2800" spc="-5" dirty="0">
                <a:latin typeface="Calibri"/>
                <a:cs typeface="Calibri"/>
              </a:rPr>
              <a:t>Usulüne </a:t>
            </a:r>
            <a:r>
              <a:rPr sz="2800" spc="-15" dirty="0">
                <a:latin typeface="Calibri"/>
                <a:cs typeface="Calibri"/>
              </a:rPr>
              <a:t>uygun olarak </a:t>
            </a:r>
            <a:r>
              <a:rPr sz="2800" spc="-10" dirty="0">
                <a:latin typeface="Calibri"/>
                <a:cs typeface="Calibri"/>
              </a:rPr>
              <a:t>sözleşme imzalanmış</a:t>
            </a:r>
            <a:r>
              <a:rPr sz="2800" spc="105" dirty="0">
                <a:latin typeface="Calibri"/>
                <a:cs typeface="Calibri"/>
              </a:rPr>
              <a:t> </a:t>
            </a:r>
            <a:r>
              <a:rPr sz="2800" spc="-5" dirty="0">
                <a:latin typeface="Calibri"/>
                <a:cs typeface="Calibri"/>
              </a:rPr>
              <a:t>olması,</a:t>
            </a:r>
            <a:endParaRPr sz="2800">
              <a:latin typeface="Calibri"/>
              <a:cs typeface="Calibri"/>
            </a:endParaRPr>
          </a:p>
        </p:txBody>
      </p:sp>
      <p:sp>
        <p:nvSpPr>
          <p:cNvPr id="12" name="object 12"/>
          <p:cNvSpPr txBox="1"/>
          <p:nvPr/>
        </p:nvSpPr>
        <p:spPr>
          <a:xfrm>
            <a:off x="547217" y="3026155"/>
            <a:ext cx="2367915" cy="457200"/>
          </a:xfrm>
          <a:prstGeom prst="rect">
            <a:avLst/>
          </a:prstGeom>
        </p:spPr>
        <p:txBody>
          <a:bodyPr vert="horz" wrap="square" lIns="0" tIns="0" rIns="0" bIns="0" rtlCol="0">
            <a:spAutoFit/>
          </a:bodyPr>
          <a:lstStyle/>
          <a:p>
            <a:pPr marL="218440" indent="-205740">
              <a:lnSpc>
                <a:spcPct val="100000"/>
              </a:lnSpc>
              <a:buClr>
                <a:srgbClr val="0000CC"/>
              </a:buClr>
              <a:buFont typeface="Arial"/>
              <a:buChar char="•"/>
              <a:tabLst>
                <a:tab pos="218440" algn="l"/>
                <a:tab pos="1644650" algn="l"/>
              </a:tabLst>
            </a:pPr>
            <a:r>
              <a:rPr sz="2800" spc="-5" dirty="0">
                <a:solidFill>
                  <a:srgbClr val="0000FF"/>
                </a:solidFill>
                <a:latin typeface="Calibri"/>
                <a:cs typeface="Calibri"/>
              </a:rPr>
              <a:t>Şi</a:t>
            </a:r>
            <a:r>
              <a:rPr sz="2800" spc="-65" dirty="0">
                <a:solidFill>
                  <a:srgbClr val="0000FF"/>
                </a:solidFill>
                <a:latin typeface="Calibri"/>
                <a:cs typeface="Calibri"/>
              </a:rPr>
              <a:t>k</a:t>
            </a:r>
            <a:r>
              <a:rPr sz="2800" spc="-50" dirty="0">
                <a:solidFill>
                  <a:srgbClr val="0000FF"/>
                </a:solidFill>
                <a:latin typeface="Calibri"/>
                <a:cs typeface="Calibri"/>
              </a:rPr>
              <a:t>a</a:t>
            </a:r>
            <a:r>
              <a:rPr sz="2800" spc="-45" dirty="0">
                <a:solidFill>
                  <a:srgbClr val="0000FF"/>
                </a:solidFill>
                <a:latin typeface="Calibri"/>
                <a:cs typeface="Calibri"/>
              </a:rPr>
              <a:t>y</a:t>
            </a:r>
            <a:r>
              <a:rPr sz="2800" spc="-15" dirty="0">
                <a:solidFill>
                  <a:srgbClr val="0000FF"/>
                </a:solidFill>
                <a:latin typeface="Calibri"/>
                <a:cs typeface="Calibri"/>
              </a:rPr>
              <a:t>e</a:t>
            </a:r>
            <a:r>
              <a:rPr sz="2800" spc="-35" dirty="0">
                <a:solidFill>
                  <a:srgbClr val="0000FF"/>
                </a:solidFill>
                <a:latin typeface="Calibri"/>
                <a:cs typeface="Calibri"/>
              </a:rPr>
              <a:t>t</a:t>
            </a:r>
            <a:r>
              <a:rPr sz="2800" dirty="0">
                <a:solidFill>
                  <a:srgbClr val="0000FF"/>
                </a:solidFill>
                <a:latin typeface="Calibri"/>
                <a:cs typeface="Calibri"/>
              </a:rPr>
              <a:t>e	</a:t>
            </a:r>
            <a:r>
              <a:rPr sz="2800" spc="-105" dirty="0">
                <a:solidFill>
                  <a:srgbClr val="0000FF"/>
                </a:solidFill>
                <a:latin typeface="Calibri"/>
                <a:cs typeface="Calibri"/>
              </a:rPr>
              <a:t>k</a:t>
            </a:r>
            <a:r>
              <a:rPr sz="2800" spc="-10" dirty="0">
                <a:solidFill>
                  <a:srgbClr val="0000FF"/>
                </a:solidFill>
                <a:latin typeface="Calibri"/>
                <a:cs typeface="Calibri"/>
              </a:rPr>
              <a:t>onu</a:t>
            </a:r>
            <a:endParaRPr sz="2800">
              <a:latin typeface="Calibri"/>
              <a:cs typeface="Calibri"/>
            </a:endParaRPr>
          </a:p>
        </p:txBody>
      </p:sp>
      <p:sp>
        <p:nvSpPr>
          <p:cNvPr id="13" name="object 13"/>
          <p:cNvSpPr txBox="1"/>
          <p:nvPr/>
        </p:nvSpPr>
        <p:spPr>
          <a:xfrm>
            <a:off x="3132201" y="3026155"/>
            <a:ext cx="5485130" cy="457200"/>
          </a:xfrm>
          <a:prstGeom prst="rect">
            <a:avLst/>
          </a:prstGeom>
        </p:spPr>
        <p:txBody>
          <a:bodyPr vert="horz" wrap="square" lIns="0" tIns="0" rIns="0" bIns="0" rtlCol="0">
            <a:spAutoFit/>
          </a:bodyPr>
          <a:lstStyle/>
          <a:p>
            <a:pPr marL="12700">
              <a:lnSpc>
                <a:spcPct val="100000"/>
              </a:lnSpc>
              <a:tabLst>
                <a:tab pos="1756410" algn="l"/>
                <a:tab pos="3041015" algn="l"/>
                <a:tab pos="4652010" algn="l"/>
              </a:tabLst>
            </a:pPr>
            <a:r>
              <a:rPr sz="2800" spc="-10" dirty="0">
                <a:solidFill>
                  <a:srgbClr val="0000FF"/>
                </a:solidFill>
                <a:latin typeface="Calibri"/>
                <a:cs typeface="Calibri"/>
              </a:rPr>
              <a:t>işlemlerde	</a:t>
            </a:r>
            <a:r>
              <a:rPr sz="2800" spc="-20" dirty="0">
                <a:solidFill>
                  <a:srgbClr val="0000FF"/>
                </a:solidFill>
                <a:latin typeface="Calibri"/>
                <a:cs typeface="Calibri"/>
              </a:rPr>
              <a:t>hukuka	</a:t>
            </a:r>
            <a:r>
              <a:rPr sz="2800" spc="-10" dirty="0">
                <a:solidFill>
                  <a:srgbClr val="0000FF"/>
                </a:solidFill>
                <a:latin typeface="Calibri"/>
                <a:cs typeface="Calibri"/>
              </a:rPr>
              <a:t>aykırılığın	tespit</a:t>
            </a:r>
            <a:endParaRPr sz="2800">
              <a:latin typeface="Calibri"/>
              <a:cs typeface="Calibri"/>
            </a:endParaRPr>
          </a:p>
        </p:txBody>
      </p:sp>
      <p:sp>
        <p:nvSpPr>
          <p:cNvPr id="14" name="object 14"/>
          <p:cNvSpPr txBox="1"/>
          <p:nvPr/>
        </p:nvSpPr>
        <p:spPr>
          <a:xfrm>
            <a:off x="547217" y="3410457"/>
            <a:ext cx="8069580" cy="1225550"/>
          </a:xfrm>
          <a:prstGeom prst="rect">
            <a:avLst/>
          </a:prstGeom>
        </p:spPr>
        <p:txBody>
          <a:bodyPr vert="horz" wrap="square" lIns="0" tIns="0" rIns="0" bIns="0" rtlCol="0">
            <a:spAutoFit/>
          </a:bodyPr>
          <a:lstStyle/>
          <a:p>
            <a:pPr marL="12700">
              <a:lnSpc>
                <a:spcPts val="3190"/>
              </a:lnSpc>
            </a:pPr>
            <a:r>
              <a:rPr sz="2800" spc="-10" dirty="0">
                <a:solidFill>
                  <a:srgbClr val="0000FF"/>
                </a:solidFill>
                <a:latin typeface="Calibri"/>
                <a:cs typeface="Calibri"/>
              </a:rPr>
              <a:t>edilememesi,</a:t>
            </a:r>
            <a:endParaRPr sz="2800">
              <a:latin typeface="Calibri"/>
              <a:cs typeface="Calibri"/>
            </a:endParaRPr>
          </a:p>
          <a:p>
            <a:pPr marL="12700" marR="5080">
              <a:lnSpc>
                <a:spcPts val="3020"/>
              </a:lnSpc>
              <a:spcBef>
                <a:spcPts val="215"/>
              </a:spcBef>
              <a:buClr>
                <a:srgbClr val="0000CC"/>
              </a:buClr>
              <a:buFont typeface="Arial"/>
              <a:buChar char="•"/>
              <a:tabLst>
                <a:tab pos="218440" algn="l"/>
                <a:tab pos="1039494" algn="l"/>
                <a:tab pos="1425575" algn="l"/>
                <a:tab pos="2493645" algn="l"/>
                <a:tab pos="2551430" algn="l"/>
                <a:tab pos="4521200" algn="l"/>
                <a:tab pos="4673600" algn="l"/>
                <a:tab pos="5370195" algn="l"/>
                <a:tab pos="6345555" algn="l"/>
                <a:tab pos="6720205" algn="l"/>
              </a:tabLst>
            </a:pPr>
            <a:r>
              <a:rPr sz="2800" spc="-5" dirty="0">
                <a:latin typeface="Calibri"/>
                <a:cs typeface="Calibri"/>
              </a:rPr>
              <a:t>İti</a:t>
            </a:r>
            <a:r>
              <a:rPr sz="2800" spc="-75" dirty="0">
                <a:latin typeface="Calibri"/>
                <a:cs typeface="Calibri"/>
              </a:rPr>
              <a:t>r</a:t>
            </a:r>
            <a:r>
              <a:rPr sz="2800" spc="-5" dirty="0">
                <a:latin typeface="Calibri"/>
                <a:cs typeface="Calibri"/>
              </a:rPr>
              <a:t>a</a:t>
            </a:r>
            <a:r>
              <a:rPr sz="2800" spc="-65" dirty="0">
                <a:latin typeface="Calibri"/>
                <a:cs typeface="Calibri"/>
              </a:rPr>
              <a:t>z</a:t>
            </a:r>
            <a:r>
              <a:rPr sz="2800" spc="-5" dirty="0">
                <a:latin typeface="Calibri"/>
                <a:cs typeface="Calibri"/>
              </a:rPr>
              <a:t>en</a:t>
            </a:r>
            <a:r>
              <a:rPr sz="2800" dirty="0">
                <a:latin typeface="Calibri"/>
                <a:cs typeface="Calibri"/>
              </a:rPr>
              <a:t>	</a:t>
            </a:r>
            <a:r>
              <a:rPr sz="2800" spc="-5" dirty="0">
                <a:latin typeface="Calibri"/>
                <a:cs typeface="Calibri"/>
              </a:rPr>
              <a:t>şi</a:t>
            </a:r>
            <a:r>
              <a:rPr sz="2800" spc="-50" dirty="0">
                <a:latin typeface="Calibri"/>
                <a:cs typeface="Calibri"/>
              </a:rPr>
              <a:t>kay</a:t>
            </a:r>
            <a:r>
              <a:rPr sz="2800" spc="-20" dirty="0">
                <a:latin typeface="Calibri"/>
                <a:cs typeface="Calibri"/>
              </a:rPr>
              <a:t>e</a:t>
            </a:r>
            <a:r>
              <a:rPr sz="2800" spc="-5" dirty="0">
                <a:latin typeface="Calibri"/>
                <a:cs typeface="Calibri"/>
              </a:rPr>
              <a:t>t</a:t>
            </a:r>
            <a:r>
              <a:rPr sz="2800" dirty="0">
                <a:latin typeface="Calibri"/>
                <a:cs typeface="Calibri"/>
              </a:rPr>
              <a:t>		</a:t>
            </a:r>
            <a:r>
              <a:rPr sz="2800" spc="-5" dirty="0">
                <a:latin typeface="Calibri"/>
                <a:cs typeface="Calibri"/>
              </a:rPr>
              <a:t>ba</a:t>
            </a:r>
            <a:r>
              <a:rPr sz="2800" spc="-55" dirty="0">
                <a:latin typeface="Calibri"/>
                <a:cs typeface="Calibri"/>
              </a:rPr>
              <a:t>ş</a:t>
            </a:r>
            <a:r>
              <a:rPr sz="2800" spc="-5" dirty="0">
                <a:latin typeface="Calibri"/>
                <a:cs typeface="Calibri"/>
              </a:rPr>
              <a:t>vu</a:t>
            </a:r>
            <a:r>
              <a:rPr sz="2800" dirty="0">
                <a:latin typeface="Calibri"/>
                <a:cs typeface="Calibri"/>
              </a:rPr>
              <a:t>r</a:t>
            </a:r>
            <a:r>
              <a:rPr sz="2800" spc="-5" dirty="0">
                <a:latin typeface="Calibri"/>
                <a:cs typeface="Calibri"/>
              </a:rPr>
              <a:t>u</a:t>
            </a:r>
            <a:r>
              <a:rPr sz="2800" spc="5" dirty="0">
                <a:latin typeface="Calibri"/>
                <a:cs typeface="Calibri"/>
              </a:rPr>
              <a:t>s</a:t>
            </a:r>
            <a:r>
              <a:rPr sz="2800" spc="-5" dirty="0">
                <a:latin typeface="Calibri"/>
                <a:cs typeface="Calibri"/>
              </a:rPr>
              <a:t>una</a:t>
            </a:r>
            <a:r>
              <a:rPr sz="2800" dirty="0">
                <a:latin typeface="Calibri"/>
                <a:cs typeface="Calibri"/>
              </a:rPr>
              <a:t>	</a:t>
            </a:r>
            <a:r>
              <a:rPr sz="2800" spc="-90" dirty="0">
                <a:latin typeface="Calibri"/>
                <a:cs typeface="Calibri"/>
              </a:rPr>
              <a:t>k</a:t>
            </a:r>
            <a:r>
              <a:rPr sz="2800" spc="-10" dirty="0">
                <a:latin typeface="Calibri"/>
                <a:cs typeface="Calibri"/>
              </a:rPr>
              <a:t>o</a:t>
            </a:r>
            <a:r>
              <a:rPr sz="2800" dirty="0">
                <a:latin typeface="Calibri"/>
                <a:cs typeface="Calibri"/>
              </a:rPr>
              <a:t>n</a:t>
            </a:r>
            <a:r>
              <a:rPr sz="2800" spc="-5" dirty="0">
                <a:latin typeface="Calibri"/>
                <a:cs typeface="Calibri"/>
              </a:rPr>
              <a:t>u</a:t>
            </a:r>
            <a:r>
              <a:rPr sz="2800" dirty="0">
                <a:latin typeface="Calibri"/>
                <a:cs typeface="Calibri"/>
              </a:rPr>
              <a:t>	</a:t>
            </a:r>
            <a:r>
              <a:rPr sz="2800" spc="-10" dirty="0">
                <a:latin typeface="Calibri"/>
                <a:cs typeface="Calibri"/>
              </a:rPr>
              <a:t>h</a:t>
            </a:r>
            <a:r>
              <a:rPr sz="2800" spc="0" dirty="0">
                <a:latin typeface="Calibri"/>
                <a:cs typeface="Calibri"/>
              </a:rPr>
              <a:t>u</a:t>
            </a:r>
            <a:r>
              <a:rPr sz="2800" dirty="0">
                <a:latin typeface="Calibri"/>
                <a:cs typeface="Calibri"/>
              </a:rPr>
              <a:t>s</a:t>
            </a:r>
            <a:r>
              <a:rPr sz="2800" spc="-10" dirty="0">
                <a:latin typeface="Calibri"/>
                <a:cs typeface="Calibri"/>
              </a:rPr>
              <a:t>us</a:t>
            </a:r>
            <a:r>
              <a:rPr sz="2800" spc="0" dirty="0">
                <a:latin typeface="Calibri"/>
                <a:cs typeface="Calibri"/>
              </a:rPr>
              <a:t>u</a:t>
            </a:r>
            <a:r>
              <a:rPr sz="2800" spc="-5" dirty="0">
                <a:latin typeface="Calibri"/>
                <a:cs typeface="Calibri"/>
              </a:rPr>
              <a:t>n</a:t>
            </a:r>
            <a:r>
              <a:rPr sz="2800" dirty="0">
                <a:latin typeface="Calibri"/>
                <a:cs typeface="Calibri"/>
              </a:rPr>
              <a:t>	</a:t>
            </a:r>
            <a:r>
              <a:rPr sz="2800" spc="-45" dirty="0">
                <a:latin typeface="Calibri"/>
                <a:cs typeface="Calibri"/>
              </a:rPr>
              <a:t>K</a:t>
            </a:r>
            <a:r>
              <a:rPr sz="2800" spc="-10" dirty="0">
                <a:latin typeface="Calibri"/>
                <a:cs typeface="Calibri"/>
              </a:rPr>
              <a:t>ur</a:t>
            </a:r>
            <a:r>
              <a:rPr sz="2800" dirty="0">
                <a:latin typeface="Calibri"/>
                <a:cs typeface="Calibri"/>
              </a:rPr>
              <a:t>um</a:t>
            </a:r>
            <a:r>
              <a:rPr sz="2800" spc="-10" dirty="0">
                <a:latin typeface="Calibri"/>
                <a:cs typeface="Calibri"/>
              </a:rPr>
              <a:t>un  </a:t>
            </a:r>
            <a:r>
              <a:rPr sz="2800" spc="-25" dirty="0">
                <a:latin typeface="Calibri"/>
                <a:cs typeface="Calibri"/>
              </a:rPr>
              <a:t>g</a:t>
            </a:r>
            <a:r>
              <a:rPr sz="2800" spc="-5" dirty="0">
                <a:latin typeface="Calibri"/>
                <a:cs typeface="Calibri"/>
              </a:rPr>
              <a:t>ö</a:t>
            </a:r>
            <a:r>
              <a:rPr sz="2800" spc="-45" dirty="0">
                <a:latin typeface="Calibri"/>
                <a:cs typeface="Calibri"/>
              </a:rPr>
              <a:t>r</a:t>
            </a:r>
            <a:r>
              <a:rPr sz="2800" spc="-20" dirty="0">
                <a:latin typeface="Calibri"/>
                <a:cs typeface="Calibri"/>
              </a:rPr>
              <a:t>e</a:t>
            </a:r>
            <a:r>
              <a:rPr sz="2800" spc="-5" dirty="0">
                <a:latin typeface="Calibri"/>
                <a:cs typeface="Calibri"/>
              </a:rPr>
              <a:t>v</a:t>
            </a:r>
            <a:r>
              <a:rPr sz="2800" dirty="0">
                <a:latin typeface="Calibri"/>
                <a:cs typeface="Calibri"/>
              </a:rPr>
              <a:t>	</a:t>
            </a:r>
            <a:r>
              <a:rPr sz="2800" spc="-5" dirty="0">
                <a:latin typeface="Calibri"/>
                <a:cs typeface="Calibri"/>
              </a:rPr>
              <a:t>al</a:t>
            </a:r>
            <a:r>
              <a:rPr sz="2800" spc="-15" dirty="0">
                <a:latin typeface="Calibri"/>
                <a:cs typeface="Calibri"/>
              </a:rPr>
              <a:t>a</a:t>
            </a:r>
            <a:r>
              <a:rPr sz="2800" spc="-5" dirty="0">
                <a:latin typeface="Calibri"/>
                <a:cs typeface="Calibri"/>
              </a:rPr>
              <a:t>nı</a:t>
            </a:r>
            <a:r>
              <a:rPr sz="2800" dirty="0">
                <a:latin typeface="Calibri"/>
                <a:cs typeface="Calibri"/>
              </a:rPr>
              <a:t>n</a:t>
            </a:r>
            <a:r>
              <a:rPr sz="2800" spc="-5" dirty="0">
                <a:latin typeface="Calibri"/>
                <a:cs typeface="Calibri"/>
              </a:rPr>
              <a:t>da</a:t>
            </a:r>
            <a:r>
              <a:rPr sz="2800" dirty="0">
                <a:latin typeface="Calibri"/>
                <a:cs typeface="Calibri"/>
              </a:rPr>
              <a:t>	</a:t>
            </a:r>
            <a:r>
              <a:rPr sz="2800" spc="-5" dirty="0">
                <a:latin typeface="Calibri"/>
                <a:cs typeface="Calibri"/>
              </a:rPr>
              <a:t>bu</a:t>
            </a:r>
            <a:r>
              <a:rPr sz="2800" dirty="0">
                <a:latin typeface="Calibri"/>
                <a:cs typeface="Calibri"/>
              </a:rPr>
              <a:t>l</a:t>
            </a:r>
            <a:r>
              <a:rPr sz="2800" spc="-5" dirty="0">
                <a:latin typeface="Calibri"/>
                <a:cs typeface="Calibri"/>
              </a:rPr>
              <a:t>unmam</a:t>
            </a:r>
            <a:r>
              <a:rPr sz="2800" dirty="0">
                <a:latin typeface="Calibri"/>
                <a:cs typeface="Calibri"/>
              </a:rPr>
              <a:t>a</a:t>
            </a:r>
            <a:r>
              <a:rPr sz="2800" spc="-5" dirty="0">
                <a:latin typeface="Calibri"/>
                <a:cs typeface="Calibri"/>
              </a:rPr>
              <a:t>sı</a:t>
            </a:r>
            <a:r>
              <a:rPr sz="2800" dirty="0">
                <a:latin typeface="Calibri"/>
                <a:cs typeface="Calibri"/>
              </a:rPr>
              <a:t>		</a:t>
            </a:r>
            <a:r>
              <a:rPr sz="2800" spc="-10" dirty="0">
                <a:latin typeface="Calibri"/>
                <a:cs typeface="Calibri"/>
              </a:rPr>
              <a:t>hal</a:t>
            </a:r>
            <a:r>
              <a:rPr sz="2800" spc="-15" dirty="0">
                <a:latin typeface="Calibri"/>
                <a:cs typeface="Calibri"/>
              </a:rPr>
              <a:t>l</a:t>
            </a:r>
            <a:r>
              <a:rPr sz="2800" spc="-5" dirty="0">
                <a:latin typeface="Calibri"/>
                <a:cs typeface="Calibri"/>
              </a:rPr>
              <a:t>erinde</a:t>
            </a:r>
            <a:r>
              <a:rPr sz="2800" dirty="0">
                <a:latin typeface="Calibri"/>
                <a:cs typeface="Calibri"/>
              </a:rPr>
              <a:t>	</a:t>
            </a:r>
            <a:r>
              <a:rPr sz="2800" spc="-5" dirty="0">
                <a:latin typeface="Calibri"/>
                <a:cs typeface="Calibri"/>
              </a:rPr>
              <a:t>ba</a:t>
            </a:r>
            <a:r>
              <a:rPr sz="2800" spc="-55" dirty="0">
                <a:latin typeface="Calibri"/>
                <a:cs typeface="Calibri"/>
              </a:rPr>
              <a:t>ş</a:t>
            </a:r>
            <a:r>
              <a:rPr sz="2800" spc="-5" dirty="0">
                <a:latin typeface="Calibri"/>
                <a:cs typeface="Calibri"/>
              </a:rPr>
              <a:t>v</a:t>
            </a:r>
            <a:r>
              <a:rPr sz="2800" spc="0" dirty="0">
                <a:latin typeface="Calibri"/>
                <a:cs typeface="Calibri"/>
              </a:rPr>
              <a:t>u</a:t>
            </a:r>
            <a:r>
              <a:rPr sz="2800" spc="-5" dirty="0">
                <a:latin typeface="Calibri"/>
                <a:cs typeface="Calibri"/>
              </a:rPr>
              <a:t>ru</a:t>
            </a:r>
            <a:r>
              <a:rPr sz="2800" dirty="0">
                <a:latin typeface="Calibri"/>
                <a:cs typeface="Calibri"/>
              </a:rPr>
              <a:t>n</a:t>
            </a:r>
            <a:r>
              <a:rPr sz="2800" spc="5" dirty="0">
                <a:latin typeface="Calibri"/>
                <a:cs typeface="Calibri"/>
              </a:rPr>
              <a:t>u</a:t>
            </a:r>
            <a:r>
              <a:rPr sz="2800" spc="-5" dirty="0">
                <a:latin typeface="Calibri"/>
                <a:cs typeface="Calibri"/>
              </a:rPr>
              <a:t>n</a:t>
            </a:r>
            <a:endParaRPr sz="2800">
              <a:latin typeface="Calibri"/>
              <a:cs typeface="Calibri"/>
            </a:endParaRPr>
          </a:p>
        </p:txBody>
      </p:sp>
      <p:sp>
        <p:nvSpPr>
          <p:cNvPr id="15" name="object 15"/>
          <p:cNvSpPr txBox="1"/>
          <p:nvPr/>
        </p:nvSpPr>
        <p:spPr>
          <a:xfrm>
            <a:off x="547217" y="4562982"/>
            <a:ext cx="1736089" cy="1225550"/>
          </a:xfrm>
          <a:prstGeom prst="rect">
            <a:avLst/>
          </a:prstGeom>
        </p:spPr>
        <p:txBody>
          <a:bodyPr vert="horz" wrap="square" lIns="0" tIns="0" rIns="0" bIns="0" rtlCol="0">
            <a:spAutoFit/>
          </a:bodyPr>
          <a:lstStyle/>
          <a:p>
            <a:pPr marL="12700">
              <a:lnSpc>
                <a:spcPts val="3190"/>
              </a:lnSpc>
            </a:pPr>
            <a:r>
              <a:rPr sz="2800" spc="-10" dirty="0">
                <a:latin typeface="Calibri"/>
                <a:cs typeface="Calibri"/>
              </a:rPr>
              <a:t>reddine.</a:t>
            </a:r>
            <a:endParaRPr sz="2800">
              <a:latin typeface="Calibri"/>
              <a:cs typeface="Calibri"/>
            </a:endParaRPr>
          </a:p>
          <a:p>
            <a:pPr marL="12700" marR="5080">
              <a:lnSpc>
                <a:spcPts val="3020"/>
              </a:lnSpc>
              <a:spcBef>
                <a:spcPts val="215"/>
              </a:spcBef>
              <a:buClr>
                <a:srgbClr val="FF0000"/>
              </a:buClr>
              <a:buSzPct val="89285"/>
              <a:buFont typeface="Arial"/>
              <a:buChar char="•"/>
              <a:tabLst>
                <a:tab pos="206375" algn="l"/>
              </a:tabLst>
            </a:pPr>
            <a:r>
              <a:rPr sz="2800" spc="-15" dirty="0">
                <a:solidFill>
                  <a:srgbClr val="0000FF"/>
                </a:solidFill>
                <a:latin typeface="Calibri"/>
                <a:cs typeface="Calibri"/>
              </a:rPr>
              <a:t>Kurumun  </a:t>
            </a:r>
            <a:r>
              <a:rPr sz="2800" spc="-5" dirty="0">
                <a:latin typeface="Calibri"/>
                <a:cs typeface="Calibri"/>
              </a:rPr>
              <a:t>ba</a:t>
            </a:r>
            <a:r>
              <a:rPr sz="2800" spc="-45" dirty="0">
                <a:latin typeface="Calibri"/>
                <a:cs typeface="Calibri"/>
              </a:rPr>
              <a:t>ş</a:t>
            </a:r>
            <a:r>
              <a:rPr sz="2800" spc="-5" dirty="0">
                <a:latin typeface="Calibri"/>
                <a:cs typeface="Calibri"/>
              </a:rPr>
              <a:t>vu</a:t>
            </a:r>
            <a:r>
              <a:rPr sz="2800" dirty="0">
                <a:latin typeface="Calibri"/>
                <a:cs typeface="Calibri"/>
              </a:rPr>
              <a:t>r</a:t>
            </a:r>
            <a:r>
              <a:rPr sz="2800" spc="-5" dirty="0">
                <a:latin typeface="Calibri"/>
                <a:cs typeface="Calibri"/>
              </a:rPr>
              <a:t>u</a:t>
            </a:r>
            <a:r>
              <a:rPr sz="2800" spc="0" dirty="0">
                <a:latin typeface="Calibri"/>
                <a:cs typeface="Calibri"/>
              </a:rPr>
              <a:t>n</a:t>
            </a:r>
            <a:r>
              <a:rPr sz="2800" spc="-5" dirty="0">
                <a:latin typeface="Calibri"/>
                <a:cs typeface="Calibri"/>
              </a:rPr>
              <a:t>un</a:t>
            </a:r>
            <a:endParaRPr sz="2800">
              <a:latin typeface="Calibri"/>
              <a:cs typeface="Calibri"/>
            </a:endParaRPr>
          </a:p>
        </p:txBody>
      </p:sp>
      <p:sp>
        <p:nvSpPr>
          <p:cNvPr id="16" name="object 16"/>
          <p:cNvSpPr txBox="1"/>
          <p:nvPr/>
        </p:nvSpPr>
        <p:spPr>
          <a:xfrm>
            <a:off x="2316860" y="4995798"/>
            <a:ext cx="6303010" cy="792480"/>
          </a:xfrm>
          <a:prstGeom prst="rect">
            <a:avLst/>
          </a:prstGeom>
        </p:spPr>
        <p:txBody>
          <a:bodyPr vert="horz" wrap="square" lIns="0" tIns="0" rIns="0" bIns="0" rtlCol="0">
            <a:spAutoFit/>
          </a:bodyPr>
          <a:lstStyle/>
          <a:p>
            <a:pPr marL="189230" marR="5080" indent="-177165">
              <a:lnSpc>
                <a:spcPts val="3020"/>
              </a:lnSpc>
              <a:tabLst>
                <a:tab pos="1057910" algn="l"/>
                <a:tab pos="2301875" algn="l"/>
                <a:tab pos="2530475" algn="l"/>
                <a:tab pos="3693160" algn="l"/>
                <a:tab pos="4729480" algn="l"/>
                <a:tab pos="5077460" algn="l"/>
                <a:tab pos="5487670" algn="l"/>
              </a:tabLst>
            </a:pPr>
            <a:r>
              <a:rPr sz="2800" spc="-25" dirty="0">
                <a:solidFill>
                  <a:srgbClr val="1F487C"/>
                </a:solidFill>
                <a:latin typeface="Calibri"/>
                <a:cs typeface="Calibri"/>
              </a:rPr>
              <a:t>g</a:t>
            </a:r>
            <a:r>
              <a:rPr sz="2800" spc="-5" dirty="0">
                <a:solidFill>
                  <a:srgbClr val="1F487C"/>
                </a:solidFill>
                <a:latin typeface="Calibri"/>
                <a:cs typeface="Calibri"/>
              </a:rPr>
              <a:t>ö</a:t>
            </a:r>
            <a:r>
              <a:rPr sz="2800" spc="-45" dirty="0">
                <a:solidFill>
                  <a:srgbClr val="1F487C"/>
                </a:solidFill>
                <a:latin typeface="Calibri"/>
                <a:cs typeface="Calibri"/>
              </a:rPr>
              <a:t>r</a:t>
            </a:r>
            <a:r>
              <a:rPr sz="2800" spc="-20" dirty="0">
                <a:solidFill>
                  <a:srgbClr val="1F487C"/>
                </a:solidFill>
                <a:latin typeface="Calibri"/>
                <a:cs typeface="Calibri"/>
              </a:rPr>
              <a:t>e</a:t>
            </a:r>
            <a:r>
              <a:rPr sz="2800" spc="-5" dirty="0">
                <a:solidFill>
                  <a:srgbClr val="1F487C"/>
                </a:solidFill>
                <a:latin typeface="Calibri"/>
                <a:cs typeface="Calibri"/>
              </a:rPr>
              <a:t>v</a:t>
            </a:r>
            <a:r>
              <a:rPr sz="2800" dirty="0">
                <a:solidFill>
                  <a:srgbClr val="1F487C"/>
                </a:solidFill>
                <a:latin typeface="Calibri"/>
                <a:cs typeface="Calibri"/>
              </a:rPr>
              <a:t>	</a:t>
            </a:r>
            <a:r>
              <a:rPr sz="2800" spc="-5" dirty="0">
                <a:solidFill>
                  <a:srgbClr val="1F487C"/>
                </a:solidFill>
                <a:latin typeface="Calibri"/>
                <a:cs typeface="Calibri"/>
              </a:rPr>
              <a:t>a</a:t>
            </a:r>
            <a:r>
              <a:rPr sz="2800" spc="-20" dirty="0">
                <a:solidFill>
                  <a:srgbClr val="1F487C"/>
                </a:solidFill>
                <a:latin typeface="Calibri"/>
                <a:cs typeface="Calibri"/>
              </a:rPr>
              <a:t>l</a:t>
            </a:r>
            <a:r>
              <a:rPr sz="2800" spc="-5" dirty="0">
                <a:solidFill>
                  <a:srgbClr val="1F487C"/>
                </a:solidFill>
                <a:latin typeface="Calibri"/>
                <a:cs typeface="Calibri"/>
              </a:rPr>
              <a:t>anında</a:t>
            </a:r>
            <a:r>
              <a:rPr sz="2800" dirty="0">
                <a:solidFill>
                  <a:srgbClr val="1F487C"/>
                </a:solidFill>
                <a:latin typeface="Calibri"/>
                <a:cs typeface="Calibri"/>
              </a:rPr>
              <a:t>		</a:t>
            </a:r>
            <a:r>
              <a:rPr sz="2800" spc="-5" dirty="0">
                <a:solidFill>
                  <a:srgbClr val="1F487C"/>
                </a:solidFill>
                <a:latin typeface="Calibri"/>
                <a:cs typeface="Calibri"/>
              </a:rPr>
              <a:t>bu</a:t>
            </a:r>
            <a:r>
              <a:rPr sz="2800" dirty="0">
                <a:solidFill>
                  <a:srgbClr val="1F487C"/>
                </a:solidFill>
                <a:latin typeface="Calibri"/>
                <a:cs typeface="Calibri"/>
              </a:rPr>
              <a:t>l</a:t>
            </a:r>
            <a:r>
              <a:rPr sz="2800" spc="-5" dirty="0">
                <a:solidFill>
                  <a:srgbClr val="1F487C"/>
                </a:solidFill>
                <a:latin typeface="Calibri"/>
                <a:cs typeface="Calibri"/>
              </a:rPr>
              <a:t>unmam</a:t>
            </a:r>
            <a:r>
              <a:rPr sz="2800" spc="5" dirty="0">
                <a:solidFill>
                  <a:srgbClr val="1F487C"/>
                </a:solidFill>
                <a:latin typeface="Calibri"/>
                <a:cs typeface="Calibri"/>
              </a:rPr>
              <a:t>a</a:t>
            </a:r>
            <a:r>
              <a:rPr sz="2800" spc="-5" dirty="0">
                <a:solidFill>
                  <a:srgbClr val="1F487C"/>
                </a:solidFill>
                <a:latin typeface="Calibri"/>
                <a:cs typeface="Calibri"/>
              </a:rPr>
              <a:t>sı</a:t>
            </a:r>
            <a:r>
              <a:rPr sz="2800" dirty="0">
                <a:solidFill>
                  <a:srgbClr val="1F487C"/>
                </a:solidFill>
                <a:latin typeface="Calibri"/>
                <a:cs typeface="Calibri"/>
              </a:rPr>
              <a:t>	</a:t>
            </a:r>
            <a:r>
              <a:rPr sz="2800" spc="-10" dirty="0">
                <a:solidFill>
                  <a:srgbClr val="0000FF"/>
                </a:solidFill>
                <a:latin typeface="Calibri"/>
                <a:cs typeface="Calibri"/>
              </a:rPr>
              <a:t>hal</a:t>
            </a:r>
            <a:r>
              <a:rPr sz="2800" spc="-5" dirty="0">
                <a:solidFill>
                  <a:srgbClr val="0000FF"/>
                </a:solidFill>
                <a:latin typeface="Calibri"/>
                <a:cs typeface="Calibri"/>
              </a:rPr>
              <a:t>i</a:t>
            </a:r>
            <a:r>
              <a:rPr sz="2800" dirty="0">
                <a:solidFill>
                  <a:srgbClr val="0000FF"/>
                </a:solidFill>
                <a:latin typeface="Calibri"/>
                <a:cs typeface="Calibri"/>
              </a:rPr>
              <a:t>	</a:t>
            </a:r>
            <a:r>
              <a:rPr sz="2800" spc="-5" dirty="0">
                <a:solidFill>
                  <a:srgbClr val="0000FF"/>
                </a:solidFill>
                <a:latin typeface="Calibri"/>
                <a:cs typeface="Calibri"/>
              </a:rPr>
              <a:t>h</a:t>
            </a:r>
            <a:r>
              <a:rPr sz="2800" spc="0" dirty="0">
                <a:solidFill>
                  <a:srgbClr val="0000FF"/>
                </a:solidFill>
                <a:latin typeface="Calibri"/>
                <a:cs typeface="Calibri"/>
              </a:rPr>
              <a:t>a</a:t>
            </a:r>
            <a:r>
              <a:rPr sz="2800" dirty="0">
                <a:solidFill>
                  <a:srgbClr val="0000FF"/>
                </a:solidFill>
                <a:latin typeface="Calibri"/>
                <a:cs typeface="Calibri"/>
              </a:rPr>
              <a:t>r</a:t>
            </a:r>
            <a:r>
              <a:rPr sz="2800" spc="-15" dirty="0">
                <a:solidFill>
                  <a:srgbClr val="0000FF"/>
                </a:solidFill>
                <a:latin typeface="Calibri"/>
                <a:cs typeface="Calibri"/>
              </a:rPr>
              <a:t>i</a:t>
            </a:r>
            <a:r>
              <a:rPr sz="2800" spc="-5" dirty="0">
                <a:solidFill>
                  <a:srgbClr val="0000FF"/>
                </a:solidFill>
                <a:latin typeface="Calibri"/>
                <a:cs typeface="Calibri"/>
              </a:rPr>
              <a:t>ç,  </a:t>
            </a:r>
            <a:r>
              <a:rPr sz="2800" spc="-45" dirty="0">
                <a:latin typeface="Calibri"/>
                <a:cs typeface="Calibri"/>
              </a:rPr>
              <a:t>r</a:t>
            </a:r>
            <a:r>
              <a:rPr sz="2800" spc="-5" dirty="0">
                <a:latin typeface="Calibri"/>
                <a:cs typeface="Calibri"/>
              </a:rPr>
              <a:t>edd</a:t>
            </a:r>
            <a:r>
              <a:rPr sz="2800" spc="0" dirty="0">
                <a:latin typeface="Calibri"/>
                <a:cs typeface="Calibri"/>
              </a:rPr>
              <a:t>e</a:t>
            </a:r>
            <a:r>
              <a:rPr sz="2800" spc="-10" dirty="0">
                <a:latin typeface="Calibri"/>
                <a:cs typeface="Calibri"/>
              </a:rPr>
              <a:t>dilmes</a:t>
            </a:r>
            <a:r>
              <a:rPr sz="2800" spc="-5" dirty="0">
                <a:latin typeface="Calibri"/>
                <a:cs typeface="Calibri"/>
              </a:rPr>
              <a:t>i</a:t>
            </a:r>
            <a:r>
              <a:rPr sz="2800" dirty="0">
                <a:latin typeface="Calibri"/>
                <a:cs typeface="Calibri"/>
              </a:rPr>
              <a:t>	</a:t>
            </a:r>
            <a:r>
              <a:rPr sz="2800" spc="-10" dirty="0">
                <a:latin typeface="Calibri"/>
                <a:cs typeface="Calibri"/>
              </a:rPr>
              <a:t>hal</a:t>
            </a:r>
            <a:r>
              <a:rPr sz="2800" spc="-15" dirty="0">
                <a:latin typeface="Calibri"/>
                <a:cs typeface="Calibri"/>
              </a:rPr>
              <a:t>i</a:t>
            </a:r>
            <a:r>
              <a:rPr sz="2800" spc="-10" dirty="0">
                <a:latin typeface="Calibri"/>
                <a:cs typeface="Calibri"/>
              </a:rPr>
              <a:t>nde</a:t>
            </a:r>
            <a:r>
              <a:rPr sz="2800" spc="-5" dirty="0">
                <a:latin typeface="Calibri"/>
                <a:cs typeface="Calibri"/>
              </a:rPr>
              <a:t>,</a:t>
            </a:r>
            <a:r>
              <a:rPr sz="2800" dirty="0">
                <a:latin typeface="Calibri"/>
                <a:cs typeface="Calibri"/>
              </a:rPr>
              <a:t>	</a:t>
            </a:r>
            <a:r>
              <a:rPr sz="2800" spc="-5" dirty="0">
                <a:solidFill>
                  <a:srgbClr val="0000FF"/>
                </a:solidFill>
                <a:latin typeface="Calibri"/>
                <a:cs typeface="Calibri"/>
              </a:rPr>
              <a:t>b</a:t>
            </a:r>
            <a:r>
              <a:rPr sz="2800" spc="0" dirty="0">
                <a:solidFill>
                  <a:srgbClr val="0000FF"/>
                </a:solidFill>
                <a:latin typeface="Calibri"/>
                <a:cs typeface="Calibri"/>
              </a:rPr>
              <a:t>a</a:t>
            </a:r>
            <a:r>
              <a:rPr sz="2800" spc="-60" dirty="0">
                <a:solidFill>
                  <a:srgbClr val="0000FF"/>
                </a:solidFill>
                <a:latin typeface="Calibri"/>
                <a:cs typeface="Calibri"/>
              </a:rPr>
              <a:t>ş</a:t>
            </a:r>
            <a:r>
              <a:rPr sz="2800" spc="-5" dirty="0">
                <a:solidFill>
                  <a:srgbClr val="0000FF"/>
                </a:solidFill>
                <a:latin typeface="Calibri"/>
                <a:cs typeface="Calibri"/>
              </a:rPr>
              <a:t>vu</a:t>
            </a:r>
            <a:r>
              <a:rPr sz="2800" dirty="0">
                <a:solidFill>
                  <a:srgbClr val="0000FF"/>
                </a:solidFill>
                <a:latin typeface="Calibri"/>
                <a:cs typeface="Calibri"/>
              </a:rPr>
              <a:t>r</a:t>
            </a:r>
            <a:r>
              <a:rPr sz="2800" spc="-5" dirty="0">
                <a:solidFill>
                  <a:srgbClr val="0000FF"/>
                </a:solidFill>
                <a:latin typeface="Calibri"/>
                <a:cs typeface="Calibri"/>
              </a:rPr>
              <a:t>u</a:t>
            </a:r>
            <a:r>
              <a:rPr sz="2800" dirty="0">
                <a:solidFill>
                  <a:srgbClr val="0000FF"/>
                </a:solidFill>
                <a:latin typeface="Calibri"/>
                <a:cs typeface="Calibri"/>
              </a:rPr>
              <a:t>	</a:t>
            </a:r>
            <a:r>
              <a:rPr sz="2800" spc="-35" dirty="0">
                <a:solidFill>
                  <a:srgbClr val="0000FF"/>
                </a:solidFill>
                <a:latin typeface="Calibri"/>
                <a:cs typeface="Calibri"/>
              </a:rPr>
              <a:t>t</a:t>
            </a:r>
            <a:r>
              <a:rPr sz="2800" spc="-5" dirty="0">
                <a:solidFill>
                  <a:srgbClr val="0000FF"/>
                </a:solidFill>
                <a:latin typeface="Calibri"/>
                <a:cs typeface="Calibri"/>
              </a:rPr>
              <a:t>emin</a:t>
            </a:r>
            <a:r>
              <a:rPr sz="2800" spc="-25" dirty="0">
                <a:solidFill>
                  <a:srgbClr val="0000FF"/>
                </a:solidFill>
                <a:latin typeface="Calibri"/>
                <a:cs typeface="Calibri"/>
              </a:rPr>
              <a:t>a</a:t>
            </a:r>
            <a:r>
              <a:rPr sz="2800" spc="-5" dirty="0">
                <a:solidFill>
                  <a:srgbClr val="0000FF"/>
                </a:solidFill>
                <a:latin typeface="Calibri"/>
                <a:cs typeface="Calibri"/>
              </a:rPr>
              <a:t>tı</a:t>
            </a:r>
            <a:endParaRPr sz="2800">
              <a:latin typeface="Calibri"/>
              <a:cs typeface="Calibri"/>
            </a:endParaRPr>
          </a:p>
        </p:txBody>
      </p:sp>
      <p:sp>
        <p:nvSpPr>
          <p:cNvPr id="17" name="object 17"/>
          <p:cNvSpPr txBox="1"/>
          <p:nvPr/>
        </p:nvSpPr>
        <p:spPr>
          <a:xfrm>
            <a:off x="547217" y="5715406"/>
            <a:ext cx="8072120" cy="457200"/>
          </a:xfrm>
          <a:prstGeom prst="rect">
            <a:avLst/>
          </a:prstGeom>
        </p:spPr>
        <p:txBody>
          <a:bodyPr vert="horz" wrap="square" lIns="0" tIns="0" rIns="0" bIns="0" rtlCol="0">
            <a:spAutoFit/>
          </a:bodyPr>
          <a:lstStyle/>
          <a:p>
            <a:pPr marL="12700">
              <a:lnSpc>
                <a:spcPct val="100000"/>
              </a:lnSpc>
              <a:tabLst>
                <a:tab pos="1318260" algn="l"/>
                <a:tab pos="2638425" algn="l"/>
                <a:tab pos="4176395" algn="l"/>
                <a:tab pos="4946015" algn="l"/>
                <a:tab pos="7322820" algn="l"/>
              </a:tabLst>
            </a:pPr>
            <a:r>
              <a:rPr sz="2800" spc="-60" dirty="0">
                <a:solidFill>
                  <a:srgbClr val="0000FF"/>
                </a:solidFill>
                <a:latin typeface="Calibri"/>
                <a:cs typeface="Calibri"/>
              </a:rPr>
              <a:t>y</a:t>
            </a:r>
            <a:r>
              <a:rPr sz="2800" spc="-25" dirty="0">
                <a:solidFill>
                  <a:srgbClr val="0000FF"/>
                </a:solidFill>
                <a:latin typeface="Calibri"/>
                <a:cs typeface="Calibri"/>
              </a:rPr>
              <a:t>a</a:t>
            </a:r>
            <a:r>
              <a:rPr sz="2800" dirty="0">
                <a:solidFill>
                  <a:srgbClr val="0000FF"/>
                </a:solidFill>
                <a:latin typeface="Calibri"/>
                <a:cs typeface="Calibri"/>
              </a:rPr>
              <a:t>t</a:t>
            </a:r>
            <a:r>
              <a:rPr sz="2800" spc="-10" dirty="0">
                <a:solidFill>
                  <a:srgbClr val="0000FF"/>
                </a:solidFill>
                <a:latin typeface="Calibri"/>
                <a:cs typeface="Calibri"/>
              </a:rPr>
              <a:t>ı</a:t>
            </a:r>
            <a:r>
              <a:rPr sz="2800" dirty="0">
                <a:solidFill>
                  <a:srgbClr val="0000FF"/>
                </a:solidFill>
                <a:latin typeface="Calibri"/>
                <a:cs typeface="Calibri"/>
              </a:rPr>
              <a:t>r</a:t>
            </a:r>
            <a:r>
              <a:rPr sz="2800" spc="-15" dirty="0">
                <a:solidFill>
                  <a:srgbClr val="0000FF"/>
                </a:solidFill>
                <a:latin typeface="Calibri"/>
                <a:cs typeface="Calibri"/>
              </a:rPr>
              <a:t>ı</a:t>
            </a:r>
            <a:r>
              <a:rPr sz="2800" spc="-5" dirty="0">
                <a:solidFill>
                  <a:srgbClr val="0000FF"/>
                </a:solidFill>
                <a:latin typeface="Calibri"/>
                <a:cs typeface="Calibri"/>
              </a:rPr>
              <a:t>lan</a:t>
            </a:r>
            <a:r>
              <a:rPr sz="2800" dirty="0">
                <a:solidFill>
                  <a:srgbClr val="0000FF"/>
                </a:solidFill>
                <a:latin typeface="Calibri"/>
                <a:cs typeface="Calibri"/>
              </a:rPr>
              <a:t>	</a:t>
            </a:r>
            <a:r>
              <a:rPr sz="2800" spc="-10" dirty="0">
                <a:solidFill>
                  <a:srgbClr val="0000FF"/>
                </a:solidFill>
                <a:latin typeface="Calibri"/>
                <a:cs typeface="Calibri"/>
              </a:rPr>
              <a:t>h</a:t>
            </a:r>
            <a:r>
              <a:rPr sz="2800" dirty="0">
                <a:solidFill>
                  <a:srgbClr val="0000FF"/>
                </a:solidFill>
                <a:latin typeface="Calibri"/>
                <a:cs typeface="Calibri"/>
              </a:rPr>
              <a:t>a</a:t>
            </a:r>
            <a:r>
              <a:rPr sz="2800" spc="-5" dirty="0">
                <a:solidFill>
                  <a:srgbClr val="0000FF"/>
                </a:solidFill>
                <a:latin typeface="Calibri"/>
                <a:cs typeface="Calibri"/>
              </a:rPr>
              <a:t>l</a:t>
            </a:r>
            <a:r>
              <a:rPr sz="2800" spc="-20" dirty="0">
                <a:solidFill>
                  <a:srgbClr val="0000FF"/>
                </a:solidFill>
                <a:latin typeface="Calibri"/>
                <a:cs typeface="Calibri"/>
              </a:rPr>
              <a:t>l</a:t>
            </a:r>
            <a:r>
              <a:rPr sz="2800" spc="-5" dirty="0">
                <a:solidFill>
                  <a:srgbClr val="0000FF"/>
                </a:solidFill>
                <a:latin typeface="Calibri"/>
                <a:cs typeface="Calibri"/>
              </a:rPr>
              <a:t>e</a:t>
            </a:r>
            <a:r>
              <a:rPr sz="2800" spc="-50" dirty="0">
                <a:solidFill>
                  <a:srgbClr val="0000FF"/>
                </a:solidFill>
                <a:latin typeface="Calibri"/>
                <a:cs typeface="Calibri"/>
              </a:rPr>
              <a:t>r</a:t>
            </a:r>
            <a:r>
              <a:rPr sz="2800" spc="-10" dirty="0">
                <a:solidFill>
                  <a:srgbClr val="0000FF"/>
                </a:solidFill>
                <a:latin typeface="Calibri"/>
                <a:cs typeface="Calibri"/>
              </a:rPr>
              <a:t>d</a:t>
            </a:r>
            <a:r>
              <a:rPr sz="2800" spc="-5" dirty="0">
                <a:solidFill>
                  <a:srgbClr val="0000FF"/>
                </a:solidFill>
                <a:latin typeface="Calibri"/>
                <a:cs typeface="Calibri"/>
              </a:rPr>
              <a:t>e</a:t>
            </a:r>
            <a:r>
              <a:rPr sz="2800" dirty="0">
                <a:solidFill>
                  <a:srgbClr val="0000FF"/>
                </a:solidFill>
                <a:latin typeface="Calibri"/>
                <a:cs typeface="Calibri"/>
              </a:rPr>
              <a:t>	</a:t>
            </a:r>
            <a:r>
              <a:rPr sz="2800" spc="-35" dirty="0">
                <a:solidFill>
                  <a:srgbClr val="0000FF"/>
                </a:solidFill>
                <a:latin typeface="Calibri"/>
                <a:cs typeface="Calibri"/>
              </a:rPr>
              <a:t>t</a:t>
            </a:r>
            <a:r>
              <a:rPr sz="2800" spc="-15" dirty="0">
                <a:solidFill>
                  <a:srgbClr val="0000FF"/>
                </a:solidFill>
                <a:latin typeface="Calibri"/>
                <a:cs typeface="Calibri"/>
              </a:rPr>
              <a:t>e</a:t>
            </a:r>
            <a:r>
              <a:rPr sz="2800" dirty="0">
                <a:solidFill>
                  <a:srgbClr val="0000FF"/>
                </a:solidFill>
                <a:latin typeface="Calibri"/>
                <a:cs typeface="Calibri"/>
              </a:rPr>
              <a:t>m</a:t>
            </a:r>
            <a:r>
              <a:rPr sz="2800" spc="-15" dirty="0">
                <a:solidFill>
                  <a:srgbClr val="0000FF"/>
                </a:solidFill>
                <a:latin typeface="Calibri"/>
                <a:cs typeface="Calibri"/>
              </a:rPr>
              <a:t>i</a:t>
            </a:r>
            <a:r>
              <a:rPr sz="2800" spc="-5" dirty="0">
                <a:solidFill>
                  <a:srgbClr val="0000FF"/>
                </a:solidFill>
                <a:latin typeface="Calibri"/>
                <a:cs typeface="Calibri"/>
              </a:rPr>
              <a:t>n</a:t>
            </a:r>
            <a:r>
              <a:rPr sz="2800" spc="-35" dirty="0">
                <a:solidFill>
                  <a:srgbClr val="0000FF"/>
                </a:solidFill>
                <a:latin typeface="Calibri"/>
                <a:cs typeface="Calibri"/>
              </a:rPr>
              <a:t>a</a:t>
            </a:r>
            <a:r>
              <a:rPr sz="2800" spc="-5" dirty="0">
                <a:solidFill>
                  <a:srgbClr val="0000FF"/>
                </a:solidFill>
                <a:latin typeface="Calibri"/>
                <a:cs typeface="Calibri"/>
              </a:rPr>
              <a:t>tın</a:t>
            </a:r>
            <a:r>
              <a:rPr sz="2800" dirty="0">
                <a:solidFill>
                  <a:srgbClr val="0000FF"/>
                </a:solidFill>
                <a:latin typeface="Calibri"/>
                <a:cs typeface="Calibri"/>
              </a:rPr>
              <a:t>	</a:t>
            </a:r>
            <a:r>
              <a:rPr sz="2800" spc="-20" dirty="0">
                <a:solidFill>
                  <a:srgbClr val="0000FF"/>
                </a:solidFill>
                <a:latin typeface="Calibri"/>
                <a:cs typeface="Calibri"/>
              </a:rPr>
              <a:t>g</a:t>
            </a:r>
            <a:r>
              <a:rPr sz="2800" spc="-5" dirty="0">
                <a:solidFill>
                  <a:srgbClr val="0000FF"/>
                </a:solidFill>
                <a:latin typeface="Calibri"/>
                <a:cs typeface="Calibri"/>
              </a:rPr>
              <a:t>e</a:t>
            </a:r>
            <a:r>
              <a:rPr sz="2800" spc="-15" dirty="0">
                <a:solidFill>
                  <a:srgbClr val="0000FF"/>
                </a:solidFill>
                <a:latin typeface="Calibri"/>
                <a:cs typeface="Calibri"/>
              </a:rPr>
              <a:t>l</a:t>
            </a:r>
            <a:r>
              <a:rPr sz="2800" spc="-5" dirty="0">
                <a:solidFill>
                  <a:srgbClr val="0000FF"/>
                </a:solidFill>
                <a:latin typeface="Calibri"/>
                <a:cs typeface="Calibri"/>
              </a:rPr>
              <a:t>ir</a:t>
            </a:r>
            <a:r>
              <a:rPr sz="2800" dirty="0">
                <a:solidFill>
                  <a:srgbClr val="0000FF"/>
                </a:solidFill>
                <a:latin typeface="Calibri"/>
                <a:cs typeface="Calibri"/>
              </a:rPr>
              <a:t>	</a:t>
            </a:r>
            <a:r>
              <a:rPr sz="2800" spc="-55" dirty="0">
                <a:solidFill>
                  <a:srgbClr val="0000FF"/>
                </a:solidFill>
                <a:latin typeface="Calibri"/>
                <a:cs typeface="Calibri"/>
              </a:rPr>
              <a:t>k</a:t>
            </a:r>
            <a:r>
              <a:rPr sz="2800" spc="-50" dirty="0">
                <a:solidFill>
                  <a:srgbClr val="0000FF"/>
                </a:solidFill>
                <a:latin typeface="Calibri"/>
                <a:cs typeface="Calibri"/>
              </a:rPr>
              <a:t>ay</a:t>
            </a:r>
            <a:r>
              <a:rPr sz="2800" spc="-10" dirty="0">
                <a:solidFill>
                  <a:srgbClr val="0000FF"/>
                </a:solidFill>
                <a:latin typeface="Calibri"/>
                <a:cs typeface="Calibri"/>
              </a:rPr>
              <a:t>dedilm</a:t>
            </a:r>
            <a:r>
              <a:rPr sz="2800" spc="-5" dirty="0">
                <a:solidFill>
                  <a:srgbClr val="0000FF"/>
                </a:solidFill>
                <a:latin typeface="Calibri"/>
                <a:cs typeface="Calibri"/>
              </a:rPr>
              <a:t>e</a:t>
            </a:r>
            <a:r>
              <a:rPr sz="2800" spc="-10" dirty="0">
                <a:solidFill>
                  <a:srgbClr val="0000FF"/>
                </a:solidFill>
                <a:latin typeface="Calibri"/>
                <a:cs typeface="Calibri"/>
              </a:rPr>
              <a:t>sin</a:t>
            </a:r>
            <a:r>
              <a:rPr sz="2800" spc="-5" dirty="0">
                <a:solidFill>
                  <a:srgbClr val="0000FF"/>
                </a:solidFill>
                <a:latin typeface="Calibri"/>
                <a:cs typeface="Calibri"/>
              </a:rPr>
              <a:t>e</a:t>
            </a:r>
            <a:r>
              <a:rPr sz="2800" dirty="0">
                <a:solidFill>
                  <a:srgbClr val="0000FF"/>
                </a:solidFill>
                <a:latin typeface="Calibri"/>
                <a:cs typeface="Calibri"/>
              </a:rPr>
              <a:t>	</a:t>
            </a:r>
            <a:r>
              <a:rPr sz="2800" spc="-55" dirty="0">
                <a:latin typeface="Calibri"/>
                <a:cs typeface="Calibri"/>
              </a:rPr>
              <a:t>k</a:t>
            </a:r>
            <a:r>
              <a:rPr sz="2800" spc="-5" dirty="0">
                <a:latin typeface="Calibri"/>
                <a:cs typeface="Calibri"/>
              </a:rPr>
              <a:t>a</a:t>
            </a:r>
            <a:r>
              <a:rPr sz="2800" spc="-70" dirty="0">
                <a:latin typeface="Calibri"/>
                <a:cs typeface="Calibri"/>
              </a:rPr>
              <a:t>r</a:t>
            </a:r>
            <a:r>
              <a:rPr sz="2800" spc="-5" dirty="0">
                <a:latin typeface="Calibri"/>
                <a:cs typeface="Calibri"/>
              </a:rPr>
              <a:t>ar</a:t>
            </a:r>
            <a:endParaRPr sz="2800">
              <a:latin typeface="Calibri"/>
              <a:cs typeface="Calibri"/>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0623" y="236220"/>
            <a:ext cx="8324088" cy="96011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409188" y="309371"/>
            <a:ext cx="2438400" cy="93878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29663" cy="86525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6" name="object 6"/>
          <p:cNvSpPr txBox="1">
            <a:spLocks noGrp="1"/>
          </p:cNvSpPr>
          <p:nvPr>
            <p:ph type="title"/>
          </p:nvPr>
        </p:nvSpPr>
        <p:spPr>
          <a:xfrm>
            <a:off x="3683253" y="423926"/>
            <a:ext cx="1799589" cy="521334"/>
          </a:xfrm>
          <a:prstGeom prst="rect">
            <a:avLst/>
          </a:prstGeom>
        </p:spPr>
        <p:txBody>
          <a:bodyPr vert="horz" wrap="square" lIns="0" tIns="0" rIns="0" bIns="0" rtlCol="0">
            <a:spAutoFit/>
          </a:bodyPr>
          <a:lstStyle/>
          <a:p>
            <a:pPr marL="12700">
              <a:lnSpc>
                <a:spcPct val="100000"/>
              </a:lnSpc>
            </a:pPr>
            <a:r>
              <a:rPr dirty="0"/>
              <a:t>Bildirimler</a:t>
            </a:r>
          </a:p>
        </p:txBody>
      </p:sp>
      <p:sp>
        <p:nvSpPr>
          <p:cNvPr id="7" name="object 7"/>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8" name="object 8"/>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9" name="object 9"/>
          <p:cNvSpPr/>
          <p:nvPr/>
        </p:nvSpPr>
        <p:spPr>
          <a:xfrm>
            <a:off x="333756" y="1431036"/>
            <a:ext cx="620268" cy="807720"/>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28244" y="1357883"/>
            <a:ext cx="664463" cy="955548"/>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547217" y="1519682"/>
            <a:ext cx="8074025" cy="3712210"/>
          </a:xfrm>
          <a:prstGeom prst="rect">
            <a:avLst/>
          </a:prstGeom>
        </p:spPr>
        <p:txBody>
          <a:bodyPr vert="horz" wrap="square" lIns="0" tIns="0" rIns="0" bIns="0" rtlCol="0">
            <a:spAutoFit/>
          </a:bodyPr>
          <a:lstStyle/>
          <a:p>
            <a:pPr marL="12700" algn="just">
              <a:lnSpc>
                <a:spcPct val="100000"/>
              </a:lnSpc>
              <a:buClr>
                <a:srgbClr val="FF0000"/>
              </a:buClr>
              <a:buSzPct val="101666"/>
              <a:buFont typeface="Arial"/>
              <a:buChar char="•"/>
              <a:tabLst>
                <a:tab pos="247650" algn="l"/>
              </a:tabLst>
            </a:pPr>
            <a:r>
              <a:rPr sz="3000" spc="-15" dirty="0">
                <a:latin typeface="Calibri"/>
                <a:cs typeface="Calibri"/>
              </a:rPr>
              <a:t>İmza karşılığı</a:t>
            </a:r>
            <a:r>
              <a:rPr sz="3000" spc="-40" dirty="0">
                <a:latin typeface="Calibri"/>
                <a:cs typeface="Calibri"/>
              </a:rPr>
              <a:t> </a:t>
            </a:r>
            <a:r>
              <a:rPr sz="3000" spc="-10" dirty="0">
                <a:solidFill>
                  <a:srgbClr val="800080"/>
                </a:solidFill>
                <a:latin typeface="Calibri"/>
                <a:cs typeface="Calibri"/>
              </a:rPr>
              <a:t>elden</a:t>
            </a:r>
            <a:endParaRPr sz="3000">
              <a:latin typeface="Calibri"/>
              <a:cs typeface="Calibri"/>
            </a:endParaRPr>
          </a:p>
          <a:p>
            <a:pPr marL="12700" marR="5080" algn="just">
              <a:lnSpc>
                <a:spcPct val="140000"/>
              </a:lnSpc>
              <a:spcBef>
                <a:spcPts val="170"/>
              </a:spcBef>
              <a:buClr>
                <a:srgbClr val="FF0000"/>
              </a:buClr>
              <a:buSzPct val="90000"/>
              <a:buFont typeface="Arial"/>
              <a:buChar char="•"/>
              <a:tabLst>
                <a:tab pos="220345" algn="l"/>
              </a:tabLst>
            </a:pPr>
            <a:r>
              <a:rPr sz="3000" spc="-5" dirty="0">
                <a:solidFill>
                  <a:srgbClr val="800080"/>
                </a:solidFill>
                <a:latin typeface="Calibri"/>
                <a:cs typeface="Calibri"/>
              </a:rPr>
              <a:t>İadeli </a:t>
            </a:r>
            <a:r>
              <a:rPr sz="3000" spc="-10" dirty="0">
                <a:solidFill>
                  <a:srgbClr val="800080"/>
                </a:solidFill>
                <a:latin typeface="Calibri"/>
                <a:cs typeface="Calibri"/>
              </a:rPr>
              <a:t>taahhütlü </a:t>
            </a:r>
            <a:r>
              <a:rPr sz="3000" spc="-5" dirty="0">
                <a:latin typeface="Calibri"/>
                <a:cs typeface="Calibri"/>
              </a:rPr>
              <a:t>mektupla </a:t>
            </a:r>
            <a:r>
              <a:rPr sz="3000" spc="-35" dirty="0">
                <a:latin typeface="Calibri"/>
                <a:cs typeface="Calibri"/>
              </a:rPr>
              <a:t>(Tebligatın </a:t>
            </a:r>
            <a:r>
              <a:rPr sz="3000" spc="-5" dirty="0">
                <a:latin typeface="Calibri"/>
                <a:cs typeface="Calibri"/>
              </a:rPr>
              <a:t>bu </a:t>
            </a:r>
            <a:r>
              <a:rPr sz="3000" spc="-15" dirty="0">
                <a:latin typeface="Calibri"/>
                <a:cs typeface="Calibri"/>
              </a:rPr>
              <a:t>tarihten  </a:t>
            </a:r>
            <a:r>
              <a:rPr sz="3000" spc="-5" dirty="0">
                <a:latin typeface="Calibri"/>
                <a:cs typeface="Calibri"/>
              </a:rPr>
              <a:t>önce </a:t>
            </a:r>
            <a:r>
              <a:rPr sz="3000" spc="-15" dirty="0">
                <a:latin typeface="Calibri"/>
                <a:cs typeface="Calibri"/>
              </a:rPr>
              <a:t>muhataba</a:t>
            </a:r>
            <a:r>
              <a:rPr sz="3000" spc="645" dirty="0">
                <a:latin typeface="Calibri"/>
                <a:cs typeface="Calibri"/>
              </a:rPr>
              <a:t> </a:t>
            </a:r>
            <a:r>
              <a:rPr sz="3000" spc="-5" dirty="0">
                <a:latin typeface="Calibri"/>
                <a:cs typeface="Calibri"/>
              </a:rPr>
              <a:t>ulaşması halinde </a:t>
            </a:r>
            <a:r>
              <a:rPr sz="3000" spc="-10" dirty="0">
                <a:latin typeface="Calibri"/>
                <a:cs typeface="Calibri"/>
              </a:rPr>
              <a:t>fiili tarih </a:t>
            </a:r>
            <a:r>
              <a:rPr sz="3000" dirty="0">
                <a:latin typeface="Calibri"/>
                <a:cs typeface="Calibri"/>
              </a:rPr>
              <a:t>esas  </a:t>
            </a:r>
            <a:r>
              <a:rPr sz="3000" spc="-45" dirty="0">
                <a:latin typeface="Calibri"/>
                <a:cs typeface="Calibri"/>
              </a:rPr>
              <a:t>alınır.)</a:t>
            </a:r>
            <a:endParaRPr sz="3000">
              <a:latin typeface="Calibri"/>
              <a:cs typeface="Calibri"/>
            </a:endParaRPr>
          </a:p>
          <a:p>
            <a:pPr marL="218440" indent="-205740" algn="just">
              <a:lnSpc>
                <a:spcPct val="100000"/>
              </a:lnSpc>
              <a:spcBef>
                <a:spcPts val="1440"/>
              </a:spcBef>
              <a:buClr>
                <a:srgbClr val="FF0000"/>
              </a:buClr>
              <a:buSzPct val="90000"/>
              <a:buFont typeface="Arial"/>
              <a:buChar char="•"/>
              <a:tabLst>
                <a:tab pos="218440" algn="l"/>
              </a:tabLst>
            </a:pPr>
            <a:r>
              <a:rPr sz="3000" spc="-10" dirty="0">
                <a:solidFill>
                  <a:srgbClr val="800080"/>
                </a:solidFill>
                <a:latin typeface="Calibri"/>
                <a:cs typeface="Calibri"/>
              </a:rPr>
              <a:t>Elektronik Ortamda </a:t>
            </a:r>
            <a:r>
              <a:rPr sz="3000" spc="-15" dirty="0">
                <a:latin typeface="Calibri"/>
                <a:cs typeface="Calibri"/>
              </a:rPr>
              <a:t>(aynı </a:t>
            </a:r>
            <a:r>
              <a:rPr sz="3000" spc="-5" dirty="0">
                <a:latin typeface="Calibri"/>
                <a:cs typeface="Calibri"/>
              </a:rPr>
              <a:t>gün </a:t>
            </a:r>
            <a:r>
              <a:rPr sz="3000" spc="-15" dirty="0">
                <a:latin typeface="Calibri"/>
                <a:cs typeface="Calibri"/>
              </a:rPr>
              <a:t>teyit</a:t>
            </a:r>
            <a:r>
              <a:rPr sz="3000" spc="20" dirty="0">
                <a:latin typeface="Calibri"/>
                <a:cs typeface="Calibri"/>
              </a:rPr>
              <a:t> </a:t>
            </a:r>
            <a:r>
              <a:rPr sz="3000" spc="-15" dirty="0">
                <a:latin typeface="Calibri"/>
                <a:cs typeface="Calibri"/>
              </a:rPr>
              <a:t>zorunlu.)</a:t>
            </a:r>
            <a:endParaRPr sz="3000">
              <a:latin typeface="Calibri"/>
              <a:cs typeface="Calibri"/>
            </a:endParaRPr>
          </a:p>
          <a:p>
            <a:pPr marL="218440" indent="-205740" algn="just">
              <a:lnSpc>
                <a:spcPct val="100000"/>
              </a:lnSpc>
              <a:spcBef>
                <a:spcPts val="1440"/>
              </a:spcBef>
              <a:buClr>
                <a:srgbClr val="FF0000"/>
              </a:buClr>
              <a:buSzPct val="90000"/>
              <a:buFont typeface="Arial"/>
              <a:buChar char="•"/>
              <a:tabLst>
                <a:tab pos="218440" algn="l"/>
              </a:tabLst>
            </a:pPr>
            <a:r>
              <a:rPr sz="3000" spc="-20" dirty="0">
                <a:latin typeface="Calibri"/>
                <a:cs typeface="Calibri"/>
              </a:rPr>
              <a:t>Faksla </a:t>
            </a:r>
            <a:r>
              <a:rPr sz="3000" spc="-15" dirty="0">
                <a:latin typeface="Calibri"/>
                <a:cs typeface="Calibri"/>
              </a:rPr>
              <a:t>(aynı </a:t>
            </a:r>
            <a:r>
              <a:rPr sz="3000" dirty="0">
                <a:latin typeface="Calibri"/>
                <a:cs typeface="Calibri"/>
              </a:rPr>
              <a:t>gün </a:t>
            </a:r>
            <a:r>
              <a:rPr sz="3000" spc="-20" dirty="0">
                <a:latin typeface="Calibri"/>
                <a:cs typeface="Calibri"/>
              </a:rPr>
              <a:t>teyit</a:t>
            </a:r>
            <a:r>
              <a:rPr sz="3000" spc="-5" dirty="0">
                <a:latin typeface="Calibri"/>
                <a:cs typeface="Calibri"/>
              </a:rPr>
              <a:t> </a:t>
            </a:r>
            <a:r>
              <a:rPr sz="3000" spc="-15" dirty="0">
                <a:latin typeface="Calibri"/>
                <a:cs typeface="Calibri"/>
              </a:rPr>
              <a:t>zorunlu)</a:t>
            </a:r>
            <a:endParaRPr sz="3000">
              <a:latin typeface="Calibri"/>
              <a:cs typeface="Calibri"/>
            </a:endParaRPr>
          </a:p>
        </p:txBody>
      </p:sp>
      <p:sp>
        <p:nvSpPr>
          <p:cNvPr id="14" name="object 14"/>
          <p:cNvSpPr txBox="1"/>
          <p:nvPr/>
        </p:nvSpPr>
        <p:spPr>
          <a:xfrm>
            <a:off x="547217" y="6105169"/>
            <a:ext cx="4093845" cy="407034"/>
          </a:xfrm>
          <a:prstGeom prst="rect">
            <a:avLst/>
          </a:prstGeom>
        </p:spPr>
        <p:txBody>
          <a:bodyPr vert="horz" wrap="square" lIns="0" tIns="0" rIns="0" bIns="0" rtlCol="0">
            <a:spAutoFit/>
          </a:bodyPr>
          <a:lstStyle/>
          <a:p>
            <a:pPr marL="12700">
              <a:lnSpc>
                <a:spcPts val="2950"/>
              </a:lnSpc>
            </a:pPr>
            <a:r>
              <a:rPr sz="3000" spc="-20" dirty="0">
                <a:solidFill>
                  <a:srgbClr val="0000FF"/>
                </a:solidFill>
                <a:latin typeface="Calibri"/>
                <a:cs typeface="Calibri"/>
              </a:rPr>
              <a:t>teyit </a:t>
            </a:r>
            <a:r>
              <a:rPr sz="3000" spc="-10" dirty="0">
                <a:solidFill>
                  <a:srgbClr val="0000FF"/>
                </a:solidFill>
                <a:latin typeface="Calibri"/>
                <a:cs typeface="Calibri"/>
              </a:rPr>
              <a:t>aranmaz. </a:t>
            </a:r>
            <a:r>
              <a:rPr sz="3000" spc="-45" dirty="0">
                <a:latin typeface="Calibri"/>
                <a:cs typeface="Calibri"/>
              </a:rPr>
              <a:t>(Teşvik</a:t>
            </a:r>
            <a:r>
              <a:rPr sz="3000" spc="-10" dirty="0">
                <a:latin typeface="Calibri"/>
                <a:cs typeface="Calibri"/>
              </a:rPr>
              <a:t> </a:t>
            </a:r>
            <a:r>
              <a:rPr sz="3000" spc="-75" dirty="0">
                <a:latin typeface="Calibri"/>
                <a:cs typeface="Calibri"/>
              </a:rPr>
              <a:t>var.)</a:t>
            </a:r>
            <a:endParaRPr sz="30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159</a:t>
            </a:fld>
            <a:endParaRPr dirty="0"/>
          </a:p>
        </p:txBody>
      </p:sp>
      <p:sp>
        <p:nvSpPr>
          <p:cNvPr id="12" name="object 12"/>
          <p:cNvSpPr txBox="1"/>
          <p:nvPr/>
        </p:nvSpPr>
        <p:spPr>
          <a:xfrm>
            <a:off x="547217" y="5382463"/>
            <a:ext cx="1781175" cy="488950"/>
          </a:xfrm>
          <a:prstGeom prst="rect">
            <a:avLst/>
          </a:prstGeom>
        </p:spPr>
        <p:txBody>
          <a:bodyPr vert="horz" wrap="square" lIns="0" tIns="0" rIns="0" bIns="0" rtlCol="0">
            <a:spAutoFit/>
          </a:bodyPr>
          <a:lstStyle/>
          <a:p>
            <a:pPr marL="219710" indent="-207010">
              <a:lnSpc>
                <a:spcPct val="100000"/>
              </a:lnSpc>
              <a:buClr>
                <a:srgbClr val="FF0000"/>
              </a:buClr>
              <a:buSzPct val="90000"/>
              <a:buFont typeface="Arial"/>
              <a:buChar char="•"/>
              <a:tabLst>
                <a:tab pos="220345" algn="l"/>
              </a:tabLst>
            </a:pPr>
            <a:r>
              <a:rPr sz="3000" spc="-15" dirty="0">
                <a:solidFill>
                  <a:srgbClr val="800080"/>
                </a:solidFill>
                <a:latin typeface="Calibri"/>
                <a:cs typeface="Calibri"/>
              </a:rPr>
              <a:t>Elektronik</a:t>
            </a:r>
            <a:endParaRPr sz="3000">
              <a:latin typeface="Calibri"/>
              <a:cs typeface="Calibri"/>
            </a:endParaRPr>
          </a:p>
        </p:txBody>
      </p:sp>
      <p:sp>
        <p:nvSpPr>
          <p:cNvPr id="13" name="object 13"/>
          <p:cNvSpPr txBox="1"/>
          <p:nvPr/>
        </p:nvSpPr>
        <p:spPr>
          <a:xfrm>
            <a:off x="2575941" y="5382463"/>
            <a:ext cx="6043930" cy="488950"/>
          </a:xfrm>
          <a:prstGeom prst="rect">
            <a:avLst/>
          </a:prstGeom>
        </p:spPr>
        <p:txBody>
          <a:bodyPr vert="horz" wrap="square" lIns="0" tIns="0" rIns="0" bIns="0" rtlCol="0">
            <a:spAutoFit/>
          </a:bodyPr>
          <a:lstStyle/>
          <a:p>
            <a:pPr marL="12700">
              <a:lnSpc>
                <a:spcPct val="100000"/>
              </a:lnSpc>
              <a:tabLst>
                <a:tab pos="1002665" algn="l"/>
                <a:tab pos="3041015" algn="l"/>
                <a:tab pos="4418965" algn="l"/>
              </a:tabLst>
            </a:pPr>
            <a:r>
              <a:rPr sz="3000" dirty="0">
                <a:solidFill>
                  <a:srgbClr val="800080"/>
                </a:solidFill>
                <a:latin typeface="Calibri"/>
                <a:cs typeface="Calibri"/>
              </a:rPr>
              <a:t>im</a:t>
            </a:r>
            <a:r>
              <a:rPr sz="3000" spc="-50" dirty="0">
                <a:solidFill>
                  <a:srgbClr val="800080"/>
                </a:solidFill>
                <a:latin typeface="Calibri"/>
                <a:cs typeface="Calibri"/>
              </a:rPr>
              <a:t>z</a:t>
            </a:r>
            <a:r>
              <a:rPr sz="3000" dirty="0">
                <a:solidFill>
                  <a:srgbClr val="800080"/>
                </a:solidFill>
                <a:latin typeface="Calibri"/>
                <a:cs typeface="Calibri"/>
              </a:rPr>
              <a:t>a	</a:t>
            </a:r>
            <a:r>
              <a:rPr sz="3000" spc="-35" dirty="0">
                <a:solidFill>
                  <a:srgbClr val="0000FF"/>
                </a:solidFill>
                <a:latin typeface="Calibri"/>
                <a:cs typeface="Calibri"/>
              </a:rPr>
              <a:t>k</a:t>
            </a:r>
            <a:r>
              <a:rPr sz="3000" dirty="0">
                <a:solidFill>
                  <a:srgbClr val="0000FF"/>
                </a:solidFill>
                <a:latin typeface="Calibri"/>
                <a:cs typeface="Calibri"/>
              </a:rPr>
              <a:t>u</a:t>
            </a:r>
            <a:r>
              <a:rPr sz="3000" spc="-10" dirty="0">
                <a:solidFill>
                  <a:srgbClr val="0000FF"/>
                </a:solidFill>
                <a:latin typeface="Calibri"/>
                <a:cs typeface="Calibri"/>
              </a:rPr>
              <a:t>l</a:t>
            </a:r>
            <a:r>
              <a:rPr sz="3000" dirty="0">
                <a:solidFill>
                  <a:srgbClr val="0000FF"/>
                </a:solidFill>
                <a:latin typeface="Calibri"/>
                <a:cs typeface="Calibri"/>
              </a:rPr>
              <a:t>lan</a:t>
            </a:r>
            <a:r>
              <a:rPr sz="3000" spc="-15" dirty="0">
                <a:solidFill>
                  <a:srgbClr val="0000FF"/>
                </a:solidFill>
                <a:latin typeface="Calibri"/>
                <a:cs typeface="Calibri"/>
              </a:rPr>
              <a:t>ı</a:t>
            </a:r>
            <a:r>
              <a:rPr sz="3000" dirty="0">
                <a:solidFill>
                  <a:srgbClr val="0000FF"/>
                </a:solidFill>
                <a:latin typeface="Calibri"/>
                <a:cs typeface="Calibri"/>
              </a:rPr>
              <a:t>la</a:t>
            </a:r>
            <a:r>
              <a:rPr sz="3000" spc="-55" dirty="0">
                <a:solidFill>
                  <a:srgbClr val="0000FF"/>
                </a:solidFill>
                <a:latin typeface="Calibri"/>
                <a:cs typeface="Calibri"/>
              </a:rPr>
              <a:t>r</a:t>
            </a:r>
            <a:r>
              <a:rPr sz="3000" dirty="0">
                <a:solidFill>
                  <a:srgbClr val="0000FF"/>
                </a:solidFill>
                <a:latin typeface="Calibri"/>
                <a:cs typeface="Calibri"/>
              </a:rPr>
              <a:t>ak	</a:t>
            </a:r>
            <a:r>
              <a:rPr sz="3000" spc="-55" dirty="0">
                <a:solidFill>
                  <a:srgbClr val="0000FF"/>
                </a:solidFill>
                <a:latin typeface="Calibri"/>
                <a:cs typeface="Calibri"/>
              </a:rPr>
              <a:t>y</a:t>
            </a:r>
            <a:r>
              <a:rPr sz="3000" dirty="0">
                <a:solidFill>
                  <a:srgbClr val="0000FF"/>
                </a:solidFill>
                <a:latin typeface="Calibri"/>
                <a:cs typeface="Calibri"/>
              </a:rPr>
              <a:t>apı</a:t>
            </a:r>
            <a:r>
              <a:rPr sz="3000" spc="-15" dirty="0">
                <a:solidFill>
                  <a:srgbClr val="0000FF"/>
                </a:solidFill>
                <a:latin typeface="Calibri"/>
                <a:cs typeface="Calibri"/>
              </a:rPr>
              <a:t>l</a:t>
            </a:r>
            <a:r>
              <a:rPr sz="3000" spc="-5" dirty="0">
                <a:solidFill>
                  <a:srgbClr val="0000FF"/>
                </a:solidFill>
                <a:latin typeface="Calibri"/>
                <a:cs typeface="Calibri"/>
              </a:rPr>
              <a:t>an</a:t>
            </a:r>
            <a:r>
              <a:rPr sz="3000" dirty="0">
                <a:solidFill>
                  <a:srgbClr val="0000FF"/>
                </a:solidFill>
                <a:latin typeface="Calibri"/>
                <a:cs typeface="Calibri"/>
              </a:rPr>
              <a:t>	iş</a:t>
            </a:r>
            <a:r>
              <a:rPr sz="3000" spc="-10" dirty="0">
                <a:solidFill>
                  <a:srgbClr val="0000FF"/>
                </a:solidFill>
                <a:latin typeface="Calibri"/>
                <a:cs typeface="Calibri"/>
              </a:rPr>
              <a:t>l</a:t>
            </a:r>
            <a:r>
              <a:rPr sz="3000" dirty="0">
                <a:solidFill>
                  <a:srgbClr val="0000FF"/>
                </a:solidFill>
                <a:latin typeface="Calibri"/>
                <a:cs typeface="Calibri"/>
              </a:rPr>
              <a:t>emle</a:t>
            </a:r>
            <a:r>
              <a:rPr sz="3000" spc="-45" dirty="0">
                <a:solidFill>
                  <a:srgbClr val="0000FF"/>
                </a:solidFill>
                <a:latin typeface="Calibri"/>
                <a:cs typeface="Calibri"/>
              </a:rPr>
              <a:t>r</a:t>
            </a:r>
            <a:r>
              <a:rPr sz="3000" dirty="0">
                <a:solidFill>
                  <a:srgbClr val="0000FF"/>
                </a:solidFill>
                <a:latin typeface="Calibri"/>
                <a:cs typeface="Calibri"/>
              </a:rPr>
              <a:t>de</a:t>
            </a:r>
            <a:endParaRPr sz="3000">
              <a:latin typeface="Calibri"/>
              <a:cs typeface="Calibri"/>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894588"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solidFill>
            <a:srgbClr val="FFFFFF"/>
          </a:solidFill>
        </p:spPr>
        <p:txBody>
          <a:bodyPr wrap="square" lIns="0" tIns="0" rIns="0" bIns="0" rtlCol="0"/>
          <a:lstStyle/>
          <a:p>
            <a:endParaRPr/>
          </a:p>
        </p:txBody>
      </p:sp>
      <p:sp>
        <p:nvSpPr>
          <p:cNvPr id="6" name="object 6"/>
          <p:cNvSpPr/>
          <p:nvPr/>
        </p:nvSpPr>
        <p:spPr>
          <a:xfrm>
            <a:off x="468312" y="1196975"/>
            <a:ext cx="8229600" cy="5524500"/>
          </a:xfrm>
          <a:custGeom>
            <a:avLst/>
            <a:gdLst/>
            <a:ahLst/>
            <a:cxnLst/>
            <a:rect l="l" t="t" r="r" b="b"/>
            <a:pathLst>
              <a:path w="8229600" h="5524500">
                <a:moveTo>
                  <a:pt x="0" y="5524500"/>
                </a:moveTo>
                <a:lnTo>
                  <a:pt x="8229600" y="5524500"/>
                </a:lnTo>
                <a:lnTo>
                  <a:pt x="8229600" y="0"/>
                </a:lnTo>
                <a:lnTo>
                  <a:pt x="0" y="0"/>
                </a:lnTo>
                <a:lnTo>
                  <a:pt x="0" y="5524500"/>
                </a:lnTo>
                <a:close/>
              </a:path>
            </a:pathLst>
          </a:custGeom>
          <a:ln w="25400">
            <a:solidFill>
              <a:srgbClr val="4F81BC"/>
            </a:solidFill>
          </a:ln>
        </p:spPr>
        <p:txBody>
          <a:bodyPr wrap="square" lIns="0" tIns="0" rIns="0" bIns="0" rtlCol="0"/>
          <a:lstStyle/>
          <a:p>
            <a:endParaRPr/>
          </a:p>
        </p:txBody>
      </p:sp>
      <p:sp>
        <p:nvSpPr>
          <p:cNvPr id="7" name="object 7"/>
          <p:cNvSpPr txBox="1"/>
          <p:nvPr/>
        </p:nvSpPr>
        <p:spPr>
          <a:xfrm>
            <a:off x="547217" y="1469897"/>
            <a:ext cx="8074025" cy="2153285"/>
          </a:xfrm>
          <a:prstGeom prst="rect">
            <a:avLst/>
          </a:prstGeom>
        </p:spPr>
        <p:txBody>
          <a:bodyPr vert="horz" wrap="square" lIns="0" tIns="0" rIns="0" bIns="0" rtlCol="0">
            <a:spAutoFit/>
          </a:bodyPr>
          <a:lstStyle/>
          <a:p>
            <a:pPr marL="12700" marR="5080" algn="just">
              <a:lnSpc>
                <a:spcPct val="80000"/>
              </a:lnSpc>
              <a:buClr>
                <a:srgbClr val="FF0000"/>
              </a:buClr>
              <a:buSzPct val="79310"/>
              <a:buFont typeface="Arial"/>
              <a:buChar char="•"/>
              <a:tabLst>
                <a:tab pos="193040" algn="l"/>
              </a:tabLst>
            </a:pPr>
            <a:r>
              <a:rPr sz="2900" spc="-5" dirty="0">
                <a:latin typeface="Calibri"/>
                <a:cs typeface="Calibri"/>
              </a:rPr>
              <a:t>Doküman </a:t>
            </a:r>
            <a:r>
              <a:rPr sz="2900" spc="-10" dirty="0">
                <a:solidFill>
                  <a:srgbClr val="FF0000"/>
                </a:solidFill>
                <a:latin typeface="Calibri"/>
                <a:cs typeface="Calibri"/>
              </a:rPr>
              <a:t>satın </a:t>
            </a:r>
            <a:r>
              <a:rPr sz="2900" spc="-5" dirty="0">
                <a:solidFill>
                  <a:srgbClr val="FF0000"/>
                </a:solidFill>
                <a:latin typeface="Calibri"/>
                <a:cs typeface="Calibri"/>
              </a:rPr>
              <a:t>alındığına </a:t>
            </a:r>
            <a:r>
              <a:rPr sz="2900" spc="-30" dirty="0">
                <a:latin typeface="Calibri"/>
                <a:cs typeface="Calibri"/>
              </a:rPr>
              <a:t>veya </a:t>
            </a:r>
            <a:r>
              <a:rPr sz="2900" spc="-5" dirty="0">
                <a:latin typeface="Calibri"/>
                <a:cs typeface="Calibri"/>
              </a:rPr>
              <a:t>EKAP </a:t>
            </a:r>
            <a:r>
              <a:rPr sz="2900" spc="-10" dirty="0">
                <a:latin typeface="Calibri"/>
                <a:cs typeface="Calibri"/>
              </a:rPr>
              <a:t>üzerinden </a:t>
            </a:r>
            <a:r>
              <a:rPr sz="2900" spc="-5" dirty="0">
                <a:solidFill>
                  <a:srgbClr val="FF0000"/>
                </a:solidFill>
                <a:latin typeface="Calibri"/>
                <a:cs typeface="Calibri"/>
              </a:rPr>
              <a:t>e-  </a:t>
            </a:r>
            <a:r>
              <a:rPr sz="2900" spc="-15" dirty="0">
                <a:solidFill>
                  <a:srgbClr val="FF0000"/>
                </a:solidFill>
                <a:latin typeface="Calibri"/>
                <a:cs typeface="Calibri"/>
              </a:rPr>
              <a:t>imza kullanılarak </a:t>
            </a:r>
            <a:r>
              <a:rPr sz="2900" spc="-5" dirty="0">
                <a:solidFill>
                  <a:srgbClr val="FF0000"/>
                </a:solidFill>
                <a:latin typeface="Calibri"/>
                <a:cs typeface="Calibri"/>
              </a:rPr>
              <a:t>indirildiğine ilişkin </a:t>
            </a:r>
            <a:r>
              <a:rPr sz="2900" spc="-15" dirty="0">
                <a:solidFill>
                  <a:srgbClr val="FF0000"/>
                </a:solidFill>
                <a:latin typeface="Calibri"/>
                <a:cs typeface="Calibri"/>
              </a:rPr>
              <a:t>formda </a:t>
            </a:r>
            <a:r>
              <a:rPr sz="2900" spc="-30" dirty="0">
                <a:latin typeface="Calibri"/>
                <a:cs typeface="Calibri"/>
              </a:rPr>
              <a:t>ya </a:t>
            </a:r>
            <a:r>
              <a:rPr sz="2900" spc="-5" dirty="0">
                <a:latin typeface="Calibri"/>
                <a:cs typeface="Calibri"/>
              </a:rPr>
              <a:t>da  </a:t>
            </a:r>
            <a:r>
              <a:rPr sz="2900" spc="-10" dirty="0">
                <a:latin typeface="Calibri"/>
                <a:cs typeface="Calibri"/>
              </a:rPr>
              <a:t>başvuru </a:t>
            </a:r>
            <a:r>
              <a:rPr sz="2900" spc="-25" dirty="0">
                <a:latin typeface="Calibri"/>
                <a:cs typeface="Calibri"/>
              </a:rPr>
              <a:t>veya </a:t>
            </a:r>
            <a:r>
              <a:rPr sz="2900" spc="-15" dirty="0">
                <a:solidFill>
                  <a:srgbClr val="FF0000"/>
                </a:solidFill>
                <a:latin typeface="Calibri"/>
                <a:cs typeface="Calibri"/>
              </a:rPr>
              <a:t>teklif</a:t>
            </a:r>
            <a:r>
              <a:rPr sz="2900" spc="625" dirty="0">
                <a:solidFill>
                  <a:srgbClr val="FF0000"/>
                </a:solidFill>
                <a:latin typeface="Calibri"/>
                <a:cs typeface="Calibri"/>
              </a:rPr>
              <a:t> </a:t>
            </a:r>
            <a:r>
              <a:rPr sz="2900" spc="-5" dirty="0">
                <a:solidFill>
                  <a:srgbClr val="FF0000"/>
                </a:solidFill>
                <a:latin typeface="Calibri"/>
                <a:cs typeface="Calibri"/>
              </a:rPr>
              <a:t>mektubunda </a:t>
            </a:r>
            <a:r>
              <a:rPr sz="2900" spc="-10" dirty="0">
                <a:latin typeface="Calibri"/>
                <a:cs typeface="Calibri"/>
              </a:rPr>
              <a:t>elektronik </a:t>
            </a:r>
            <a:r>
              <a:rPr sz="2900" spc="-20" dirty="0">
                <a:latin typeface="Calibri"/>
                <a:cs typeface="Calibri"/>
              </a:rPr>
              <a:t>posta  </a:t>
            </a:r>
            <a:r>
              <a:rPr sz="2900" spc="-5" dirty="0">
                <a:latin typeface="Calibri"/>
                <a:cs typeface="Calibri"/>
              </a:rPr>
              <a:t>adresinin </a:t>
            </a:r>
            <a:r>
              <a:rPr sz="2900" spc="-20" dirty="0">
                <a:latin typeface="Calibri"/>
                <a:cs typeface="Calibri"/>
              </a:rPr>
              <a:t>ve/veya </a:t>
            </a:r>
            <a:r>
              <a:rPr sz="2900" spc="-25" dirty="0">
                <a:latin typeface="Calibri"/>
                <a:cs typeface="Calibri"/>
              </a:rPr>
              <a:t>faks </a:t>
            </a:r>
            <a:r>
              <a:rPr sz="2900" spc="-10" dirty="0">
                <a:latin typeface="Calibri"/>
                <a:cs typeface="Calibri"/>
              </a:rPr>
              <a:t>numarasının </a:t>
            </a:r>
            <a:r>
              <a:rPr sz="2900" spc="-5" dirty="0">
                <a:latin typeface="Calibri"/>
                <a:cs typeface="Calibri"/>
              </a:rPr>
              <a:t>belirtilmesi </a:t>
            </a:r>
            <a:r>
              <a:rPr sz="2900" spc="-20" dirty="0">
                <a:latin typeface="Calibri"/>
                <a:cs typeface="Calibri"/>
              </a:rPr>
              <a:t>ve </a:t>
            </a:r>
            <a:r>
              <a:rPr sz="2900" spc="-5" dirty="0">
                <a:latin typeface="Calibri"/>
                <a:cs typeface="Calibri"/>
              </a:rPr>
              <a:t>bu  </a:t>
            </a:r>
            <a:r>
              <a:rPr sz="2900" spc="-10" dirty="0">
                <a:latin typeface="Calibri"/>
                <a:cs typeface="Calibri"/>
              </a:rPr>
              <a:t>adrese </a:t>
            </a:r>
            <a:r>
              <a:rPr sz="2900" spc="-30" dirty="0">
                <a:latin typeface="Calibri"/>
                <a:cs typeface="Calibri"/>
              </a:rPr>
              <a:t>veya </a:t>
            </a:r>
            <a:r>
              <a:rPr sz="2900" spc="-25" dirty="0">
                <a:latin typeface="Calibri"/>
                <a:cs typeface="Calibri"/>
              </a:rPr>
              <a:t>faks </a:t>
            </a:r>
            <a:r>
              <a:rPr sz="2900" spc="-10" dirty="0">
                <a:latin typeface="Calibri"/>
                <a:cs typeface="Calibri"/>
              </a:rPr>
              <a:t>numarasına yapılacak </a:t>
            </a:r>
            <a:r>
              <a:rPr sz="2900" spc="-5" dirty="0">
                <a:latin typeface="Calibri"/>
                <a:cs typeface="Calibri"/>
              </a:rPr>
              <a:t>bildirimlerin  </a:t>
            </a:r>
            <a:r>
              <a:rPr sz="2900" spc="-15" dirty="0">
                <a:latin typeface="Calibri"/>
                <a:cs typeface="Calibri"/>
              </a:rPr>
              <a:t>kabul  </a:t>
            </a:r>
            <a:r>
              <a:rPr sz="2900" spc="-5" dirty="0">
                <a:latin typeface="Calibri"/>
                <a:cs typeface="Calibri"/>
              </a:rPr>
              <a:t>edileceğinin  taahhüt  edilmesi  </a:t>
            </a:r>
            <a:r>
              <a:rPr sz="2900" spc="-20" dirty="0">
                <a:latin typeface="Calibri"/>
                <a:cs typeface="Calibri"/>
              </a:rPr>
              <a:t>kaydıyla,  </a:t>
            </a:r>
            <a:r>
              <a:rPr sz="2900" spc="480" dirty="0">
                <a:latin typeface="Calibri"/>
                <a:cs typeface="Calibri"/>
              </a:rPr>
              <a:t> </a:t>
            </a:r>
            <a:r>
              <a:rPr sz="2900" spc="-10" dirty="0">
                <a:latin typeface="Calibri"/>
                <a:cs typeface="Calibri"/>
              </a:rPr>
              <a:t>idare</a:t>
            </a:r>
            <a:endParaRPr sz="2900">
              <a:latin typeface="Calibri"/>
              <a:cs typeface="Calibri"/>
            </a:endParaRPr>
          </a:p>
        </p:txBody>
      </p:sp>
      <p:sp>
        <p:nvSpPr>
          <p:cNvPr id="17" name="object 17"/>
          <p:cNvSpPr txBox="1"/>
          <p:nvPr/>
        </p:nvSpPr>
        <p:spPr>
          <a:xfrm>
            <a:off x="8331200" y="6434659"/>
            <a:ext cx="276860" cy="209550"/>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Tahoma"/>
                <a:cs typeface="Tahoma"/>
              </a:rPr>
              <a:t>167</a:t>
            </a:r>
            <a:endParaRPr sz="1200">
              <a:latin typeface="Tahoma"/>
              <a:cs typeface="Tahoma"/>
            </a:endParaRPr>
          </a:p>
        </p:txBody>
      </p:sp>
      <p:sp>
        <p:nvSpPr>
          <p:cNvPr id="8" name="object 8"/>
          <p:cNvSpPr txBox="1"/>
          <p:nvPr/>
        </p:nvSpPr>
        <p:spPr>
          <a:xfrm>
            <a:off x="547217" y="3503548"/>
            <a:ext cx="8074025" cy="473709"/>
          </a:xfrm>
          <a:prstGeom prst="rect">
            <a:avLst/>
          </a:prstGeom>
        </p:spPr>
        <p:txBody>
          <a:bodyPr vert="horz" wrap="square" lIns="0" tIns="0" rIns="0" bIns="0" rtlCol="0">
            <a:spAutoFit/>
          </a:bodyPr>
          <a:lstStyle/>
          <a:p>
            <a:pPr marL="12700">
              <a:lnSpc>
                <a:spcPct val="100000"/>
              </a:lnSpc>
              <a:tabLst>
                <a:tab pos="1876425" algn="l"/>
                <a:tab pos="3693160" algn="l"/>
                <a:tab pos="4833620" algn="l"/>
                <a:tab pos="6212840" algn="l"/>
                <a:tab pos="7211059" algn="l"/>
              </a:tabLst>
            </a:pPr>
            <a:r>
              <a:rPr sz="2900" spc="-40" dirty="0">
                <a:latin typeface="Calibri"/>
                <a:cs typeface="Calibri"/>
              </a:rPr>
              <a:t>t</a:t>
            </a:r>
            <a:r>
              <a:rPr sz="2900" dirty="0">
                <a:latin typeface="Calibri"/>
                <a:cs typeface="Calibri"/>
              </a:rPr>
              <a:t>a</a:t>
            </a:r>
            <a:r>
              <a:rPr sz="2900" spc="-65" dirty="0">
                <a:latin typeface="Calibri"/>
                <a:cs typeface="Calibri"/>
              </a:rPr>
              <a:t>r</a:t>
            </a:r>
            <a:r>
              <a:rPr sz="2900" spc="-15" dirty="0">
                <a:latin typeface="Calibri"/>
                <a:cs typeface="Calibri"/>
              </a:rPr>
              <a:t>a</a:t>
            </a:r>
            <a:r>
              <a:rPr sz="2900" dirty="0">
                <a:latin typeface="Calibri"/>
                <a:cs typeface="Calibri"/>
              </a:rPr>
              <a:t>fından	</a:t>
            </a:r>
            <a:r>
              <a:rPr sz="2900" spc="-20" dirty="0">
                <a:latin typeface="Calibri"/>
                <a:cs typeface="Calibri"/>
              </a:rPr>
              <a:t>e</a:t>
            </a:r>
            <a:r>
              <a:rPr sz="2900" dirty="0">
                <a:latin typeface="Calibri"/>
                <a:cs typeface="Calibri"/>
              </a:rPr>
              <a:t>l</a:t>
            </a:r>
            <a:r>
              <a:rPr sz="2900" spc="-15" dirty="0">
                <a:latin typeface="Calibri"/>
                <a:cs typeface="Calibri"/>
              </a:rPr>
              <a:t>ek</a:t>
            </a:r>
            <a:r>
              <a:rPr sz="2900" dirty="0">
                <a:latin typeface="Calibri"/>
                <a:cs typeface="Calibri"/>
              </a:rPr>
              <a:t>t</a:t>
            </a:r>
            <a:r>
              <a:rPr sz="2900" spc="-55" dirty="0">
                <a:latin typeface="Calibri"/>
                <a:cs typeface="Calibri"/>
              </a:rPr>
              <a:t>r</a:t>
            </a:r>
            <a:r>
              <a:rPr sz="2900" spc="-5" dirty="0">
                <a:latin typeface="Calibri"/>
                <a:cs typeface="Calibri"/>
              </a:rPr>
              <a:t>oni</a:t>
            </a:r>
            <a:r>
              <a:rPr sz="2900" dirty="0">
                <a:latin typeface="Calibri"/>
                <a:cs typeface="Calibri"/>
              </a:rPr>
              <a:t>k	</a:t>
            </a:r>
            <a:r>
              <a:rPr sz="2900" spc="-15" dirty="0">
                <a:latin typeface="Calibri"/>
                <a:cs typeface="Calibri"/>
              </a:rPr>
              <a:t>p</a:t>
            </a:r>
            <a:r>
              <a:rPr sz="2900" spc="-5" dirty="0">
                <a:latin typeface="Calibri"/>
                <a:cs typeface="Calibri"/>
              </a:rPr>
              <a:t>o</a:t>
            </a:r>
            <a:r>
              <a:rPr sz="2900" spc="-30" dirty="0">
                <a:latin typeface="Calibri"/>
                <a:cs typeface="Calibri"/>
              </a:rPr>
              <a:t>s</a:t>
            </a:r>
            <a:r>
              <a:rPr sz="2900" spc="-40" dirty="0">
                <a:latin typeface="Calibri"/>
                <a:cs typeface="Calibri"/>
              </a:rPr>
              <a:t>t</a:t>
            </a:r>
            <a:r>
              <a:rPr sz="2900" dirty="0">
                <a:latin typeface="Calibri"/>
                <a:cs typeface="Calibri"/>
              </a:rPr>
              <a:t>a	</a:t>
            </a:r>
            <a:r>
              <a:rPr sz="2900" spc="-35" dirty="0">
                <a:latin typeface="Calibri"/>
                <a:cs typeface="Calibri"/>
              </a:rPr>
              <a:t>y</a:t>
            </a:r>
            <a:r>
              <a:rPr sz="2900" spc="-5" dirty="0">
                <a:latin typeface="Calibri"/>
                <a:cs typeface="Calibri"/>
              </a:rPr>
              <a:t>ol</a:t>
            </a:r>
            <a:r>
              <a:rPr sz="2900" spc="-15" dirty="0">
                <a:latin typeface="Calibri"/>
                <a:cs typeface="Calibri"/>
              </a:rPr>
              <a:t>u</a:t>
            </a:r>
            <a:r>
              <a:rPr sz="2900" dirty="0">
                <a:latin typeface="Calibri"/>
                <a:cs typeface="Calibri"/>
              </a:rPr>
              <a:t>yla	</a:t>
            </a:r>
            <a:r>
              <a:rPr sz="2900" spc="-30" dirty="0">
                <a:latin typeface="Calibri"/>
                <a:cs typeface="Calibri"/>
              </a:rPr>
              <a:t>ve</a:t>
            </a:r>
            <a:r>
              <a:rPr sz="2900" spc="-45" dirty="0">
                <a:latin typeface="Calibri"/>
                <a:cs typeface="Calibri"/>
              </a:rPr>
              <a:t>y</a:t>
            </a:r>
            <a:r>
              <a:rPr sz="2900" dirty="0">
                <a:latin typeface="Calibri"/>
                <a:cs typeface="Calibri"/>
              </a:rPr>
              <a:t>a	</a:t>
            </a:r>
            <a:r>
              <a:rPr sz="2900" spc="-75" dirty="0">
                <a:latin typeface="Calibri"/>
                <a:cs typeface="Calibri"/>
              </a:rPr>
              <a:t>f</a:t>
            </a:r>
            <a:r>
              <a:rPr sz="2900" dirty="0">
                <a:latin typeface="Calibri"/>
                <a:cs typeface="Calibri"/>
              </a:rPr>
              <a:t>a</a:t>
            </a:r>
            <a:r>
              <a:rPr sz="2900" spc="-25" dirty="0">
                <a:latin typeface="Calibri"/>
                <a:cs typeface="Calibri"/>
              </a:rPr>
              <a:t>k</a:t>
            </a:r>
            <a:r>
              <a:rPr sz="2900" spc="-5" dirty="0">
                <a:latin typeface="Calibri"/>
                <a:cs typeface="Calibri"/>
              </a:rPr>
              <a:t>s</a:t>
            </a:r>
            <a:r>
              <a:rPr sz="2900" spc="-15" dirty="0">
                <a:latin typeface="Calibri"/>
                <a:cs typeface="Calibri"/>
              </a:rPr>
              <a:t>l</a:t>
            </a:r>
            <a:r>
              <a:rPr sz="2900" dirty="0">
                <a:latin typeface="Calibri"/>
                <a:cs typeface="Calibri"/>
              </a:rPr>
              <a:t>a</a:t>
            </a:r>
            <a:endParaRPr sz="2900">
              <a:latin typeface="Calibri"/>
              <a:cs typeface="Calibri"/>
            </a:endParaRPr>
          </a:p>
        </p:txBody>
      </p:sp>
      <p:sp>
        <p:nvSpPr>
          <p:cNvPr id="9" name="object 9"/>
          <p:cNvSpPr txBox="1"/>
          <p:nvPr/>
        </p:nvSpPr>
        <p:spPr>
          <a:xfrm>
            <a:off x="547217" y="3857117"/>
            <a:ext cx="3223260" cy="473709"/>
          </a:xfrm>
          <a:prstGeom prst="rect">
            <a:avLst/>
          </a:prstGeom>
        </p:spPr>
        <p:txBody>
          <a:bodyPr vert="horz" wrap="square" lIns="0" tIns="0" rIns="0" bIns="0" rtlCol="0">
            <a:spAutoFit/>
          </a:bodyPr>
          <a:lstStyle/>
          <a:p>
            <a:pPr marL="12700">
              <a:lnSpc>
                <a:spcPct val="100000"/>
              </a:lnSpc>
            </a:pPr>
            <a:r>
              <a:rPr sz="2900" dirty="0">
                <a:latin typeface="Calibri"/>
                <a:cs typeface="Calibri"/>
              </a:rPr>
              <a:t>bildirim </a:t>
            </a:r>
            <a:r>
              <a:rPr sz="2900" spc="-5" dirty="0">
                <a:latin typeface="Calibri"/>
                <a:cs typeface="Calibri"/>
              </a:rPr>
              <a:t>de</a:t>
            </a:r>
            <a:r>
              <a:rPr sz="2900" spc="-114" dirty="0">
                <a:latin typeface="Calibri"/>
                <a:cs typeface="Calibri"/>
              </a:rPr>
              <a:t> </a:t>
            </a:r>
            <a:r>
              <a:rPr sz="2900" spc="-30" dirty="0">
                <a:latin typeface="Calibri"/>
                <a:cs typeface="Calibri"/>
              </a:rPr>
              <a:t>yapılabilir.</a:t>
            </a:r>
            <a:endParaRPr sz="2900">
              <a:latin typeface="Calibri"/>
              <a:cs typeface="Calibri"/>
            </a:endParaRPr>
          </a:p>
        </p:txBody>
      </p:sp>
      <p:sp>
        <p:nvSpPr>
          <p:cNvPr id="10" name="object 10"/>
          <p:cNvSpPr txBox="1"/>
          <p:nvPr/>
        </p:nvSpPr>
        <p:spPr>
          <a:xfrm>
            <a:off x="547217" y="4210684"/>
            <a:ext cx="1720214" cy="473709"/>
          </a:xfrm>
          <a:prstGeom prst="rect">
            <a:avLst/>
          </a:prstGeom>
        </p:spPr>
        <p:txBody>
          <a:bodyPr vert="horz" wrap="square" lIns="0" tIns="0" rIns="0" bIns="0" rtlCol="0">
            <a:spAutoFit/>
          </a:bodyPr>
          <a:lstStyle/>
          <a:p>
            <a:pPr marL="212090" indent="-199390">
              <a:lnSpc>
                <a:spcPct val="100000"/>
              </a:lnSpc>
              <a:buClr>
                <a:srgbClr val="FF0000"/>
              </a:buClr>
              <a:buSzPct val="89655"/>
              <a:buFont typeface="Arial"/>
              <a:buChar char="•"/>
              <a:tabLst>
                <a:tab pos="212725" algn="l"/>
              </a:tabLst>
            </a:pPr>
            <a:r>
              <a:rPr sz="2900" spc="-15" dirty="0">
                <a:latin typeface="Calibri"/>
                <a:cs typeface="Calibri"/>
              </a:rPr>
              <a:t>Elektronik</a:t>
            </a:r>
            <a:endParaRPr sz="2900">
              <a:latin typeface="Calibri"/>
              <a:cs typeface="Calibri"/>
            </a:endParaRPr>
          </a:p>
        </p:txBody>
      </p:sp>
      <p:sp>
        <p:nvSpPr>
          <p:cNvPr id="11" name="object 11"/>
          <p:cNvSpPr txBox="1"/>
          <p:nvPr/>
        </p:nvSpPr>
        <p:spPr>
          <a:xfrm>
            <a:off x="2615564" y="4210684"/>
            <a:ext cx="6005830" cy="473709"/>
          </a:xfrm>
          <a:prstGeom prst="rect">
            <a:avLst/>
          </a:prstGeom>
        </p:spPr>
        <p:txBody>
          <a:bodyPr vert="horz" wrap="square" lIns="0" tIns="0" rIns="0" bIns="0" rtlCol="0">
            <a:spAutoFit/>
          </a:bodyPr>
          <a:lstStyle/>
          <a:p>
            <a:pPr marL="12700">
              <a:lnSpc>
                <a:spcPct val="100000"/>
              </a:lnSpc>
              <a:tabLst>
                <a:tab pos="1210310" algn="l"/>
                <a:tab pos="2644775" algn="l"/>
                <a:tab pos="3699510" algn="l"/>
                <a:tab pos="4921885" algn="l"/>
              </a:tabLst>
            </a:pPr>
            <a:r>
              <a:rPr sz="2900" spc="-5" dirty="0">
                <a:latin typeface="Calibri"/>
                <a:cs typeface="Calibri"/>
              </a:rPr>
              <a:t>po</a:t>
            </a:r>
            <a:r>
              <a:rPr sz="2900" spc="-30" dirty="0">
                <a:latin typeface="Calibri"/>
                <a:cs typeface="Calibri"/>
              </a:rPr>
              <a:t>s</a:t>
            </a:r>
            <a:r>
              <a:rPr sz="2900" spc="-40" dirty="0">
                <a:latin typeface="Calibri"/>
                <a:cs typeface="Calibri"/>
              </a:rPr>
              <a:t>t</a:t>
            </a:r>
            <a:r>
              <a:rPr sz="2900" dirty="0">
                <a:latin typeface="Calibri"/>
                <a:cs typeface="Calibri"/>
              </a:rPr>
              <a:t>a	</a:t>
            </a:r>
            <a:r>
              <a:rPr sz="2900" spc="-45" dirty="0">
                <a:latin typeface="Calibri"/>
                <a:cs typeface="Calibri"/>
              </a:rPr>
              <a:t>y</a:t>
            </a:r>
            <a:r>
              <a:rPr sz="2900" spc="-5" dirty="0">
                <a:latin typeface="Calibri"/>
                <a:cs typeface="Calibri"/>
              </a:rPr>
              <a:t>ol</a:t>
            </a:r>
            <a:r>
              <a:rPr sz="2900" spc="-15" dirty="0">
                <a:latin typeface="Calibri"/>
                <a:cs typeface="Calibri"/>
              </a:rPr>
              <a:t>u</a:t>
            </a:r>
            <a:r>
              <a:rPr sz="2900" dirty="0">
                <a:latin typeface="Calibri"/>
                <a:cs typeface="Calibri"/>
              </a:rPr>
              <a:t>yla	</a:t>
            </a:r>
            <a:r>
              <a:rPr sz="2900" spc="-30" dirty="0">
                <a:latin typeface="Calibri"/>
                <a:cs typeface="Calibri"/>
              </a:rPr>
              <a:t>ve</a:t>
            </a:r>
            <a:r>
              <a:rPr sz="2900" spc="-45" dirty="0">
                <a:latin typeface="Calibri"/>
                <a:cs typeface="Calibri"/>
              </a:rPr>
              <a:t>y</a:t>
            </a:r>
            <a:r>
              <a:rPr sz="2900" dirty="0">
                <a:latin typeface="Calibri"/>
                <a:cs typeface="Calibri"/>
              </a:rPr>
              <a:t>a	</a:t>
            </a:r>
            <a:r>
              <a:rPr sz="2900" spc="-75" dirty="0">
                <a:latin typeface="Calibri"/>
                <a:cs typeface="Calibri"/>
              </a:rPr>
              <a:t>f</a:t>
            </a:r>
            <a:r>
              <a:rPr sz="2900" dirty="0">
                <a:latin typeface="Calibri"/>
                <a:cs typeface="Calibri"/>
              </a:rPr>
              <a:t>a</a:t>
            </a:r>
            <a:r>
              <a:rPr sz="2900" spc="-25" dirty="0">
                <a:latin typeface="Calibri"/>
                <a:cs typeface="Calibri"/>
              </a:rPr>
              <a:t>k</a:t>
            </a:r>
            <a:r>
              <a:rPr sz="2900" spc="-5" dirty="0">
                <a:latin typeface="Calibri"/>
                <a:cs typeface="Calibri"/>
              </a:rPr>
              <a:t>s</a:t>
            </a:r>
            <a:r>
              <a:rPr sz="2900" spc="-15" dirty="0">
                <a:latin typeface="Calibri"/>
                <a:cs typeface="Calibri"/>
              </a:rPr>
              <a:t>l</a:t>
            </a:r>
            <a:r>
              <a:rPr sz="2900" dirty="0">
                <a:latin typeface="Calibri"/>
                <a:cs typeface="Calibri"/>
              </a:rPr>
              <a:t>a	</a:t>
            </a:r>
            <a:r>
              <a:rPr sz="2900" spc="-45" dirty="0">
                <a:latin typeface="Calibri"/>
                <a:cs typeface="Calibri"/>
              </a:rPr>
              <a:t>y</a:t>
            </a:r>
            <a:r>
              <a:rPr sz="2900" spc="-15" dirty="0">
                <a:latin typeface="Calibri"/>
                <a:cs typeface="Calibri"/>
              </a:rPr>
              <a:t>a</a:t>
            </a:r>
            <a:r>
              <a:rPr sz="2900" dirty="0">
                <a:latin typeface="Calibri"/>
                <a:cs typeface="Calibri"/>
              </a:rPr>
              <a:t>pılan</a:t>
            </a:r>
            <a:endParaRPr sz="2900">
              <a:latin typeface="Calibri"/>
              <a:cs typeface="Calibri"/>
            </a:endParaRPr>
          </a:p>
        </p:txBody>
      </p:sp>
      <p:sp>
        <p:nvSpPr>
          <p:cNvPr id="12" name="object 12"/>
          <p:cNvSpPr txBox="1"/>
          <p:nvPr/>
        </p:nvSpPr>
        <p:spPr>
          <a:xfrm>
            <a:off x="547217" y="4564633"/>
            <a:ext cx="8072755" cy="473709"/>
          </a:xfrm>
          <a:prstGeom prst="rect">
            <a:avLst/>
          </a:prstGeom>
        </p:spPr>
        <p:txBody>
          <a:bodyPr vert="horz" wrap="square" lIns="0" tIns="0" rIns="0" bIns="0" rtlCol="0">
            <a:spAutoFit/>
          </a:bodyPr>
          <a:lstStyle/>
          <a:p>
            <a:pPr marL="12700">
              <a:lnSpc>
                <a:spcPct val="100000"/>
              </a:lnSpc>
              <a:tabLst>
                <a:tab pos="2170430" algn="l"/>
                <a:tab pos="3470910" algn="l"/>
                <a:tab pos="4409440" algn="l"/>
                <a:tab pos="5400675" algn="l"/>
                <a:tab pos="6339205" algn="l"/>
                <a:tab pos="7409180" algn="l"/>
              </a:tabLst>
            </a:pPr>
            <a:r>
              <a:rPr sz="2900" spc="-5" dirty="0">
                <a:latin typeface="Calibri"/>
                <a:cs typeface="Calibri"/>
              </a:rPr>
              <a:t>b</a:t>
            </a:r>
            <a:r>
              <a:rPr sz="2900" spc="-15" dirty="0">
                <a:latin typeface="Calibri"/>
                <a:cs typeface="Calibri"/>
              </a:rPr>
              <a:t>i</a:t>
            </a:r>
            <a:r>
              <a:rPr sz="2900" dirty="0">
                <a:latin typeface="Calibri"/>
                <a:cs typeface="Calibri"/>
              </a:rPr>
              <a:t>ldi</a:t>
            </a:r>
            <a:r>
              <a:rPr sz="2900" spc="-20" dirty="0">
                <a:latin typeface="Calibri"/>
                <a:cs typeface="Calibri"/>
              </a:rPr>
              <a:t>r</a:t>
            </a:r>
            <a:r>
              <a:rPr sz="2900" dirty="0">
                <a:latin typeface="Calibri"/>
                <a:cs typeface="Calibri"/>
              </a:rPr>
              <a:t>i</a:t>
            </a:r>
            <a:r>
              <a:rPr sz="2900" spc="-10" dirty="0">
                <a:latin typeface="Calibri"/>
                <a:cs typeface="Calibri"/>
              </a:rPr>
              <a:t>m</a:t>
            </a:r>
            <a:r>
              <a:rPr sz="2900" dirty="0">
                <a:latin typeface="Calibri"/>
                <a:cs typeface="Calibri"/>
              </a:rPr>
              <a:t>le</a:t>
            </a:r>
            <a:r>
              <a:rPr sz="2900" spc="-60" dirty="0">
                <a:latin typeface="Calibri"/>
                <a:cs typeface="Calibri"/>
              </a:rPr>
              <a:t>r</a:t>
            </a:r>
            <a:r>
              <a:rPr sz="2900" spc="-5" dirty="0">
                <a:latin typeface="Calibri"/>
                <a:cs typeface="Calibri"/>
              </a:rPr>
              <a:t>d</a:t>
            </a:r>
            <a:r>
              <a:rPr sz="2900" spc="-10" dirty="0">
                <a:latin typeface="Calibri"/>
                <a:cs typeface="Calibri"/>
              </a:rPr>
              <a:t>e</a:t>
            </a:r>
            <a:r>
              <a:rPr sz="2900" dirty="0">
                <a:latin typeface="Calibri"/>
                <a:cs typeface="Calibri"/>
              </a:rPr>
              <a:t>,	</a:t>
            </a:r>
            <a:r>
              <a:rPr sz="2900" spc="-5" dirty="0">
                <a:latin typeface="Calibri"/>
                <a:cs typeface="Calibri"/>
              </a:rPr>
              <a:t>b</a:t>
            </a:r>
            <a:r>
              <a:rPr sz="2900" spc="-15" dirty="0">
                <a:latin typeface="Calibri"/>
                <a:cs typeface="Calibri"/>
              </a:rPr>
              <a:t>i</a:t>
            </a:r>
            <a:r>
              <a:rPr sz="2900" dirty="0">
                <a:latin typeface="Calibri"/>
                <a:cs typeface="Calibri"/>
              </a:rPr>
              <a:t>l</a:t>
            </a:r>
            <a:r>
              <a:rPr sz="2900" spc="-15" dirty="0">
                <a:latin typeface="Calibri"/>
                <a:cs typeface="Calibri"/>
              </a:rPr>
              <a:t>d</a:t>
            </a:r>
            <a:r>
              <a:rPr sz="2900" dirty="0">
                <a:latin typeface="Calibri"/>
                <a:cs typeface="Calibri"/>
              </a:rPr>
              <a:t>ir</a:t>
            </a:r>
            <a:r>
              <a:rPr sz="2900" spc="-15" dirty="0">
                <a:latin typeface="Calibri"/>
                <a:cs typeface="Calibri"/>
              </a:rPr>
              <a:t>i</a:t>
            </a:r>
            <a:r>
              <a:rPr sz="2900" spc="5" dirty="0">
                <a:latin typeface="Calibri"/>
                <a:cs typeface="Calibri"/>
              </a:rPr>
              <a:t>m</a:t>
            </a:r>
            <a:r>
              <a:rPr sz="2900" dirty="0">
                <a:latin typeface="Calibri"/>
                <a:cs typeface="Calibri"/>
              </a:rPr>
              <a:t>	</a:t>
            </a:r>
            <a:r>
              <a:rPr sz="2900" spc="-40" dirty="0">
                <a:latin typeface="Calibri"/>
                <a:cs typeface="Calibri"/>
              </a:rPr>
              <a:t>t</a:t>
            </a:r>
            <a:r>
              <a:rPr sz="2900" dirty="0">
                <a:latin typeface="Calibri"/>
                <a:cs typeface="Calibri"/>
              </a:rPr>
              <a:t>a</a:t>
            </a:r>
            <a:r>
              <a:rPr sz="2900" spc="-20" dirty="0">
                <a:latin typeface="Calibri"/>
                <a:cs typeface="Calibri"/>
              </a:rPr>
              <a:t>r</a:t>
            </a:r>
            <a:r>
              <a:rPr sz="2900" dirty="0">
                <a:latin typeface="Calibri"/>
                <a:cs typeface="Calibri"/>
              </a:rPr>
              <a:t>ihi	</a:t>
            </a:r>
            <a:r>
              <a:rPr sz="2900" spc="-40" dirty="0">
                <a:latin typeface="Calibri"/>
                <a:cs typeface="Calibri"/>
              </a:rPr>
              <a:t>t</a:t>
            </a:r>
            <a:r>
              <a:rPr sz="2900" dirty="0">
                <a:latin typeface="Calibri"/>
                <a:cs typeface="Calibri"/>
              </a:rPr>
              <a:t>e</a:t>
            </a:r>
            <a:r>
              <a:rPr sz="2900" spc="-10" dirty="0">
                <a:latin typeface="Calibri"/>
                <a:cs typeface="Calibri"/>
              </a:rPr>
              <a:t>b</a:t>
            </a:r>
            <a:r>
              <a:rPr sz="2900" dirty="0">
                <a:latin typeface="Calibri"/>
                <a:cs typeface="Calibri"/>
              </a:rPr>
              <a:t>liğ	</a:t>
            </a:r>
            <a:r>
              <a:rPr sz="2900" spc="-40" dirty="0">
                <a:latin typeface="Calibri"/>
                <a:cs typeface="Calibri"/>
              </a:rPr>
              <a:t>t</a:t>
            </a:r>
            <a:r>
              <a:rPr sz="2900" dirty="0">
                <a:latin typeface="Calibri"/>
                <a:cs typeface="Calibri"/>
              </a:rPr>
              <a:t>ar</a:t>
            </a:r>
            <a:r>
              <a:rPr sz="2900" spc="-15" dirty="0">
                <a:latin typeface="Calibri"/>
                <a:cs typeface="Calibri"/>
              </a:rPr>
              <a:t>i</a:t>
            </a:r>
            <a:r>
              <a:rPr sz="2900" spc="-5" dirty="0">
                <a:latin typeface="Calibri"/>
                <a:cs typeface="Calibri"/>
              </a:rPr>
              <a:t>h</a:t>
            </a:r>
            <a:r>
              <a:rPr sz="2900" dirty="0">
                <a:latin typeface="Calibri"/>
                <a:cs typeface="Calibri"/>
              </a:rPr>
              <a:t>i	s</a:t>
            </a:r>
            <a:r>
              <a:rPr sz="2900" spc="-60" dirty="0">
                <a:latin typeface="Calibri"/>
                <a:cs typeface="Calibri"/>
              </a:rPr>
              <a:t>a</a:t>
            </a:r>
            <a:r>
              <a:rPr sz="2900" dirty="0">
                <a:latin typeface="Calibri"/>
                <a:cs typeface="Calibri"/>
              </a:rPr>
              <a:t>y</a:t>
            </a:r>
            <a:r>
              <a:rPr sz="2900" spc="-20" dirty="0">
                <a:latin typeface="Calibri"/>
                <a:cs typeface="Calibri"/>
              </a:rPr>
              <a:t>ı</a:t>
            </a:r>
            <a:r>
              <a:rPr sz="2900" dirty="0">
                <a:latin typeface="Calibri"/>
                <a:cs typeface="Calibri"/>
              </a:rPr>
              <a:t>lı</a:t>
            </a:r>
            <a:r>
              <a:rPr sz="2900" spc="-300" dirty="0">
                <a:latin typeface="Calibri"/>
                <a:cs typeface="Calibri"/>
              </a:rPr>
              <a:t>r</a:t>
            </a:r>
            <a:r>
              <a:rPr sz="2900" dirty="0">
                <a:latin typeface="Calibri"/>
                <a:cs typeface="Calibri"/>
              </a:rPr>
              <a:t>.	</a:t>
            </a:r>
            <a:r>
              <a:rPr sz="2900" spc="-65" dirty="0">
                <a:latin typeface="Calibri"/>
                <a:cs typeface="Calibri"/>
              </a:rPr>
              <a:t>A</a:t>
            </a:r>
            <a:r>
              <a:rPr sz="2900" dirty="0">
                <a:latin typeface="Calibri"/>
                <a:cs typeface="Calibri"/>
              </a:rPr>
              <a:t>y</a:t>
            </a:r>
            <a:r>
              <a:rPr sz="2900" spc="-15" dirty="0">
                <a:latin typeface="Calibri"/>
                <a:cs typeface="Calibri"/>
              </a:rPr>
              <a:t>n</a:t>
            </a:r>
            <a:r>
              <a:rPr sz="2900" dirty="0">
                <a:latin typeface="Calibri"/>
                <a:cs typeface="Calibri"/>
              </a:rPr>
              <a:t>ı</a:t>
            </a:r>
            <a:endParaRPr sz="2900">
              <a:latin typeface="Calibri"/>
              <a:cs typeface="Calibri"/>
            </a:endParaRPr>
          </a:p>
        </p:txBody>
      </p:sp>
      <p:sp>
        <p:nvSpPr>
          <p:cNvPr id="13" name="object 13"/>
          <p:cNvSpPr txBox="1"/>
          <p:nvPr/>
        </p:nvSpPr>
        <p:spPr>
          <a:xfrm>
            <a:off x="547217" y="4918202"/>
            <a:ext cx="7293609" cy="826769"/>
          </a:xfrm>
          <a:prstGeom prst="rect">
            <a:avLst/>
          </a:prstGeom>
        </p:spPr>
        <p:txBody>
          <a:bodyPr vert="horz" wrap="square" lIns="0" tIns="0" rIns="0" bIns="0" rtlCol="0">
            <a:spAutoFit/>
          </a:bodyPr>
          <a:lstStyle/>
          <a:p>
            <a:pPr marL="12700">
              <a:lnSpc>
                <a:spcPts val="3130"/>
              </a:lnSpc>
            </a:pPr>
            <a:r>
              <a:rPr sz="2900" dirty="0">
                <a:latin typeface="Calibri"/>
                <a:cs typeface="Calibri"/>
              </a:rPr>
              <a:t>gün </a:t>
            </a:r>
            <a:r>
              <a:rPr sz="2900" spc="-10" dirty="0">
                <a:latin typeface="Calibri"/>
                <a:cs typeface="Calibri"/>
              </a:rPr>
              <a:t>idare </a:t>
            </a:r>
            <a:r>
              <a:rPr sz="2900" spc="-15" dirty="0">
                <a:latin typeface="Calibri"/>
                <a:cs typeface="Calibri"/>
              </a:rPr>
              <a:t>tarafından teyit </a:t>
            </a:r>
            <a:r>
              <a:rPr sz="2900" spc="-5" dirty="0">
                <a:latin typeface="Calibri"/>
                <a:cs typeface="Calibri"/>
              </a:rPr>
              <a:t>edilmesi</a:t>
            </a:r>
            <a:r>
              <a:rPr sz="2900" spc="-25" dirty="0">
                <a:latin typeface="Calibri"/>
                <a:cs typeface="Calibri"/>
              </a:rPr>
              <a:t> </a:t>
            </a:r>
            <a:r>
              <a:rPr sz="2900" spc="-10" dirty="0">
                <a:latin typeface="Calibri"/>
                <a:cs typeface="Calibri"/>
              </a:rPr>
              <a:t>zorunlu.</a:t>
            </a:r>
            <a:endParaRPr sz="2900">
              <a:latin typeface="Calibri"/>
              <a:cs typeface="Calibri"/>
            </a:endParaRPr>
          </a:p>
          <a:p>
            <a:pPr marL="210820" indent="-198120">
              <a:lnSpc>
                <a:spcPts val="3130"/>
              </a:lnSpc>
              <a:buClr>
                <a:srgbClr val="FF0000"/>
              </a:buClr>
              <a:buSzPct val="89655"/>
              <a:buFont typeface="Arial"/>
              <a:buChar char="•"/>
              <a:tabLst>
                <a:tab pos="210820" algn="l"/>
                <a:tab pos="1175385" algn="l"/>
                <a:tab pos="2783205" algn="l"/>
                <a:tab pos="4959985" algn="l"/>
                <a:tab pos="6029960" algn="l"/>
              </a:tabLst>
            </a:pPr>
            <a:r>
              <a:rPr sz="2900" spc="-254" dirty="0">
                <a:latin typeface="Calibri"/>
                <a:cs typeface="Calibri"/>
              </a:rPr>
              <a:t>T</a:t>
            </a:r>
            <a:r>
              <a:rPr sz="2900" spc="-30" dirty="0">
                <a:latin typeface="Calibri"/>
                <a:cs typeface="Calibri"/>
              </a:rPr>
              <a:t>e</a:t>
            </a:r>
            <a:r>
              <a:rPr sz="2900" dirty="0">
                <a:latin typeface="Calibri"/>
                <a:cs typeface="Calibri"/>
              </a:rPr>
              <a:t>yit	işl</a:t>
            </a:r>
            <a:r>
              <a:rPr sz="2900" spc="-20" dirty="0">
                <a:latin typeface="Calibri"/>
                <a:cs typeface="Calibri"/>
              </a:rPr>
              <a:t>e</a:t>
            </a:r>
            <a:r>
              <a:rPr sz="2900" dirty="0">
                <a:latin typeface="Calibri"/>
                <a:cs typeface="Calibri"/>
              </a:rPr>
              <a:t>mi</a:t>
            </a:r>
            <a:r>
              <a:rPr sz="2900" spc="-15" dirty="0">
                <a:latin typeface="Calibri"/>
                <a:cs typeface="Calibri"/>
              </a:rPr>
              <a:t>n</a:t>
            </a:r>
            <a:r>
              <a:rPr sz="2900" dirty="0">
                <a:latin typeface="Calibri"/>
                <a:cs typeface="Calibri"/>
              </a:rPr>
              <a:t>in	</a:t>
            </a:r>
            <a:r>
              <a:rPr sz="2900" spc="-25" dirty="0">
                <a:latin typeface="Calibri"/>
                <a:cs typeface="Calibri"/>
              </a:rPr>
              <a:t>g</a:t>
            </a:r>
            <a:r>
              <a:rPr sz="2900" spc="-20" dirty="0">
                <a:latin typeface="Calibri"/>
                <a:cs typeface="Calibri"/>
              </a:rPr>
              <a:t>e</a:t>
            </a:r>
            <a:r>
              <a:rPr sz="2900" spc="-55" dirty="0">
                <a:latin typeface="Calibri"/>
                <a:cs typeface="Calibri"/>
              </a:rPr>
              <a:t>r</a:t>
            </a:r>
            <a:r>
              <a:rPr sz="2900" dirty="0">
                <a:latin typeface="Calibri"/>
                <a:cs typeface="Calibri"/>
              </a:rPr>
              <a:t>ç</a:t>
            </a:r>
            <a:r>
              <a:rPr sz="2900" spc="-15" dirty="0">
                <a:latin typeface="Calibri"/>
                <a:cs typeface="Calibri"/>
              </a:rPr>
              <a:t>e</a:t>
            </a:r>
            <a:r>
              <a:rPr sz="2900" dirty="0">
                <a:latin typeface="Calibri"/>
                <a:cs typeface="Calibri"/>
              </a:rPr>
              <a:t>kleş</a:t>
            </a:r>
            <a:r>
              <a:rPr sz="2900" spc="-15" dirty="0">
                <a:latin typeface="Calibri"/>
                <a:cs typeface="Calibri"/>
              </a:rPr>
              <a:t>m</a:t>
            </a:r>
            <a:r>
              <a:rPr sz="2900" dirty="0">
                <a:latin typeface="Calibri"/>
                <a:cs typeface="Calibri"/>
              </a:rPr>
              <a:t>iş	</a:t>
            </a:r>
            <a:r>
              <a:rPr sz="2900" spc="-50" dirty="0">
                <a:latin typeface="Calibri"/>
                <a:cs typeface="Calibri"/>
              </a:rPr>
              <a:t>k</a:t>
            </a:r>
            <a:r>
              <a:rPr sz="2900" dirty="0">
                <a:latin typeface="Calibri"/>
                <a:cs typeface="Calibri"/>
              </a:rPr>
              <a:t>ab</a:t>
            </a:r>
            <a:r>
              <a:rPr sz="2900" spc="-15" dirty="0">
                <a:latin typeface="Calibri"/>
                <a:cs typeface="Calibri"/>
              </a:rPr>
              <a:t>u</a:t>
            </a:r>
            <a:r>
              <a:rPr sz="2900" dirty="0">
                <a:latin typeface="Calibri"/>
                <a:cs typeface="Calibri"/>
              </a:rPr>
              <a:t>l	ed</a:t>
            </a:r>
            <a:r>
              <a:rPr sz="2900" spc="-20" dirty="0">
                <a:latin typeface="Calibri"/>
                <a:cs typeface="Calibri"/>
              </a:rPr>
              <a:t>i</a:t>
            </a:r>
            <a:r>
              <a:rPr sz="2900" dirty="0">
                <a:latin typeface="Calibri"/>
                <a:cs typeface="Calibri"/>
              </a:rPr>
              <a:t>lme</a:t>
            </a:r>
            <a:r>
              <a:rPr sz="2900" spc="-20" dirty="0">
                <a:latin typeface="Calibri"/>
                <a:cs typeface="Calibri"/>
              </a:rPr>
              <a:t>s</a:t>
            </a:r>
            <a:r>
              <a:rPr sz="2900" dirty="0">
                <a:latin typeface="Calibri"/>
                <a:cs typeface="Calibri"/>
              </a:rPr>
              <a:t>i</a:t>
            </a:r>
            <a:endParaRPr sz="2900">
              <a:latin typeface="Calibri"/>
              <a:cs typeface="Calibri"/>
            </a:endParaRPr>
          </a:p>
        </p:txBody>
      </p:sp>
      <p:sp>
        <p:nvSpPr>
          <p:cNvPr id="14" name="object 14"/>
          <p:cNvSpPr txBox="1"/>
          <p:nvPr/>
        </p:nvSpPr>
        <p:spPr>
          <a:xfrm>
            <a:off x="8076945" y="5271719"/>
            <a:ext cx="543560" cy="473709"/>
          </a:xfrm>
          <a:prstGeom prst="rect">
            <a:avLst/>
          </a:prstGeom>
        </p:spPr>
        <p:txBody>
          <a:bodyPr vert="horz" wrap="square" lIns="0" tIns="0" rIns="0" bIns="0" rtlCol="0">
            <a:spAutoFit/>
          </a:bodyPr>
          <a:lstStyle/>
          <a:p>
            <a:pPr marL="12700">
              <a:lnSpc>
                <a:spcPct val="100000"/>
              </a:lnSpc>
            </a:pPr>
            <a:r>
              <a:rPr sz="2900" dirty="0">
                <a:latin typeface="Calibri"/>
                <a:cs typeface="Calibri"/>
              </a:rPr>
              <a:t>i</a:t>
            </a:r>
            <a:r>
              <a:rPr sz="2900" spc="-15" dirty="0">
                <a:latin typeface="Calibri"/>
                <a:cs typeface="Calibri"/>
              </a:rPr>
              <a:t>ç</a:t>
            </a:r>
            <a:r>
              <a:rPr sz="2900" dirty="0">
                <a:latin typeface="Calibri"/>
                <a:cs typeface="Calibri"/>
              </a:rPr>
              <a:t>in</a:t>
            </a:r>
            <a:endParaRPr sz="2900">
              <a:latin typeface="Calibri"/>
              <a:cs typeface="Calibri"/>
            </a:endParaRPr>
          </a:p>
        </p:txBody>
      </p:sp>
      <p:sp>
        <p:nvSpPr>
          <p:cNvPr id="15" name="object 15"/>
          <p:cNvSpPr txBox="1"/>
          <p:nvPr/>
        </p:nvSpPr>
        <p:spPr>
          <a:xfrm>
            <a:off x="547217" y="5625287"/>
            <a:ext cx="8074025" cy="473709"/>
          </a:xfrm>
          <a:prstGeom prst="rect">
            <a:avLst/>
          </a:prstGeom>
        </p:spPr>
        <p:txBody>
          <a:bodyPr vert="horz" wrap="square" lIns="0" tIns="0" rIns="0" bIns="0" rtlCol="0">
            <a:spAutoFit/>
          </a:bodyPr>
          <a:lstStyle/>
          <a:p>
            <a:pPr marL="12700">
              <a:lnSpc>
                <a:spcPct val="100000"/>
              </a:lnSpc>
              <a:tabLst>
                <a:tab pos="1827530" algn="l"/>
                <a:tab pos="3043555" algn="l"/>
                <a:tab pos="4907915" algn="l"/>
                <a:tab pos="6731000" algn="l"/>
              </a:tabLst>
            </a:pPr>
            <a:r>
              <a:rPr sz="2900" spc="-40" dirty="0">
                <a:latin typeface="Calibri"/>
                <a:cs typeface="Calibri"/>
              </a:rPr>
              <a:t>t</a:t>
            </a:r>
            <a:r>
              <a:rPr sz="2900" dirty="0">
                <a:latin typeface="Calibri"/>
                <a:cs typeface="Calibri"/>
              </a:rPr>
              <a:t>e</a:t>
            </a:r>
            <a:r>
              <a:rPr sz="2900" spc="-10" dirty="0">
                <a:latin typeface="Calibri"/>
                <a:cs typeface="Calibri"/>
              </a:rPr>
              <a:t>b</a:t>
            </a:r>
            <a:r>
              <a:rPr sz="2900" dirty="0">
                <a:latin typeface="Calibri"/>
                <a:cs typeface="Calibri"/>
              </a:rPr>
              <a:t>li</a:t>
            </a:r>
            <a:r>
              <a:rPr sz="2900" spc="-65" dirty="0">
                <a:latin typeface="Calibri"/>
                <a:cs typeface="Calibri"/>
              </a:rPr>
              <a:t>g</a:t>
            </a:r>
            <a:r>
              <a:rPr sz="2900" spc="-25" dirty="0">
                <a:latin typeface="Calibri"/>
                <a:cs typeface="Calibri"/>
              </a:rPr>
              <a:t>a</a:t>
            </a:r>
            <a:r>
              <a:rPr sz="2900" dirty="0">
                <a:latin typeface="Calibri"/>
                <a:cs typeface="Calibri"/>
              </a:rPr>
              <a:t>tın	iad</a:t>
            </a:r>
            <a:r>
              <a:rPr sz="2900" spc="-25" dirty="0">
                <a:latin typeface="Calibri"/>
                <a:cs typeface="Calibri"/>
              </a:rPr>
              <a:t>e</a:t>
            </a:r>
            <a:r>
              <a:rPr sz="2900" dirty="0">
                <a:latin typeface="Calibri"/>
                <a:cs typeface="Calibri"/>
              </a:rPr>
              <a:t>li	</a:t>
            </a:r>
            <a:r>
              <a:rPr sz="2900" spc="-40" dirty="0">
                <a:latin typeface="Calibri"/>
                <a:cs typeface="Calibri"/>
              </a:rPr>
              <a:t>t</a:t>
            </a:r>
            <a:r>
              <a:rPr sz="2900" dirty="0">
                <a:latin typeface="Calibri"/>
                <a:cs typeface="Calibri"/>
              </a:rPr>
              <a:t>aahh</a:t>
            </a:r>
            <a:r>
              <a:rPr sz="2900" spc="-20" dirty="0">
                <a:latin typeface="Calibri"/>
                <a:cs typeface="Calibri"/>
              </a:rPr>
              <a:t>ü</a:t>
            </a:r>
            <a:r>
              <a:rPr sz="2900" dirty="0">
                <a:latin typeface="Calibri"/>
                <a:cs typeface="Calibri"/>
              </a:rPr>
              <a:t>tlü	</a:t>
            </a:r>
            <a:r>
              <a:rPr sz="2900" spc="5" dirty="0">
                <a:latin typeface="Calibri"/>
                <a:cs typeface="Calibri"/>
              </a:rPr>
              <a:t>m</a:t>
            </a:r>
            <a:r>
              <a:rPr sz="2900" spc="-25" dirty="0">
                <a:latin typeface="Calibri"/>
                <a:cs typeface="Calibri"/>
              </a:rPr>
              <a:t>ek</a:t>
            </a:r>
            <a:r>
              <a:rPr sz="2900" dirty="0">
                <a:latin typeface="Calibri"/>
                <a:cs typeface="Calibri"/>
              </a:rPr>
              <a:t>tupla	</a:t>
            </a:r>
            <a:r>
              <a:rPr sz="2900" spc="-20" dirty="0">
                <a:latin typeface="Calibri"/>
                <a:cs typeface="Calibri"/>
              </a:rPr>
              <a:t>b</a:t>
            </a:r>
            <a:r>
              <a:rPr sz="2900" dirty="0">
                <a:latin typeface="Calibri"/>
                <a:cs typeface="Calibri"/>
              </a:rPr>
              <a:t>ildi</a:t>
            </a:r>
            <a:r>
              <a:rPr sz="2900" spc="-15" dirty="0">
                <a:latin typeface="Calibri"/>
                <a:cs typeface="Calibri"/>
              </a:rPr>
              <a:t>r</a:t>
            </a:r>
            <a:r>
              <a:rPr sz="2900" dirty="0">
                <a:latin typeface="Calibri"/>
                <a:cs typeface="Calibri"/>
              </a:rPr>
              <a:t>i</a:t>
            </a:r>
            <a:r>
              <a:rPr sz="2900" spc="-10" dirty="0">
                <a:latin typeface="Calibri"/>
                <a:cs typeface="Calibri"/>
              </a:rPr>
              <a:t>m</a:t>
            </a:r>
            <a:r>
              <a:rPr sz="2900" dirty="0">
                <a:latin typeface="Calibri"/>
                <a:cs typeface="Calibri"/>
              </a:rPr>
              <a:t>e</a:t>
            </a:r>
            <a:endParaRPr sz="2900">
              <a:latin typeface="Calibri"/>
              <a:cs typeface="Calibri"/>
            </a:endParaRPr>
          </a:p>
        </p:txBody>
      </p:sp>
      <p:sp>
        <p:nvSpPr>
          <p:cNvPr id="16" name="object 16"/>
          <p:cNvSpPr txBox="1"/>
          <p:nvPr/>
        </p:nvSpPr>
        <p:spPr>
          <a:xfrm>
            <a:off x="547217" y="5979159"/>
            <a:ext cx="3971925" cy="473709"/>
          </a:xfrm>
          <a:prstGeom prst="rect">
            <a:avLst/>
          </a:prstGeom>
        </p:spPr>
        <p:txBody>
          <a:bodyPr vert="horz" wrap="square" lIns="0" tIns="0" rIns="0" bIns="0" rtlCol="0">
            <a:spAutoFit/>
          </a:bodyPr>
          <a:lstStyle/>
          <a:p>
            <a:pPr marL="12700">
              <a:lnSpc>
                <a:spcPct val="100000"/>
              </a:lnSpc>
            </a:pPr>
            <a:r>
              <a:rPr sz="2900" spc="-5" dirty="0">
                <a:latin typeface="Calibri"/>
                <a:cs typeface="Calibri"/>
              </a:rPr>
              <a:t>çıkarılmış </a:t>
            </a:r>
            <a:r>
              <a:rPr sz="2900" dirty="0">
                <a:latin typeface="Calibri"/>
                <a:cs typeface="Calibri"/>
              </a:rPr>
              <a:t>olması</a:t>
            </a:r>
            <a:r>
              <a:rPr sz="2900" spc="-135" dirty="0">
                <a:latin typeface="Calibri"/>
                <a:cs typeface="Calibri"/>
              </a:rPr>
              <a:t> </a:t>
            </a:r>
            <a:r>
              <a:rPr sz="2900" spc="-35" dirty="0">
                <a:latin typeface="Calibri"/>
                <a:cs typeface="Calibri"/>
              </a:rPr>
              <a:t>yeterlidir.</a:t>
            </a:r>
            <a:endParaRPr sz="2900">
              <a:latin typeface="Calibri"/>
              <a:cs typeface="Calibri"/>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0915" y="284988"/>
            <a:ext cx="894588" cy="992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68312" y="260350"/>
            <a:ext cx="8229663" cy="86525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312" y="260350"/>
            <a:ext cx="8230234" cy="865505"/>
          </a:xfrm>
          <a:custGeom>
            <a:avLst/>
            <a:gdLst/>
            <a:ahLst/>
            <a:cxnLst/>
            <a:rect l="l" t="t" r="r" b="b"/>
            <a:pathLst>
              <a:path w="8230234" h="865505">
                <a:moveTo>
                  <a:pt x="0" y="90297"/>
                </a:moveTo>
                <a:lnTo>
                  <a:pt x="7093" y="55131"/>
                </a:lnTo>
                <a:lnTo>
                  <a:pt x="26438" y="26431"/>
                </a:lnTo>
                <a:lnTo>
                  <a:pt x="55131" y="7090"/>
                </a:lnTo>
                <a:lnTo>
                  <a:pt x="90271" y="0"/>
                </a:lnTo>
                <a:lnTo>
                  <a:pt x="8139366" y="0"/>
                </a:lnTo>
                <a:lnTo>
                  <a:pt x="8174478" y="7090"/>
                </a:lnTo>
                <a:lnTo>
                  <a:pt x="8203184" y="26431"/>
                </a:lnTo>
                <a:lnTo>
                  <a:pt x="8222555" y="55131"/>
                </a:lnTo>
                <a:lnTo>
                  <a:pt x="8229663" y="90297"/>
                </a:lnTo>
                <a:lnTo>
                  <a:pt x="8229663" y="774953"/>
                </a:lnTo>
                <a:lnTo>
                  <a:pt x="8222555" y="810065"/>
                </a:lnTo>
                <a:lnTo>
                  <a:pt x="8203183" y="838771"/>
                </a:lnTo>
                <a:lnTo>
                  <a:pt x="8174478" y="858142"/>
                </a:lnTo>
                <a:lnTo>
                  <a:pt x="8139366" y="865251"/>
                </a:lnTo>
                <a:lnTo>
                  <a:pt x="90271" y="865251"/>
                </a:lnTo>
                <a:lnTo>
                  <a:pt x="55131" y="858142"/>
                </a:lnTo>
                <a:lnTo>
                  <a:pt x="26438" y="838771"/>
                </a:lnTo>
                <a:lnTo>
                  <a:pt x="7093" y="810065"/>
                </a:lnTo>
                <a:lnTo>
                  <a:pt x="0" y="774953"/>
                </a:lnTo>
                <a:lnTo>
                  <a:pt x="0" y="90297"/>
                </a:lnTo>
                <a:close/>
              </a:path>
            </a:pathLst>
          </a:custGeom>
          <a:ln w="9525">
            <a:solidFill>
              <a:srgbClr val="497DBA"/>
            </a:solidFill>
          </a:ln>
        </p:spPr>
        <p:txBody>
          <a:bodyPr wrap="square" lIns="0" tIns="0" rIns="0" bIns="0" rtlCol="0"/>
          <a:lstStyle/>
          <a:p>
            <a:endParaRPr/>
          </a:p>
        </p:txBody>
      </p:sp>
      <p:sp>
        <p:nvSpPr>
          <p:cNvPr id="5" name="object 5"/>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solidFill>
            <a:srgbClr val="FFFFFF"/>
          </a:solidFill>
        </p:spPr>
        <p:txBody>
          <a:bodyPr wrap="square" lIns="0" tIns="0" rIns="0" bIns="0" rtlCol="0"/>
          <a:lstStyle/>
          <a:p>
            <a:endParaRPr/>
          </a:p>
        </p:txBody>
      </p:sp>
      <p:sp>
        <p:nvSpPr>
          <p:cNvPr id="6" name="object 6"/>
          <p:cNvSpPr/>
          <p:nvPr/>
        </p:nvSpPr>
        <p:spPr>
          <a:xfrm>
            <a:off x="468312" y="1125600"/>
            <a:ext cx="8229600" cy="5596255"/>
          </a:xfrm>
          <a:custGeom>
            <a:avLst/>
            <a:gdLst/>
            <a:ahLst/>
            <a:cxnLst/>
            <a:rect l="l" t="t" r="r" b="b"/>
            <a:pathLst>
              <a:path w="8229600" h="5596255">
                <a:moveTo>
                  <a:pt x="0" y="5595874"/>
                </a:moveTo>
                <a:lnTo>
                  <a:pt x="8229600" y="5595874"/>
                </a:lnTo>
                <a:lnTo>
                  <a:pt x="8229600" y="0"/>
                </a:lnTo>
                <a:lnTo>
                  <a:pt x="0" y="0"/>
                </a:lnTo>
                <a:lnTo>
                  <a:pt x="0" y="5595874"/>
                </a:lnTo>
                <a:close/>
              </a:path>
            </a:pathLst>
          </a:custGeom>
          <a:ln w="25400">
            <a:solidFill>
              <a:srgbClr val="4F81BC"/>
            </a:solidFill>
          </a:ln>
        </p:spPr>
        <p:txBody>
          <a:bodyPr wrap="square" lIns="0" tIns="0" rIns="0" bIns="0" rtlCol="0"/>
          <a:lstStyle/>
          <a:p>
            <a:endParaRPr/>
          </a:p>
        </p:txBody>
      </p:sp>
      <p:sp>
        <p:nvSpPr>
          <p:cNvPr id="7" name="object 7"/>
          <p:cNvSpPr/>
          <p:nvPr/>
        </p:nvSpPr>
        <p:spPr>
          <a:xfrm>
            <a:off x="411480" y="1537716"/>
            <a:ext cx="409956" cy="53340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70916" y="1488947"/>
            <a:ext cx="441959" cy="629412"/>
          </a:xfrm>
          <a:prstGeom prst="rect">
            <a:avLst/>
          </a:prstGeom>
          <a:blipFill>
            <a:blip r:embed="rId5" cstate="print"/>
            <a:stretch>
              <a:fillRect/>
            </a:stretch>
          </a:blipFill>
        </p:spPr>
        <p:txBody>
          <a:bodyPr wrap="square" lIns="0" tIns="0" rIns="0" bIns="0" rtlCol="0"/>
          <a:lstStyle/>
          <a:p>
            <a:endParaRPr/>
          </a:p>
        </p:txBody>
      </p:sp>
      <p:sp>
        <p:nvSpPr>
          <p:cNvPr id="9" name="object 9"/>
          <p:cNvSpPr txBox="1"/>
          <p:nvPr/>
        </p:nvSpPr>
        <p:spPr>
          <a:xfrm>
            <a:off x="547217" y="1488185"/>
            <a:ext cx="8068945" cy="457200"/>
          </a:xfrm>
          <a:prstGeom prst="rect">
            <a:avLst/>
          </a:prstGeom>
        </p:spPr>
        <p:txBody>
          <a:bodyPr vert="horz" wrap="square" lIns="0" tIns="0" rIns="0" bIns="0" rtlCol="0">
            <a:spAutoFit/>
          </a:bodyPr>
          <a:lstStyle/>
          <a:p>
            <a:pPr marL="163195" indent="-150495">
              <a:lnSpc>
                <a:spcPct val="100000"/>
              </a:lnSpc>
              <a:buClr>
                <a:srgbClr val="FF0000"/>
              </a:buClr>
              <a:buSzPct val="69642"/>
              <a:buFont typeface="Arial"/>
              <a:buChar char="•"/>
              <a:tabLst>
                <a:tab pos="163830" algn="l"/>
              </a:tabLst>
            </a:pPr>
            <a:r>
              <a:rPr sz="2800" spc="-20" dirty="0">
                <a:latin typeface="Calibri"/>
                <a:cs typeface="Calibri"/>
              </a:rPr>
              <a:t>E-posta </a:t>
            </a:r>
            <a:r>
              <a:rPr sz="2800" spc="-30" dirty="0">
                <a:latin typeface="Calibri"/>
                <a:cs typeface="Calibri"/>
              </a:rPr>
              <a:t>veya </a:t>
            </a:r>
            <a:r>
              <a:rPr sz="2800" spc="-20" dirty="0">
                <a:latin typeface="Calibri"/>
                <a:cs typeface="Calibri"/>
              </a:rPr>
              <a:t>faksla </a:t>
            </a:r>
            <a:r>
              <a:rPr sz="2800" spc="-15" dirty="0">
                <a:latin typeface="Calibri"/>
                <a:cs typeface="Calibri"/>
              </a:rPr>
              <a:t>yapılan </a:t>
            </a:r>
            <a:r>
              <a:rPr sz="2800" spc="-10" dirty="0">
                <a:latin typeface="Calibri"/>
                <a:cs typeface="Calibri"/>
              </a:rPr>
              <a:t>bildirimler </a:t>
            </a:r>
            <a:r>
              <a:rPr sz="2800" spc="-20" dirty="0">
                <a:solidFill>
                  <a:srgbClr val="0000FF"/>
                </a:solidFill>
                <a:latin typeface="Calibri"/>
                <a:cs typeface="Calibri"/>
              </a:rPr>
              <a:t>ayrıca</a:t>
            </a:r>
            <a:r>
              <a:rPr sz="2800" spc="254" dirty="0">
                <a:solidFill>
                  <a:srgbClr val="0000FF"/>
                </a:solidFill>
                <a:latin typeface="Calibri"/>
                <a:cs typeface="Calibri"/>
              </a:rPr>
              <a:t> </a:t>
            </a:r>
            <a:r>
              <a:rPr sz="2800" spc="-35" dirty="0">
                <a:solidFill>
                  <a:srgbClr val="0000FF"/>
                </a:solidFill>
                <a:latin typeface="Calibri"/>
                <a:cs typeface="Calibri"/>
              </a:rPr>
              <a:t>belgelenir.</a:t>
            </a:r>
            <a:endParaRPr sz="2800">
              <a:latin typeface="Calibri"/>
              <a:cs typeface="Calibri"/>
            </a:endParaRPr>
          </a:p>
        </p:txBody>
      </p:sp>
      <p:sp>
        <p:nvSpPr>
          <p:cNvPr id="16" name="object 16"/>
          <p:cNvSpPr txBox="1">
            <a:spLocks noGrp="1"/>
          </p:cNvSpPr>
          <p:nvPr>
            <p:ph type="sldNum" sz="quarter" idx="7"/>
          </p:nvPr>
        </p:nvSpPr>
        <p:spPr>
          <a:prstGeom prst="rect">
            <a:avLst/>
          </a:prstGeom>
        </p:spPr>
        <p:txBody>
          <a:bodyPr vert="horz" wrap="square" lIns="0" tIns="12700" rIns="0" bIns="0" rtlCol="0">
            <a:spAutoFit/>
          </a:bodyPr>
          <a:lstStyle/>
          <a:p>
            <a:pPr marL="25400">
              <a:lnSpc>
                <a:spcPct val="100000"/>
              </a:lnSpc>
              <a:spcBef>
                <a:spcPts val="100"/>
              </a:spcBef>
            </a:pPr>
            <a:fld id="{81D60167-4931-47E6-BA6A-407CBD079E47}" type="slidenum">
              <a:rPr dirty="0"/>
              <a:pPr marL="25400">
                <a:lnSpc>
                  <a:spcPct val="100000"/>
                </a:lnSpc>
                <a:spcBef>
                  <a:spcPts val="100"/>
                </a:spcBef>
              </a:pPr>
              <a:t>161</a:t>
            </a:fld>
            <a:endParaRPr dirty="0"/>
          </a:p>
        </p:txBody>
      </p:sp>
      <p:sp>
        <p:nvSpPr>
          <p:cNvPr id="10" name="object 10"/>
          <p:cNvSpPr txBox="1"/>
          <p:nvPr/>
        </p:nvSpPr>
        <p:spPr>
          <a:xfrm>
            <a:off x="547217" y="2042921"/>
            <a:ext cx="1296035"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15" dirty="0">
                <a:latin typeface="Calibri"/>
                <a:cs typeface="Calibri"/>
              </a:rPr>
              <a:t>E-posta</a:t>
            </a:r>
            <a:endParaRPr sz="2800">
              <a:latin typeface="Calibri"/>
              <a:cs typeface="Calibri"/>
            </a:endParaRPr>
          </a:p>
        </p:txBody>
      </p:sp>
      <p:sp>
        <p:nvSpPr>
          <p:cNvPr id="11" name="object 11"/>
          <p:cNvSpPr txBox="1"/>
          <p:nvPr/>
        </p:nvSpPr>
        <p:spPr>
          <a:xfrm>
            <a:off x="2034920" y="2042921"/>
            <a:ext cx="6584315" cy="457200"/>
          </a:xfrm>
          <a:prstGeom prst="rect">
            <a:avLst/>
          </a:prstGeom>
        </p:spPr>
        <p:txBody>
          <a:bodyPr vert="horz" wrap="square" lIns="0" tIns="0" rIns="0" bIns="0" rtlCol="0">
            <a:spAutoFit/>
          </a:bodyPr>
          <a:lstStyle/>
          <a:p>
            <a:pPr marL="12700">
              <a:lnSpc>
                <a:spcPct val="100000"/>
              </a:lnSpc>
              <a:tabLst>
                <a:tab pos="1975485" algn="l"/>
                <a:tab pos="3382010" algn="l"/>
                <a:tab pos="4400550" algn="l"/>
                <a:tab pos="5697855" algn="l"/>
              </a:tabLst>
            </a:pPr>
            <a:r>
              <a:rPr sz="2800" spc="-35" dirty="0">
                <a:latin typeface="Calibri"/>
                <a:cs typeface="Calibri"/>
              </a:rPr>
              <a:t>k</a:t>
            </a:r>
            <a:r>
              <a:rPr sz="2800" spc="-5" dirty="0">
                <a:latin typeface="Calibri"/>
                <a:cs typeface="Calibri"/>
              </a:rPr>
              <a:t>u</a:t>
            </a:r>
            <a:r>
              <a:rPr sz="2800" spc="-20" dirty="0">
                <a:latin typeface="Calibri"/>
                <a:cs typeface="Calibri"/>
              </a:rPr>
              <a:t>l</a:t>
            </a:r>
            <a:r>
              <a:rPr sz="2800" spc="-5" dirty="0">
                <a:latin typeface="Calibri"/>
                <a:cs typeface="Calibri"/>
              </a:rPr>
              <a:t>l</a:t>
            </a:r>
            <a:r>
              <a:rPr sz="2800" dirty="0">
                <a:latin typeface="Calibri"/>
                <a:cs typeface="Calibri"/>
              </a:rPr>
              <a:t>a</a:t>
            </a:r>
            <a:r>
              <a:rPr sz="2800" spc="-5" dirty="0">
                <a:latin typeface="Calibri"/>
                <a:cs typeface="Calibri"/>
              </a:rPr>
              <a:t>n</a:t>
            </a:r>
            <a:r>
              <a:rPr sz="2800" spc="-20" dirty="0">
                <a:latin typeface="Calibri"/>
                <a:cs typeface="Calibri"/>
              </a:rPr>
              <a:t>ı</a:t>
            </a:r>
            <a:r>
              <a:rPr sz="2800" dirty="0">
                <a:latin typeface="Calibri"/>
                <a:cs typeface="Calibri"/>
              </a:rPr>
              <a:t>l</a:t>
            </a:r>
            <a:r>
              <a:rPr sz="2800" spc="-15" dirty="0">
                <a:latin typeface="Calibri"/>
                <a:cs typeface="Calibri"/>
              </a:rPr>
              <a:t>ı</a:t>
            </a:r>
            <a:r>
              <a:rPr sz="2800" spc="-5" dirty="0">
                <a:latin typeface="Calibri"/>
                <a:cs typeface="Calibri"/>
              </a:rPr>
              <a:t>r</a:t>
            </a:r>
            <a:r>
              <a:rPr sz="2800" spc="-95" dirty="0">
                <a:latin typeface="Calibri"/>
                <a:cs typeface="Calibri"/>
              </a:rPr>
              <a:t>k</a:t>
            </a:r>
            <a:r>
              <a:rPr sz="2800" dirty="0">
                <a:latin typeface="Calibri"/>
                <a:cs typeface="Calibri"/>
              </a:rPr>
              <a:t>e</a:t>
            </a:r>
            <a:r>
              <a:rPr sz="2800" spc="-5" dirty="0">
                <a:latin typeface="Calibri"/>
                <a:cs typeface="Calibri"/>
              </a:rPr>
              <a:t>n</a:t>
            </a:r>
            <a:r>
              <a:rPr sz="2800" dirty="0">
                <a:latin typeface="Calibri"/>
                <a:cs typeface="Calibri"/>
              </a:rPr>
              <a:t>	</a:t>
            </a:r>
            <a:r>
              <a:rPr sz="2800" spc="-5" dirty="0">
                <a:solidFill>
                  <a:srgbClr val="0000FF"/>
                </a:solidFill>
                <a:latin typeface="Calibri"/>
                <a:cs typeface="Calibri"/>
              </a:rPr>
              <a:t>ida</a:t>
            </a:r>
            <a:r>
              <a:rPr sz="2800" spc="-45" dirty="0">
                <a:solidFill>
                  <a:srgbClr val="0000FF"/>
                </a:solidFill>
                <a:latin typeface="Calibri"/>
                <a:cs typeface="Calibri"/>
              </a:rPr>
              <a:t>r</a:t>
            </a:r>
            <a:r>
              <a:rPr sz="2800" spc="-5" dirty="0">
                <a:solidFill>
                  <a:srgbClr val="0000FF"/>
                </a:solidFill>
                <a:latin typeface="Calibri"/>
                <a:cs typeface="Calibri"/>
              </a:rPr>
              <a:t>enin</a:t>
            </a:r>
            <a:r>
              <a:rPr sz="2800" dirty="0">
                <a:solidFill>
                  <a:srgbClr val="0000FF"/>
                </a:solidFill>
                <a:latin typeface="Calibri"/>
                <a:cs typeface="Calibri"/>
              </a:rPr>
              <a:t>	</a:t>
            </a:r>
            <a:r>
              <a:rPr sz="2800" spc="-45" dirty="0">
                <a:solidFill>
                  <a:srgbClr val="0000FF"/>
                </a:solidFill>
                <a:latin typeface="Calibri"/>
                <a:cs typeface="Calibri"/>
              </a:rPr>
              <a:t>r</a:t>
            </a:r>
            <a:r>
              <a:rPr sz="2800" spc="-5" dirty="0">
                <a:solidFill>
                  <a:srgbClr val="0000FF"/>
                </a:solidFill>
                <a:latin typeface="Calibri"/>
                <a:cs typeface="Calibri"/>
              </a:rPr>
              <a:t>esmi</a:t>
            </a:r>
            <a:r>
              <a:rPr sz="2800" dirty="0">
                <a:solidFill>
                  <a:srgbClr val="0000FF"/>
                </a:solidFill>
                <a:latin typeface="Calibri"/>
                <a:cs typeface="Calibri"/>
              </a:rPr>
              <a:t>	</a:t>
            </a:r>
            <a:r>
              <a:rPr sz="2800" spc="-5" dirty="0">
                <a:solidFill>
                  <a:srgbClr val="0000FF"/>
                </a:solidFill>
                <a:latin typeface="Calibri"/>
                <a:cs typeface="Calibri"/>
              </a:rPr>
              <a:t>e</a:t>
            </a:r>
            <a:r>
              <a:rPr sz="2800" spc="-10" dirty="0">
                <a:solidFill>
                  <a:srgbClr val="0000FF"/>
                </a:solidFill>
                <a:latin typeface="Calibri"/>
                <a:cs typeface="Calibri"/>
              </a:rPr>
              <a:t>-p</a:t>
            </a:r>
            <a:r>
              <a:rPr sz="2800" dirty="0">
                <a:solidFill>
                  <a:srgbClr val="0000FF"/>
                </a:solidFill>
                <a:latin typeface="Calibri"/>
                <a:cs typeface="Calibri"/>
              </a:rPr>
              <a:t>o</a:t>
            </a:r>
            <a:r>
              <a:rPr sz="2800" spc="-35" dirty="0">
                <a:solidFill>
                  <a:srgbClr val="0000FF"/>
                </a:solidFill>
                <a:latin typeface="Calibri"/>
                <a:cs typeface="Calibri"/>
              </a:rPr>
              <a:t>s</a:t>
            </a:r>
            <a:r>
              <a:rPr sz="2800" spc="-45" dirty="0">
                <a:solidFill>
                  <a:srgbClr val="0000FF"/>
                </a:solidFill>
                <a:latin typeface="Calibri"/>
                <a:cs typeface="Calibri"/>
              </a:rPr>
              <a:t>t</a:t>
            </a:r>
            <a:r>
              <a:rPr sz="2800" spc="-5" dirty="0">
                <a:solidFill>
                  <a:srgbClr val="0000FF"/>
                </a:solidFill>
                <a:latin typeface="Calibri"/>
                <a:cs typeface="Calibri"/>
              </a:rPr>
              <a:t>a</a:t>
            </a:r>
            <a:r>
              <a:rPr sz="2800" dirty="0">
                <a:solidFill>
                  <a:srgbClr val="0000FF"/>
                </a:solidFill>
                <a:latin typeface="Calibri"/>
                <a:cs typeface="Calibri"/>
              </a:rPr>
              <a:t>	</a:t>
            </a:r>
            <a:r>
              <a:rPr sz="2800" spc="-5" dirty="0">
                <a:solidFill>
                  <a:srgbClr val="0000FF"/>
                </a:solidFill>
                <a:latin typeface="Calibri"/>
                <a:cs typeface="Calibri"/>
              </a:rPr>
              <a:t>ad</a:t>
            </a:r>
            <a:r>
              <a:rPr sz="2800" spc="-45" dirty="0">
                <a:solidFill>
                  <a:srgbClr val="0000FF"/>
                </a:solidFill>
                <a:latin typeface="Calibri"/>
                <a:cs typeface="Calibri"/>
              </a:rPr>
              <a:t>r</a:t>
            </a:r>
            <a:r>
              <a:rPr sz="2800" spc="-5" dirty="0">
                <a:solidFill>
                  <a:srgbClr val="0000FF"/>
                </a:solidFill>
                <a:latin typeface="Calibri"/>
                <a:cs typeface="Calibri"/>
              </a:rPr>
              <a:t>esi</a:t>
            </a:r>
            <a:endParaRPr sz="2800">
              <a:latin typeface="Calibri"/>
              <a:cs typeface="Calibri"/>
            </a:endParaRPr>
          </a:p>
        </p:txBody>
      </p:sp>
      <p:sp>
        <p:nvSpPr>
          <p:cNvPr id="12" name="object 12"/>
          <p:cNvSpPr txBox="1"/>
          <p:nvPr/>
        </p:nvSpPr>
        <p:spPr>
          <a:xfrm>
            <a:off x="547217" y="2597911"/>
            <a:ext cx="8071484" cy="2121535"/>
          </a:xfrm>
          <a:prstGeom prst="rect">
            <a:avLst/>
          </a:prstGeom>
        </p:spPr>
        <p:txBody>
          <a:bodyPr vert="horz" wrap="square" lIns="0" tIns="0" rIns="0" bIns="0" rtlCol="0">
            <a:spAutoFit/>
          </a:bodyPr>
          <a:lstStyle/>
          <a:p>
            <a:pPr marL="12700" algn="just">
              <a:lnSpc>
                <a:spcPct val="100000"/>
              </a:lnSpc>
            </a:pPr>
            <a:r>
              <a:rPr sz="2800" spc="-25" dirty="0">
                <a:solidFill>
                  <a:srgbClr val="0000FF"/>
                </a:solidFill>
                <a:latin typeface="Calibri"/>
                <a:cs typeface="Calibri"/>
              </a:rPr>
              <a:t>kullanılmalıdır.</a:t>
            </a:r>
            <a:endParaRPr sz="2800" dirty="0">
              <a:latin typeface="Calibri"/>
              <a:cs typeface="Calibri"/>
            </a:endParaRPr>
          </a:p>
          <a:p>
            <a:pPr marL="12700" marR="5080" algn="just">
              <a:lnSpc>
                <a:spcPct val="130000"/>
              </a:lnSpc>
              <a:buClr>
                <a:srgbClr val="FF0000"/>
              </a:buClr>
              <a:buSzPct val="89285"/>
              <a:buFont typeface="Arial"/>
              <a:buChar char="•"/>
              <a:tabLst>
                <a:tab pos="206375" algn="l"/>
              </a:tabLst>
            </a:pPr>
            <a:r>
              <a:rPr sz="2800" spc="-10" dirty="0">
                <a:latin typeface="Calibri"/>
                <a:cs typeface="Calibri"/>
              </a:rPr>
              <a:t>İstekli </a:t>
            </a:r>
            <a:r>
              <a:rPr sz="2800" spc="-5" dirty="0">
                <a:latin typeface="Calibri"/>
                <a:cs typeface="Calibri"/>
              </a:rPr>
              <a:t>olabilecekler </a:t>
            </a:r>
            <a:r>
              <a:rPr sz="2800" spc="-10" dirty="0">
                <a:latin typeface="Calibri"/>
                <a:cs typeface="Calibri"/>
              </a:rPr>
              <a:t>ile </a:t>
            </a:r>
            <a:r>
              <a:rPr sz="2800" spc="-15" dirty="0">
                <a:latin typeface="Calibri"/>
                <a:cs typeface="Calibri"/>
              </a:rPr>
              <a:t>aday </a:t>
            </a:r>
            <a:r>
              <a:rPr sz="2800" spc="-20" dirty="0">
                <a:latin typeface="Calibri"/>
                <a:cs typeface="Calibri"/>
              </a:rPr>
              <a:t>ve </a:t>
            </a:r>
            <a:r>
              <a:rPr sz="2800" spc="-10" dirty="0">
                <a:latin typeface="Calibri"/>
                <a:cs typeface="Calibri"/>
              </a:rPr>
              <a:t>istekliler </a:t>
            </a:r>
            <a:r>
              <a:rPr sz="2800" spc="-15" dirty="0">
                <a:latin typeface="Calibri"/>
                <a:cs typeface="Calibri"/>
              </a:rPr>
              <a:t>tarafından </a:t>
            </a:r>
            <a:r>
              <a:rPr sz="2800" spc="600" dirty="0">
                <a:latin typeface="Calibri"/>
                <a:cs typeface="Calibri"/>
              </a:rPr>
              <a:t> </a:t>
            </a:r>
            <a:r>
              <a:rPr sz="2800" spc="-15" dirty="0">
                <a:solidFill>
                  <a:srgbClr val="0000FF"/>
                </a:solidFill>
                <a:latin typeface="Calibri"/>
                <a:cs typeface="Calibri"/>
              </a:rPr>
              <a:t>idareyle </a:t>
            </a:r>
            <a:r>
              <a:rPr sz="2800" spc="-10" dirty="0">
                <a:solidFill>
                  <a:srgbClr val="0000FF"/>
                </a:solidFill>
                <a:latin typeface="Calibri"/>
                <a:cs typeface="Calibri"/>
              </a:rPr>
              <a:t>yapılacak yazışmalarda </a:t>
            </a:r>
            <a:r>
              <a:rPr sz="2800" spc="-15" dirty="0">
                <a:solidFill>
                  <a:srgbClr val="0000FF"/>
                </a:solidFill>
                <a:latin typeface="Calibri"/>
                <a:cs typeface="Calibri"/>
              </a:rPr>
              <a:t>elektronik </a:t>
            </a:r>
            <a:r>
              <a:rPr sz="2800" spc="-20" dirty="0">
                <a:solidFill>
                  <a:srgbClr val="0000FF"/>
                </a:solidFill>
                <a:latin typeface="Calibri"/>
                <a:cs typeface="Calibri"/>
              </a:rPr>
              <a:t>posta ve </a:t>
            </a:r>
            <a:r>
              <a:rPr sz="2800" spc="-25" dirty="0">
                <a:solidFill>
                  <a:srgbClr val="0000FF"/>
                </a:solidFill>
                <a:latin typeface="Calibri"/>
                <a:cs typeface="Calibri"/>
              </a:rPr>
              <a:t>faks  </a:t>
            </a:r>
            <a:r>
              <a:rPr sz="2800" spc="-10" dirty="0">
                <a:solidFill>
                  <a:srgbClr val="0000FF"/>
                </a:solidFill>
                <a:latin typeface="Calibri"/>
                <a:cs typeface="Calibri"/>
              </a:rPr>
              <a:t>kullanılmaz.</a:t>
            </a:r>
            <a:endParaRPr sz="2800" dirty="0">
              <a:latin typeface="Calibri"/>
              <a:cs typeface="Calibri"/>
            </a:endParaRPr>
          </a:p>
        </p:txBody>
      </p:sp>
      <p:sp>
        <p:nvSpPr>
          <p:cNvPr id="13" name="object 13"/>
          <p:cNvSpPr txBox="1"/>
          <p:nvPr/>
        </p:nvSpPr>
        <p:spPr>
          <a:xfrm>
            <a:off x="547217" y="4817491"/>
            <a:ext cx="1884045" cy="457200"/>
          </a:xfrm>
          <a:prstGeom prst="rect">
            <a:avLst/>
          </a:prstGeom>
        </p:spPr>
        <p:txBody>
          <a:bodyPr vert="horz" wrap="square" lIns="0" tIns="0" rIns="0" bIns="0" rtlCol="0">
            <a:spAutoFit/>
          </a:bodyPr>
          <a:lstStyle/>
          <a:p>
            <a:pPr marL="205740" indent="-193040">
              <a:lnSpc>
                <a:spcPct val="100000"/>
              </a:lnSpc>
              <a:buClr>
                <a:srgbClr val="FF0000"/>
              </a:buClr>
              <a:buSzPct val="89285"/>
              <a:buFont typeface="Arial"/>
              <a:buChar char="•"/>
              <a:tabLst>
                <a:tab pos="206375" algn="l"/>
              </a:tabLst>
            </a:pPr>
            <a:r>
              <a:rPr sz="2800" spc="-5" dirty="0">
                <a:solidFill>
                  <a:srgbClr val="1F487C"/>
                </a:solidFill>
                <a:latin typeface="Calibri"/>
                <a:cs typeface="Calibri"/>
              </a:rPr>
              <a:t>Doküm</a:t>
            </a:r>
            <a:r>
              <a:rPr sz="2800" spc="0" dirty="0">
                <a:solidFill>
                  <a:srgbClr val="1F487C"/>
                </a:solidFill>
                <a:latin typeface="Calibri"/>
                <a:cs typeface="Calibri"/>
              </a:rPr>
              <a:t>a</a:t>
            </a:r>
            <a:r>
              <a:rPr sz="2800" spc="-5" dirty="0">
                <a:solidFill>
                  <a:srgbClr val="1F487C"/>
                </a:solidFill>
                <a:latin typeface="Calibri"/>
                <a:cs typeface="Calibri"/>
              </a:rPr>
              <a:t>nın</a:t>
            </a:r>
            <a:endParaRPr sz="2800">
              <a:latin typeface="Calibri"/>
              <a:cs typeface="Calibri"/>
            </a:endParaRPr>
          </a:p>
        </p:txBody>
      </p:sp>
      <p:sp>
        <p:nvSpPr>
          <p:cNvPr id="14" name="object 14"/>
          <p:cNvSpPr txBox="1"/>
          <p:nvPr/>
        </p:nvSpPr>
        <p:spPr>
          <a:xfrm>
            <a:off x="2620136" y="4817491"/>
            <a:ext cx="6000115" cy="457200"/>
          </a:xfrm>
          <a:prstGeom prst="rect">
            <a:avLst/>
          </a:prstGeom>
        </p:spPr>
        <p:txBody>
          <a:bodyPr vert="horz" wrap="square" lIns="0" tIns="0" rIns="0" bIns="0" rtlCol="0">
            <a:spAutoFit/>
          </a:bodyPr>
          <a:lstStyle/>
          <a:p>
            <a:pPr marL="12700">
              <a:lnSpc>
                <a:spcPct val="100000"/>
              </a:lnSpc>
              <a:tabLst>
                <a:tab pos="1019810" algn="l"/>
                <a:tab pos="2256155" algn="l"/>
                <a:tab pos="4187190" algn="l"/>
              </a:tabLst>
            </a:pPr>
            <a:r>
              <a:rPr sz="2800" spc="-10" dirty="0">
                <a:solidFill>
                  <a:srgbClr val="1F487C"/>
                </a:solidFill>
                <a:latin typeface="Calibri"/>
                <a:cs typeface="Calibri"/>
              </a:rPr>
              <a:t>po</a:t>
            </a:r>
            <a:r>
              <a:rPr sz="2800" spc="-40" dirty="0">
                <a:solidFill>
                  <a:srgbClr val="1F487C"/>
                </a:solidFill>
                <a:latin typeface="Calibri"/>
                <a:cs typeface="Calibri"/>
              </a:rPr>
              <a:t>s</a:t>
            </a:r>
            <a:r>
              <a:rPr sz="2800" spc="-45" dirty="0">
                <a:solidFill>
                  <a:srgbClr val="1F487C"/>
                </a:solidFill>
                <a:latin typeface="Calibri"/>
                <a:cs typeface="Calibri"/>
              </a:rPr>
              <a:t>t</a:t>
            </a:r>
            <a:r>
              <a:rPr sz="2800" spc="-5" dirty="0">
                <a:solidFill>
                  <a:srgbClr val="1F487C"/>
                </a:solidFill>
                <a:latin typeface="Calibri"/>
                <a:cs typeface="Calibri"/>
              </a:rPr>
              <a:t>a</a:t>
            </a:r>
            <a:r>
              <a:rPr sz="2800" dirty="0">
                <a:solidFill>
                  <a:srgbClr val="1F487C"/>
                </a:solidFill>
                <a:latin typeface="Calibri"/>
                <a:cs typeface="Calibri"/>
              </a:rPr>
              <a:t>	</a:t>
            </a:r>
            <a:r>
              <a:rPr sz="2800" spc="-50" dirty="0">
                <a:solidFill>
                  <a:srgbClr val="1F487C"/>
                </a:solidFill>
                <a:latin typeface="Calibri"/>
                <a:cs typeface="Calibri"/>
              </a:rPr>
              <a:t>y</a:t>
            </a:r>
            <a:r>
              <a:rPr sz="2800" spc="-10" dirty="0">
                <a:solidFill>
                  <a:srgbClr val="1F487C"/>
                </a:solidFill>
                <a:latin typeface="Calibri"/>
                <a:cs typeface="Calibri"/>
              </a:rPr>
              <a:t>oluy</a:t>
            </a:r>
            <a:r>
              <a:rPr sz="2800" spc="-15" dirty="0">
                <a:solidFill>
                  <a:srgbClr val="1F487C"/>
                </a:solidFill>
                <a:latin typeface="Calibri"/>
                <a:cs typeface="Calibri"/>
              </a:rPr>
              <a:t>l</a:t>
            </a:r>
            <a:r>
              <a:rPr sz="2800" spc="-5" dirty="0">
                <a:solidFill>
                  <a:srgbClr val="1F487C"/>
                </a:solidFill>
                <a:latin typeface="Calibri"/>
                <a:cs typeface="Calibri"/>
              </a:rPr>
              <a:t>a</a:t>
            </a:r>
            <a:r>
              <a:rPr sz="2800" dirty="0">
                <a:solidFill>
                  <a:srgbClr val="1F487C"/>
                </a:solidFill>
                <a:latin typeface="Calibri"/>
                <a:cs typeface="Calibri"/>
              </a:rPr>
              <a:t>	</a:t>
            </a:r>
            <a:r>
              <a:rPr sz="2800" spc="-5" dirty="0">
                <a:solidFill>
                  <a:srgbClr val="1F487C"/>
                </a:solidFill>
                <a:latin typeface="Calibri"/>
                <a:cs typeface="Calibri"/>
              </a:rPr>
              <a:t>s</a:t>
            </a:r>
            <a:r>
              <a:rPr sz="2800" spc="-30" dirty="0">
                <a:solidFill>
                  <a:srgbClr val="1F487C"/>
                </a:solidFill>
                <a:latin typeface="Calibri"/>
                <a:cs typeface="Calibri"/>
              </a:rPr>
              <a:t>a</a:t>
            </a:r>
            <a:r>
              <a:rPr sz="2800" dirty="0">
                <a:solidFill>
                  <a:srgbClr val="1F487C"/>
                </a:solidFill>
                <a:latin typeface="Calibri"/>
                <a:cs typeface="Calibri"/>
              </a:rPr>
              <a:t>t</a:t>
            </a:r>
            <a:r>
              <a:rPr sz="2800" spc="-10" dirty="0">
                <a:solidFill>
                  <a:srgbClr val="1F487C"/>
                </a:solidFill>
                <a:latin typeface="Calibri"/>
                <a:cs typeface="Calibri"/>
              </a:rPr>
              <a:t>ı</a:t>
            </a:r>
            <a:r>
              <a:rPr sz="2800" dirty="0">
                <a:solidFill>
                  <a:srgbClr val="1F487C"/>
                </a:solidFill>
                <a:latin typeface="Calibri"/>
                <a:cs typeface="Calibri"/>
              </a:rPr>
              <a:t>l</a:t>
            </a:r>
            <a:r>
              <a:rPr sz="2800" spc="-15" dirty="0">
                <a:solidFill>
                  <a:srgbClr val="1F487C"/>
                </a:solidFill>
                <a:latin typeface="Calibri"/>
                <a:cs typeface="Calibri"/>
              </a:rPr>
              <a:t>m</a:t>
            </a:r>
            <a:r>
              <a:rPr sz="2800" spc="-5" dirty="0">
                <a:solidFill>
                  <a:srgbClr val="1F487C"/>
                </a:solidFill>
                <a:latin typeface="Calibri"/>
                <a:cs typeface="Calibri"/>
              </a:rPr>
              <a:t>asının</a:t>
            </a:r>
            <a:r>
              <a:rPr sz="2800" dirty="0">
                <a:solidFill>
                  <a:srgbClr val="1F487C"/>
                </a:solidFill>
                <a:latin typeface="Calibri"/>
                <a:cs typeface="Calibri"/>
              </a:rPr>
              <a:t>	</a:t>
            </a:r>
            <a:r>
              <a:rPr sz="2800" spc="-5" dirty="0">
                <a:solidFill>
                  <a:srgbClr val="1F487C"/>
                </a:solidFill>
                <a:latin typeface="Calibri"/>
                <a:cs typeface="Calibri"/>
              </a:rPr>
              <a:t>ön</a:t>
            </a:r>
            <a:r>
              <a:rPr sz="2800" spc="-35" dirty="0">
                <a:solidFill>
                  <a:srgbClr val="1F487C"/>
                </a:solidFill>
                <a:latin typeface="Calibri"/>
                <a:cs typeface="Calibri"/>
              </a:rPr>
              <a:t>g</a:t>
            </a:r>
            <a:r>
              <a:rPr sz="2800" spc="-5" dirty="0">
                <a:solidFill>
                  <a:srgbClr val="1F487C"/>
                </a:solidFill>
                <a:latin typeface="Calibri"/>
                <a:cs typeface="Calibri"/>
              </a:rPr>
              <a:t>örülmesi</a:t>
            </a:r>
            <a:endParaRPr sz="2800">
              <a:latin typeface="Calibri"/>
              <a:cs typeface="Calibri"/>
            </a:endParaRPr>
          </a:p>
        </p:txBody>
      </p:sp>
      <p:sp>
        <p:nvSpPr>
          <p:cNvPr id="15" name="object 15"/>
          <p:cNvSpPr txBox="1"/>
          <p:nvPr/>
        </p:nvSpPr>
        <p:spPr>
          <a:xfrm>
            <a:off x="547217" y="5244185"/>
            <a:ext cx="8070850" cy="1139825"/>
          </a:xfrm>
          <a:prstGeom prst="rect">
            <a:avLst/>
          </a:prstGeom>
        </p:spPr>
        <p:txBody>
          <a:bodyPr vert="horz" wrap="square" lIns="0" tIns="0" rIns="0" bIns="0" rtlCol="0">
            <a:spAutoFit/>
          </a:bodyPr>
          <a:lstStyle/>
          <a:p>
            <a:pPr marL="12700" marR="5080">
              <a:lnSpc>
                <a:spcPct val="130000"/>
              </a:lnSpc>
              <a:tabLst>
                <a:tab pos="1388745" algn="l"/>
                <a:tab pos="3239135" algn="l"/>
                <a:tab pos="4149090" algn="l"/>
                <a:tab pos="5916930" algn="l"/>
                <a:tab pos="6947534" algn="l"/>
              </a:tabLst>
            </a:pPr>
            <a:r>
              <a:rPr sz="2800" spc="-10" dirty="0">
                <a:solidFill>
                  <a:srgbClr val="1F487C"/>
                </a:solidFill>
                <a:latin typeface="Calibri"/>
                <a:cs typeface="Calibri"/>
              </a:rPr>
              <a:t>halind</a:t>
            </a:r>
            <a:r>
              <a:rPr sz="2800" spc="-5" dirty="0">
                <a:solidFill>
                  <a:srgbClr val="1F487C"/>
                </a:solidFill>
                <a:latin typeface="Calibri"/>
                <a:cs typeface="Calibri"/>
              </a:rPr>
              <a:t>e</a:t>
            </a:r>
            <a:r>
              <a:rPr sz="2800" spc="-5" dirty="0">
                <a:latin typeface="Calibri"/>
                <a:cs typeface="Calibri"/>
              </a:rPr>
              <a:t>,</a:t>
            </a:r>
            <a:r>
              <a:rPr sz="2800" dirty="0">
                <a:latin typeface="Calibri"/>
                <a:cs typeface="Calibri"/>
              </a:rPr>
              <a:t>	</a:t>
            </a:r>
            <a:r>
              <a:rPr sz="2800" spc="-5" dirty="0">
                <a:latin typeface="Calibri"/>
                <a:cs typeface="Calibri"/>
              </a:rPr>
              <a:t>do</a:t>
            </a:r>
            <a:r>
              <a:rPr sz="2800" dirty="0">
                <a:latin typeface="Calibri"/>
                <a:cs typeface="Calibri"/>
              </a:rPr>
              <a:t>k</a:t>
            </a:r>
            <a:r>
              <a:rPr sz="2800" spc="-5" dirty="0">
                <a:latin typeface="Calibri"/>
                <a:cs typeface="Calibri"/>
              </a:rPr>
              <a:t>üm</a:t>
            </a:r>
            <a:r>
              <a:rPr sz="2800" dirty="0">
                <a:latin typeface="Calibri"/>
                <a:cs typeface="Calibri"/>
              </a:rPr>
              <a:t>a</a:t>
            </a:r>
            <a:r>
              <a:rPr sz="2800" spc="-5" dirty="0">
                <a:latin typeface="Calibri"/>
                <a:cs typeface="Calibri"/>
              </a:rPr>
              <a:t>nın</a:t>
            </a:r>
            <a:r>
              <a:rPr sz="2800" dirty="0">
                <a:latin typeface="Calibri"/>
                <a:cs typeface="Calibri"/>
              </a:rPr>
              <a:t>	</a:t>
            </a:r>
            <a:r>
              <a:rPr sz="2800" spc="-5" dirty="0">
                <a:latin typeface="Calibri"/>
                <a:cs typeface="Calibri"/>
              </a:rPr>
              <a:t>s</a:t>
            </a:r>
            <a:r>
              <a:rPr sz="2800" spc="-25" dirty="0">
                <a:latin typeface="Calibri"/>
                <a:cs typeface="Calibri"/>
              </a:rPr>
              <a:t>a</a:t>
            </a:r>
            <a:r>
              <a:rPr sz="2800" spc="-5" dirty="0">
                <a:latin typeface="Calibri"/>
                <a:cs typeface="Calibri"/>
              </a:rPr>
              <a:t>tın</a:t>
            </a:r>
            <a:r>
              <a:rPr sz="2800" dirty="0">
                <a:latin typeface="Calibri"/>
                <a:cs typeface="Calibri"/>
              </a:rPr>
              <a:t>	</a:t>
            </a:r>
            <a:r>
              <a:rPr sz="2800" spc="-5" dirty="0">
                <a:latin typeface="Calibri"/>
                <a:cs typeface="Calibri"/>
              </a:rPr>
              <a:t>al</a:t>
            </a:r>
            <a:r>
              <a:rPr sz="2800" spc="-15" dirty="0">
                <a:latin typeface="Calibri"/>
                <a:cs typeface="Calibri"/>
              </a:rPr>
              <a:t>ı</a:t>
            </a:r>
            <a:r>
              <a:rPr sz="2800" spc="-5" dirty="0">
                <a:latin typeface="Calibri"/>
                <a:cs typeface="Calibri"/>
              </a:rPr>
              <a:t>nm</a:t>
            </a:r>
            <a:r>
              <a:rPr sz="2800" dirty="0">
                <a:latin typeface="Calibri"/>
                <a:cs typeface="Calibri"/>
              </a:rPr>
              <a:t>a</a:t>
            </a:r>
            <a:r>
              <a:rPr sz="2800" spc="-5" dirty="0">
                <a:latin typeface="Calibri"/>
                <a:cs typeface="Calibri"/>
              </a:rPr>
              <a:t>sına</a:t>
            </a:r>
            <a:r>
              <a:rPr sz="2800" dirty="0">
                <a:latin typeface="Calibri"/>
                <a:cs typeface="Calibri"/>
              </a:rPr>
              <a:t>	i</a:t>
            </a:r>
            <a:r>
              <a:rPr sz="2800" spc="-15" dirty="0">
                <a:latin typeface="Calibri"/>
                <a:cs typeface="Calibri"/>
              </a:rPr>
              <a:t>l</a:t>
            </a:r>
            <a:r>
              <a:rPr sz="2800" spc="-5" dirty="0">
                <a:latin typeface="Calibri"/>
                <a:cs typeface="Calibri"/>
              </a:rPr>
              <a:t>işk</a:t>
            </a:r>
            <a:r>
              <a:rPr sz="2800" dirty="0">
                <a:latin typeface="Calibri"/>
                <a:cs typeface="Calibri"/>
              </a:rPr>
              <a:t>i</a:t>
            </a:r>
            <a:r>
              <a:rPr sz="2800" spc="-5" dirty="0">
                <a:latin typeface="Calibri"/>
                <a:cs typeface="Calibri"/>
              </a:rPr>
              <a:t>n</a:t>
            </a:r>
            <a:r>
              <a:rPr sz="2800" dirty="0">
                <a:latin typeface="Calibri"/>
                <a:cs typeface="Calibri"/>
              </a:rPr>
              <a:t>	</a:t>
            </a:r>
            <a:r>
              <a:rPr sz="2800" spc="-45" dirty="0">
                <a:latin typeface="Calibri"/>
                <a:cs typeface="Calibri"/>
              </a:rPr>
              <a:t>t</a:t>
            </a:r>
            <a:r>
              <a:rPr sz="2800" spc="-5" dirty="0">
                <a:latin typeface="Calibri"/>
                <a:cs typeface="Calibri"/>
              </a:rPr>
              <a:t>alep</a:t>
            </a:r>
            <a:r>
              <a:rPr sz="2800" spc="-20" dirty="0">
                <a:latin typeface="Calibri"/>
                <a:cs typeface="Calibri"/>
              </a:rPr>
              <a:t>l</a:t>
            </a:r>
            <a:r>
              <a:rPr sz="2800" spc="-5" dirty="0">
                <a:latin typeface="Calibri"/>
                <a:cs typeface="Calibri"/>
              </a:rPr>
              <a:t>er  </a:t>
            </a:r>
            <a:r>
              <a:rPr sz="2800" spc="-20" dirty="0">
                <a:latin typeface="Calibri"/>
                <a:cs typeface="Calibri"/>
              </a:rPr>
              <a:t>faksla</a:t>
            </a:r>
            <a:r>
              <a:rPr sz="2800" spc="-25" dirty="0">
                <a:latin typeface="Calibri"/>
                <a:cs typeface="Calibri"/>
              </a:rPr>
              <a:t> </a:t>
            </a:r>
            <a:r>
              <a:rPr sz="2800" spc="-30" dirty="0">
                <a:latin typeface="Calibri"/>
                <a:cs typeface="Calibri"/>
              </a:rPr>
              <a:t>bildirilebilir.</a:t>
            </a:r>
            <a:endParaRPr sz="280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628</TotalTime>
  <Words>12454</Words>
  <Application>Microsoft Office PowerPoint</Application>
  <PresentationFormat>Ekran Gösterisi (4:3)</PresentationFormat>
  <Paragraphs>1615</Paragraphs>
  <Slides>161</Slides>
  <Notes>3</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161</vt:i4>
      </vt:variant>
    </vt:vector>
  </HeadingPairs>
  <TitlesOfParts>
    <vt:vector size="168" baseType="lpstr">
      <vt:lpstr>Arial</vt:lpstr>
      <vt:lpstr>Calibri</vt:lpstr>
      <vt:lpstr>Tahoma</vt:lpstr>
      <vt:lpstr>Times New Roman</vt:lpstr>
      <vt:lpstr>Wingdings</vt:lpstr>
      <vt:lpstr>Wingdings 2</vt:lpstr>
      <vt:lpstr>Office Theme</vt:lpstr>
      <vt:lpstr> KAMU İHALE MEVZUATI YÖNTEM-SÜREÇLER</vt:lpstr>
      <vt:lpstr>4734 / 2886</vt:lpstr>
      <vt:lpstr>İhale Usulünün Belirlenmesi  </vt:lpstr>
      <vt:lpstr>İhale - Harcama Yetkisi</vt:lpstr>
      <vt:lpstr>PowerPoint Sunusu</vt:lpstr>
      <vt:lpstr>PowerPoint Sunusu</vt:lpstr>
      <vt:lpstr>PowerPoint Sunusu</vt:lpstr>
      <vt:lpstr>İhale Komisyonu</vt:lpstr>
      <vt:lpstr>PowerPoint Sunusu</vt:lpstr>
      <vt:lpstr>PowerPoint Sunusu</vt:lpstr>
      <vt:lpstr>PowerPoint Sunusu</vt:lpstr>
      <vt:lpstr>PowerPoint Sunusu</vt:lpstr>
      <vt:lpstr>İhaleye Katılamayacak Olanlar</vt:lpstr>
      <vt:lpstr>İhaleye Katılamayacak Olanlar</vt:lpstr>
      <vt:lpstr>PowerPoint Sunusu</vt:lpstr>
      <vt:lpstr>İhaleye Katılamayacak Olanlar</vt:lpstr>
      <vt:lpstr>İhaleye Katılamayacak Olanlar</vt:lpstr>
      <vt:lpstr>İhaleye Katılamayacak Olanlar</vt:lpstr>
      <vt:lpstr>İhaleye Katılamayacak Olanlar</vt:lpstr>
      <vt:lpstr>PowerPoint Sunusu</vt:lpstr>
      <vt:lpstr>PowerPoint Sunusu</vt:lpstr>
      <vt:lpstr>İhale Usulleri</vt:lpstr>
      <vt:lpstr>Açık İhale Usulü</vt:lpstr>
      <vt:lpstr>Açık ihalede ekonomik açıdan en avantajlı kişi ile  pazarlık mümkün mü ?</vt:lpstr>
      <vt:lpstr>PowerPoint Sunusu</vt:lpstr>
      <vt:lpstr>Belli İstekliler Arasında İhale Usulü</vt:lpstr>
      <vt:lpstr>Örnek KİK Kararı</vt:lpstr>
      <vt:lpstr>Örnek KİK Kararı</vt:lpstr>
      <vt:lpstr>PowerPoint Sunusu</vt:lpstr>
      <vt:lpstr>Belli İstekliler Arasında İhale Usulünün İşleyişi</vt:lpstr>
      <vt:lpstr>PowerPoint Sunusu</vt:lpstr>
      <vt:lpstr>Pazarlık Usulü</vt:lpstr>
      <vt:lpstr>Pazarlık Usulü</vt:lpstr>
      <vt:lpstr>Pazarlık Usulü</vt:lpstr>
      <vt:lpstr>PowerPoint Sunusu</vt:lpstr>
      <vt:lpstr>21/b</vt:lpstr>
      <vt:lpstr>Ani ve Beklenmeyen Olaylar</vt:lpstr>
      <vt:lpstr>Öngörülemeyen Olaylar</vt:lpstr>
      <vt:lpstr>Örnek Kik Kararı</vt:lpstr>
      <vt:lpstr>21 / f</vt:lpstr>
      <vt:lpstr>21 / f</vt:lpstr>
      <vt:lpstr>Pazarlık Usulü İhalede İlan</vt:lpstr>
      <vt:lpstr>Pazarlık Usulü İhalede Davet</vt:lpstr>
      <vt:lpstr>Pazarlık Usulünde Değişiklikler</vt:lpstr>
      <vt:lpstr>Örnek KİK Kararları</vt:lpstr>
      <vt:lpstr>Doğrudan Temin</vt:lpstr>
      <vt:lpstr>Doğrudan Temin</vt:lpstr>
      <vt:lpstr>Doğrudan Temin</vt:lpstr>
      <vt:lpstr>Doğrudan Temin</vt:lpstr>
      <vt:lpstr>Doğrudan Temin</vt:lpstr>
      <vt:lpstr>Doğrudan Temin</vt:lpstr>
      <vt:lpstr>Doğrudan Temin</vt:lpstr>
      <vt:lpstr>Doğrudan Temin</vt:lpstr>
      <vt:lpstr>Doğrudan Temin</vt:lpstr>
      <vt:lpstr>Doğrudan Temin</vt:lpstr>
      <vt:lpstr>PowerPoint Sunusu</vt:lpstr>
      <vt:lpstr>Avans Verilmesi ve Oranlar</vt:lpstr>
      <vt:lpstr>Teklif Zarfı Üzerine Yazılacak Hususlar</vt:lpstr>
      <vt:lpstr>Ortak Girişim Tarafından Sunulan Teklif Zarfı</vt:lpstr>
      <vt:lpstr>Teklif Mektubu</vt:lpstr>
      <vt:lpstr>Teklif Mektubu</vt:lpstr>
      <vt:lpstr>Örnek KİK Kararı</vt:lpstr>
      <vt:lpstr>Örnek KİK Kararları</vt:lpstr>
      <vt:lpstr>Örnek KİK Kararı</vt:lpstr>
      <vt:lpstr>Teklif Geçerlilik Süresi</vt:lpstr>
      <vt:lpstr>PowerPoint Sunusu</vt:lpstr>
      <vt:lpstr>Teminat Olarak Kabul Edilecek Değerler</vt:lpstr>
      <vt:lpstr>PowerPoint Sunusu</vt:lpstr>
      <vt:lpstr>Tekliflerin Alınması ve Açılması   (Açık Oturum) </vt:lpstr>
      <vt:lpstr>Kamu İhale Genel Tebliğinin 16.2.1. Maddesi</vt:lpstr>
      <vt:lpstr>Teklif</vt:lpstr>
      <vt:lpstr>PowerPoint Sunusu</vt:lpstr>
      <vt:lpstr>PowerPoint Sunusu</vt:lpstr>
      <vt:lpstr>PowerPoint Sunusu</vt:lpstr>
      <vt:lpstr>PowerPoint Sunusu</vt:lpstr>
      <vt:lpstr>PowerPoint Sunusu</vt:lpstr>
      <vt:lpstr>PowerPoint Sunusu</vt:lpstr>
      <vt:lpstr>Tekliflerin Değerlendirilmesi   (Kapalı Oturum) </vt:lpstr>
      <vt:lpstr>Aritmetik Hata</vt:lpstr>
      <vt:lpstr>Kısmi Teklifte Aritmetik Hata</vt:lpstr>
      <vt:lpstr>Virgülden Sonra Kaç Basamak…</vt:lpstr>
      <vt:lpstr>Virgülden Sonra Kaç Basamak...</vt:lpstr>
      <vt:lpstr>Virgülden Sonra Kaç Basamak…</vt:lpstr>
      <vt:lpstr>Virgülden Sonra Kaç Basamak…</vt:lpstr>
      <vt:lpstr>Bilgi Eksikliklerinin Tamamlatılması</vt:lpstr>
      <vt:lpstr>Bilgi Eksikliklerinin Tamamlatılması</vt:lpstr>
      <vt:lpstr>Örnek KİK Kararı</vt:lpstr>
      <vt:lpstr>Örnek KİK Kararı</vt:lpstr>
      <vt:lpstr>Örnek KİK Kararı</vt:lpstr>
      <vt:lpstr>Kısmi Teklife Açık İhalelerde Değerlendirme</vt:lpstr>
      <vt:lpstr>Kısmi Teklife Açık İhalelerde Değerlendirme</vt:lpstr>
      <vt:lpstr>PowerPoint Sunusu</vt:lpstr>
      <vt:lpstr>Aşırı Düşük Teklif Sorgulaması</vt:lpstr>
      <vt:lpstr>İhale Komisyonu</vt:lpstr>
      <vt:lpstr>Aşırı Düşük Teklif Belirlemesinde   İhale Komisyonu Hangi Kriterleri Esas Alır ? </vt:lpstr>
      <vt:lpstr>Örnek KİK Kararı</vt:lpstr>
      <vt:lpstr>Hizmet Alım İhaleleri</vt:lpstr>
      <vt:lpstr>Hizmet Alım İhaleleri</vt:lpstr>
      <vt:lpstr>Hizmet Alım İhaleleri</vt:lpstr>
      <vt:lpstr>Hizmet Alım İhaleleri</vt:lpstr>
      <vt:lpstr>Örnek KİK Kararı</vt:lpstr>
      <vt:lpstr>Örnek KİK Kararı</vt:lpstr>
      <vt:lpstr>Hizmet Alım İhaleleri</vt:lpstr>
      <vt:lpstr>Hizmet Alım İhaleleri</vt:lpstr>
      <vt:lpstr>Örnek KİK Kararı</vt:lpstr>
      <vt:lpstr>Bütün Tekliflerin Reddedilmesi ve   İhalenin İptali </vt:lpstr>
      <vt:lpstr>İhalenin Karara Bağlanması ve Onaylanması</vt:lpstr>
      <vt:lpstr>İhalenin Karara Bağlanması ve Onaylanması</vt:lpstr>
      <vt:lpstr>İhalenin Karara Bağlanması Ve Onaylanması</vt:lpstr>
      <vt:lpstr>İhalenin Karara Bağlanması Ve Onaylanması</vt:lpstr>
      <vt:lpstr>Fiyat Dışı Unsurlar (Mal-Hizmet-Yapım)</vt:lpstr>
      <vt:lpstr>Fiyat Dışı Unsurlar</vt:lpstr>
      <vt:lpstr>Neler Fiyat Dışı Unsur Olarak Belirlenir ?</vt:lpstr>
      <vt:lpstr>Aynı Fiyatın Teklif Edildiği Haller   (Hizmet Alımlarında) </vt:lpstr>
      <vt:lpstr>Tekliflerin Eşit Olması   (Hizmet Alımlarında) </vt:lpstr>
      <vt:lpstr>Tekliflerin Eşit Olması   (Hizmet Alımlarında) </vt:lpstr>
      <vt:lpstr>Tekliflerin Eşit Olması   (Hizmet Alımlarında) </vt:lpstr>
      <vt:lpstr>Tekliflerin Eşit Olması   (Hizmet Alımlarında) </vt:lpstr>
      <vt:lpstr>Tekliflerin Eşit Olması   (Hizmet Alımlarında) </vt:lpstr>
      <vt:lpstr>Tekliflerin Eşit Olması   (Hizmet Alımlarında) </vt:lpstr>
      <vt:lpstr>Tekliflerin Eşit Olması  (Mal Alımlarında)</vt:lpstr>
      <vt:lpstr>Tekliflerin Eşit Olması  (Mal Alımlarında)</vt:lpstr>
      <vt:lpstr>Tekliflerin Eşit Olması   (Mal Alımlarında) </vt:lpstr>
      <vt:lpstr>Tekliflerin Eşit Olması   (Mal Alımlarında) </vt:lpstr>
      <vt:lpstr>Tekliflerin Eşit Olması   (Mal Alımlarında) </vt:lpstr>
      <vt:lpstr>Tekliflerin Eşit Olması   (Mal Alımlarında) </vt:lpstr>
      <vt:lpstr>Tekliflerin Eşit Olması   (Mal Alımlarında) </vt:lpstr>
      <vt:lpstr>Tekliflerin Eşit Olması   (Mal Alımlarında) </vt:lpstr>
      <vt:lpstr>Yerli İstekliler Lehine   Fiyat Avantajı Uygulanması </vt:lpstr>
      <vt:lpstr>İhale Komisyonunun Karar Alması</vt:lpstr>
      <vt:lpstr>İhale Yetkilisinin Görevi Ve Hakları</vt:lpstr>
      <vt:lpstr>Kesinleşen İhale Kararının Bildirilmesi</vt:lpstr>
      <vt:lpstr>Kesinleşen İhale Kararının Bildirim Usulü</vt:lpstr>
      <vt:lpstr>Sözleşmenin İmzalanabileceği En Erken Tarih</vt:lpstr>
      <vt:lpstr>Sözleşmenin İmzalanabileceği En Erken Tarih</vt:lpstr>
      <vt:lpstr>Sözleşmenin İmzalanabileceği En Erken Tarih</vt:lpstr>
      <vt:lpstr>Sözleşmenin İmzalanabileceği En Erken Tarih</vt:lpstr>
      <vt:lpstr>Sözleşmeye Davet</vt:lpstr>
      <vt:lpstr>İhale Üzerinde Bırakılan İstekliye   Sözleşmeyi İmzalaması İçin Tanınan Süre </vt:lpstr>
      <vt:lpstr>Kesin Teminat</vt:lpstr>
      <vt:lpstr>Sözleşme Yapılmasında İsteklinin Sorumluluğu</vt:lpstr>
      <vt:lpstr>İdarenin Sorumluluğu</vt:lpstr>
      <vt:lpstr>İhalelere Yönelik Başvurular   (Şikayet - İtirazen Şikayet) </vt:lpstr>
      <vt:lpstr>İhalelere Yönelik Başvurular  (Şikayet - İtirazen Şikayet)</vt:lpstr>
      <vt:lpstr>İhalelere Yönelik Başvurular   (Şikayet - İtirazen Şikayet) </vt:lpstr>
      <vt:lpstr>İhalelere Yönelik Başvurular  (Şikayet - İtirazen Şikayet)</vt:lpstr>
      <vt:lpstr>KİK Kararı</vt:lpstr>
      <vt:lpstr>Şikayet Başvurusu Üzerine   İdarenin Yapacağı İşler </vt:lpstr>
      <vt:lpstr>Şikayet Başvurusu Üzerine   İdarenin Yapacağı İşler </vt:lpstr>
      <vt:lpstr>Şikayet Başvurusu Üzerine   İdarenin Yapacağı İşler </vt:lpstr>
      <vt:lpstr>İlana Yansıyan Hükümlerde Hata</vt:lpstr>
      <vt:lpstr>KİK’e İtirazen Şikayet</vt:lpstr>
      <vt:lpstr> İtirazen Şikayet Bedeli (2022)</vt:lpstr>
      <vt:lpstr>PowerPoint Sunusu</vt:lpstr>
      <vt:lpstr>PowerPoint Sunusu</vt:lpstr>
      <vt:lpstr>Alınacak Kararlar</vt:lpstr>
      <vt:lpstr>Alınacak Kararlar</vt:lpstr>
      <vt:lpstr>PowerPoint Sunusu</vt:lpstr>
      <vt:lpstr>Bildirimler</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Kamu İhale Mevzuatı Yöntem-Süreçler</dc:title>
  <dc:creator>Nihat</dc:creator>
  <cp:lastModifiedBy>Nihat Yıldız</cp:lastModifiedBy>
  <cp:revision>50</cp:revision>
  <dcterms:created xsi:type="dcterms:W3CDTF">2019-09-09T15:43:26Z</dcterms:created>
  <dcterms:modified xsi:type="dcterms:W3CDTF">2022-05-27T12:50:53Z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2019-07-12T00:00:00Z</vt:filetime>
  </property>
  <property fmtid="{D5CDD505-2E9C-101B-9397-08002B2CF9AE}" pid="3" name="Creator">
    <vt:lpwstr>Microsoft® PowerPoint® 2010</vt:lpwstr>
  </property>
  <property fmtid="{D5CDD505-2E9C-101B-9397-08002B2CF9AE}" pid="4" name="LastSaved">
    <vt:filetime>2019-09-09T00:00:00Z</vt:filetime>
  </property>
</Properties>
</file>