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5" r:id="rId15"/>
    <p:sldId id="270" r:id="rId16"/>
    <p:sldId id="271" r:id="rId17"/>
    <p:sldId id="277" r:id="rId18"/>
    <p:sldId id="278" r:id="rId19"/>
    <p:sldId id="272" r:id="rId20"/>
    <p:sldId id="273" r:id="rId21"/>
    <p:sldId id="274" r:id="rId22"/>
    <p:sldId id="280" r:id="rId23"/>
    <p:sldId id="284" r:id="rId24"/>
    <p:sldId id="276" r:id="rId25"/>
    <p:sldId id="279" r:id="rId26"/>
    <p:sldId id="281" r:id="rId27"/>
    <p:sldId id="282" r:id="rId28"/>
    <p:sldId id="283"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0" d="100"/>
          <a:sy n="120" d="100"/>
        </p:scale>
        <p:origin x="17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tr-TR" smtClean="0"/>
              <a:t>Asıl başlık stili için tıklatın</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42A54C80-263E-416B-A8E0-580EDEADCBDC}" type="datetimeFigureOut">
              <a:rPr lang="en-US" dirty="0"/>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tr-TR" smtClean="0"/>
              <a:t>Asıl başlık stili için tıklatın</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3/17/2022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3/17/2022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package" Target="../embeddings/Microsoft_Excel__al__ma_Sayfas_.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etin kutusu 3"/>
          <p:cNvSpPr txBox="1"/>
          <p:nvPr/>
        </p:nvSpPr>
        <p:spPr>
          <a:xfrm>
            <a:off x="177857" y="6342611"/>
            <a:ext cx="1329210" cy="369332"/>
          </a:xfrm>
          <a:prstGeom prst="rect">
            <a:avLst/>
          </a:prstGeom>
          <a:noFill/>
        </p:spPr>
        <p:txBody>
          <a:bodyPr wrap="none" rtlCol="0">
            <a:spAutoFit/>
          </a:bodyPr>
          <a:lstStyle/>
          <a:p>
            <a:r>
              <a:rPr lang="tr-TR" dirty="0" smtClean="0"/>
              <a:t>17.03.2022</a:t>
            </a:r>
            <a:endParaRPr lang="tr-TR" dirty="0"/>
          </a:p>
        </p:txBody>
      </p:sp>
      <p:sp>
        <p:nvSpPr>
          <p:cNvPr id="2" name="Unvan 1"/>
          <p:cNvSpPr>
            <a:spLocks noGrp="1"/>
          </p:cNvSpPr>
          <p:nvPr>
            <p:ph type="ctrTitle"/>
          </p:nvPr>
        </p:nvSpPr>
        <p:spPr>
          <a:xfrm>
            <a:off x="1315875" y="369276"/>
            <a:ext cx="7766936" cy="4941277"/>
          </a:xfrm>
        </p:spPr>
        <p:txBody>
          <a:bodyPr anchor="ctr"/>
          <a:lstStyle/>
          <a:p>
            <a:pPr algn="ctr">
              <a:lnSpc>
                <a:spcPct val="150000"/>
              </a:lnSpc>
            </a:pPr>
            <a:r>
              <a:rPr lang="tr-TR" dirty="0" smtClean="0"/>
              <a:t>EK FİYAT FARKI UYGULAMA ESASLARI</a:t>
            </a:r>
            <a:br>
              <a:rPr lang="tr-TR" dirty="0" smtClean="0"/>
            </a:br>
            <a:r>
              <a:rPr lang="tr-TR" dirty="0" smtClean="0"/>
              <a:t>SÖZLEŞMENİN DEVRİ</a:t>
            </a:r>
            <a:endParaRPr lang="tr-TR" dirty="0"/>
          </a:p>
        </p:txBody>
      </p:sp>
    </p:spTree>
    <p:extLst>
      <p:ext uri="{BB962C8B-B14F-4D97-AF65-F5344CB8AC3E}">
        <p14:creationId xmlns:p14="http://schemas.microsoft.com/office/powerpoint/2010/main" val="27699347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txBox="1">
            <a:spLocks/>
          </p:cNvSpPr>
          <p:nvPr/>
        </p:nvSpPr>
        <p:spPr>
          <a:xfrm>
            <a:off x="742708" y="1856509"/>
            <a:ext cx="8800303" cy="4236720"/>
          </a:xfrm>
          <a:prstGeom prst="rect">
            <a:avLst/>
          </a:prstGeom>
        </p:spPr>
        <p:txBody>
          <a:bodyPr vert="horz" lIns="91440" tIns="45720" rIns="91440" bIns="45720" rtlCol="0" anchor="t">
            <a:no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2400" dirty="0" smtClean="0">
                <a:solidFill>
                  <a:srgbClr val="FF0000"/>
                </a:solidFill>
              </a:rPr>
              <a:t>22 Ocak 2022</a:t>
            </a:r>
            <a:r>
              <a:rPr lang="tr-TR" sz="2400" dirty="0" smtClean="0">
                <a:solidFill>
                  <a:schemeClr val="tx1"/>
                </a:solidFill>
              </a:rPr>
              <a:t> tarihinde Resmi </a:t>
            </a:r>
            <a:r>
              <a:rPr lang="tr-TR" sz="2400" dirty="0" err="1" smtClean="0">
                <a:solidFill>
                  <a:schemeClr val="tx1"/>
                </a:solidFill>
              </a:rPr>
              <a:t>Gazete’de</a:t>
            </a:r>
            <a:r>
              <a:rPr lang="tr-TR" sz="2400" dirty="0" smtClean="0">
                <a:solidFill>
                  <a:schemeClr val="tx1"/>
                </a:solidFill>
              </a:rPr>
              <a:t> </a:t>
            </a:r>
            <a:r>
              <a:rPr lang="tr-TR" sz="2400" dirty="0">
                <a:solidFill>
                  <a:schemeClr val="tx1"/>
                </a:solidFill>
              </a:rPr>
              <a:t>4735 sayılı Kamu İhale Sözleşmeleri Kanununa </a:t>
            </a:r>
            <a:r>
              <a:rPr lang="tr-TR" sz="2400" b="1" u="sng" dirty="0">
                <a:solidFill>
                  <a:srgbClr val="FFC000"/>
                </a:solidFill>
              </a:rPr>
              <a:t>Geçici 5. madde </a:t>
            </a:r>
            <a:r>
              <a:rPr lang="tr-TR" sz="2400" dirty="0">
                <a:solidFill>
                  <a:schemeClr val="tx1"/>
                </a:solidFill>
              </a:rPr>
              <a:t>eklendi</a:t>
            </a:r>
            <a:r>
              <a:rPr lang="tr-TR" sz="2400" dirty="0" smtClean="0">
                <a:solidFill>
                  <a:schemeClr val="tx1"/>
                </a:solidFill>
              </a:rPr>
              <a:t>.</a:t>
            </a:r>
          </a:p>
          <a:p>
            <a:pPr algn="ctr"/>
            <a:endParaRPr lang="tr-TR" sz="2400" dirty="0">
              <a:solidFill>
                <a:schemeClr val="tx1"/>
              </a:solidFill>
            </a:endParaRPr>
          </a:p>
          <a:p>
            <a:pPr algn="l"/>
            <a:r>
              <a:rPr lang="tr-TR" sz="2400" dirty="0" smtClean="0">
                <a:solidFill>
                  <a:schemeClr val="tx1"/>
                </a:solidFill>
              </a:rPr>
              <a:t>Geçici 5. madde </a:t>
            </a:r>
          </a:p>
          <a:p>
            <a:pPr algn="l"/>
            <a:endParaRPr lang="tr-TR" sz="2400" dirty="0" smtClean="0">
              <a:solidFill>
                <a:schemeClr val="tx1"/>
              </a:solidFill>
            </a:endParaRPr>
          </a:p>
          <a:p>
            <a:pPr marL="342900" indent="-342900" algn="l">
              <a:buFont typeface="Arial" panose="020B0604020202020204" pitchFamily="34" charset="0"/>
              <a:buChar char="•"/>
            </a:pPr>
            <a:r>
              <a:rPr lang="tr-TR" sz="2400" dirty="0" smtClean="0">
                <a:solidFill>
                  <a:schemeClr val="tx1"/>
                </a:solidFill>
              </a:rPr>
              <a:t>Ek Fiyat Farkı</a:t>
            </a:r>
          </a:p>
          <a:p>
            <a:pPr marL="342900" indent="-342900" algn="l">
              <a:buFont typeface="Arial" panose="020B0604020202020204" pitchFamily="34" charset="0"/>
              <a:buChar char="•"/>
            </a:pPr>
            <a:r>
              <a:rPr lang="tr-TR" sz="2400" dirty="0" smtClean="0">
                <a:solidFill>
                  <a:schemeClr val="tx1"/>
                </a:solidFill>
              </a:rPr>
              <a:t>Sözleşmelerin Devri ‘</a:t>
            </a:r>
            <a:r>
              <a:rPr lang="tr-TR" sz="2400" dirty="0" err="1" smtClean="0">
                <a:solidFill>
                  <a:schemeClr val="tx1"/>
                </a:solidFill>
              </a:rPr>
              <a:t>ni</a:t>
            </a:r>
            <a:r>
              <a:rPr lang="tr-TR" sz="2400" dirty="0" smtClean="0">
                <a:solidFill>
                  <a:schemeClr val="tx1"/>
                </a:solidFill>
              </a:rPr>
              <a:t> tanımladı.</a:t>
            </a:r>
          </a:p>
          <a:p>
            <a:pPr marL="342900" indent="-342900" algn="l">
              <a:buFont typeface="Arial" panose="020B0604020202020204" pitchFamily="34" charset="0"/>
              <a:buChar char="•"/>
            </a:pPr>
            <a:endParaRPr lang="tr-TR" sz="2400" dirty="0">
              <a:solidFill>
                <a:schemeClr val="tx1"/>
              </a:solidFill>
            </a:endParaRPr>
          </a:p>
          <a:p>
            <a:pPr algn="l"/>
            <a:r>
              <a:rPr lang="tr-TR" sz="2400" dirty="0" smtClean="0">
                <a:solidFill>
                  <a:schemeClr val="tx1"/>
                </a:solidFill>
              </a:rPr>
              <a:t>Ancak uygulamaya alınabilmesi için </a:t>
            </a:r>
            <a:r>
              <a:rPr lang="tr-TR" sz="2400" dirty="0" err="1" smtClean="0">
                <a:solidFill>
                  <a:schemeClr val="tx1"/>
                </a:solidFill>
              </a:rPr>
              <a:t>usül</a:t>
            </a:r>
            <a:r>
              <a:rPr lang="tr-TR" sz="2400" dirty="0" smtClean="0">
                <a:solidFill>
                  <a:schemeClr val="tx1"/>
                </a:solidFill>
              </a:rPr>
              <a:t> ve esasları yayınlamak üzere «Cumhurbaşkanlığı yetkilidir» dendi. </a:t>
            </a:r>
          </a:p>
          <a:p>
            <a:pPr algn="ctr"/>
            <a:endParaRPr lang="tr-TR" sz="2400" dirty="0" smtClean="0">
              <a:solidFill>
                <a:schemeClr val="tx1"/>
              </a:solidFill>
            </a:endParaRPr>
          </a:p>
          <a:p>
            <a:pPr algn="ctr"/>
            <a:r>
              <a:rPr lang="tr-TR" sz="2400" dirty="0" smtClean="0">
                <a:solidFill>
                  <a:schemeClr val="tx1"/>
                </a:solidFill>
              </a:rPr>
              <a:t> </a:t>
            </a:r>
            <a:endParaRPr lang="tr-TR" sz="2400" dirty="0">
              <a:solidFill>
                <a:schemeClr val="tx1"/>
              </a:solidFill>
            </a:endParaRPr>
          </a:p>
        </p:txBody>
      </p:sp>
    </p:spTree>
    <p:extLst>
      <p:ext uri="{BB962C8B-B14F-4D97-AF65-F5344CB8AC3E}">
        <p14:creationId xmlns:p14="http://schemas.microsoft.com/office/powerpoint/2010/main" val="3615717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1203" y="1105592"/>
            <a:ext cx="8596668" cy="5617413"/>
          </a:xfrm>
        </p:spPr>
        <p:txBody>
          <a:bodyPr>
            <a:normAutofit/>
          </a:bodyPr>
          <a:lstStyle/>
          <a:p>
            <a:pPr algn="just"/>
            <a:r>
              <a:rPr lang="tr-TR" sz="2000" dirty="0"/>
              <a:t>GEÇİCİ MADDE 5 – </a:t>
            </a:r>
            <a:r>
              <a:rPr lang="tr-TR" sz="2000" b="1" u="sng" dirty="0">
                <a:solidFill>
                  <a:srgbClr val="92D050"/>
                </a:solidFill>
              </a:rPr>
              <a:t>Ülkemizde ve dünyada hammadde temininde ve tedarik zincirlerinde yaşanan aksaklıklar ile girdi fiyatlarındaki beklenmeyen artışlar nedeniyle</a:t>
            </a:r>
            <a:r>
              <a:rPr lang="tr-TR" sz="2000" dirty="0"/>
              <a:t> </a:t>
            </a:r>
            <a:r>
              <a:rPr lang="tr-TR" sz="1600" dirty="0"/>
              <a:t>1/12/2021 tarihinden önce 4734 sayılı </a:t>
            </a:r>
            <a:r>
              <a:rPr lang="tr-TR" sz="2000" u="sng" dirty="0">
                <a:solidFill>
                  <a:srgbClr val="92D050"/>
                </a:solidFill>
              </a:rPr>
              <a:t>Kanuna göre ihalesi yapılan </a:t>
            </a:r>
            <a:r>
              <a:rPr lang="tr-TR" sz="1600" dirty="0"/>
              <a:t>ve bu maddenin yürürlüğe girdiği tarih itibarıyla devam eden veya bu maddenin yürürlüğe girdiği tarihten önce fesih veya tasfiye edilmeksizin kabulü/geçici kabulü yapılan mal ve hizmet alımları ile yapım işlerine ilişkin Türk lirası üzerinden yapılan sözleşmelerde, 1/7/2021 ile 31/12/2021 tarihleri arasında (bu tarihler dâhil) gerçekleştirilen kısımlar için, ihale dokümanında fiyat farkı verilmesine ilişkin hüküm bulunup bulunmadığına bakılmaksızın, 1/7/2021 ile 30/11/2021 tarihleri arasında (bu tarihler dâhil) ihalesi yapılan işlerde ihale tarihinin (son teklif verme tarihi) içinde bulunduğu aya ait endeks, 1/7/2021 tarihinden önce ihale edilen işlerde ise 2021 yılı Haziran ayına ait endeks temel endeks olarak kabul edilerek ve sözleşme fiyatları kullanılarak yüklenicinin başvurusu üzerine sözleşmesine göre hesaplanan fiyat farkına ilave olarak </a:t>
            </a:r>
            <a:r>
              <a:rPr lang="tr-TR" sz="2000" b="1" u="sng" dirty="0">
                <a:solidFill>
                  <a:srgbClr val="92D050"/>
                </a:solidFill>
              </a:rPr>
              <a:t>ek fiyat farkı verilebilir.</a:t>
            </a:r>
          </a:p>
          <a:p>
            <a:pPr marL="0" indent="0" algn="just">
              <a:buNone/>
            </a:pPr>
            <a:endParaRPr lang="tr-TR" sz="2000" dirty="0"/>
          </a:p>
        </p:txBody>
      </p:sp>
      <p:sp>
        <p:nvSpPr>
          <p:cNvPr id="4" name="Dikdörtgen 3"/>
          <p:cNvSpPr/>
          <p:nvPr/>
        </p:nvSpPr>
        <p:spPr>
          <a:xfrm>
            <a:off x="4224813" y="0"/>
            <a:ext cx="949299" cy="923330"/>
          </a:xfrm>
          <a:prstGeom prst="rect">
            <a:avLst/>
          </a:prstGeom>
          <a:noFill/>
        </p:spPr>
        <p:txBody>
          <a:bodyPr wrap="none" lIns="91440" tIns="45720" rIns="91440" bIns="45720">
            <a:spAutoFit/>
          </a:bodyPr>
          <a:lstStyle/>
          <a:p>
            <a:pPr algn="ctr"/>
            <a:r>
              <a:rPr lang="tr-TR" sz="5400" b="1" cap="none" spc="0" dirty="0" smtClean="0">
                <a:ln w="22225">
                  <a:solidFill>
                    <a:schemeClr val="accent2"/>
                  </a:solidFill>
                  <a:prstDash val="solid"/>
                </a:ln>
                <a:solidFill>
                  <a:schemeClr val="accent2">
                    <a:lumMod val="40000"/>
                    <a:lumOff val="60000"/>
                  </a:schemeClr>
                </a:solidFill>
                <a:effectLst/>
              </a:rPr>
              <a:t>!!!</a:t>
            </a:r>
            <a:endParaRPr lang="tr-TR"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0689474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UYGULAMA USÜL VE ESASLARI</a:t>
            </a:r>
            <a:endParaRPr lang="tr-TR" dirty="0"/>
          </a:p>
        </p:txBody>
      </p:sp>
      <p:sp>
        <p:nvSpPr>
          <p:cNvPr id="3" name="İçerik Yer Tutucusu 2"/>
          <p:cNvSpPr>
            <a:spLocks noGrp="1"/>
          </p:cNvSpPr>
          <p:nvPr>
            <p:ph idx="1"/>
          </p:nvPr>
        </p:nvSpPr>
        <p:spPr>
          <a:xfrm>
            <a:off x="515389" y="2435631"/>
            <a:ext cx="9559636" cy="2518754"/>
          </a:xfrm>
        </p:spPr>
        <p:txBody>
          <a:bodyPr>
            <a:normAutofit/>
          </a:bodyPr>
          <a:lstStyle/>
          <a:p>
            <a:r>
              <a:rPr lang="tr-TR" sz="2400" dirty="0" smtClean="0"/>
              <a:t>24.02.2022 tarihinde resmi gazetede usul ve esaslar yayınlanarak ek fiyat farkı ve devir işlemleri başlatılmış oldu. </a:t>
            </a:r>
            <a:endParaRPr lang="tr-TR" sz="2400" dirty="0"/>
          </a:p>
        </p:txBody>
      </p:sp>
    </p:spTree>
    <p:extLst>
      <p:ext uri="{BB962C8B-B14F-4D97-AF65-F5344CB8AC3E}">
        <p14:creationId xmlns:p14="http://schemas.microsoft.com/office/powerpoint/2010/main" val="873439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EK FİYAT FARKI ALINABİLMESİ İÇİN ŞARTLAR</a:t>
            </a:r>
            <a:endParaRPr lang="tr-TR" dirty="0"/>
          </a:p>
        </p:txBody>
      </p:sp>
      <p:sp>
        <p:nvSpPr>
          <p:cNvPr id="3" name="İçerik Yer Tutucusu 2"/>
          <p:cNvSpPr>
            <a:spLocks noGrp="1"/>
          </p:cNvSpPr>
          <p:nvPr>
            <p:ph idx="1"/>
          </p:nvPr>
        </p:nvSpPr>
        <p:spPr>
          <a:xfrm>
            <a:off x="515389" y="2435631"/>
            <a:ext cx="9559636" cy="1496289"/>
          </a:xfrm>
        </p:spPr>
        <p:txBody>
          <a:bodyPr>
            <a:normAutofit/>
          </a:bodyPr>
          <a:lstStyle/>
          <a:p>
            <a:r>
              <a:rPr lang="tr-TR" sz="2400" dirty="0"/>
              <a:t>Esasların yürürlüğe girdiği tarihten itibaren 30 gün içerisinde idareye yazılı olarak başvurması zorunludur</a:t>
            </a:r>
            <a:r>
              <a:rPr lang="tr-TR" sz="2400" dirty="0" smtClean="0"/>
              <a:t>.</a:t>
            </a:r>
          </a:p>
          <a:p>
            <a:pPr marL="0" indent="0">
              <a:buNone/>
            </a:pPr>
            <a:r>
              <a:rPr lang="tr-TR" sz="2400" dirty="0"/>
              <a:t> </a:t>
            </a:r>
            <a:r>
              <a:rPr lang="tr-TR" sz="2400" dirty="0" smtClean="0"/>
              <a:t>    (Son başvuru tarihi 25.03.2022)</a:t>
            </a:r>
            <a:endParaRPr lang="tr-TR" sz="2400" dirty="0"/>
          </a:p>
        </p:txBody>
      </p:sp>
      <p:sp>
        <p:nvSpPr>
          <p:cNvPr id="7" name="İçerik Yer Tutucusu 2"/>
          <p:cNvSpPr txBox="1">
            <a:spLocks/>
          </p:cNvSpPr>
          <p:nvPr/>
        </p:nvSpPr>
        <p:spPr>
          <a:xfrm>
            <a:off x="385156" y="4425144"/>
            <a:ext cx="9559636" cy="1496289"/>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tr-TR" sz="2400" dirty="0"/>
              <a:t>4734 sayılı Kamu İhale Kanununa göre </a:t>
            </a:r>
            <a:r>
              <a:rPr lang="tr-TR" sz="2400" b="1" u="sng" dirty="0">
                <a:solidFill>
                  <a:srgbClr val="FFC000"/>
                </a:solidFill>
              </a:rPr>
              <a:t>1/12/2021 tarihinden önce </a:t>
            </a:r>
            <a:r>
              <a:rPr lang="tr-TR" sz="2400" dirty="0"/>
              <a:t>ihalesi yapılan </a:t>
            </a:r>
          </a:p>
        </p:txBody>
      </p:sp>
    </p:spTree>
    <p:extLst>
      <p:ext uri="{BB962C8B-B14F-4D97-AF65-F5344CB8AC3E}">
        <p14:creationId xmlns:p14="http://schemas.microsoft.com/office/powerpoint/2010/main" val="126325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EK FİYAT FARKI ALINABİLMESİ İÇİN ŞARTLAR</a:t>
            </a:r>
            <a:endParaRPr lang="tr-TR" dirty="0"/>
          </a:p>
        </p:txBody>
      </p:sp>
      <p:sp>
        <p:nvSpPr>
          <p:cNvPr id="3" name="İçerik Yer Tutucusu 2"/>
          <p:cNvSpPr>
            <a:spLocks noGrp="1"/>
          </p:cNvSpPr>
          <p:nvPr>
            <p:ph idx="1"/>
          </p:nvPr>
        </p:nvSpPr>
        <p:spPr>
          <a:xfrm>
            <a:off x="390698" y="1662546"/>
            <a:ext cx="9559636" cy="4705003"/>
          </a:xfrm>
        </p:spPr>
        <p:txBody>
          <a:bodyPr>
            <a:noAutofit/>
          </a:bodyPr>
          <a:lstStyle/>
          <a:p>
            <a:r>
              <a:rPr lang="tr-TR" sz="2400" dirty="0"/>
              <a:t>22/1/2022 tarihi itibarıyla devam eden </a:t>
            </a:r>
            <a:endParaRPr lang="tr-TR" sz="2400" dirty="0" smtClean="0"/>
          </a:p>
          <a:p>
            <a:pPr marL="0" indent="0">
              <a:buNone/>
            </a:pPr>
            <a:endParaRPr lang="tr-TR" sz="2400" dirty="0" smtClean="0"/>
          </a:p>
          <a:p>
            <a:pPr marL="0" indent="0">
              <a:buNone/>
            </a:pPr>
            <a:r>
              <a:rPr lang="tr-TR" sz="2400" dirty="0" smtClean="0"/>
              <a:t>     veya</a:t>
            </a:r>
          </a:p>
          <a:p>
            <a:pPr marL="0" indent="0">
              <a:buNone/>
            </a:pPr>
            <a:endParaRPr lang="tr-TR" sz="2400" dirty="0" smtClean="0"/>
          </a:p>
          <a:p>
            <a:r>
              <a:rPr lang="tr-TR" sz="2400" dirty="0"/>
              <a:t>22/1/2022 tarihinden önce fesih veya tasfiye edilmeksizin kabulü/geçici kabulü yapılan </a:t>
            </a:r>
            <a:endParaRPr lang="tr-TR" sz="2400" dirty="0" smtClean="0"/>
          </a:p>
          <a:p>
            <a:pPr marL="0" indent="0">
              <a:buNone/>
            </a:pPr>
            <a:endParaRPr lang="tr-TR" sz="2400" dirty="0" smtClean="0"/>
          </a:p>
          <a:p>
            <a:pPr marL="0" indent="0">
              <a:buNone/>
            </a:pPr>
            <a:r>
              <a:rPr lang="tr-TR" sz="2400" dirty="0" smtClean="0"/>
              <a:t>    mal </a:t>
            </a:r>
            <a:r>
              <a:rPr lang="tr-TR" sz="2400" dirty="0"/>
              <a:t>ve hizmet alımları ile yapım işlerine ilişkin </a:t>
            </a:r>
            <a:r>
              <a:rPr lang="tr-TR" sz="2400" dirty="0" smtClean="0"/>
              <a:t>fiyat farkı      </a:t>
            </a:r>
          </a:p>
          <a:p>
            <a:pPr marL="0" indent="0">
              <a:buNone/>
            </a:pPr>
            <a:r>
              <a:rPr lang="tr-TR" sz="2400" dirty="0"/>
              <a:t> </a:t>
            </a:r>
            <a:r>
              <a:rPr lang="tr-TR" sz="2400" dirty="0" smtClean="0"/>
              <a:t>   hesaplanır.</a:t>
            </a:r>
            <a:endParaRPr lang="tr-TR" sz="2400" dirty="0"/>
          </a:p>
        </p:txBody>
      </p:sp>
    </p:spTree>
    <p:extLst>
      <p:ext uri="{BB962C8B-B14F-4D97-AF65-F5344CB8AC3E}">
        <p14:creationId xmlns:p14="http://schemas.microsoft.com/office/powerpoint/2010/main" val="4254327370"/>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EK FİYAT FARKI HANGİ DÖNEME AİT VERİLİR?</a:t>
            </a:r>
            <a:endParaRPr lang="tr-TR" dirty="0"/>
          </a:p>
        </p:txBody>
      </p:sp>
      <p:sp>
        <p:nvSpPr>
          <p:cNvPr id="4" name="İçerik Yer Tutucusu 2"/>
          <p:cNvSpPr txBox="1">
            <a:spLocks/>
          </p:cNvSpPr>
          <p:nvPr/>
        </p:nvSpPr>
        <p:spPr>
          <a:xfrm>
            <a:off x="569268" y="2313710"/>
            <a:ext cx="9559636" cy="470500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tr-TR" sz="2400" dirty="0" smtClean="0"/>
              <a:t>1/7/2021 </a:t>
            </a:r>
            <a:r>
              <a:rPr lang="tr-TR" sz="2400" dirty="0"/>
              <a:t>ile 31/12/2021 tarihleri arasında (bu tarihler dâhil) </a:t>
            </a:r>
            <a:r>
              <a:rPr lang="tr-TR" sz="2400" b="1" u="sng" dirty="0">
                <a:solidFill>
                  <a:srgbClr val="FFC000"/>
                </a:solidFill>
              </a:rPr>
              <a:t>gerçekleştirilen kısımlar için</a:t>
            </a:r>
          </a:p>
          <a:p>
            <a:pPr marL="0" indent="0">
              <a:buNone/>
            </a:pPr>
            <a:r>
              <a:rPr lang="tr-TR" sz="2400" dirty="0"/>
              <a:t>    mal ve hizmet alımları ile yapım işlerine ilişkin fiyat farkı </a:t>
            </a:r>
            <a:r>
              <a:rPr lang="tr-TR" sz="2400" dirty="0" smtClean="0"/>
              <a:t>hesaplanacaktır.     </a:t>
            </a:r>
            <a:endParaRPr lang="tr-TR" sz="2400" dirty="0"/>
          </a:p>
          <a:p>
            <a:pPr marL="0" indent="0">
              <a:buFont typeface="Wingdings 3" charset="2"/>
              <a:buNone/>
            </a:pPr>
            <a:endParaRPr lang="tr-TR" sz="2400" dirty="0"/>
          </a:p>
        </p:txBody>
      </p:sp>
    </p:spTree>
    <p:extLst>
      <p:ext uri="{BB962C8B-B14F-4D97-AF65-F5344CB8AC3E}">
        <p14:creationId xmlns:p14="http://schemas.microsoft.com/office/powerpoint/2010/main" val="12645070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EK FİYAT FARKINDA DİKKAT EDİLECEK HUSUSLAR</a:t>
            </a:r>
            <a:endParaRPr lang="tr-TR" dirty="0"/>
          </a:p>
        </p:txBody>
      </p:sp>
      <p:sp>
        <p:nvSpPr>
          <p:cNvPr id="4" name="İçerik Yer Tutucusu 2"/>
          <p:cNvSpPr txBox="1">
            <a:spLocks/>
          </p:cNvSpPr>
          <p:nvPr/>
        </p:nvSpPr>
        <p:spPr>
          <a:xfrm>
            <a:off x="336511" y="1745673"/>
            <a:ext cx="9559636" cy="470500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tr-TR" sz="2400" dirty="0"/>
              <a:t>Ek fiyat farkı hesaplanması, ihale dokümanındaki fiyat farkına ilişkin hükümlerin uygulanmasını etkilemez</a:t>
            </a:r>
            <a:r>
              <a:rPr lang="tr-TR" sz="2400" dirty="0" smtClean="0"/>
              <a:t>.(Katsayı Hariç)</a:t>
            </a:r>
          </a:p>
          <a:p>
            <a:endParaRPr lang="tr-TR" sz="2400" dirty="0" smtClean="0"/>
          </a:p>
          <a:p>
            <a:r>
              <a:rPr lang="tr-TR" sz="2400" dirty="0"/>
              <a:t>Ek fiyat farkı hesaplamalarında 1/7/2021 ile 31/12/2021 tarihleri arasında (bu tarihler dâhil) sözleşmelerin gerçekleştirilen kısımlarının iş veya teslim programına uygun olması şartı aranmaz</a:t>
            </a:r>
            <a:r>
              <a:rPr lang="tr-TR" sz="2400" dirty="0" smtClean="0"/>
              <a:t>.</a:t>
            </a:r>
          </a:p>
          <a:p>
            <a:endParaRPr lang="tr-TR" sz="2400" dirty="0" smtClean="0"/>
          </a:p>
          <a:p>
            <a:r>
              <a:rPr lang="tr-TR" sz="2400" dirty="0"/>
              <a:t>İş veya teslim süresi 1/7/2021 tarihinden önce sona eren ancak bu tarihten sonra gecikme cezası uygulanarak devam eden sözleşmelerde, ek fiyat farkı hesaplanmaz</a:t>
            </a:r>
            <a:r>
              <a:rPr lang="tr-TR" sz="2400" dirty="0" smtClean="0"/>
              <a:t>.</a:t>
            </a:r>
          </a:p>
          <a:p>
            <a:endParaRPr lang="tr-TR" dirty="0" smtClean="0"/>
          </a:p>
        </p:txBody>
      </p:sp>
    </p:spTree>
    <p:extLst>
      <p:ext uri="{BB962C8B-B14F-4D97-AF65-F5344CB8AC3E}">
        <p14:creationId xmlns:p14="http://schemas.microsoft.com/office/powerpoint/2010/main" val="25025238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596668" cy="1320800"/>
          </a:xfrm>
        </p:spPr>
        <p:txBody>
          <a:bodyPr/>
          <a:lstStyle/>
          <a:p>
            <a:pPr algn="ctr"/>
            <a:r>
              <a:rPr lang="tr-TR" dirty="0" smtClean="0"/>
              <a:t>EK FİYAT FARKINDA DİKKAT EDİLECEK HUSUSLAR</a:t>
            </a:r>
            <a:endParaRPr lang="tr-TR" dirty="0"/>
          </a:p>
        </p:txBody>
      </p:sp>
      <p:sp>
        <p:nvSpPr>
          <p:cNvPr id="4" name="İçerik Yer Tutucusu 2"/>
          <p:cNvSpPr txBox="1">
            <a:spLocks/>
          </p:cNvSpPr>
          <p:nvPr/>
        </p:nvSpPr>
        <p:spPr>
          <a:xfrm>
            <a:off x="461202" y="1936866"/>
            <a:ext cx="9559636" cy="4705003"/>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tr-TR" sz="2400" dirty="0" smtClean="0"/>
              <a:t>Sözleşmenin </a:t>
            </a:r>
            <a:r>
              <a:rPr lang="tr-TR" sz="2400" dirty="0"/>
              <a:t>ifasının idareden kaynaklanan nedenlerle gecikmesi nedeniyle yükleniciye süre uzatımı verilmiş olması halinde, iş kalemleri ya da gruplarının iş programına uygun gerçekleştirilip gerçekleştirilmediğine bakılmaksızın 1/7/2021 ile 31/12/2021 tarihleri arasında (bu tarihler dâhil) yapılan imalat ve işlere ek fiyat farkı hesaplanır. </a:t>
            </a:r>
            <a:endParaRPr lang="tr-TR" sz="2400" dirty="0" smtClean="0"/>
          </a:p>
          <a:p>
            <a:endParaRPr lang="tr-TR" sz="2400" dirty="0"/>
          </a:p>
          <a:p>
            <a:r>
              <a:rPr lang="tr-TR" sz="2400" dirty="0"/>
              <a:t>Bu Esasların uygulanması sonucu ilave olarak ödenecek tutarlar ek fiyat farkı olup, yüklenici ile idare arasında imzalanan sözleşme bedelini değiştirmez</a:t>
            </a:r>
            <a:r>
              <a:rPr lang="tr-TR" sz="2400" dirty="0" smtClean="0"/>
              <a:t>.</a:t>
            </a:r>
          </a:p>
          <a:p>
            <a:endParaRPr lang="tr-TR" sz="2400" dirty="0"/>
          </a:p>
          <a:p>
            <a:endParaRPr lang="tr-TR" sz="2400" dirty="0" smtClean="0"/>
          </a:p>
          <a:p>
            <a:endParaRPr lang="tr-TR" sz="2400" dirty="0" smtClean="0"/>
          </a:p>
        </p:txBody>
      </p:sp>
    </p:spTree>
    <p:extLst>
      <p:ext uri="{BB962C8B-B14F-4D97-AF65-F5344CB8AC3E}">
        <p14:creationId xmlns:p14="http://schemas.microsoft.com/office/powerpoint/2010/main" val="12272301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973742" cy="1038167"/>
          </a:xfrm>
        </p:spPr>
        <p:txBody>
          <a:bodyPr/>
          <a:lstStyle/>
          <a:p>
            <a:pPr algn="ctr"/>
            <a:r>
              <a:rPr lang="tr-TR" dirty="0" smtClean="0"/>
              <a:t>EK FİYAT FARKI NASIL HESAPLANIR?</a:t>
            </a:r>
            <a:endParaRPr lang="tr-TR" dirty="0"/>
          </a:p>
        </p:txBody>
      </p:sp>
      <p:sp>
        <p:nvSpPr>
          <p:cNvPr id="5" name="İçerik Yer Tutucusu 2"/>
          <p:cNvSpPr txBox="1">
            <a:spLocks/>
          </p:cNvSpPr>
          <p:nvPr/>
        </p:nvSpPr>
        <p:spPr>
          <a:xfrm>
            <a:off x="351136" y="958735"/>
            <a:ext cx="9559636" cy="5225934"/>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tr-TR" sz="2400" dirty="0"/>
          </a:p>
          <a:p>
            <a:pPr marL="0" indent="0">
              <a:buNone/>
            </a:pPr>
            <a:r>
              <a:rPr lang="tr-TR" sz="2400" dirty="0" smtClean="0">
                <a:solidFill>
                  <a:schemeClr val="accent3">
                    <a:lumMod val="75000"/>
                  </a:schemeClr>
                </a:solidFill>
              </a:rPr>
              <a:t>TEMEL ENDEKS NEDİR?(</a:t>
            </a:r>
            <a:r>
              <a:rPr lang="tr-TR" sz="2400" dirty="0" err="1" smtClean="0">
                <a:solidFill>
                  <a:schemeClr val="accent3">
                    <a:lumMod val="75000"/>
                  </a:schemeClr>
                </a:solidFill>
              </a:rPr>
              <a:t>Go</a:t>
            </a:r>
            <a:r>
              <a:rPr lang="tr-TR" sz="2400" dirty="0" smtClean="0">
                <a:solidFill>
                  <a:schemeClr val="accent3">
                    <a:lumMod val="75000"/>
                  </a:schemeClr>
                </a:solidFill>
              </a:rPr>
              <a:t>)</a:t>
            </a:r>
          </a:p>
          <a:p>
            <a:pPr marL="0" indent="0">
              <a:buNone/>
            </a:pPr>
            <a:endParaRPr lang="tr-TR" sz="2400" dirty="0" smtClean="0"/>
          </a:p>
          <a:p>
            <a:r>
              <a:rPr lang="tr-TR" sz="2400" dirty="0" smtClean="0"/>
              <a:t>1/7/2021 </a:t>
            </a:r>
            <a:r>
              <a:rPr lang="tr-TR" sz="2400" dirty="0"/>
              <a:t>tarihinden önce ihale edilen işlerde 2021 yılı Haziran ayına ait olarak Türkiye İstatistik Kurumu tarafından yayımlanan ilgili </a:t>
            </a:r>
            <a:r>
              <a:rPr lang="tr-TR" sz="2400" dirty="0" smtClean="0"/>
              <a:t>endeksi</a:t>
            </a:r>
          </a:p>
          <a:p>
            <a:pPr marL="0" indent="0">
              <a:buNone/>
            </a:pPr>
            <a:endParaRPr lang="tr-TR" sz="2400" dirty="0" smtClean="0"/>
          </a:p>
          <a:p>
            <a:r>
              <a:rPr lang="tr-TR" sz="2400" dirty="0" smtClean="0"/>
              <a:t> </a:t>
            </a:r>
            <a:r>
              <a:rPr lang="tr-TR" sz="2400" dirty="0"/>
              <a:t>1/7/2021 ile 30/11/2021 tarihleri arasında (bu tarihler dâhil) ihalesi yapılan işlerde ihale tarihinin (son teklif verme tarihinin) içinde bulunduğu aya ait olarak Türkiye İstatistik Kurumu tarafından yayımlanan ilgili </a:t>
            </a:r>
            <a:r>
              <a:rPr lang="tr-TR" sz="2400" dirty="0" smtClean="0"/>
              <a:t>endeksi ifade eder</a:t>
            </a:r>
          </a:p>
        </p:txBody>
      </p:sp>
    </p:spTree>
    <p:extLst>
      <p:ext uri="{BB962C8B-B14F-4D97-AF65-F5344CB8AC3E}">
        <p14:creationId xmlns:p14="http://schemas.microsoft.com/office/powerpoint/2010/main" val="11714425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44083" y="192117"/>
            <a:ext cx="8973742" cy="1038167"/>
          </a:xfrm>
        </p:spPr>
        <p:txBody>
          <a:bodyPr/>
          <a:lstStyle/>
          <a:p>
            <a:pPr algn="ctr"/>
            <a:r>
              <a:rPr lang="tr-TR" dirty="0" smtClean="0"/>
              <a:t>EK FİYAT FARKI NASIL HESAPLANIR?</a:t>
            </a:r>
            <a:endParaRPr lang="tr-TR" dirty="0"/>
          </a:p>
        </p:txBody>
      </p:sp>
      <p:sp>
        <p:nvSpPr>
          <p:cNvPr id="5" name="İçerik Yer Tutucusu 2"/>
          <p:cNvSpPr txBox="1">
            <a:spLocks/>
          </p:cNvSpPr>
          <p:nvPr/>
        </p:nvSpPr>
        <p:spPr>
          <a:xfrm>
            <a:off x="351136" y="958735"/>
            <a:ext cx="9559636" cy="5566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smtClean="0">
                <a:solidFill>
                  <a:schemeClr val="accent3">
                    <a:lumMod val="75000"/>
                  </a:schemeClr>
                </a:solidFill>
              </a:rPr>
              <a:t>E Katsayısı NEDİR?</a:t>
            </a:r>
          </a:p>
          <a:p>
            <a:pPr marL="0" indent="0">
              <a:buNone/>
            </a:pPr>
            <a:endParaRPr lang="tr-TR" sz="2400" dirty="0" smtClean="0">
              <a:solidFill>
                <a:schemeClr val="accent3">
                  <a:lumMod val="75000"/>
                </a:schemeClr>
              </a:solidFill>
            </a:endParaRPr>
          </a:p>
          <a:p>
            <a:r>
              <a:rPr lang="tr-TR" sz="2400" dirty="0"/>
              <a:t>İhale dokümanında fiyat farkı hesaplanmayacağı düzenlenen </a:t>
            </a:r>
            <a:r>
              <a:rPr lang="tr-TR" sz="2400" dirty="0" smtClean="0"/>
              <a:t>sözleşmelerde</a:t>
            </a:r>
            <a:endParaRPr lang="tr-TR" sz="2400" dirty="0"/>
          </a:p>
          <a:p>
            <a:pPr marL="0" indent="0" algn="ctr">
              <a:buNone/>
            </a:pPr>
            <a:r>
              <a:rPr lang="tr-TR" sz="2400" dirty="0" smtClean="0">
                <a:solidFill>
                  <a:srgbClr val="FFFF00"/>
                </a:solidFill>
              </a:rPr>
              <a:t>E=0,56</a:t>
            </a:r>
          </a:p>
          <a:p>
            <a:r>
              <a:rPr lang="tr-TR" sz="2400" dirty="0" smtClean="0"/>
              <a:t>Yİ-ÜFE </a:t>
            </a:r>
            <a:r>
              <a:rPr lang="tr-TR" sz="2400" dirty="0"/>
              <a:t>Genel” endeksi esas alınarak fiyat farkı hesaplanacağı düzenlenen </a:t>
            </a:r>
            <a:r>
              <a:rPr lang="tr-TR" sz="2400" dirty="0" smtClean="0"/>
              <a:t>sözleşmelerde </a:t>
            </a:r>
          </a:p>
          <a:p>
            <a:pPr marL="0" indent="0" algn="ctr">
              <a:buNone/>
            </a:pPr>
            <a:r>
              <a:rPr lang="tr-TR" sz="2400" dirty="0" smtClean="0">
                <a:solidFill>
                  <a:srgbClr val="FFFF00"/>
                </a:solidFill>
              </a:rPr>
              <a:t>E=0,41</a:t>
            </a:r>
            <a:r>
              <a:rPr lang="tr-TR" sz="2400" dirty="0" smtClean="0"/>
              <a:t> </a:t>
            </a:r>
          </a:p>
          <a:p>
            <a:r>
              <a:rPr lang="tr-TR" sz="2400" dirty="0"/>
              <a:t>F</a:t>
            </a:r>
            <a:r>
              <a:rPr lang="tr-TR" sz="2400" dirty="0" smtClean="0"/>
              <a:t>iyat </a:t>
            </a:r>
            <a:r>
              <a:rPr lang="tr-TR" sz="2400" dirty="0"/>
              <a:t>farkı hesabında kullanılacak girdilerin ağırlık oranlarına ilişkin temsil katsayıları </a:t>
            </a:r>
            <a:r>
              <a:rPr lang="tr-TR" sz="2400" dirty="0" smtClean="0"/>
              <a:t>ile hesaplanacağı düzenlenen sözleşmelerde </a:t>
            </a:r>
          </a:p>
          <a:p>
            <a:pPr marL="0" indent="0" algn="ctr">
              <a:buNone/>
            </a:pPr>
            <a:r>
              <a:rPr lang="tr-TR" sz="2400" dirty="0" smtClean="0">
                <a:solidFill>
                  <a:srgbClr val="FFFF00"/>
                </a:solidFill>
              </a:rPr>
              <a:t>E=0,33</a:t>
            </a:r>
          </a:p>
        </p:txBody>
      </p:sp>
    </p:spTree>
    <p:extLst>
      <p:ext uri="{BB962C8B-B14F-4D97-AF65-F5344CB8AC3E}">
        <p14:creationId xmlns:p14="http://schemas.microsoft.com/office/powerpoint/2010/main" val="9944264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a:t>YAPIM İŞLERİNDE EK FİYAT </a:t>
            </a:r>
            <a:r>
              <a:rPr lang="tr-TR" dirty="0" smtClean="0"/>
              <a:t>FARKI NASIL HESAPLANIR?</a:t>
            </a:r>
            <a:endParaRPr lang="tr-TR" dirty="0"/>
          </a:p>
        </p:txBody>
      </p:sp>
      <p:sp>
        <p:nvSpPr>
          <p:cNvPr id="5" name="İçerik Yer Tutucusu 2"/>
          <p:cNvSpPr txBox="1">
            <a:spLocks/>
          </p:cNvSpPr>
          <p:nvPr/>
        </p:nvSpPr>
        <p:spPr>
          <a:xfrm>
            <a:off x="598516" y="3302924"/>
            <a:ext cx="9559636" cy="3280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err="1" smtClean="0">
                <a:solidFill>
                  <a:schemeClr val="tx1"/>
                </a:solidFill>
              </a:rPr>
              <a:t>Pn</a:t>
            </a:r>
            <a:r>
              <a:rPr lang="tr-TR" sz="2400" dirty="0" smtClean="0">
                <a:solidFill>
                  <a:schemeClr val="tx1"/>
                </a:solidFill>
              </a:rPr>
              <a:t>          Fiyat farkı katsayısı</a:t>
            </a:r>
          </a:p>
          <a:p>
            <a:pPr marL="0" indent="0">
              <a:buNone/>
            </a:pPr>
            <a:r>
              <a:rPr lang="tr-TR" sz="2400" dirty="0" err="1" smtClean="0">
                <a:solidFill>
                  <a:schemeClr val="tx1"/>
                </a:solidFill>
              </a:rPr>
              <a:t>Go</a:t>
            </a:r>
            <a:r>
              <a:rPr lang="tr-TR" sz="2400" dirty="0" smtClean="0">
                <a:solidFill>
                  <a:schemeClr val="tx1"/>
                </a:solidFill>
              </a:rPr>
              <a:t>          Temel Endeks       </a:t>
            </a:r>
            <a:r>
              <a:rPr lang="tr-TR" sz="2400" dirty="0" err="1" smtClean="0">
                <a:solidFill>
                  <a:schemeClr val="tx1"/>
                </a:solidFill>
              </a:rPr>
              <a:t>Gn</a:t>
            </a:r>
            <a:r>
              <a:rPr lang="tr-TR" sz="2400" dirty="0" smtClean="0">
                <a:solidFill>
                  <a:schemeClr val="tx1"/>
                </a:solidFill>
              </a:rPr>
              <a:t>        Güncel Endeks</a:t>
            </a:r>
          </a:p>
          <a:p>
            <a:pPr marL="0" indent="0">
              <a:buNone/>
            </a:pPr>
            <a:r>
              <a:rPr lang="tr-TR" sz="2400" dirty="0" smtClean="0">
                <a:solidFill>
                  <a:schemeClr val="tx1"/>
                </a:solidFill>
              </a:rPr>
              <a:t>Fe          Ek fiyat farkı tutarı</a:t>
            </a:r>
          </a:p>
          <a:p>
            <a:pPr marL="0" indent="0">
              <a:buNone/>
            </a:pPr>
            <a:r>
              <a:rPr lang="tr-TR" sz="2400" dirty="0" smtClean="0">
                <a:solidFill>
                  <a:schemeClr val="tx1"/>
                </a:solidFill>
              </a:rPr>
              <a:t>An          BF işlerde </a:t>
            </a:r>
            <a:r>
              <a:rPr lang="tr-TR" sz="2400" dirty="0">
                <a:solidFill>
                  <a:schemeClr val="tx1"/>
                </a:solidFill>
              </a:rPr>
              <a:t>uygulama ayında </a:t>
            </a:r>
            <a:r>
              <a:rPr lang="tr-TR" sz="2400" b="1" u="sng" dirty="0">
                <a:solidFill>
                  <a:srgbClr val="FFC000"/>
                </a:solidFill>
              </a:rPr>
              <a:t>gerçekleşen</a:t>
            </a:r>
            <a:r>
              <a:rPr lang="tr-TR" sz="2400" dirty="0">
                <a:solidFill>
                  <a:schemeClr val="tx1"/>
                </a:solidFill>
              </a:rPr>
              <a:t> iş </a:t>
            </a:r>
            <a:r>
              <a:rPr lang="tr-TR" sz="2400" dirty="0" smtClean="0">
                <a:solidFill>
                  <a:schemeClr val="tx1"/>
                </a:solidFill>
              </a:rPr>
              <a:t>kalemlerinin sözleşme </a:t>
            </a:r>
            <a:r>
              <a:rPr lang="tr-TR" sz="2400" dirty="0">
                <a:solidFill>
                  <a:schemeClr val="tx1"/>
                </a:solidFill>
              </a:rPr>
              <a:t>birim fiyatlarıyla çarpılması sonucu bulunan tutarı (TL), </a:t>
            </a:r>
            <a:r>
              <a:rPr lang="tr-TR" sz="2400" dirty="0" smtClean="0">
                <a:solidFill>
                  <a:schemeClr val="tx1"/>
                </a:solidFill>
              </a:rPr>
              <a:t>ATGB işlerde </a:t>
            </a:r>
            <a:r>
              <a:rPr lang="tr-TR" sz="2400" dirty="0">
                <a:solidFill>
                  <a:schemeClr val="tx1"/>
                </a:solidFill>
              </a:rPr>
              <a:t>ise uygulama ayında </a:t>
            </a:r>
            <a:r>
              <a:rPr lang="tr-TR" sz="2400" b="1" u="sng" dirty="0">
                <a:solidFill>
                  <a:srgbClr val="FFC000"/>
                </a:solidFill>
              </a:rPr>
              <a:t>gerçekleşen</a:t>
            </a:r>
            <a:r>
              <a:rPr lang="tr-TR" sz="2400" dirty="0">
                <a:solidFill>
                  <a:schemeClr val="tx1"/>
                </a:solidFill>
              </a:rPr>
              <a:t> ilerleme yüzdesiyle sözleşme bedelinin çarpılması sonucu bulunan tutarı (TL),</a:t>
            </a:r>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4987636"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230283" y="34622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230282"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230282" y="444223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2035696"/>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a ve b </a:t>
            </a:r>
            <a:r>
              <a:rPr lang="tr-TR" sz="2400" dirty="0" err="1" smtClean="0">
                <a:solidFill>
                  <a:srgbClr val="FFFF00"/>
                </a:solidFill>
              </a:rPr>
              <a:t>bendleri</a:t>
            </a:r>
            <a:r>
              <a:rPr lang="tr-TR" sz="2400" dirty="0" smtClean="0">
                <a:solidFill>
                  <a:srgbClr val="FFFF00"/>
                </a:solidFill>
              </a:rPr>
              <a:t> için</a:t>
            </a:r>
            <a:endParaRPr lang="tr-TR" sz="2400" dirty="0">
              <a:solidFill>
                <a:srgbClr val="FFFF00"/>
              </a:solidFill>
            </a:endParaRPr>
          </a:p>
          <a:p>
            <a:pPr marL="0" indent="0" algn="ctr">
              <a:buNone/>
            </a:pPr>
            <a:r>
              <a:rPr lang="tr-TR" sz="2400" dirty="0" err="1">
                <a:solidFill>
                  <a:schemeClr val="tx1"/>
                </a:solidFill>
              </a:rPr>
              <a:t>Pn</a:t>
            </a:r>
            <a:r>
              <a:rPr lang="tr-TR" sz="2400" dirty="0">
                <a:solidFill>
                  <a:schemeClr val="tx1"/>
                </a:solidFill>
              </a:rPr>
              <a:t>= </a:t>
            </a:r>
            <a:r>
              <a:rPr lang="tr-TR" sz="2400" dirty="0" err="1" smtClean="0">
                <a:solidFill>
                  <a:schemeClr val="tx1"/>
                </a:solidFill>
              </a:rPr>
              <a:t>Gn</a:t>
            </a:r>
            <a:r>
              <a:rPr lang="tr-TR" sz="2400" dirty="0" smtClean="0">
                <a:solidFill>
                  <a:schemeClr val="tx1"/>
                </a:solidFill>
              </a:rPr>
              <a:t>/</a:t>
            </a:r>
            <a:r>
              <a:rPr lang="tr-TR" sz="2400" smtClean="0">
                <a:solidFill>
                  <a:schemeClr val="tx1"/>
                </a:solidFill>
              </a:rPr>
              <a:t>Go</a:t>
            </a:r>
            <a:endParaRPr lang="tr-TR" sz="2400" dirty="0" smtClean="0">
              <a:solidFill>
                <a:schemeClr val="tx1"/>
              </a:solidFill>
            </a:endParaRPr>
          </a:p>
          <a:p>
            <a:pPr marL="0" indent="0" algn="ctr">
              <a:buNone/>
            </a:pPr>
            <a:r>
              <a:rPr lang="tr-TR" sz="2400" dirty="0" smtClean="0">
                <a:solidFill>
                  <a:schemeClr val="tx1"/>
                </a:solidFill>
              </a:rPr>
              <a:t>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230281" y="491651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739788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a:solidFill>
                  <a:srgbClr val="90C226"/>
                </a:solidFill>
                <a:ea typeface="+mj-ea"/>
                <a:cs typeface="+mj-cs"/>
              </a:rPr>
              <a:t>YAPIM İŞLERİNDE EK FİYAT FARKI NASIL HESAPLANIR?</a:t>
            </a:r>
            <a:endParaRPr lang="tr-TR" sz="3200" dirty="0"/>
          </a:p>
        </p:txBody>
      </p:sp>
      <p:graphicFrame>
        <p:nvGraphicFramePr>
          <p:cNvPr id="6" name="İçerik Yer Tutucusu 5"/>
          <p:cNvGraphicFramePr>
            <a:graphicFrameLocks noGrp="1" noChangeAspect="1"/>
          </p:cNvGraphicFramePr>
          <p:nvPr>
            <p:ph idx="1"/>
            <p:extLst>
              <p:ext uri="{D42A27DB-BD31-4B8C-83A1-F6EECF244321}">
                <p14:modId xmlns:p14="http://schemas.microsoft.com/office/powerpoint/2010/main" val="2016349282"/>
              </p:ext>
            </p:extLst>
          </p:nvPr>
        </p:nvGraphicFramePr>
        <p:xfrm>
          <a:off x="622300" y="1063625"/>
          <a:ext cx="9352973" cy="4937125"/>
        </p:xfrm>
        <a:graphic>
          <a:graphicData uri="http://schemas.openxmlformats.org/presentationml/2006/ole">
            <mc:AlternateContent xmlns:mc="http://schemas.openxmlformats.org/markup-compatibility/2006">
              <mc:Choice xmlns:v="urn:schemas-microsoft-com:vml" Requires="v">
                <p:oleObj spid="_x0000_s2076" name="Çalışma Sayfası" r:id="rId3" imgW="12506385" imgH="6600953" progId="Excel.Sheet.12">
                  <p:embed/>
                </p:oleObj>
              </mc:Choice>
              <mc:Fallback>
                <p:oleObj name="Çalışma Sayfası" r:id="rId3" imgW="12506385" imgH="6600953" progId="Excel.Sheet.12">
                  <p:embed/>
                  <p:pic>
                    <p:nvPicPr>
                      <p:cNvPr id="0" name=""/>
                      <p:cNvPicPr/>
                      <p:nvPr/>
                    </p:nvPicPr>
                    <p:blipFill>
                      <a:blip r:embed="rId4"/>
                      <a:stretch>
                        <a:fillRect/>
                      </a:stretch>
                    </p:blipFill>
                    <p:spPr>
                      <a:xfrm>
                        <a:off x="622300" y="1063625"/>
                        <a:ext cx="9352973" cy="4937125"/>
                      </a:xfrm>
                      <a:prstGeom prst="rect">
                        <a:avLst/>
                      </a:prstGeom>
                      <a:solidFill>
                        <a:schemeClr val="tx1"/>
                      </a:solidFill>
                    </p:spPr>
                  </p:pic>
                </p:oleObj>
              </mc:Fallback>
            </mc:AlternateContent>
          </a:graphicData>
        </a:graphic>
      </p:graphicFrame>
      <p:sp>
        <p:nvSpPr>
          <p:cNvPr id="2" name="Aşağı Ok 1"/>
          <p:cNvSpPr/>
          <p:nvPr/>
        </p:nvSpPr>
        <p:spPr>
          <a:xfrm>
            <a:off x="7022122" y="1371600"/>
            <a:ext cx="422031" cy="562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359979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a:solidFill>
                  <a:srgbClr val="90C226"/>
                </a:solidFill>
                <a:ea typeface="+mj-ea"/>
                <a:cs typeface="+mj-cs"/>
              </a:rPr>
              <a:t>YAPIM İŞLERİNDE EK FİYAT FARKI NASIL HESAPLANIR?</a:t>
            </a:r>
            <a:endParaRPr lang="tr-TR" sz="3200" dirty="0"/>
          </a:p>
        </p:txBody>
      </p:sp>
      <p:graphicFrame>
        <p:nvGraphicFramePr>
          <p:cNvPr id="6" name="İçerik Yer Tutucusu 5"/>
          <p:cNvGraphicFramePr>
            <a:graphicFrameLocks noGrp="1" noChangeAspect="1"/>
          </p:cNvGraphicFramePr>
          <p:nvPr>
            <p:ph idx="1"/>
            <p:extLst>
              <p:ext uri="{D42A27DB-BD31-4B8C-83A1-F6EECF244321}">
                <p14:modId xmlns:p14="http://schemas.microsoft.com/office/powerpoint/2010/main" val="2174921150"/>
              </p:ext>
            </p:extLst>
          </p:nvPr>
        </p:nvGraphicFramePr>
        <p:xfrm>
          <a:off x="622300" y="1063625"/>
          <a:ext cx="9352973" cy="4937125"/>
        </p:xfrm>
        <a:graphic>
          <a:graphicData uri="http://schemas.openxmlformats.org/presentationml/2006/ole">
            <mc:AlternateContent xmlns:mc="http://schemas.openxmlformats.org/markup-compatibility/2006">
              <mc:Choice xmlns:v="urn:schemas-microsoft-com:vml" Requires="v">
                <p:oleObj spid="_x0000_s5132" name="Çalışma Sayfası" r:id="rId3" imgW="12506385" imgH="6600953" progId="Excel.Sheet.12">
                  <p:embed/>
                </p:oleObj>
              </mc:Choice>
              <mc:Fallback>
                <p:oleObj name="Çalışma Sayfası" r:id="rId3" imgW="12506385" imgH="6600953" progId="Excel.Sheet.12">
                  <p:embed/>
                  <p:pic>
                    <p:nvPicPr>
                      <p:cNvPr id="6" name="İçerik Yer Tutucusu 5"/>
                      <p:cNvPicPr/>
                      <p:nvPr/>
                    </p:nvPicPr>
                    <p:blipFill>
                      <a:blip r:embed="rId4"/>
                      <a:stretch>
                        <a:fillRect/>
                      </a:stretch>
                    </p:blipFill>
                    <p:spPr>
                      <a:xfrm>
                        <a:off x="622300" y="1063625"/>
                        <a:ext cx="9352973" cy="4937125"/>
                      </a:xfrm>
                      <a:prstGeom prst="rect">
                        <a:avLst/>
                      </a:prstGeom>
                      <a:solidFill>
                        <a:schemeClr val="tx1"/>
                      </a:solidFill>
                    </p:spPr>
                  </p:pic>
                </p:oleObj>
              </mc:Fallback>
            </mc:AlternateContent>
          </a:graphicData>
        </a:graphic>
      </p:graphicFrame>
      <p:sp>
        <p:nvSpPr>
          <p:cNvPr id="2" name="Aşağı Ok 1"/>
          <p:cNvSpPr/>
          <p:nvPr/>
        </p:nvSpPr>
        <p:spPr>
          <a:xfrm>
            <a:off x="7022122" y="1371600"/>
            <a:ext cx="422031" cy="5627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7009364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1077218"/>
          </a:xfrm>
          <a:prstGeom prst="rect">
            <a:avLst/>
          </a:prstGeom>
        </p:spPr>
        <p:txBody>
          <a:bodyPr wrap="square">
            <a:spAutoFit/>
          </a:bodyPr>
          <a:lstStyle/>
          <a:p>
            <a:pPr algn="ctr"/>
            <a:r>
              <a:rPr lang="tr-TR" sz="3200" dirty="0">
                <a:solidFill>
                  <a:srgbClr val="90C226"/>
                </a:solidFill>
                <a:ea typeface="+mj-ea"/>
                <a:cs typeface="+mj-cs"/>
              </a:rPr>
              <a:t>HİZMET ALIMLARINDA </a:t>
            </a:r>
            <a:r>
              <a:rPr lang="tr-TR" sz="3200" dirty="0" smtClean="0">
                <a:solidFill>
                  <a:srgbClr val="90C226"/>
                </a:solidFill>
                <a:ea typeface="+mj-ea"/>
                <a:cs typeface="+mj-cs"/>
              </a:rPr>
              <a:t>EK </a:t>
            </a:r>
            <a:r>
              <a:rPr lang="tr-TR" sz="3200" dirty="0">
                <a:solidFill>
                  <a:srgbClr val="90C226"/>
                </a:solidFill>
                <a:ea typeface="+mj-ea"/>
                <a:cs typeface="+mj-cs"/>
              </a:rPr>
              <a:t>FİYAT FARKI NASIL HESAPLANIR?</a:t>
            </a:r>
            <a:endParaRPr lang="tr-TR" sz="3200" dirty="0"/>
          </a:p>
        </p:txBody>
      </p:sp>
      <p:sp>
        <p:nvSpPr>
          <p:cNvPr id="2" name="İçerik Yer Tutucusu 1"/>
          <p:cNvSpPr>
            <a:spLocks noGrp="1"/>
          </p:cNvSpPr>
          <p:nvPr>
            <p:ph idx="1"/>
          </p:nvPr>
        </p:nvSpPr>
        <p:spPr>
          <a:xfrm>
            <a:off x="935028" y="1811455"/>
            <a:ext cx="8596668" cy="3880773"/>
          </a:xfrm>
        </p:spPr>
        <p:txBody>
          <a:bodyPr>
            <a:normAutofit/>
          </a:bodyPr>
          <a:lstStyle/>
          <a:p>
            <a:pPr marL="0" indent="0" algn="ctr">
              <a:buNone/>
            </a:pPr>
            <a:r>
              <a:rPr lang="tr-TR" sz="2400" b="1" dirty="0" smtClean="0">
                <a:solidFill>
                  <a:srgbClr val="FFFF00"/>
                </a:solidFill>
              </a:rPr>
              <a:t>HİZMET ALIMI İSTİSNALARI</a:t>
            </a:r>
          </a:p>
          <a:p>
            <a:r>
              <a:rPr lang="tr-TR" sz="2400" dirty="0"/>
              <a:t>A</a:t>
            </a:r>
            <a:r>
              <a:rPr lang="tr-TR" sz="2400" dirty="0" smtClean="0"/>
              <a:t>raştırma </a:t>
            </a:r>
            <a:r>
              <a:rPr lang="tr-TR" sz="2400" dirty="0"/>
              <a:t>ve geliştirme, piyasa araştırması ve anket, tanıtım, toplantı, organizasyon, sergileme, mesleki eğitim, fotoğraf, film, fikri ve güzel sanatlar gibi nitelikleri itibarıyla kısa süreli hizmetler ile sigorta, muhasebe ve 4734 sayılı Kanunun 48 inci maddesinde yer alan danışmanlık hizmetlerinden mali ve hukuki nitelikteki hizmet alımlarında bu Esaslara göre ek fiyat farkı </a:t>
            </a:r>
            <a:r>
              <a:rPr lang="tr-TR" sz="2400" b="1" u="sng" dirty="0">
                <a:solidFill>
                  <a:srgbClr val="FFC000"/>
                </a:solidFill>
              </a:rPr>
              <a:t>hesaplanmaz.</a:t>
            </a:r>
          </a:p>
        </p:txBody>
      </p:sp>
    </p:spTree>
    <p:extLst>
      <p:ext uri="{BB962C8B-B14F-4D97-AF65-F5344CB8AC3E}">
        <p14:creationId xmlns:p14="http://schemas.microsoft.com/office/powerpoint/2010/main" val="30206323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b="1" dirty="0">
                <a:solidFill>
                  <a:schemeClr val="accent1"/>
                </a:solidFill>
              </a:rPr>
              <a:t>HİZMET ALIMI İSTİSNALARI</a:t>
            </a:r>
          </a:p>
        </p:txBody>
      </p:sp>
      <p:sp>
        <p:nvSpPr>
          <p:cNvPr id="2" name="İçerik Yer Tutucusu 1"/>
          <p:cNvSpPr>
            <a:spLocks noGrp="1"/>
          </p:cNvSpPr>
          <p:nvPr>
            <p:ph idx="1"/>
          </p:nvPr>
        </p:nvSpPr>
        <p:spPr>
          <a:xfrm>
            <a:off x="466104" y="1143240"/>
            <a:ext cx="9510234" cy="5503745"/>
          </a:xfrm>
        </p:spPr>
        <p:txBody>
          <a:bodyPr>
            <a:normAutofit/>
          </a:bodyPr>
          <a:lstStyle/>
          <a:p>
            <a:r>
              <a:rPr lang="tr-TR" sz="2400" dirty="0" smtClean="0"/>
              <a:t>4734 </a:t>
            </a:r>
            <a:r>
              <a:rPr lang="tr-TR" sz="2400" dirty="0"/>
              <a:t>sayılı Kanunun 48 inci </a:t>
            </a:r>
            <a:r>
              <a:rPr lang="tr-TR" sz="2400" dirty="0" smtClean="0"/>
              <a:t>maddesinde</a:t>
            </a:r>
          </a:p>
          <a:p>
            <a:pPr marL="0" indent="0">
              <a:buNone/>
            </a:pPr>
            <a:r>
              <a:rPr lang="tr-TR" sz="2400" u="sng" dirty="0"/>
              <a:t>Mimarlık ve mühendislik</a:t>
            </a:r>
            <a:r>
              <a:rPr lang="tr-TR" sz="2400" dirty="0"/>
              <a:t>, etüt ve </a:t>
            </a:r>
            <a:r>
              <a:rPr lang="tr-TR" sz="2400" u="sng" dirty="0"/>
              <a:t>proje</a:t>
            </a:r>
            <a:r>
              <a:rPr lang="tr-TR" sz="2400" dirty="0"/>
              <a:t>, harita ve kadastro, her ölçekte imar planı, imar uygulama, ÇED raporu hazırlanması, plan, yazılım geliştirme, tasarım, </a:t>
            </a:r>
            <a:r>
              <a:rPr lang="tr-TR" sz="2400" u="sng" dirty="0"/>
              <a:t>teknik şartname hazırlanması</a:t>
            </a:r>
            <a:r>
              <a:rPr lang="tr-TR" sz="2400" dirty="0"/>
              <a:t>, denetim ve kontrolörlük gibi teknik, mali, hukuki veya benzeri alanlardaki hizmetler, danışmanlık hizmet sunucularından alınır</a:t>
            </a:r>
            <a:r>
              <a:rPr lang="tr-TR" sz="2400" dirty="0" smtClean="0"/>
              <a:t>.</a:t>
            </a:r>
          </a:p>
          <a:p>
            <a:pPr marL="0" indent="0">
              <a:buNone/>
            </a:pPr>
            <a:r>
              <a:rPr lang="tr-TR" sz="2400" dirty="0"/>
              <a:t>Danışmanlık hizmetleri, bu bölümde yer alan hükümlere uygun olarak sadece belli istekliler arasında ihale usulü ile ihale edilir. </a:t>
            </a:r>
            <a:r>
              <a:rPr lang="tr-TR" sz="2400" b="1" u="sng" dirty="0" smtClean="0">
                <a:solidFill>
                  <a:srgbClr val="FFFF00"/>
                </a:solidFill>
              </a:rPr>
              <a:t>Ancak </a:t>
            </a:r>
            <a:r>
              <a:rPr lang="tr-TR" sz="2400" b="1" u="sng" dirty="0">
                <a:solidFill>
                  <a:srgbClr val="FFFF00"/>
                </a:solidFill>
              </a:rPr>
              <a:t>yaklaşık maliyeti 13 üncü maddenin (b) bendinin (2) numaralı alt bendinde hizmet alımları için öngörülen üst limit tutarının dört katının </a:t>
            </a:r>
            <a:r>
              <a:rPr lang="tr-TR" sz="2800" b="1" u="sng" dirty="0" smtClean="0">
                <a:solidFill>
                  <a:srgbClr val="FF0000"/>
                </a:solidFill>
              </a:rPr>
              <a:t>(3.494.820TL:) </a:t>
            </a:r>
            <a:r>
              <a:rPr lang="tr-TR" sz="2400" b="1" u="sng" dirty="0" smtClean="0">
                <a:solidFill>
                  <a:srgbClr val="FFFF00"/>
                </a:solidFill>
              </a:rPr>
              <a:t>altında </a:t>
            </a:r>
            <a:r>
              <a:rPr lang="tr-TR" sz="2400" b="1" u="sng" dirty="0">
                <a:solidFill>
                  <a:srgbClr val="FFFF00"/>
                </a:solidFill>
              </a:rPr>
              <a:t>kalan danışmanlık hizmetleri, hizmet alımı ihalesiyle gerçekleştirilebilir</a:t>
            </a:r>
          </a:p>
        </p:txBody>
      </p:sp>
    </p:spTree>
    <p:extLst>
      <p:ext uri="{BB962C8B-B14F-4D97-AF65-F5344CB8AC3E}">
        <p14:creationId xmlns:p14="http://schemas.microsoft.com/office/powerpoint/2010/main" val="3403012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HİZMET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302924"/>
            <a:ext cx="9559636" cy="3280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err="1" smtClean="0">
                <a:solidFill>
                  <a:schemeClr val="tx1"/>
                </a:solidFill>
              </a:rPr>
              <a:t>Pn</a:t>
            </a:r>
            <a:r>
              <a:rPr lang="tr-TR" sz="2400" dirty="0" smtClean="0">
                <a:solidFill>
                  <a:schemeClr val="tx1"/>
                </a:solidFill>
              </a:rPr>
              <a:t>          Fiyat farkı katsayısı</a:t>
            </a:r>
          </a:p>
          <a:p>
            <a:pPr marL="0" indent="0">
              <a:buNone/>
            </a:pPr>
            <a:r>
              <a:rPr lang="tr-TR" sz="2400" dirty="0" err="1" smtClean="0">
                <a:solidFill>
                  <a:schemeClr val="tx1"/>
                </a:solidFill>
              </a:rPr>
              <a:t>Go</a:t>
            </a:r>
            <a:r>
              <a:rPr lang="tr-TR" sz="2400" dirty="0" smtClean="0">
                <a:solidFill>
                  <a:schemeClr val="tx1"/>
                </a:solidFill>
              </a:rPr>
              <a:t>          Temel Endeks       </a:t>
            </a:r>
            <a:r>
              <a:rPr lang="tr-TR" sz="2400" dirty="0" err="1" smtClean="0">
                <a:solidFill>
                  <a:schemeClr val="tx1"/>
                </a:solidFill>
              </a:rPr>
              <a:t>Gn</a:t>
            </a:r>
            <a:r>
              <a:rPr lang="tr-TR" sz="2400" dirty="0" smtClean="0">
                <a:solidFill>
                  <a:schemeClr val="tx1"/>
                </a:solidFill>
              </a:rPr>
              <a:t>        Güncel Endeks</a:t>
            </a:r>
          </a:p>
          <a:p>
            <a:pPr marL="0" indent="0">
              <a:buNone/>
            </a:pPr>
            <a:r>
              <a:rPr lang="tr-TR" sz="2400" dirty="0" smtClean="0">
                <a:solidFill>
                  <a:schemeClr val="tx1"/>
                </a:solidFill>
              </a:rPr>
              <a:t>Fe          Ek fiyat farkı tutarı</a:t>
            </a:r>
          </a:p>
          <a:p>
            <a:pPr marL="0" indent="0">
              <a:buNone/>
            </a:pPr>
            <a:r>
              <a:rPr lang="tr-TR" sz="2400" dirty="0" smtClean="0">
                <a:solidFill>
                  <a:schemeClr val="tx1"/>
                </a:solidFill>
              </a:rPr>
              <a:t>An          BF işlerde </a:t>
            </a:r>
            <a:r>
              <a:rPr lang="tr-TR" sz="2400" dirty="0">
                <a:solidFill>
                  <a:schemeClr val="tx1"/>
                </a:solidFill>
              </a:rPr>
              <a:t>uygulama ayında </a:t>
            </a:r>
            <a:r>
              <a:rPr lang="tr-TR" sz="2400" b="1" u="sng" dirty="0">
                <a:solidFill>
                  <a:srgbClr val="FFC000"/>
                </a:solidFill>
              </a:rPr>
              <a:t>gerçekleşen</a:t>
            </a:r>
            <a:r>
              <a:rPr lang="tr-TR" sz="2400" dirty="0">
                <a:solidFill>
                  <a:schemeClr val="tx1"/>
                </a:solidFill>
              </a:rPr>
              <a:t> iş </a:t>
            </a:r>
            <a:r>
              <a:rPr lang="tr-TR" sz="2400" dirty="0" smtClean="0">
                <a:solidFill>
                  <a:schemeClr val="tx1"/>
                </a:solidFill>
              </a:rPr>
              <a:t>kalemlerinin sözleşme </a:t>
            </a:r>
            <a:r>
              <a:rPr lang="tr-TR" sz="2400" dirty="0">
                <a:solidFill>
                  <a:schemeClr val="tx1"/>
                </a:solidFill>
              </a:rPr>
              <a:t>birim fiyatlarıyla çarpılması sonucu bulunan tutarı (TL), </a:t>
            </a:r>
            <a:r>
              <a:rPr lang="tr-TR" sz="2400" dirty="0" smtClean="0">
                <a:solidFill>
                  <a:schemeClr val="tx1"/>
                </a:solidFill>
              </a:rPr>
              <a:t>ATGB işlerde </a:t>
            </a:r>
            <a:r>
              <a:rPr lang="tr-TR" sz="2400" dirty="0">
                <a:solidFill>
                  <a:schemeClr val="tx1"/>
                </a:solidFill>
              </a:rPr>
              <a:t>ise uygulama ayında </a:t>
            </a:r>
            <a:r>
              <a:rPr lang="tr-TR" sz="2400" b="1" u="sng" dirty="0">
                <a:solidFill>
                  <a:srgbClr val="FFC000"/>
                </a:solidFill>
              </a:rPr>
              <a:t>gerçekleşen</a:t>
            </a:r>
            <a:r>
              <a:rPr lang="tr-TR" sz="2400" dirty="0">
                <a:solidFill>
                  <a:schemeClr val="tx1"/>
                </a:solidFill>
              </a:rPr>
              <a:t> ilerleme yüzdesiyle sözleşme bedelinin çarpılması sonucu bulunan tutarı (TL),</a:t>
            </a:r>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4987636"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230283" y="34622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230282"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230282" y="444223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2035696"/>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a ve b </a:t>
            </a:r>
            <a:r>
              <a:rPr lang="tr-TR" sz="2400" dirty="0" err="1" smtClean="0">
                <a:solidFill>
                  <a:srgbClr val="FFFF00"/>
                </a:solidFill>
              </a:rPr>
              <a:t>bendleri</a:t>
            </a:r>
            <a:r>
              <a:rPr lang="tr-TR" sz="2400" dirty="0" smtClean="0">
                <a:solidFill>
                  <a:srgbClr val="FFFF00"/>
                </a:solidFill>
              </a:rPr>
              <a:t> için</a:t>
            </a:r>
            <a:endParaRPr lang="tr-TR" sz="2400" dirty="0">
              <a:solidFill>
                <a:srgbClr val="FFFF00"/>
              </a:solidFill>
            </a:endParaRPr>
          </a:p>
          <a:p>
            <a:pPr marL="0" indent="0" algn="ctr">
              <a:buNone/>
            </a:pPr>
            <a:r>
              <a:rPr lang="tr-TR" sz="2400" dirty="0" err="1">
                <a:solidFill>
                  <a:schemeClr val="tx1"/>
                </a:solidFill>
              </a:rPr>
              <a:t>Pn</a:t>
            </a:r>
            <a:r>
              <a:rPr lang="tr-TR" sz="2400" dirty="0">
                <a:solidFill>
                  <a:schemeClr val="tx1"/>
                </a:solidFill>
              </a:rPr>
              <a:t>= </a:t>
            </a:r>
            <a:r>
              <a:rPr lang="tr-TR" sz="2400" dirty="0" err="1" smtClean="0">
                <a:solidFill>
                  <a:schemeClr val="tx1"/>
                </a:solidFill>
              </a:rPr>
              <a:t>Gn</a:t>
            </a:r>
            <a:r>
              <a:rPr lang="tr-TR" sz="2400" dirty="0" smtClean="0">
                <a:solidFill>
                  <a:schemeClr val="tx1"/>
                </a:solidFill>
              </a:rPr>
              <a:t>/</a:t>
            </a:r>
            <a:r>
              <a:rPr lang="tr-TR" sz="2400" dirty="0" err="1" smtClean="0">
                <a:solidFill>
                  <a:schemeClr val="tx1"/>
                </a:solidFill>
              </a:rPr>
              <a:t>Go</a:t>
            </a:r>
            <a:endParaRPr lang="tr-TR" sz="2400" dirty="0" smtClean="0">
              <a:solidFill>
                <a:schemeClr val="tx1"/>
              </a:solidFill>
            </a:endParaRPr>
          </a:p>
          <a:p>
            <a:pPr marL="0" indent="0" algn="ctr">
              <a:buNone/>
            </a:pPr>
            <a:r>
              <a:rPr lang="tr-TR" sz="2400" dirty="0" smtClean="0">
                <a:solidFill>
                  <a:schemeClr val="tx1"/>
                </a:solidFill>
              </a:rPr>
              <a:t>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230281" y="491651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8017583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HİZMET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164384"/>
            <a:ext cx="9559636" cy="348579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b="1" dirty="0" smtClean="0"/>
              <a:t>a1          Haftalık </a:t>
            </a:r>
            <a:r>
              <a:rPr lang="tr-TR" b="1" dirty="0"/>
              <a:t>çalışma saatinin tamamı idarede kullanılan işçiliklerin ağırlık oranını temsil eden ve 6 </a:t>
            </a:r>
            <a:r>
              <a:rPr lang="tr-TR" b="1" dirty="0" err="1"/>
              <a:t>ncı</a:t>
            </a:r>
            <a:r>
              <a:rPr lang="tr-TR" b="1" dirty="0"/>
              <a:t> maddeye göre fiyat farkı hesaplanan sabit bir </a:t>
            </a:r>
            <a:r>
              <a:rPr lang="tr-TR" b="1" dirty="0" smtClean="0"/>
              <a:t>katsayıyı</a:t>
            </a:r>
            <a:r>
              <a:rPr lang="tr-TR" b="1" dirty="0"/>
              <a:t/>
            </a:r>
            <a:br>
              <a:rPr lang="tr-TR" b="1" dirty="0"/>
            </a:br>
            <a:r>
              <a:rPr lang="tr-TR" b="1" dirty="0" smtClean="0"/>
              <a:t>a2           </a:t>
            </a:r>
            <a:r>
              <a:rPr lang="tr-TR" b="1" dirty="0"/>
              <a:t>Haftalık çalışma saatinin tamamı idarede kullanılmayan işçiliklerin ağırlık oranını temsil eden sabit bir </a:t>
            </a:r>
            <a:r>
              <a:rPr lang="tr-TR" b="1" dirty="0" smtClean="0"/>
              <a:t>katsayıyı</a:t>
            </a:r>
            <a:r>
              <a:rPr lang="tr-TR" b="1" dirty="0"/>
              <a:t/>
            </a:r>
            <a:br>
              <a:rPr lang="tr-TR" b="1" dirty="0"/>
            </a:br>
            <a:r>
              <a:rPr lang="tr-TR" dirty="0"/>
              <a:t>b</a:t>
            </a:r>
            <a:r>
              <a:rPr lang="tr-TR" baseline="-25000" dirty="0"/>
              <a:t>1,1</a:t>
            </a:r>
            <a:r>
              <a:rPr lang="tr-TR" b="1" dirty="0" smtClean="0"/>
              <a:t>           </a:t>
            </a:r>
            <a:r>
              <a:rPr lang="tr-TR" b="1" dirty="0"/>
              <a:t>Akaryakıtın ağırlık oranını temsil eden sabit bir </a:t>
            </a:r>
            <a:r>
              <a:rPr lang="tr-TR" b="1" dirty="0" smtClean="0"/>
              <a:t>katsayıyı </a:t>
            </a:r>
            <a:r>
              <a:rPr lang="tr-TR" dirty="0"/>
              <a:t>(b</a:t>
            </a:r>
            <a:r>
              <a:rPr lang="tr-TR" baseline="-25000" dirty="0"/>
              <a:t>1,1</a:t>
            </a:r>
            <a:r>
              <a:rPr lang="tr-TR" dirty="0"/>
              <a:t>= k x b</a:t>
            </a:r>
            <a:r>
              <a:rPr lang="tr-TR" baseline="-25000" dirty="0"/>
              <a:t>1</a:t>
            </a:r>
            <a:r>
              <a:rPr lang="tr-TR" dirty="0"/>
              <a:t>), </a:t>
            </a:r>
            <a:endParaRPr lang="tr-TR" dirty="0" smtClean="0"/>
          </a:p>
          <a:p>
            <a:pPr marL="0" indent="0">
              <a:buNone/>
            </a:pPr>
            <a:r>
              <a:rPr lang="tr-TR" dirty="0" smtClean="0"/>
              <a:t>b</a:t>
            </a:r>
            <a:r>
              <a:rPr lang="tr-TR" baseline="-25000" dirty="0" smtClean="0"/>
              <a:t>1,2                 </a:t>
            </a:r>
            <a:r>
              <a:rPr lang="tr-TR" dirty="0" smtClean="0"/>
              <a:t>Diğer </a:t>
            </a:r>
            <a:r>
              <a:rPr lang="tr-TR" dirty="0" err="1" smtClean="0"/>
              <a:t>katı,sıvı</a:t>
            </a:r>
            <a:r>
              <a:rPr lang="tr-TR" dirty="0" smtClean="0"/>
              <a:t> </a:t>
            </a:r>
            <a:r>
              <a:rPr lang="tr-TR" dirty="0"/>
              <a:t>yakıtların ağırlık oranını temsil eden </a:t>
            </a:r>
            <a:r>
              <a:rPr lang="tr-TR" dirty="0" err="1" smtClean="0"/>
              <a:t>sbt</a:t>
            </a:r>
            <a:r>
              <a:rPr lang="tr-TR" dirty="0" smtClean="0"/>
              <a:t> katsayı </a:t>
            </a:r>
            <a:r>
              <a:rPr lang="tr-TR" dirty="0"/>
              <a:t>[b</a:t>
            </a:r>
            <a:r>
              <a:rPr lang="tr-TR" baseline="-25000" dirty="0"/>
              <a:t>1,2</a:t>
            </a:r>
            <a:r>
              <a:rPr lang="tr-TR" dirty="0"/>
              <a:t>= (1-k) x b</a:t>
            </a:r>
            <a:r>
              <a:rPr lang="tr-TR" baseline="-25000" dirty="0"/>
              <a:t>1</a:t>
            </a:r>
            <a:r>
              <a:rPr lang="tr-TR" dirty="0" smtClean="0"/>
              <a:t>]</a:t>
            </a:r>
          </a:p>
          <a:p>
            <a:pPr marL="0" indent="0">
              <a:buNone/>
            </a:pPr>
            <a:r>
              <a:rPr lang="tr-TR" b="1" dirty="0"/>
              <a:t/>
            </a:r>
            <a:br>
              <a:rPr lang="tr-TR" b="1" dirty="0"/>
            </a:br>
            <a:r>
              <a:rPr lang="tr-TR" b="1" dirty="0" smtClean="0"/>
              <a:t>b2           </a:t>
            </a:r>
            <a:r>
              <a:rPr lang="tr-TR" b="1" dirty="0"/>
              <a:t>Malzeme veya diğer hizmetlerin ağırlık oranını temsil eden sabit bir </a:t>
            </a:r>
            <a:r>
              <a:rPr lang="tr-TR" b="1" dirty="0" smtClean="0"/>
              <a:t>katsayıyı       c             </a:t>
            </a:r>
            <a:r>
              <a:rPr lang="tr-TR" b="1" dirty="0"/>
              <a:t>Makine ve ekipmanın amortismanına ilişkin ağırlık oranını temsil eden sabit bir </a:t>
            </a:r>
            <a:r>
              <a:rPr lang="tr-TR" b="1" dirty="0" smtClean="0"/>
              <a:t>katsayıyı ifade </a:t>
            </a:r>
            <a:r>
              <a:rPr lang="tr-TR" b="1" dirty="0"/>
              <a:t>eder. </a:t>
            </a: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1172084" y="481584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039081" y="331216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055703" y="386495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055703" y="44177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2035696"/>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C bendi için</a:t>
            </a:r>
            <a:endParaRPr lang="tr-TR" sz="2400" dirty="0">
              <a:solidFill>
                <a:srgbClr val="FFFF00"/>
              </a:solidFill>
            </a:endParaRPr>
          </a:p>
          <a:p>
            <a:pPr marL="0" indent="0" algn="ctr">
              <a:buNone/>
            </a:pPr>
            <a:r>
              <a:rPr lang="tr-TR" sz="2400" dirty="0" err="1" smtClean="0">
                <a:solidFill>
                  <a:schemeClr val="tx1"/>
                </a:solidFill>
              </a:rPr>
              <a:t>Pn</a:t>
            </a:r>
            <a:r>
              <a:rPr lang="tr-TR" sz="2400" dirty="0" smtClean="0">
                <a:solidFill>
                  <a:schemeClr val="tx1"/>
                </a:solidFill>
              </a:rPr>
              <a:t>=   00000000000000</a:t>
            </a:r>
          </a:p>
          <a:p>
            <a:pPr marL="0" indent="0" algn="ctr">
              <a:buNone/>
            </a:pPr>
            <a:r>
              <a:rPr lang="tr-TR" sz="2400" dirty="0" smtClean="0">
                <a:solidFill>
                  <a:schemeClr val="tx1"/>
                </a:solidFill>
              </a:rPr>
              <a:t> olmak </a:t>
            </a:r>
            <a:r>
              <a:rPr lang="tr-TR" sz="2400" dirty="0">
                <a:solidFill>
                  <a:schemeClr val="tx1"/>
                </a:solidFill>
              </a:rPr>
              <a:t>üzere, </a:t>
            </a:r>
          </a:p>
          <a:p>
            <a:pPr marL="0" indent="0" algn="ctr">
              <a:buNone/>
            </a:pPr>
            <a:r>
              <a:rPr lang="tr-TR" sz="2400" dirty="0">
                <a:solidFill>
                  <a:schemeClr val="tx1"/>
                </a:solidFill>
              </a:rPr>
              <a:t>Fe = An  x E x ( </a:t>
            </a:r>
            <a:r>
              <a:rPr lang="tr-TR" sz="2400" dirty="0" err="1">
                <a:solidFill>
                  <a:schemeClr val="tx1"/>
                </a:solidFill>
              </a:rPr>
              <a:t>Pn</a:t>
            </a:r>
            <a:r>
              <a:rPr lang="tr-TR" sz="2400" dirty="0">
                <a:solidFill>
                  <a:schemeClr val="tx1"/>
                </a:solidFill>
              </a:rPr>
              <a:t> - 1 )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039081" y="5442527"/>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3" name="Resim 2"/>
          <p:cNvPicPr>
            <a:picLocks noChangeAspect="1"/>
          </p:cNvPicPr>
          <p:nvPr/>
        </p:nvPicPr>
        <p:blipFill>
          <a:blip r:embed="rId2"/>
          <a:stretch>
            <a:fillRect/>
          </a:stretch>
        </p:blipFill>
        <p:spPr>
          <a:xfrm>
            <a:off x="4519976" y="1484292"/>
            <a:ext cx="3019048" cy="314286"/>
          </a:xfrm>
          <a:prstGeom prst="rect">
            <a:avLst/>
          </a:prstGeom>
          <a:solidFill>
            <a:schemeClr val="tx1"/>
          </a:solidFill>
        </p:spPr>
      </p:pic>
      <p:sp>
        <p:nvSpPr>
          <p:cNvPr id="16" name="Çentikli Sağ Ok 15"/>
          <p:cNvSpPr/>
          <p:nvPr/>
        </p:nvSpPr>
        <p:spPr>
          <a:xfrm>
            <a:off x="1039081" y="572977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367153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8" y="260203"/>
            <a:ext cx="10884131" cy="584775"/>
          </a:xfrm>
          <a:prstGeom prst="rect">
            <a:avLst/>
          </a:prstGeom>
        </p:spPr>
        <p:txBody>
          <a:bodyPr wrap="square">
            <a:spAutoFit/>
          </a:bodyPr>
          <a:lstStyle/>
          <a:p>
            <a:pPr algn="ctr"/>
            <a:r>
              <a:rPr lang="tr-TR" sz="3200" dirty="0" smtClean="0">
                <a:solidFill>
                  <a:srgbClr val="90C226"/>
                </a:solidFill>
                <a:ea typeface="+mj-ea"/>
                <a:cs typeface="+mj-cs"/>
              </a:rPr>
              <a:t>HİZMET ALIMLARINDA EK </a:t>
            </a:r>
            <a:r>
              <a:rPr lang="tr-TR" sz="3200" dirty="0">
                <a:solidFill>
                  <a:srgbClr val="90C226"/>
                </a:solidFill>
                <a:ea typeface="+mj-ea"/>
                <a:cs typeface="+mj-cs"/>
              </a:rPr>
              <a:t>FİYAT FARKI NASIL HESAPLANIR?</a:t>
            </a:r>
            <a:endParaRPr lang="tr-TR" sz="3200" dirty="0"/>
          </a:p>
        </p:txBody>
      </p:sp>
      <p:graphicFrame>
        <p:nvGraphicFramePr>
          <p:cNvPr id="6" name="İçerik Yer Tutucusu 5"/>
          <p:cNvGraphicFramePr>
            <a:graphicFrameLocks noGrp="1" noChangeAspect="1"/>
          </p:cNvGraphicFramePr>
          <p:nvPr>
            <p:ph idx="1"/>
            <p:extLst>
              <p:ext uri="{D42A27DB-BD31-4B8C-83A1-F6EECF244321}">
                <p14:modId xmlns:p14="http://schemas.microsoft.com/office/powerpoint/2010/main" val="2898008196"/>
              </p:ext>
            </p:extLst>
          </p:nvPr>
        </p:nvGraphicFramePr>
        <p:xfrm>
          <a:off x="479425" y="1063625"/>
          <a:ext cx="9639300" cy="4937125"/>
        </p:xfrm>
        <a:graphic>
          <a:graphicData uri="http://schemas.openxmlformats.org/presentationml/2006/ole">
            <mc:AlternateContent xmlns:mc="http://schemas.openxmlformats.org/markup-compatibility/2006">
              <mc:Choice xmlns:v="urn:schemas-microsoft-com:vml" Requires="v">
                <p:oleObj spid="_x0000_s3093" name="Çalışma Sayfası" r:id="rId3" imgW="12887247" imgH="6600956" progId="Excel.Sheet.12">
                  <p:embed/>
                </p:oleObj>
              </mc:Choice>
              <mc:Fallback>
                <p:oleObj name="Çalışma Sayfası" r:id="rId3" imgW="12887247" imgH="6600956" progId="Excel.Sheet.12">
                  <p:embed/>
                  <p:pic>
                    <p:nvPicPr>
                      <p:cNvPr id="0" name=""/>
                      <p:cNvPicPr/>
                      <p:nvPr/>
                    </p:nvPicPr>
                    <p:blipFill>
                      <a:blip r:embed="rId4"/>
                      <a:stretch>
                        <a:fillRect/>
                      </a:stretch>
                    </p:blipFill>
                    <p:spPr>
                      <a:xfrm>
                        <a:off x="479425" y="1063625"/>
                        <a:ext cx="9639300" cy="4937125"/>
                      </a:xfrm>
                      <a:prstGeom prst="rect">
                        <a:avLst/>
                      </a:prstGeom>
                      <a:solidFill>
                        <a:schemeClr val="tx1"/>
                      </a:solidFill>
                    </p:spPr>
                  </p:pic>
                </p:oleObj>
              </mc:Fallback>
            </mc:AlternateContent>
          </a:graphicData>
        </a:graphic>
      </p:graphicFrame>
      <p:sp>
        <p:nvSpPr>
          <p:cNvPr id="2" name="Aşağı Ok 1"/>
          <p:cNvSpPr/>
          <p:nvPr/>
        </p:nvSpPr>
        <p:spPr>
          <a:xfrm>
            <a:off x="7104184" y="1395046"/>
            <a:ext cx="398585" cy="55098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05088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kdörtgen 4"/>
          <p:cNvSpPr/>
          <p:nvPr/>
        </p:nvSpPr>
        <p:spPr>
          <a:xfrm>
            <a:off x="241069" y="260203"/>
            <a:ext cx="10241280" cy="584775"/>
          </a:xfrm>
          <a:prstGeom prst="rect">
            <a:avLst/>
          </a:prstGeom>
        </p:spPr>
        <p:txBody>
          <a:bodyPr wrap="square">
            <a:spAutoFit/>
          </a:bodyPr>
          <a:lstStyle/>
          <a:p>
            <a:pPr algn="ctr"/>
            <a:r>
              <a:rPr lang="tr-TR" sz="3200" dirty="0" smtClean="0">
                <a:solidFill>
                  <a:srgbClr val="90C226"/>
                </a:solidFill>
                <a:ea typeface="+mj-ea"/>
                <a:cs typeface="+mj-cs"/>
              </a:rPr>
              <a:t>MAL </a:t>
            </a:r>
            <a:r>
              <a:rPr lang="tr-TR" sz="3200" dirty="0">
                <a:solidFill>
                  <a:srgbClr val="90C226"/>
                </a:solidFill>
                <a:ea typeface="+mj-ea"/>
                <a:cs typeface="+mj-cs"/>
              </a:rPr>
              <a:t>ALIMLARINDA </a:t>
            </a:r>
            <a:r>
              <a:rPr lang="tr-TR" sz="3200" dirty="0" smtClean="0">
                <a:solidFill>
                  <a:srgbClr val="90C226"/>
                </a:solidFill>
                <a:ea typeface="+mj-ea"/>
                <a:cs typeface="+mj-cs"/>
              </a:rPr>
              <a:t>EK </a:t>
            </a:r>
            <a:r>
              <a:rPr lang="tr-TR" sz="3200" dirty="0">
                <a:solidFill>
                  <a:srgbClr val="90C226"/>
                </a:solidFill>
                <a:ea typeface="+mj-ea"/>
                <a:cs typeface="+mj-cs"/>
              </a:rPr>
              <a:t>FİYAT FARKI NASIL HESAPLANIR?</a:t>
            </a:r>
            <a:endParaRPr lang="tr-TR" sz="3200" dirty="0"/>
          </a:p>
        </p:txBody>
      </p:sp>
      <p:sp>
        <p:nvSpPr>
          <p:cNvPr id="2" name="İçerik Yer Tutucusu 1"/>
          <p:cNvSpPr>
            <a:spLocks noGrp="1"/>
          </p:cNvSpPr>
          <p:nvPr>
            <p:ph idx="1"/>
          </p:nvPr>
        </p:nvSpPr>
        <p:spPr>
          <a:xfrm>
            <a:off x="864689" y="1237023"/>
            <a:ext cx="8724787" cy="4765191"/>
          </a:xfrm>
        </p:spPr>
        <p:txBody>
          <a:bodyPr>
            <a:normAutofit/>
          </a:bodyPr>
          <a:lstStyle/>
          <a:p>
            <a:pPr marL="0" indent="0" algn="ctr">
              <a:buNone/>
            </a:pPr>
            <a:r>
              <a:rPr lang="tr-TR" sz="2400" b="1" dirty="0" smtClean="0">
                <a:solidFill>
                  <a:srgbClr val="FFFF00"/>
                </a:solidFill>
              </a:rPr>
              <a:t>MAL ALIMI İSTİSNALARI</a:t>
            </a:r>
          </a:p>
          <a:p>
            <a:pPr marL="0" indent="0" algn="ctr">
              <a:buNone/>
            </a:pPr>
            <a:endParaRPr lang="tr-TR" sz="2400" b="1" dirty="0" smtClean="0">
              <a:solidFill>
                <a:srgbClr val="FFFF00"/>
              </a:solidFill>
            </a:endParaRPr>
          </a:p>
          <a:p>
            <a:pPr lvl="0"/>
            <a:r>
              <a:rPr lang="tr-TR" sz="2400" dirty="0"/>
              <a:t>İhale tarihi (son teklif verme tarihi) ile teslim tarihi arasındaki süre 60 takvim günü ve altında olan mal alımlarında (kısmi teslim yapılan mal alımlarında bu sürede teslim edilen kısımlar için</a:t>
            </a:r>
            <a:r>
              <a:rPr lang="tr-TR" sz="2400" dirty="0" smtClean="0"/>
              <a:t>),</a:t>
            </a:r>
          </a:p>
          <a:p>
            <a:pPr lvl="0"/>
            <a:endParaRPr lang="tr-TR" sz="2400" dirty="0"/>
          </a:p>
          <a:p>
            <a:pPr lvl="0"/>
            <a:r>
              <a:rPr lang="tr-TR" sz="2400" dirty="0"/>
              <a:t>İhale dokümanında fiyat farkı hesaplanacağı düzenlenen elektrik, ilaç, petrol ürünleri ve sıvılaştırılmış petrol gazı ürünleri alımlarında,</a:t>
            </a:r>
          </a:p>
          <a:p>
            <a:pPr marL="0" indent="0">
              <a:buNone/>
            </a:pPr>
            <a:r>
              <a:rPr lang="tr-TR" sz="2400" b="1" u="sng" dirty="0">
                <a:solidFill>
                  <a:srgbClr val="FFC000"/>
                </a:solidFill>
              </a:rPr>
              <a:t>ek fiyat farkı hesaplanmaz.</a:t>
            </a:r>
          </a:p>
        </p:txBody>
      </p:sp>
    </p:spTree>
    <p:extLst>
      <p:ext uri="{BB962C8B-B14F-4D97-AF65-F5344CB8AC3E}">
        <p14:creationId xmlns:p14="http://schemas.microsoft.com/office/powerpoint/2010/main" val="29677794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fontScale="90000"/>
          </a:bodyPr>
          <a:lstStyle/>
          <a:p>
            <a:pPr algn="ctr"/>
            <a:r>
              <a:rPr lang="tr-TR" dirty="0" smtClean="0"/>
              <a:t>MAL ALIMLARINDA EK </a:t>
            </a:r>
            <a:r>
              <a:rPr lang="tr-TR" dirty="0"/>
              <a:t>FİYAT </a:t>
            </a:r>
            <a:r>
              <a:rPr lang="tr-TR" dirty="0" smtClean="0"/>
              <a:t>FARKI NASIL HESAPLANIR?</a:t>
            </a:r>
            <a:endParaRPr lang="tr-TR" dirty="0"/>
          </a:p>
        </p:txBody>
      </p:sp>
      <p:sp>
        <p:nvSpPr>
          <p:cNvPr id="5" name="İçerik Yer Tutucusu 2"/>
          <p:cNvSpPr txBox="1">
            <a:spLocks/>
          </p:cNvSpPr>
          <p:nvPr/>
        </p:nvSpPr>
        <p:spPr>
          <a:xfrm>
            <a:off x="598516" y="3302924"/>
            <a:ext cx="9559636" cy="3280756"/>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a:solidFill>
                  <a:schemeClr val="tx1"/>
                </a:solidFill>
              </a:rPr>
              <a:t>Fe          Ek fiyat farkı tutarı</a:t>
            </a:r>
          </a:p>
          <a:p>
            <a:pPr marL="0" indent="0">
              <a:buNone/>
            </a:pPr>
            <a:r>
              <a:rPr lang="tr-TR" sz="2400" dirty="0" smtClean="0">
                <a:solidFill>
                  <a:schemeClr val="tx1"/>
                </a:solidFill>
              </a:rPr>
              <a:t> M          </a:t>
            </a:r>
            <a:r>
              <a:rPr lang="tr-TR" sz="2400" dirty="0" smtClean="0"/>
              <a:t>Teslim </a:t>
            </a:r>
            <a:r>
              <a:rPr lang="tr-TR" sz="2400" dirty="0"/>
              <a:t>edilen mal kalemi </a:t>
            </a:r>
            <a:r>
              <a:rPr lang="tr-TR" sz="2400" dirty="0" smtClean="0"/>
              <a:t>miktarını</a:t>
            </a:r>
          </a:p>
          <a:p>
            <a:pPr marL="0" indent="0">
              <a:buNone/>
            </a:pPr>
            <a:r>
              <a:rPr lang="tr-TR" sz="2400" dirty="0" smtClean="0">
                <a:solidFill>
                  <a:schemeClr val="tx1"/>
                </a:solidFill>
              </a:rPr>
              <a:t> B          </a:t>
            </a:r>
            <a:r>
              <a:rPr lang="tr-TR" sz="2400" dirty="0"/>
              <a:t>Sözleşme fiyatını</a:t>
            </a:r>
            <a:endParaRPr lang="tr-TR" sz="2400" dirty="0" smtClean="0"/>
          </a:p>
          <a:p>
            <a:pPr marL="0" indent="0">
              <a:buNone/>
            </a:pPr>
            <a:r>
              <a:rPr lang="tr-TR" sz="2400" dirty="0" err="1" smtClean="0">
                <a:solidFill>
                  <a:schemeClr val="tx1"/>
                </a:solidFill>
              </a:rPr>
              <a:t>Go</a:t>
            </a:r>
            <a:r>
              <a:rPr lang="tr-TR" sz="2400" dirty="0" smtClean="0">
                <a:solidFill>
                  <a:schemeClr val="tx1"/>
                </a:solidFill>
              </a:rPr>
              <a:t>          Temel Endeks       </a:t>
            </a:r>
            <a:r>
              <a:rPr lang="tr-TR" sz="2400" dirty="0" err="1" smtClean="0">
                <a:solidFill>
                  <a:schemeClr val="tx1"/>
                </a:solidFill>
              </a:rPr>
              <a:t>Gn</a:t>
            </a:r>
            <a:r>
              <a:rPr lang="tr-TR" sz="2400" dirty="0" smtClean="0">
                <a:solidFill>
                  <a:schemeClr val="tx1"/>
                </a:solidFill>
              </a:rPr>
              <a:t>        Güncel Endeks</a:t>
            </a:r>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8" name="Çentikli Sağ Ok 7"/>
          <p:cNvSpPr/>
          <p:nvPr/>
        </p:nvSpPr>
        <p:spPr>
          <a:xfrm>
            <a:off x="4987635" y="4943302"/>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Çentikli Sağ Ok 10"/>
          <p:cNvSpPr/>
          <p:nvPr/>
        </p:nvSpPr>
        <p:spPr>
          <a:xfrm>
            <a:off x="1230283" y="3462253"/>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Çentikli Sağ Ok 11"/>
          <p:cNvSpPr/>
          <p:nvPr/>
        </p:nvSpPr>
        <p:spPr>
          <a:xfrm>
            <a:off x="1230282" y="394162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Çentikli Sağ Ok 12"/>
          <p:cNvSpPr/>
          <p:nvPr/>
        </p:nvSpPr>
        <p:spPr>
          <a:xfrm>
            <a:off x="1230282" y="4442231"/>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4" name="İçerik Yer Tutucusu 2"/>
          <p:cNvSpPr txBox="1">
            <a:spLocks/>
          </p:cNvSpPr>
          <p:nvPr/>
        </p:nvSpPr>
        <p:spPr>
          <a:xfrm>
            <a:off x="1379912" y="932869"/>
            <a:ext cx="7996844" cy="1611039"/>
          </a:xfrm>
          <a:prstGeom prst="rect">
            <a:avLst/>
          </a:prstGeom>
          <a:solidFill>
            <a:schemeClr val="accent3">
              <a:lumMod val="50000"/>
            </a:schemeClr>
          </a:soli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None/>
            </a:pPr>
            <a:r>
              <a:rPr lang="tr-TR" sz="2400" dirty="0" smtClean="0">
                <a:solidFill>
                  <a:srgbClr val="FFFF00"/>
                </a:solidFill>
              </a:rPr>
              <a:t>a bendi için</a:t>
            </a:r>
          </a:p>
          <a:p>
            <a:pPr marL="0" indent="0" algn="ctr">
              <a:buNone/>
            </a:pPr>
            <a:endParaRPr lang="tr-TR" sz="2400" dirty="0">
              <a:solidFill>
                <a:srgbClr val="FFFF00"/>
              </a:solidFill>
            </a:endParaRPr>
          </a:p>
          <a:p>
            <a:pPr marL="0" indent="0" algn="ctr">
              <a:buNone/>
            </a:pPr>
            <a:r>
              <a:rPr lang="tr-TR" sz="2400" dirty="0"/>
              <a:t>F</a:t>
            </a:r>
            <a:r>
              <a:rPr lang="tr-TR" sz="2400" baseline="-25000" dirty="0"/>
              <a:t>e</a:t>
            </a:r>
            <a:r>
              <a:rPr lang="tr-TR" sz="2400" dirty="0"/>
              <a:t> = (M x B) x E x [(</a:t>
            </a:r>
            <a:r>
              <a:rPr lang="tr-TR" sz="2400" dirty="0" err="1"/>
              <a:t>G</a:t>
            </a:r>
            <a:r>
              <a:rPr lang="tr-TR" sz="2400" baseline="-25000" dirty="0" err="1"/>
              <a:t>n</a:t>
            </a:r>
            <a:r>
              <a:rPr lang="tr-TR" sz="2400" dirty="0"/>
              <a:t>/G</a:t>
            </a:r>
            <a:r>
              <a:rPr lang="tr-TR" sz="2400" baseline="-25000" dirty="0"/>
              <a:t>0</a:t>
            </a:r>
            <a:r>
              <a:rPr lang="tr-TR" sz="2400" dirty="0"/>
              <a:t>) -1] </a:t>
            </a:r>
            <a:r>
              <a:rPr lang="tr-TR" sz="2400" dirty="0" smtClean="0">
                <a:solidFill>
                  <a:schemeClr val="tx1"/>
                </a:solidFill>
              </a:rPr>
              <a:t>formülü kullanılır</a:t>
            </a:r>
          </a:p>
          <a:p>
            <a:pPr marL="0" indent="0" algn="ctr">
              <a:buNone/>
            </a:pPr>
            <a:endParaRPr lang="tr-TR" sz="2400" dirty="0">
              <a:solidFill>
                <a:schemeClr val="tx1"/>
              </a:solidFill>
            </a:endParaRPr>
          </a:p>
          <a:p>
            <a:pPr marL="0" indent="0" algn="ctr">
              <a:buNone/>
            </a:pPr>
            <a:endParaRPr lang="tr-TR" sz="2400" dirty="0" smtClean="0">
              <a:solidFill>
                <a:srgbClr val="FFFF00"/>
              </a:solidFill>
            </a:endParaRPr>
          </a:p>
        </p:txBody>
      </p:sp>
      <p:sp>
        <p:nvSpPr>
          <p:cNvPr id="15" name="Çentikli Sağ Ok 14"/>
          <p:cNvSpPr/>
          <p:nvPr/>
        </p:nvSpPr>
        <p:spPr>
          <a:xfrm>
            <a:off x="1230281" y="4916518"/>
            <a:ext cx="581891" cy="182880"/>
          </a:xfrm>
          <a:prstGeom prst="notch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122020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293716"/>
            <a:ext cx="8596668" cy="1320800"/>
          </a:xfrm>
        </p:spPr>
        <p:txBody>
          <a:bodyPr/>
          <a:lstStyle/>
          <a:p>
            <a:pPr algn="ctr"/>
            <a:r>
              <a:rPr lang="tr-TR" b="1" dirty="0" smtClean="0"/>
              <a:t>EK FİYAT FARKI HESAPLANMASINDA İSTİSNAİ DURUMLAR</a:t>
            </a:r>
            <a:endParaRPr lang="tr-TR" b="1" dirty="0"/>
          </a:p>
        </p:txBody>
      </p:sp>
      <p:sp>
        <p:nvSpPr>
          <p:cNvPr id="3" name="İçerik Yer Tutucusu 2"/>
          <p:cNvSpPr>
            <a:spLocks noGrp="1"/>
          </p:cNvSpPr>
          <p:nvPr>
            <p:ph idx="1"/>
          </p:nvPr>
        </p:nvSpPr>
        <p:spPr>
          <a:xfrm>
            <a:off x="677334" y="1744953"/>
            <a:ext cx="8596668" cy="4539469"/>
          </a:xfrm>
        </p:spPr>
        <p:txBody>
          <a:bodyPr>
            <a:normAutofit/>
          </a:bodyPr>
          <a:lstStyle/>
          <a:p>
            <a:r>
              <a:rPr lang="tr-TR" sz="2400" dirty="0"/>
              <a:t>4734 sayılı Kanun kapsamındaki idarelerin bu Kanundan istisna edilen </a:t>
            </a:r>
            <a:r>
              <a:rPr lang="tr-TR" sz="2400" b="1" dirty="0">
                <a:solidFill>
                  <a:srgbClr val="FFFF00"/>
                </a:solidFill>
              </a:rPr>
              <a:t>(3 üncü maddesindeki istisnalar dâhil) </a:t>
            </a:r>
            <a:r>
              <a:rPr lang="tr-TR" sz="2400" dirty="0"/>
              <a:t>mal ve hizmet alımları ile yapım işlerine ilişkin imzalanan </a:t>
            </a:r>
            <a:r>
              <a:rPr lang="tr-TR" sz="2400" dirty="0" smtClean="0"/>
              <a:t>sözleşmeleri </a:t>
            </a:r>
            <a:r>
              <a:rPr lang="tr-TR" sz="2400" dirty="0"/>
              <a:t>için, bu Esasların yürürlüğe girdiği tarihten itibaren 120 gün içinde ilgili mevzuatında düzenleme yapılması kaydıyla, </a:t>
            </a:r>
            <a:r>
              <a:rPr lang="tr-TR" sz="2400" dirty="0" smtClean="0"/>
              <a:t>ek </a:t>
            </a:r>
            <a:r>
              <a:rPr lang="tr-TR" sz="2400" dirty="0"/>
              <a:t>fiyat farkı hesaplanabilir ve/veya bu sözleşmeler devredilebilir</a:t>
            </a:r>
            <a:r>
              <a:rPr lang="tr-TR" sz="2400" dirty="0" smtClean="0"/>
              <a:t>.</a:t>
            </a:r>
          </a:p>
          <a:p>
            <a:pPr marL="0" indent="0">
              <a:buNone/>
            </a:pPr>
            <a:endParaRPr lang="tr-TR" sz="2400" dirty="0" smtClean="0"/>
          </a:p>
          <a:p>
            <a:r>
              <a:rPr lang="tr-TR" sz="2400" dirty="0"/>
              <a:t>Devlet Malzeme Ofisi Genel Müdürlüğünün </a:t>
            </a:r>
            <a:r>
              <a:rPr lang="tr-TR" sz="2400" dirty="0" smtClean="0"/>
              <a:t>idareler </a:t>
            </a:r>
            <a:r>
              <a:rPr lang="tr-TR" sz="2400" dirty="0"/>
              <a:t>adına gerçekleştirdiği alımlarda ek fiyat farkı </a:t>
            </a:r>
            <a:r>
              <a:rPr lang="tr-TR" sz="2400" b="1" dirty="0">
                <a:solidFill>
                  <a:srgbClr val="FFFF00"/>
                </a:solidFill>
              </a:rPr>
              <a:t>hesaplanmaz.</a:t>
            </a:r>
          </a:p>
        </p:txBody>
      </p:sp>
    </p:spTree>
    <p:extLst>
      <p:ext uri="{BB962C8B-B14F-4D97-AF65-F5344CB8AC3E}">
        <p14:creationId xmlns:p14="http://schemas.microsoft.com/office/powerpoint/2010/main" val="2344508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77334" y="293716"/>
            <a:ext cx="8596668" cy="1320800"/>
          </a:xfrm>
        </p:spPr>
        <p:txBody>
          <a:bodyPr/>
          <a:lstStyle/>
          <a:p>
            <a:pPr algn="ctr"/>
            <a:r>
              <a:rPr lang="tr-TR" b="1" dirty="0" smtClean="0"/>
              <a:t>EK FİYAT FARKINA AİT SORU İŞARETLERİ</a:t>
            </a:r>
            <a:endParaRPr lang="tr-TR" b="1" dirty="0"/>
          </a:p>
        </p:txBody>
      </p:sp>
      <p:sp>
        <p:nvSpPr>
          <p:cNvPr id="3" name="İçerik Yer Tutucusu 2"/>
          <p:cNvSpPr>
            <a:spLocks noGrp="1"/>
          </p:cNvSpPr>
          <p:nvPr>
            <p:ph idx="1"/>
          </p:nvPr>
        </p:nvSpPr>
        <p:spPr>
          <a:xfrm>
            <a:off x="677334" y="1744953"/>
            <a:ext cx="8596668" cy="4539469"/>
          </a:xfrm>
        </p:spPr>
        <p:txBody>
          <a:bodyPr>
            <a:normAutofit/>
          </a:bodyPr>
          <a:lstStyle/>
          <a:p>
            <a:r>
              <a:rPr lang="tr-TR" sz="2400" dirty="0" smtClean="0"/>
              <a:t>Doğrudan Teminde ek fiyat farkı verilir mi?</a:t>
            </a:r>
          </a:p>
          <a:p>
            <a:r>
              <a:rPr lang="tr-TR" sz="2400" dirty="0"/>
              <a:t>Ek fiyat farkı hesabına </a:t>
            </a:r>
            <a:r>
              <a:rPr lang="tr-TR" sz="2400" dirty="0" err="1"/>
              <a:t>hakediş</a:t>
            </a:r>
            <a:r>
              <a:rPr lang="tr-TR" sz="2400" dirty="0"/>
              <a:t> düzenlenir mi?</a:t>
            </a:r>
          </a:p>
          <a:p>
            <a:r>
              <a:rPr lang="tr-TR" sz="2400" dirty="0"/>
              <a:t>Ek fiyat farkına fatura kesilir mi?</a:t>
            </a:r>
          </a:p>
          <a:p>
            <a:r>
              <a:rPr lang="tr-TR" sz="2400" dirty="0"/>
              <a:t>Ek fiyat farkı faturasına KDV, damga vergisi , gelir vergisi kesilir mi?</a:t>
            </a:r>
          </a:p>
          <a:p>
            <a:r>
              <a:rPr lang="tr-TR" sz="2400" dirty="0"/>
              <a:t>Ek fiyat farkına ek kesin teminat alınır mı?</a:t>
            </a:r>
          </a:p>
          <a:p>
            <a:r>
              <a:rPr lang="tr-TR" sz="2400" dirty="0"/>
              <a:t>31.12.2021 tarihinden sonrada devam eden işler için fiyat farkı verilir mi?</a:t>
            </a:r>
          </a:p>
        </p:txBody>
      </p:sp>
    </p:spTree>
    <p:extLst>
      <p:ext uri="{BB962C8B-B14F-4D97-AF65-F5344CB8AC3E}">
        <p14:creationId xmlns:p14="http://schemas.microsoft.com/office/powerpoint/2010/main" val="1386543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99506" y="250306"/>
            <a:ext cx="10607039" cy="1038167"/>
          </a:xfrm>
        </p:spPr>
        <p:txBody>
          <a:bodyPr>
            <a:normAutofit/>
          </a:bodyPr>
          <a:lstStyle/>
          <a:p>
            <a:pPr algn="ctr"/>
            <a:r>
              <a:rPr lang="tr-TR" dirty="0" smtClean="0"/>
              <a:t>SÖZLEŞMENİN DEVRİ</a:t>
            </a:r>
            <a:endParaRPr lang="tr-TR" dirty="0"/>
          </a:p>
        </p:txBody>
      </p:sp>
      <p:sp>
        <p:nvSpPr>
          <p:cNvPr id="5" name="İçerik Yer Tutucusu 2"/>
          <p:cNvSpPr txBox="1">
            <a:spLocks/>
          </p:cNvSpPr>
          <p:nvPr/>
        </p:nvSpPr>
        <p:spPr>
          <a:xfrm>
            <a:off x="490451" y="1180408"/>
            <a:ext cx="9559636" cy="5054138"/>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tr-TR" sz="2400" dirty="0" smtClean="0">
                <a:solidFill>
                  <a:schemeClr val="tx1"/>
                </a:solidFill>
              </a:rPr>
              <a:t>GENEL HUSUSLAR</a:t>
            </a:r>
          </a:p>
          <a:p>
            <a:r>
              <a:rPr lang="tr-TR" sz="2400" dirty="0"/>
              <a:t>Y</a:t>
            </a:r>
            <a:r>
              <a:rPr lang="tr-TR" sz="2400" dirty="0" smtClean="0"/>
              <a:t>üklenicinin </a:t>
            </a:r>
            <a:r>
              <a:rPr lang="tr-TR" sz="2400" dirty="0"/>
              <a:t>bu Esasların yürürlüğe girdiği tarihten itibaren 60 gün içerisinde idareye yazılı olarak başvuruda bulunması ve idarenin onayı ile </a:t>
            </a:r>
            <a:r>
              <a:rPr lang="tr-TR" sz="2400" b="1" u="sng" dirty="0">
                <a:solidFill>
                  <a:srgbClr val="FFFF00"/>
                </a:solidFill>
              </a:rPr>
              <a:t>devredilebilir</a:t>
            </a:r>
            <a:r>
              <a:rPr lang="tr-TR" sz="2400" b="1" u="sng" dirty="0" smtClean="0">
                <a:solidFill>
                  <a:srgbClr val="FFFF00"/>
                </a:solidFill>
              </a:rPr>
              <a:t>.</a:t>
            </a:r>
          </a:p>
          <a:p>
            <a:r>
              <a:rPr lang="tr-TR" sz="2400" dirty="0"/>
              <a:t>Devredilen sözleşmelerde devir alacaklarda ilk ihaledeki şartlar, devir tarihi itibarıyla aranır. Ancak, yüklenimi ortak girişim tarafından yürütülen sözleşmelerde ortaklar arasında devir veya hisse devirlerinde ilk ihaledeki yeterlik şartları aranmaz. </a:t>
            </a:r>
            <a:endParaRPr lang="tr-TR" sz="2400" dirty="0" smtClean="0"/>
          </a:p>
          <a:p>
            <a:r>
              <a:rPr lang="tr-TR" sz="2400" dirty="0"/>
              <a:t>D</a:t>
            </a:r>
            <a:r>
              <a:rPr lang="tr-TR" sz="2400" dirty="0" smtClean="0"/>
              <a:t>evredilecek </a:t>
            </a:r>
            <a:r>
              <a:rPr lang="tr-TR" sz="2400" dirty="0"/>
              <a:t>sözleşmelerden </a:t>
            </a:r>
            <a:r>
              <a:rPr lang="tr-TR" sz="2400" u="sng" dirty="0"/>
              <a:t>damga vergisi alınmaz</a:t>
            </a:r>
            <a:r>
              <a:rPr lang="tr-TR" sz="2400" dirty="0"/>
              <a:t>. Sözleşmeyi devreden yüklenicinin teminatı iade edilir</a:t>
            </a:r>
            <a:r>
              <a:rPr lang="tr-TR" sz="2400" dirty="0" smtClean="0"/>
              <a:t>.</a:t>
            </a:r>
          </a:p>
          <a:p>
            <a:r>
              <a:rPr lang="tr-TR" sz="2400" dirty="0"/>
              <a:t>Sözleşmenin devredilmesi durumunda, </a:t>
            </a:r>
            <a:r>
              <a:rPr lang="tr-TR" sz="2400" dirty="0" smtClean="0"/>
              <a:t>ilk yüklenicinin ek </a:t>
            </a:r>
            <a:r>
              <a:rPr lang="tr-TR" sz="2400" dirty="0"/>
              <a:t>fiyat farkına ilişkin </a:t>
            </a:r>
            <a:r>
              <a:rPr lang="tr-TR" sz="2400" dirty="0" smtClean="0"/>
              <a:t>talebi olması halinde ek fiyat farkı hesaplanır.</a:t>
            </a:r>
            <a:endParaRPr lang="tr-TR" sz="2400" dirty="0"/>
          </a:p>
          <a:p>
            <a:pPr marL="0" indent="0">
              <a:buNone/>
            </a:pPr>
            <a:endParaRPr lang="tr-TR" sz="2400" dirty="0">
              <a:solidFill>
                <a:schemeClr val="tx1"/>
              </a:solidFill>
            </a:endParaRPr>
          </a:p>
          <a:p>
            <a:pPr marL="0" indent="0" algn="ctr">
              <a:buNone/>
            </a:pPr>
            <a:endParaRPr lang="tr-TR" sz="2400" dirty="0" smtClean="0">
              <a:solidFill>
                <a:srgbClr val="FFFF00"/>
              </a:solidFill>
            </a:endParaRPr>
          </a:p>
        </p:txBody>
      </p:sp>
    </p:spTree>
    <p:extLst>
      <p:ext uri="{BB962C8B-B14F-4D97-AF65-F5344CB8AC3E}">
        <p14:creationId xmlns:p14="http://schemas.microsoft.com/office/powerpoint/2010/main" val="170027969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pPr algn="ctr"/>
            <a:r>
              <a:rPr lang="tr-TR" dirty="0" smtClean="0"/>
              <a:t>YENİ FİYAT FARKI DÜZENLEMESİ</a:t>
            </a:r>
            <a:endParaRPr lang="tr-TR" dirty="0"/>
          </a:p>
        </p:txBody>
      </p:sp>
      <p:sp>
        <p:nvSpPr>
          <p:cNvPr id="6" name="İçerik Yer Tutucusu 1"/>
          <p:cNvSpPr>
            <a:spLocks noGrp="1"/>
          </p:cNvSpPr>
          <p:nvPr>
            <p:ph idx="1"/>
          </p:nvPr>
        </p:nvSpPr>
        <p:spPr>
          <a:xfrm>
            <a:off x="965082" y="1411590"/>
            <a:ext cx="8724787" cy="4765191"/>
          </a:xfrm>
        </p:spPr>
        <p:txBody>
          <a:bodyPr>
            <a:normAutofit/>
          </a:bodyPr>
          <a:lstStyle/>
          <a:p>
            <a:pPr marL="0" indent="0" algn="ctr">
              <a:buNone/>
            </a:pPr>
            <a:endParaRPr lang="tr-TR" sz="2400" b="1" dirty="0" smtClean="0">
              <a:solidFill>
                <a:srgbClr val="FFFF00"/>
              </a:solidFill>
            </a:endParaRPr>
          </a:p>
          <a:p>
            <a:pPr marL="0" indent="0">
              <a:buNone/>
            </a:pPr>
            <a:r>
              <a:rPr lang="tr-TR" sz="2400" dirty="0" smtClean="0"/>
              <a:t>4734 </a:t>
            </a:r>
            <a:r>
              <a:rPr lang="tr-TR" sz="2400" dirty="0"/>
              <a:t>Sayılı Kamu İhale Kanununa Göre İhale Edilen Mal Alımları, Hizmet Alımları ve Yapım İşlerinde Uygulanacak Fiyat Farkına İlişkin Esaslarda değişiklik yapan Esaslar uyarınca ilanı veya duyurusu </a:t>
            </a:r>
            <a:r>
              <a:rPr lang="tr-TR" sz="2400" b="1" u="sng" dirty="0">
                <a:solidFill>
                  <a:srgbClr val="FFFF00"/>
                </a:solidFill>
              </a:rPr>
              <a:t>28 Mart 2022 ve sonraki tarihlerde </a:t>
            </a:r>
            <a:r>
              <a:rPr lang="tr-TR" sz="2400" dirty="0"/>
              <a:t>yapılacak ihalelerde geçerli olmak üzere;</a:t>
            </a:r>
          </a:p>
        </p:txBody>
      </p:sp>
    </p:spTree>
    <p:extLst>
      <p:ext uri="{BB962C8B-B14F-4D97-AF65-F5344CB8AC3E}">
        <p14:creationId xmlns:p14="http://schemas.microsoft.com/office/powerpoint/2010/main" val="58666865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pPr algn="ctr"/>
            <a:r>
              <a:rPr lang="tr-TR" dirty="0" smtClean="0"/>
              <a:t>YENİ FİYAT FARKI DÜZENLEMESİ</a:t>
            </a:r>
            <a:endParaRPr lang="tr-TR" dirty="0"/>
          </a:p>
        </p:txBody>
      </p:sp>
      <p:sp>
        <p:nvSpPr>
          <p:cNvPr id="6" name="İçerik Yer Tutucusu 1"/>
          <p:cNvSpPr>
            <a:spLocks noGrp="1"/>
          </p:cNvSpPr>
          <p:nvPr>
            <p:ph idx="1"/>
          </p:nvPr>
        </p:nvSpPr>
        <p:spPr>
          <a:xfrm>
            <a:off x="965082" y="1411590"/>
            <a:ext cx="8724787" cy="4765191"/>
          </a:xfrm>
        </p:spPr>
        <p:txBody>
          <a:bodyPr>
            <a:normAutofit/>
          </a:bodyPr>
          <a:lstStyle/>
          <a:p>
            <a:pPr marL="0" indent="0" algn="ctr">
              <a:buNone/>
            </a:pPr>
            <a:endParaRPr lang="tr-TR" sz="2400" b="1" dirty="0" smtClean="0">
              <a:solidFill>
                <a:srgbClr val="FFFF00"/>
              </a:solidFill>
            </a:endParaRPr>
          </a:p>
          <a:p>
            <a:pPr marL="0" indent="0" algn="ctr">
              <a:buNone/>
            </a:pPr>
            <a:r>
              <a:rPr lang="tr-TR" sz="2400" b="1" u="sng" dirty="0" smtClean="0">
                <a:solidFill>
                  <a:srgbClr val="FFFF00"/>
                </a:solidFill>
              </a:rPr>
              <a:t>Mal </a:t>
            </a:r>
            <a:r>
              <a:rPr lang="tr-TR" sz="2400" b="1" u="sng" dirty="0">
                <a:solidFill>
                  <a:srgbClr val="FFFF00"/>
                </a:solidFill>
              </a:rPr>
              <a:t>alımlarında:</a:t>
            </a:r>
            <a:endParaRPr lang="tr-TR" sz="2400" b="1" dirty="0">
              <a:solidFill>
                <a:srgbClr val="FFFF00"/>
              </a:solidFill>
            </a:endParaRPr>
          </a:p>
          <a:p>
            <a:r>
              <a:rPr lang="tr-TR" sz="2400" dirty="0"/>
              <a:t> Elektrik, doğalgaz, petrol ürünleri, LPG ve ilaç alımları dışında kalan diğer mal alımlarında süresi 180 takvim gününü aşanlar için, sözleşmenin 180 takvim gününü aşan kısmı için fiyat farkı verilmesi imkânı getirilmiştir.</a:t>
            </a:r>
          </a:p>
          <a:p>
            <a:r>
              <a:rPr lang="tr-TR" sz="2400" dirty="0"/>
              <a:t> Sıvılaştırılmış doğalgaz (LNG) alımlarının fiyat farkı hesabında EPDK tarafından yayımlanan fiyatlar esas alınacaktır</a:t>
            </a:r>
            <a:r>
              <a:rPr lang="tr-TR" sz="2400" dirty="0" smtClean="0"/>
              <a:t>.</a:t>
            </a:r>
            <a:endParaRPr lang="tr-TR" sz="2400" dirty="0"/>
          </a:p>
        </p:txBody>
      </p:sp>
    </p:spTree>
    <p:extLst>
      <p:ext uri="{BB962C8B-B14F-4D97-AF65-F5344CB8AC3E}">
        <p14:creationId xmlns:p14="http://schemas.microsoft.com/office/powerpoint/2010/main" val="343229301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pPr algn="ctr"/>
            <a:r>
              <a:rPr lang="tr-TR" dirty="0" smtClean="0"/>
              <a:t>YENİ FİYAT FARKI DÜZENLEMESİ</a:t>
            </a:r>
            <a:endParaRPr lang="tr-TR" dirty="0"/>
          </a:p>
        </p:txBody>
      </p:sp>
      <p:sp>
        <p:nvSpPr>
          <p:cNvPr id="6" name="İçerik Yer Tutucusu 1"/>
          <p:cNvSpPr>
            <a:spLocks noGrp="1"/>
          </p:cNvSpPr>
          <p:nvPr>
            <p:ph idx="1"/>
          </p:nvPr>
        </p:nvSpPr>
        <p:spPr>
          <a:xfrm>
            <a:off x="965082" y="1411590"/>
            <a:ext cx="8724787" cy="5188715"/>
          </a:xfrm>
        </p:spPr>
        <p:txBody>
          <a:bodyPr>
            <a:normAutofit/>
          </a:bodyPr>
          <a:lstStyle/>
          <a:p>
            <a:pPr marL="0" indent="0" algn="ctr">
              <a:buNone/>
            </a:pPr>
            <a:r>
              <a:rPr lang="tr-TR" sz="2400" b="1" u="sng" dirty="0" smtClean="0">
                <a:solidFill>
                  <a:srgbClr val="FFFF00"/>
                </a:solidFill>
              </a:rPr>
              <a:t>Hizmet </a:t>
            </a:r>
            <a:r>
              <a:rPr lang="tr-TR" sz="2400" b="1" u="sng" dirty="0">
                <a:solidFill>
                  <a:srgbClr val="FFFF00"/>
                </a:solidFill>
              </a:rPr>
              <a:t>alımlarında:</a:t>
            </a:r>
          </a:p>
          <a:p>
            <a:r>
              <a:rPr lang="tr-TR" dirty="0"/>
              <a:t> </a:t>
            </a:r>
            <a:r>
              <a:rPr lang="tr-TR" sz="2400" dirty="0"/>
              <a:t>Sözleşme süresi 365 takvim gününü aşan hizmet alımlarında fiyat farkı hesaplanması </a:t>
            </a:r>
            <a:r>
              <a:rPr lang="tr-TR" sz="2400" b="1" u="sng" dirty="0"/>
              <a:t>zorunluluğu</a:t>
            </a:r>
            <a:r>
              <a:rPr lang="tr-TR" sz="2400" dirty="0"/>
              <a:t> getirilmiştir.</a:t>
            </a:r>
          </a:p>
          <a:p>
            <a:r>
              <a:rPr lang="tr-TR" sz="2400" dirty="0"/>
              <a:t> İdarece ihale dokümanında fiyat farkı verileceğine ilişkin düzenleme yapılması durumunda, hizmette kullanılacak girdilerin </a:t>
            </a:r>
            <a:r>
              <a:rPr lang="tr-TR" sz="2400" b="1" u="sng" dirty="0"/>
              <a:t>ağırlık katsayılarının ve kullanılacak alt endekslerin dokümanda belirlenmesi zorunlu hale getirilmiştir.</a:t>
            </a:r>
          </a:p>
          <a:p>
            <a:r>
              <a:rPr lang="tr-TR" sz="2400" dirty="0"/>
              <a:t>  Akaryakıt girdisinin fiyat farkı hesabında EPDK tarafından yayımlanan fiyatlar esas alınacaktır.</a:t>
            </a:r>
          </a:p>
          <a:p>
            <a:endParaRPr lang="tr-TR" sz="2400" dirty="0"/>
          </a:p>
        </p:txBody>
      </p:sp>
    </p:spTree>
    <p:extLst>
      <p:ext uri="{BB962C8B-B14F-4D97-AF65-F5344CB8AC3E}">
        <p14:creationId xmlns:p14="http://schemas.microsoft.com/office/powerpoint/2010/main" val="25836303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van 2"/>
          <p:cNvSpPr>
            <a:spLocks noGrp="1"/>
          </p:cNvSpPr>
          <p:nvPr>
            <p:ph type="title"/>
          </p:nvPr>
        </p:nvSpPr>
        <p:spPr/>
        <p:txBody>
          <a:bodyPr/>
          <a:lstStyle/>
          <a:p>
            <a:pPr algn="ctr"/>
            <a:r>
              <a:rPr lang="tr-TR" dirty="0" smtClean="0"/>
              <a:t>YENİ FİYAT FARKI DÜZENLEMESİ</a:t>
            </a:r>
            <a:endParaRPr lang="tr-TR" dirty="0"/>
          </a:p>
        </p:txBody>
      </p:sp>
      <p:sp>
        <p:nvSpPr>
          <p:cNvPr id="6" name="İçerik Yer Tutucusu 1"/>
          <p:cNvSpPr>
            <a:spLocks noGrp="1"/>
          </p:cNvSpPr>
          <p:nvPr>
            <p:ph idx="1"/>
          </p:nvPr>
        </p:nvSpPr>
        <p:spPr>
          <a:xfrm>
            <a:off x="965082" y="1411590"/>
            <a:ext cx="8724787" cy="5188715"/>
          </a:xfrm>
        </p:spPr>
        <p:txBody>
          <a:bodyPr>
            <a:normAutofit/>
          </a:bodyPr>
          <a:lstStyle/>
          <a:p>
            <a:pPr marL="0" indent="0" algn="ctr">
              <a:buNone/>
            </a:pPr>
            <a:r>
              <a:rPr lang="tr-TR" sz="2400" b="1" u="sng" dirty="0" smtClean="0">
                <a:solidFill>
                  <a:srgbClr val="FFFF00"/>
                </a:solidFill>
              </a:rPr>
              <a:t>Yapım </a:t>
            </a:r>
            <a:r>
              <a:rPr lang="tr-TR" sz="2400" b="1" u="sng" dirty="0">
                <a:solidFill>
                  <a:srgbClr val="FFFF00"/>
                </a:solidFill>
              </a:rPr>
              <a:t>işlerinde:</a:t>
            </a:r>
          </a:p>
          <a:p>
            <a:r>
              <a:rPr lang="tr-TR" dirty="0"/>
              <a:t> </a:t>
            </a:r>
            <a:r>
              <a:rPr lang="tr-TR" sz="2400" dirty="0"/>
              <a:t>Sözleşme süresi 365 takvim gününü aşan yapım işlerinde fiyat farkı hesaplanması </a:t>
            </a:r>
            <a:r>
              <a:rPr lang="tr-TR" sz="2400" b="1" u="sng" dirty="0"/>
              <a:t>zorunluluğu</a:t>
            </a:r>
            <a:r>
              <a:rPr lang="tr-TR" sz="2400" dirty="0"/>
              <a:t> getirilmiştir.</a:t>
            </a:r>
          </a:p>
          <a:p>
            <a:r>
              <a:rPr lang="tr-TR" sz="2400" dirty="0"/>
              <a:t> İdarece ihale dokümanında fiyat farkı verileceğine ilişkin düzenleme yapılması durumunda, hizmette kullanılacak girdilerin </a:t>
            </a:r>
            <a:r>
              <a:rPr lang="tr-TR" sz="2400" b="1" u="sng" dirty="0"/>
              <a:t>ağırlık katsayılarının ve kullanılacak alt endekslerin dokümanda belirlenmesi zorunlu hale getirilmiştir.</a:t>
            </a:r>
          </a:p>
          <a:p>
            <a:r>
              <a:rPr lang="tr-TR" sz="2400" dirty="0"/>
              <a:t> Akaryakıt girdisinin fiyat farkı hesabında EPDK tarafından yayımlanan fiyatlar esas alınacaktır.</a:t>
            </a:r>
          </a:p>
          <a:p>
            <a:pPr marL="0" indent="0">
              <a:buNone/>
            </a:pPr>
            <a:endParaRPr lang="tr-TR" sz="2400" dirty="0"/>
          </a:p>
        </p:txBody>
      </p:sp>
    </p:spTree>
    <p:extLst>
      <p:ext uri="{BB962C8B-B14F-4D97-AF65-F5344CB8AC3E}">
        <p14:creationId xmlns:p14="http://schemas.microsoft.com/office/powerpoint/2010/main" val="1336559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Yüzeyler">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docProps/app.xml><?xml version="1.0" encoding="utf-8"?>
<Properties xmlns="http://schemas.openxmlformats.org/officeDocument/2006/extended-properties" xmlns:vt="http://schemas.openxmlformats.org/officeDocument/2006/docPropsVTypes">
  <Template>Facet</Template>
  <TotalTime>975</TotalTime>
  <Words>1694</Words>
  <Application>Microsoft Office PowerPoint</Application>
  <PresentationFormat>Geniş ekran</PresentationFormat>
  <Paragraphs>145</Paragraphs>
  <Slides>28</Slides>
  <Notes>0</Notes>
  <HiddenSlides>0</HiddenSlides>
  <MMClips>0</MMClips>
  <ScaleCrop>false</ScaleCrop>
  <HeadingPairs>
    <vt:vector size="8" baseType="variant">
      <vt:variant>
        <vt:lpstr>Kullanılan Yazı Tipleri</vt:lpstr>
      </vt:variant>
      <vt:variant>
        <vt:i4>3</vt:i4>
      </vt:variant>
      <vt:variant>
        <vt:lpstr>Tema</vt:lpstr>
      </vt:variant>
      <vt:variant>
        <vt:i4>1</vt:i4>
      </vt:variant>
      <vt:variant>
        <vt:lpstr>Eklenmiş OLE Hizmet Programları</vt:lpstr>
      </vt:variant>
      <vt:variant>
        <vt:i4>1</vt:i4>
      </vt:variant>
      <vt:variant>
        <vt:lpstr>Slayt Başlıkları</vt:lpstr>
      </vt:variant>
      <vt:variant>
        <vt:i4>28</vt:i4>
      </vt:variant>
    </vt:vector>
  </HeadingPairs>
  <TitlesOfParts>
    <vt:vector size="33" baseType="lpstr">
      <vt:lpstr>Arial</vt:lpstr>
      <vt:lpstr>Trebuchet MS</vt:lpstr>
      <vt:lpstr>Wingdings 3</vt:lpstr>
      <vt:lpstr>Yüzeyler</vt:lpstr>
      <vt:lpstr>Çalışma Sayfası</vt:lpstr>
      <vt:lpstr>EK FİYAT FARKI UYGULAMA ESASLARI SÖZLEŞMENİN DEVRİ</vt:lpstr>
      <vt:lpstr>PowerPoint Sunusu</vt:lpstr>
      <vt:lpstr>PowerPoint Sunusu</vt:lpstr>
      <vt:lpstr>UYGULAMA USÜL VE ESASLARI</vt:lpstr>
      <vt:lpstr>EK FİYAT FARKI ALINABİLMESİ İÇİN ŞARTLAR</vt:lpstr>
      <vt:lpstr>EK FİYAT FARKI ALINABİLMESİ İÇİN ŞARTLAR</vt:lpstr>
      <vt:lpstr>EK FİYAT FARKI HANGİ DÖNEME AİT VERİLİR?</vt:lpstr>
      <vt:lpstr>EK FİYAT FARKINDA DİKKAT EDİLECEK HUSUSLAR</vt:lpstr>
      <vt:lpstr>EK FİYAT FARKINDA DİKKAT EDİLECEK HUSUSLAR</vt:lpstr>
      <vt:lpstr>EK FİYAT FARKI NASIL HESAPLANIR?</vt:lpstr>
      <vt:lpstr>EK FİYAT FARKI NASIL HESAPLANIR?</vt:lpstr>
      <vt:lpstr>YAPIM İŞLERİNDE EK FİYAT FARKI NASIL HESAPLANIR?</vt:lpstr>
      <vt:lpstr>PowerPoint Sunusu</vt:lpstr>
      <vt:lpstr>PowerPoint Sunusu</vt:lpstr>
      <vt:lpstr>PowerPoint Sunusu</vt:lpstr>
      <vt:lpstr>PowerPoint Sunusu</vt:lpstr>
      <vt:lpstr>HİZMET ALIMLARINDA EK FİYAT FARKI NASIL HESAPLANIR?</vt:lpstr>
      <vt:lpstr>HİZMET ALIMLARINDA EK FİYAT FARKI NASIL HESAPLANIR?</vt:lpstr>
      <vt:lpstr>PowerPoint Sunusu</vt:lpstr>
      <vt:lpstr>PowerPoint Sunusu</vt:lpstr>
      <vt:lpstr>MAL ALIMLARINDA EK FİYAT FARKI NASIL HESAPLANIR?</vt:lpstr>
      <vt:lpstr>EK FİYAT FARKI HESAPLANMASINDA İSTİSNAİ DURUMLAR</vt:lpstr>
      <vt:lpstr>EK FİYAT FARKINA AİT SORU İŞARETLERİ</vt:lpstr>
      <vt:lpstr>SÖZLEŞMENİN DEVRİ</vt:lpstr>
      <vt:lpstr>YENİ FİYAT FARKI DÜZENLEMESİ</vt:lpstr>
      <vt:lpstr>YENİ FİYAT FARKI DÜZENLEMESİ</vt:lpstr>
      <vt:lpstr>YENİ FİYAT FARKI DÜZENLEMESİ</vt:lpstr>
      <vt:lpstr>YENİ FİYAT FARKI DÜZENLEMESİ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EK FİYAT FARKI VE SÖZLEŞMENİN DEVRİ</dc:title>
  <dc:creator>SAVİŞM</dc:creator>
  <cp:lastModifiedBy>Nihat Yıldız</cp:lastModifiedBy>
  <cp:revision>49</cp:revision>
  <dcterms:created xsi:type="dcterms:W3CDTF">2022-03-15T06:33:55Z</dcterms:created>
  <dcterms:modified xsi:type="dcterms:W3CDTF">2022-03-17T10:15:56Z</dcterms:modified>
</cp:coreProperties>
</file>