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03" r:id="rId2"/>
    <p:sldId id="304" r:id="rId3"/>
    <p:sldId id="305" r:id="rId4"/>
    <p:sldId id="336" r:id="rId5"/>
    <p:sldId id="306" r:id="rId6"/>
    <p:sldId id="307" r:id="rId7"/>
    <p:sldId id="308" r:id="rId8"/>
    <p:sldId id="309" r:id="rId9"/>
    <p:sldId id="310" r:id="rId10"/>
    <p:sldId id="261" r:id="rId11"/>
    <p:sldId id="262" r:id="rId12"/>
    <p:sldId id="334" r:id="rId13"/>
    <p:sldId id="335" r:id="rId14"/>
    <p:sldId id="311" r:id="rId15"/>
    <p:sldId id="264" r:id="rId16"/>
    <p:sldId id="313" r:id="rId17"/>
    <p:sldId id="314" r:id="rId18"/>
    <p:sldId id="315" r:id="rId19"/>
    <p:sldId id="268" r:id="rId20"/>
    <p:sldId id="270" r:id="rId21"/>
    <p:sldId id="271" r:id="rId22"/>
    <p:sldId id="272" r:id="rId23"/>
    <p:sldId id="273" r:id="rId24"/>
    <p:sldId id="274" r:id="rId25"/>
    <p:sldId id="275" r:id="rId26"/>
    <p:sldId id="276" r:id="rId27"/>
    <p:sldId id="277" r:id="rId28"/>
    <p:sldId id="278" r:id="rId29"/>
    <p:sldId id="279" r:id="rId30"/>
    <p:sldId id="316" r:id="rId31"/>
    <p:sldId id="286" r:id="rId32"/>
    <p:sldId id="285" r:id="rId33"/>
    <p:sldId id="287" r:id="rId34"/>
    <p:sldId id="288" r:id="rId35"/>
    <p:sldId id="289" r:id="rId36"/>
    <p:sldId id="282" r:id="rId37"/>
    <p:sldId id="283" r:id="rId38"/>
    <p:sldId id="317" r:id="rId39"/>
    <p:sldId id="290" r:id="rId40"/>
    <p:sldId id="318" r:id="rId41"/>
    <p:sldId id="299" r:id="rId42"/>
    <p:sldId id="291" r:id="rId43"/>
    <p:sldId id="293" r:id="rId44"/>
    <p:sldId id="319" r:id="rId45"/>
    <p:sldId id="292" r:id="rId46"/>
    <p:sldId id="302" r:id="rId47"/>
    <p:sldId id="298" r:id="rId48"/>
    <p:sldId id="294" r:id="rId49"/>
    <p:sldId id="320" r:id="rId50"/>
    <p:sldId id="295" r:id="rId51"/>
    <p:sldId id="296" r:id="rId52"/>
    <p:sldId id="300" r:id="rId53"/>
    <p:sldId id="321" r:id="rId54"/>
    <p:sldId id="301" r:id="rId55"/>
    <p:sldId id="322" r:id="rId56"/>
    <p:sldId id="297" r:id="rId57"/>
    <p:sldId id="331" r:id="rId58"/>
    <p:sldId id="332" r:id="rId59"/>
    <p:sldId id="333" r:id="rId60"/>
    <p:sldId id="323" r:id="rId61"/>
    <p:sldId id="324" r:id="rId62"/>
    <p:sldId id="325" r:id="rId63"/>
    <p:sldId id="326" r:id="rId64"/>
    <p:sldId id="327" r:id="rId65"/>
    <p:sldId id="328" r:id="rId66"/>
    <p:sldId id="329" r:id="rId67"/>
    <p:sldId id="330" r:id="rId68"/>
    <p:sldId id="284" r:id="rId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884" autoAdjust="0"/>
  </p:normalViewPr>
  <p:slideViewPr>
    <p:cSldViewPr snapToGrid="0">
      <p:cViewPr varScale="1">
        <p:scale>
          <a:sx n="109" d="100"/>
          <a:sy n="109" d="100"/>
        </p:scale>
        <p:origin x="67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image" Target="../media/image54.svg"/><Relationship Id="rId1" Type="http://schemas.openxmlformats.org/officeDocument/2006/relationships/image" Target="../media/image50.png"/><Relationship Id="rId6" Type="http://schemas.openxmlformats.org/officeDocument/2006/relationships/image" Target="../media/image58.svg"/><Relationship Id="rId5" Type="http://schemas.openxmlformats.org/officeDocument/2006/relationships/image" Target="../media/image52.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5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image" Target="../media/image54.svg"/><Relationship Id="rId1" Type="http://schemas.openxmlformats.org/officeDocument/2006/relationships/image" Target="../media/image50.png"/><Relationship Id="rId6" Type="http://schemas.openxmlformats.org/officeDocument/2006/relationships/image" Target="../media/image58.svg"/><Relationship Id="rId5" Type="http://schemas.openxmlformats.org/officeDocument/2006/relationships/image" Target="../media/image52.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5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29603E-743E-4D13-A2F0-887838A5DD12}"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D7AAB0F0-4F3B-4C40-9635-1140669950E2}">
      <dgm:prSet custT="1"/>
      <dgm:spPr/>
      <dgm:t>
        <a:bodyPr anchor="t"/>
        <a:lstStyle/>
        <a:p>
          <a:pPr>
            <a:lnSpc>
              <a:spcPct val="100000"/>
            </a:lnSpc>
          </a:pPr>
          <a:r>
            <a:rPr lang="tr-TR" sz="1600" dirty="0">
              <a:latin typeface="Times New Roman" panose="02020603050405020304" pitchFamily="18" charset="0"/>
              <a:cs typeface="Times New Roman" panose="02020603050405020304" pitchFamily="18" charset="0"/>
            </a:rPr>
            <a:t>20 Haziran 2021 tarihli ve 31517 sayılı Resmi </a:t>
          </a:r>
          <a:r>
            <a:rPr lang="tr-TR" sz="1600" dirty="0" err="1">
              <a:latin typeface="Times New Roman" panose="02020603050405020304" pitchFamily="18" charset="0"/>
              <a:cs typeface="Times New Roman" panose="02020603050405020304" pitchFamily="18" charset="0"/>
            </a:rPr>
            <a:t>Gazete’de</a:t>
          </a:r>
          <a:r>
            <a:rPr lang="tr-TR" sz="1600" dirty="0">
              <a:latin typeface="Times New Roman" panose="02020603050405020304" pitchFamily="18" charset="0"/>
              <a:cs typeface="Times New Roman" panose="02020603050405020304" pitchFamily="18" charset="0"/>
            </a:rPr>
            <a:t> yayımlanan mevzuat değişiklikleri ile 20 Temmuz 2021 tarihi itibariyle Kamu İhale Kurumuna yapılacak </a:t>
          </a:r>
          <a:r>
            <a:rPr lang="tr-TR" sz="1600" dirty="0" err="1">
              <a:latin typeface="Times New Roman" panose="02020603050405020304" pitchFamily="18" charset="0"/>
              <a:cs typeface="Times New Roman" panose="02020603050405020304" pitchFamily="18" charset="0"/>
            </a:rPr>
            <a:t>itirazen</a:t>
          </a:r>
          <a:r>
            <a:rPr lang="tr-TR" sz="1600" dirty="0">
              <a:latin typeface="Times New Roman" panose="02020603050405020304" pitchFamily="18" charset="0"/>
              <a:cs typeface="Times New Roman" panose="02020603050405020304" pitchFamily="18" charset="0"/>
            </a:rPr>
            <a:t> şikayet başvurularının EKAP üzerinden e-imza kullanılarak (e-</a:t>
          </a:r>
          <a:r>
            <a:rPr lang="tr-TR" sz="1600" dirty="0" err="1">
              <a:latin typeface="Times New Roman" panose="02020603050405020304" pitchFamily="18" charset="0"/>
              <a:cs typeface="Times New Roman" panose="02020603050405020304" pitchFamily="18" charset="0"/>
            </a:rPr>
            <a:t>itirazen</a:t>
          </a:r>
          <a:r>
            <a:rPr lang="tr-TR" sz="1600" dirty="0">
              <a:latin typeface="Times New Roman" panose="02020603050405020304" pitchFamily="18" charset="0"/>
              <a:cs typeface="Times New Roman" panose="02020603050405020304" pitchFamily="18" charset="0"/>
            </a:rPr>
            <a:t> şikayet) yapılabilmesi imkanı getirilmiştir.</a:t>
          </a:r>
          <a:endParaRPr lang="en-US" sz="1600" dirty="0">
            <a:latin typeface="Times New Roman" panose="02020603050405020304" pitchFamily="18" charset="0"/>
            <a:cs typeface="Times New Roman" panose="02020603050405020304" pitchFamily="18" charset="0"/>
          </a:endParaRPr>
        </a:p>
      </dgm:t>
    </dgm:pt>
    <dgm:pt modelId="{0CADABCA-0C9F-41B3-8715-9B8C5D3B4BEB}" type="parTrans" cxnId="{DA580E6A-DBAA-4B83-8545-D1A36585C227}">
      <dgm:prSet/>
      <dgm:spPr/>
      <dgm:t>
        <a:bodyPr/>
        <a:lstStyle/>
        <a:p>
          <a:endParaRPr lang="en-US" sz="2000">
            <a:latin typeface="Times New Roman" panose="02020603050405020304" pitchFamily="18" charset="0"/>
            <a:cs typeface="Times New Roman" panose="02020603050405020304" pitchFamily="18" charset="0"/>
          </a:endParaRPr>
        </a:p>
      </dgm:t>
    </dgm:pt>
    <dgm:pt modelId="{FF02CF4B-4BC9-456E-932E-B2ACBC2254EF}" type="sibTrans" cxnId="{DA580E6A-DBAA-4B83-8545-D1A36585C227}">
      <dgm:prSet/>
      <dgm:spPr/>
      <dgm:t>
        <a:bodyPr/>
        <a:lstStyle/>
        <a:p>
          <a:pPr>
            <a:lnSpc>
              <a:spcPct val="100000"/>
            </a:lnSpc>
          </a:pPr>
          <a:endParaRPr lang="en-US" sz="2000">
            <a:latin typeface="Times New Roman" panose="02020603050405020304" pitchFamily="18" charset="0"/>
            <a:cs typeface="Times New Roman" panose="02020603050405020304" pitchFamily="18" charset="0"/>
          </a:endParaRPr>
        </a:p>
      </dgm:t>
    </dgm:pt>
    <dgm:pt modelId="{52F2FD89-5169-42A0-8988-056286BC1C4B}">
      <dgm:prSet custT="1"/>
      <dgm:spPr/>
      <dgm:t>
        <a:bodyPr anchor="t"/>
        <a:lstStyle/>
        <a:p>
          <a:pPr>
            <a:lnSpc>
              <a:spcPct val="100000"/>
            </a:lnSpc>
          </a:pPr>
          <a:r>
            <a:rPr lang="tr-TR" sz="1600" dirty="0">
              <a:latin typeface="Times New Roman" panose="02020603050405020304" pitchFamily="18" charset="0"/>
              <a:cs typeface="Times New Roman" panose="02020603050405020304" pitchFamily="18" charset="0"/>
            </a:rPr>
            <a:t>Bu kapsamda, e-</a:t>
          </a:r>
          <a:r>
            <a:rPr lang="tr-TR" sz="1600" dirty="0" err="1">
              <a:latin typeface="Times New Roman" panose="02020603050405020304" pitchFamily="18" charset="0"/>
              <a:cs typeface="Times New Roman" panose="02020603050405020304" pitchFamily="18" charset="0"/>
            </a:rPr>
            <a:t>itirazen</a:t>
          </a:r>
          <a:r>
            <a:rPr lang="tr-TR" sz="1600" dirty="0">
              <a:latin typeface="Times New Roman" panose="02020603050405020304" pitchFamily="18" charset="0"/>
              <a:cs typeface="Times New Roman" panose="02020603050405020304" pitchFamily="18" charset="0"/>
            </a:rPr>
            <a:t> şikayet başvurusu uygulaması 20 Temmuz 2021’da devreye alınmıştır. Uygulama ile </a:t>
          </a:r>
          <a:r>
            <a:rPr lang="tr-TR" sz="1600" dirty="0" err="1">
              <a:latin typeface="Times New Roman" panose="02020603050405020304" pitchFamily="18" charset="0"/>
              <a:cs typeface="Times New Roman" panose="02020603050405020304" pitchFamily="18" charset="0"/>
            </a:rPr>
            <a:t>itirazen</a:t>
          </a:r>
          <a:r>
            <a:rPr lang="tr-TR" sz="1600" dirty="0">
              <a:latin typeface="Times New Roman" panose="02020603050405020304" pitchFamily="18" charset="0"/>
              <a:cs typeface="Times New Roman" panose="02020603050405020304" pitchFamily="18" charset="0"/>
            </a:rPr>
            <a:t> şikayet başvurularının daha kolay ve hızlı bir şekilde yapılması sağlanarak, başvuruların şekil unsurlarına ilişkin yapılabilecek hataların önüne geçilmesi ve başvuru müessesenin etkinliğinin artırılması hedeflenmektedir.</a:t>
          </a:r>
          <a:endParaRPr lang="en-US" sz="1600" dirty="0">
            <a:latin typeface="Times New Roman" panose="02020603050405020304" pitchFamily="18" charset="0"/>
            <a:cs typeface="Times New Roman" panose="02020603050405020304" pitchFamily="18" charset="0"/>
          </a:endParaRPr>
        </a:p>
      </dgm:t>
    </dgm:pt>
    <dgm:pt modelId="{F3610911-BF51-41F7-98C1-6883E407259B}" type="parTrans" cxnId="{EC571F5B-D13C-4F19-AFB9-4E174EED18C7}">
      <dgm:prSet/>
      <dgm:spPr/>
      <dgm:t>
        <a:bodyPr/>
        <a:lstStyle/>
        <a:p>
          <a:endParaRPr lang="en-US" sz="2000">
            <a:latin typeface="Times New Roman" panose="02020603050405020304" pitchFamily="18" charset="0"/>
            <a:cs typeface="Times New Roman" panose="02020603050405020304" pitchFamily="18" charset="0"/>
          </a:endParaRPr>
        </a:p>
      </dgm:t>
    </dgm:pt>
    <dgm:pt modelId="{2A089DA5-5104-4755-B2DE-1250DE976391}" type="sibTrans" cxnId="{EC571F5B-D13C-4F19-AFB9-4E174EED18C7}">
      <dgm:prSet/>
      <dgm:spPr/>
      <dgm:t>
        <a:bodyPr/>
        <a:lstStyle/>
        <a:p>
          <a:pPr>
            <a:lnSpc>
              <a:spcPct val="100000"/>
            </a:lnSpc>
          </a:pPr>
          <a:endParaRPr lang="en-US" sz="2000">
            <a:latin typeface="Times New Roman" panose="02020603050405020304" pitchFamily="18" charset="0"/>
            <a:cs typeface="Times New Roman" panose="02020603050405020304" pitchFamily="18" charset="0"/>
          </a:endParaRPr>
        </a:p>
      </dgm:t>
    </dgm:pt>
    <dgm:pt modelId="{FEF2178A-17F0-4A75-BEE6-D56B33B911D4}">
      <dgm:prSet custT="1"/>
      <dgm:spPr/>
      <dgm:t>
        <a:bodyPr anchor="t"/>
        <a:lstStyle/>
        <a:p>
          <a:pPr>
            <a:lnSpc>
              <a:spcPct val="100000"/>
            </a:lnSpc>
          </a:pPr>
          <a:r>
            <a:rPr lang="tr-TR" sz="1600" dirty="0">
              <a:latin typeface="Times New Roman" panose="02020603050405020304" pitchFamily="18" charset="0"/>
              <a:cs typeface="Times New Roman" panose="02020603050405020304" pitchFamily="18" charset="0"/>
            </a:rPr>
            <a:t>– e-</a:t>
          </a:r>
          <a:r>
            <a:rPr lang="tr-TR" sz="1600" dirty="0" err="1">
              <a:latin typeface="Times New Roman" panose="02020603050405020304" pitchFamily="18" charset="0"/>
              <a:cs typeface="Times New Roman" panose="02020603050405020304" pitchFamily="18" charset="0"/>
            </a:rPr>
            <a:t>itirazen</a:t>
          </a:r>
          <a:r>
            <a:rPr lang="tr-TR" sz="1600" dirty="0">
              <a:latin typeface="Times New Roman" panose="02020603050405020304" pitchFamily="18" charset="0"/>
              <a:cs typeface="Times New Roman" panose="02020603050405020304" pitchFamily="18" charset="0"/>
            </a:rPr>
            <a:t> şikayet başvurusu bu aşamada sadece </a:t>
          </a:r>
          <a:r>
            <a:rPr lang="tr-TR" sz="1600" dirty="0" err="1">
              <a:latin typeface="Times New Roman" panose="02020603050405020304" pitchFamily="18" charset="0"/>
              <a:cs typeface="Times New Roman" panose="02020603050405020304" pitchFamily="18" charset="0"/>
            </a:rPr>
            <a:t>EKAP’ta</a:t>
          </a:r>
          <a:r>
            <a:rPr lang="tr-TR" sz="1600" dirty="0">
              <a:latin typeface="Times New Roman" panose="02020603050405020304" pitchFamily="18" charset="0"/>
              <a:cs typeface="Times New Roman" panose="02020603050405020304" pitchFamily="18" charset="0"/>
            </a:rPr>
            <a:t> yer alan imza yetkilileri tarafından yapılabilecektir.</a:t>
          </a:r>
          <a:endParaRPr lang="en-US" sz="1600" dirty="0">
            <a:latin typeface="Times New Roman" panose="02020603050405020304" pitchFamily="18" charset="0"/>
            <a:cs typeface="Times New Roman" panose="02020603050405020304" pitchFamily="18" charset="0"/>
          </a:endParaRPr>
        </a:p>
      </dgm:t>
    </dgm:pt>
    <dgm:pt modelId="{141A9189-E991-45C8-AE2B-0B1C6F38B363}" type="parTrans" cxnId="{4EF4B7F5-0868-465E-A8D8-E1A693D37352}">
      <dgm:prSet/>
      <dgm:spPr/>
      <dgm:t>
        <a:bodyPr/>
        <a:lstStyle/>
        <a:p>
          <a:endParaRPr lang="en-US" sz="2000">
            <a:latin typeface="Times New Roman" panose="02020603050405020304" pitchFamily="18" charset="0"/>
            <a:cs typeface="Times New Roman" panose="02020603050405020304" pitchFamily="18" charset="0"/>
          </a:endParaRPr>
        </a:p>
      </dgm:t>
    </dgm:pt>
    <dgm:pt modelId="{FCCAD422-B915-4561-9861-723AB61ED0AA}" type="sibTrans" cxnId="{4EF4B7F5-0868-465E-A8D8-E1A693D37352}">
      <dgm:prSet/>
      <dgm:spPr/>
      <dgm:t>
        <a:bodyPr/>
        <a:lstStyle/>
        <a:p>
          <a:pPr>
            <a:lnSpc>
              <a:spcPct val="100000"/>
            </a:lnSpc>
          </a:pPr>
          <a:endParaRPr lang="en-US" sz="2000">
            <a:latin typeface="Times New Roman" panose="02020603050405020304" pitchFamily="18" charset="0"/>
            <a:cs typeface="Times New Roman" panose="02020603050405020304" pitchFamily="18" charset="0"/>
          </a:endParaRPr>
        </a:p>
      </dgm:t>
    </dgm:pt>
    <dgm:pt modelId="{322E596D-0957-4C3A-9939-471A49E5F649}">
      <dgm:prSet custT="1"/>
      <dgm:spPr/>
      <dgm:t>
        <a:bodyPr anchor="t"/>
        <a:lstStyle/>
        <a:p>
          <a:pPr>
            <a:lnSpc>
              <a:spcPct val="100000"/>
            </a:lnSpc>
          </a:pPr>
          <a:r>
            <a:rPr lang="tr-TR" sz="1600" dirty="0">
              <a:latin typeface="Times New Roman" panose="02020603050405020304" pitchFamily="18" charset="0"/>
              <a:cs typeface="Times New Roman" panose="02020603050405020304" pitchFamily="18" charset="0"/>
            </a:rPr>
            <a:t>– e-</a:t>
          </a:r>
          <a:r>
            <a:rPr lang="tr-TR" sz="1600" dirty="0" err="1">
              <a:latin typeface="Times New Roman" panose="02020603050405020304" pitchFamily="18" charset="0"/>
              <a:cs typeface="Times New Roman" panose="02020603050405020304" pitchFamily="18" charset="0"/>
            </a:rPr>
            <a:t>itirazen</a:t>
          </a:r>
          <a:r>
            <a:rPr lang="tr-TR" sz="1600" dirty="0">
              <a:latin typeface="Times New Roman" panose="02020603050405020304" pitchFamily="18" charset="0"/>
              <a:cs typeface="Times New Roman" panose="02020603050405020304" pitchFamily="18" charset="0"/>
            </a:rPr>
            <a:t> şikayet başvurusu yapılabilmesi için </a:t>
          </a:r>
          <a:r>
            <a:rPr lang="tr-TR" sz="1600" dirty="0" err="1">
              <a:latin typeface="Times New Roman" panose="02020603050405020304" pitchFamily="18" charset="0"/>
              <a:cs typeface="Times New Roman" panose="02020603050405020304" pitchFamily="18" charset="0"/>
            </a:rPr>
            <a:t>itirazen</a:t>
          </a:r>
          <a:r>
            <a:rPr lang="tr-TR" sz="1600" dirty="0">
              <a:latin typeface="Times New Roman" panose="02020603050405020304" pitchFamily="18" charset="0"/>
              <a:cs typeface="Times New Roman" panose="02020603050405020304" pitchFamily="18" charset="0"/>
            </a:rPr>
            <a:t> şikayet başvuru bedelinin Ziraat Bankası, Vakıfbank ve Halkbank nezdindeki Kurumsal tahsilat hesaplarına yatırılmış olması gerekmektedir.</a:t>
          </a:r>
          <a:endParaRPr lang="en-US" sz="1600" dirty="0">
            <a:latin typeface="Times New Roman" panose="02020603050405020304" pitchFamily="18" charset="0"/>
            <a:cs typeface="Times New Roman" panose="02020603050405020304" pitchFamily="18" charset="0"/>
          </a:endParaRPr>
        </a:p>
      </dgm:t>
    </dgm:pt>
    <dgm:pt modelId="{66DD9D03-EC45-4C65-89C2-C24540563CBE}" type="parTrans" cxnId="{7DAE00BA-C9D1-45BF-A6D7-3A641FB56BBB}">
      <dgm:prSet/>
      <dgm:spPr/>
      <dgm:t>
        <a:bodyPr/>
        <a:lstStyle/>
        <a:p>
          <a:endParaRPr lang="en-US" sz="2000">
            <a:latin typeface="Times New Roman" panose="02020603050405020304" pitchFamily="18" charset="0"/>
            <a:cs typeface="Times New Roman" panose="02020603050405020304" pitchFamily="18" charset="0"/>
          </a:endParaRPr>
        </a:p>
      </dgm:t>
    </dgm:pt>
    <dgm:pt modelId="{2E5E900E-B7F7-45AD-A619-36E5C576093F}" type="sibTrans" cxnId="{7DAE00BA-C9D1-45BF-A6D7-3A641FB56BBB}">
      <dgm:prSet/>
      <dgm:spPr/>
      <dgm:t>
        <a:bodyPr/>
        <a:lstStyle/>
        <a:p>
          <a:pPr>
            <a:lnSpc>
              <a:spcPct val="100000"/>
            </a:lnSpc>
          </a:pPr>
          <a:endParaRPr lang="en-US" sz="2000">
            <a:latin typeface="Times New Roman" panose="02020603050405020304" pitchFamily="18" charset="0"/>
            <a:cs typeface="Times New Roman" panose="02020603050405020304" pitchFamily="18" charset="0"/>
          </a:endParaRPr>
        </a:p>
      </dgm:t>
    </dgm:pt>
    <dgm:pt modelId="{700257A4-BEC4-4C0F-BD21-580AC96432CA}">
      <dgm:prSet custT="1"/>
      <dgm:spPr/>
      <dgm:t>
        <a:bodyPr anchor="t"/>
        <a:lstStyle/>
        <a:p>
          <a:pPr>
            <a:lnSpc>
              <a:spcPct val="100000"/>
            </a:lnSpc>
          </a:pPr>
          <a:r>
            <a:rPr lang="tr-TR" sz="1600">
              <a:latin typeface="Times New Roman" panose="02020603050405020304" pitchFamily="18" charset="0"/>
              <a:cs typeface="Times New Roman" panose="02020603050405020304" pitchFamily="18" charset="0"/>
            </a:rPr>
            <a:t>– Ortak girişimler adına e-itirazen şikayet başvurusu pilot/koordinatör ortak tarafından yapabilecektir.</a:t>
          </a:r>
          <a:endParaRPr lang="en-US" sz="1600">
            <a:latin typeface="Times New Roman" panose="02020603050405020304" pitchFamily="18" charset="0"/>
            <a:cs typeface="Times New Roman" panose="02020603050405020304" pitchFamily="18" charset="0"/>
          </a:endParaRPr>
        </a:p>
      </dgm:t>
    </dgm:pt>
    <dgm:pt modelId="{D1DD23BB-1A8A-4101-91BB-75B639F749DA}" type="parTrans" cxnId="{3CBFB627-D1E6-4602-BA4F-99665D623C38}">
      <dgm:prSet/>
      <dgm:spPr/>
      <dgm:t>
        <a:bodyPr/>
        <a:lstStyle/>
        <a:p>
          <a:endParaRPr lang="en-US" sz="2000">
            <a:latin typeface="Times New Roman" panose="02020603050405020304" pitchFamily="18" charset="0"/>
            <a:cs typeface="Times New Roman" panose="02020603050405020304" pitchFamily="18" charset="0"/>
          </a:endParaRPr>
        </a:p>
      </dgm:t>
    </dgm:pt>
    <dgm:pt modelId="{F9452669-1202-4379-9AE4-72B6E5B39352}" type="sibTrans" cxnId="{3CBFB627-D1E6-4602-BA4F-99665D623C38}">
      <dgm:prSet/>
      <dgm:spPr/>
      <dgm:t>
        <a:bodyPr/>
        <a:lstStyle/>
        <a:p>
          <a:endParaRPr lang="en-US" sz="2000">
            <a:latin typeface="Times New Roman" panose="02020603050405020304" pitchFamily="18" charset="0"/>
            <a:cs typeface="Times New Roman" panose="02020603050405020304" pitchFamily="18" charset="0"/>
          </a:endParaRPr>
        </a:p>
      </dgm:t>
    </dgm:pt>
    <dgm:pt modelId="{A94F5DD4-932F-4E6D-B5AD-8E04BEB5A3EE}" type="pres">
      <dgm:prSet presAssocID="{D629603E-743E-4D13-A2F0-887838A5DD12}" presName="root" presStyleCnt="0">
        <dgm:presLayoutVars>
          <dgm:dir/>
          <dgm:resizeHandles val="exact"/>
        </dgm:presLayoutVars>
      </dgm:prSet>
      <dgm:spPr/>
      <dgm:t>
        <a:bodyPr/>
        <a:lstStyle/>
        <a:p>
          <a:endParaRPr lang="tr-TR"/>
        </a:p>
      </dgm:t>
    </dgm:pt>
    <dgm:pt modelId="{5AF88C5C-8AA9-4A74-BDF5-BEC7A23712A2}" type="pres">
      <dgm:prSet presAssocID="{D629603E-743E-4D13-A2F0-887838A5DD12}" presName="container" presStyleCnt="0">
        <dgm:presLayoutVars>
          <dgm:dir/>
          <dgm:resizeHandles val="exact"/>
        </dgm:presLayoutVars>
      </dgm:prSet>
      <dgm:spPr/>
    </dgm:pt>
    <dgm:pt modelId="{E247C551-2C71-4CEB-9A6F-472136DBF72C}" type="pres">
      <dgm:prSet presAssocID="{D7AAB0F0-4F3B-4C40-9635-1140669950E2}" presName="compNode" presStyleCnt="0"/>
      <dgm:spPr/>
    </dgm:pt>
    <dgm:pt modelId="{D7180F47-F007-495A-B86A-FBB49C54053F}" type="pres">
      <dgm:prSet presAssocID="{D7AAB0F0-4F3B-4C40-9635-1140669950E2}" presName="iconBgRect" presStyleLbl="bgShp" presStyleIdx="0" presStyleCnt="5"/>
      <dgm:spPr/>
    </dgm:pt>
    <dgm:pt modelId="{4CF40BA8-A605-4F23-888A-3C4B1CBC5521}" type="pres">
      <dgm:prSet presAssocID="{D7AAB0F0-4F3B-4C40-9635-1140669950E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Onay işareti"/>
        </a:ext>
      </dgm:extLst>
    </dgm:pt>
    <dgm:pt modelId="{A9DD43AE-7F1F-43B7-8B8C-1BF7D5941FE7}" type="pres">
      <dgm:prSet presAssocID="{D7AAB0F0-4F3B-4C40-9635-1140669950E2}" presName="spaceRect" presStyleCnt="0"/>
      <dgm:spPr/>
    </dgm:pt>
    <dgm:pt modelId="{15294A2D-BE6F-43C8-A666-FA17C89DBE2B}" type="pres">
      <dgm:prSet presAssocID="{D7AAB0F0-4F3B-4C40-9635-1140669950E2}" presName="textRect" presStyleLbl="revTx" presStyleIdx="0" presStyleCnt="5">
        <dgm:presLayoutVars>
          <dgm:chMax val="1"/>
          <dgm:chPref val="1"/>
        </dgm:presLayoutVars>
      </dgm:prSet>
      <dgm:spPr/>
      <dgm:t>
        <a:bodyPr/>
        <a:lstStyle/>
        <a:p>
          <a:endParaRPr lang="tr-TR"/>
        </a:p>
      </dgm:t>
    </dgm:pt>
    <dgm:pt modelId="{80EF2AD5-5C05-4F63-AEB0-E1D8BF1F00D7}" type="pres">
      <dgm:prSet presAssocID="{FF02CF4B-4BC9-456E-932E-B2ACBC2254EF}" presName="sibTrans" presStyleLbl="sibTrans2D1" presStyleIdx="0" presStyleCnt="0"/>
      <dgm:spPr/>
      <dgm:t>
        <a:bodyPr/>
        <a:lstStyle/>
        <a:p>
          <a:endParaRPr lang="tr-TR"/>
        </a:p>
      </dgm:t>
    </dgm:pt>
    <dgm:pt modelId="{422C86F5-424C-4995-ACD7-4F8432EE401B}" type="pres">
      <dgm:prSet presAssocID="{52F2FD89-5169-42A0-8988-056286BC1C4B}" presName="compNode" presStyleCnt="0"/>
      <dgm:spPr/>
    </dgm:pt>
    <dgm:pt modelId="{51322373-EB31-4809-8A99-176D5040810B}" type="pres">
      <dgm:prSet presAssocID="{52F2FD89-5169-42A0-8988-056286BC1C4B}" presName="iconBgRect" presStyleLbl="bgShp" presStyleIdx="1" presStyleCnt="5"/>
      <dgm:spPr/>
    </dgm:pt>
    <dgm:pt modelId="{F0DECD3B-FEA4-49A5-8187-83A1DD28D6DB}" type="pres">
      <dgm:prSet presAssocID="{52F2FD89-5169-42A0-8988-056286BC1C4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Pazarlama"/>
        </a:ext>
      </dgm:extLst>
    </dgm:pt>
    <dgm:pt modelId="{DF631B01-350E-427D-98D8-0DC1AA7A018B}" type="pres">
      <dgm:prSet presAssocID="{52F2FD89-5169-42A0-8988-056286BC1C4B}" presName="spaceRect" presStyleCnt="0"/>
      <dgm:spPr/>
    </dgm:pt>
    <dgm:pt modelId="{333B3A85-1EEC-4872-8094-326FF9BEF015}" type="pres">
      <dgm:prSet presAssocID="{52F2FD89-5169-42A0-8988-056286BC1C4B}" presName="textRect" presStyleLbl="revTx" presStyleIdx="1" presStyleCnt="5">
        <dgm:presLayoutVars>
          <dgm:chMax val="1"/>
          <dgm:chPref val="1"/>
        </dgm:presLayoutVars>
      </dgm:prSet>
      <dgm:spPr/>
      <dgm:t>
        <a:bodyPr/>
        <a:lstStyle/>
        <a:p>
          <a:endParaRPr lang="tr-TR"/>
        </a:p>
      </dgm:t>
    </dgm:pt>
    <dgm:pt modelId="{1F232C46-8CAA-4626-B34B-2BD0385B4116}" type="pres">
      <dgm:prSet presAssocID="{2A089DA5-5104-4755-B2DE-1250DE976391}" presName="sibTrans" presStyleLbl="sibTrans2D1" presStyleIdx="0" presStyleCnt="0"/>
      <dgm:spPr/>
      <dgm:t>
        <a:bodyPr/>
        <a:lstStyle/>
        <a:p>
          <a:endParaRPr lang="tr-TR"/>
        </a:p>
      </dgm:t>
    </dgm:pt>
    <dgm:pt modelId="{D8218283-D9FE-4774-BD8E-B92E45CDA577}" type="pres">
      <dgm:prSet presAssocID="{FEF2178A-17F0-4A75-BEE6-D56B33B911D4}" presName="compNode" presStyleCnt="0"/>
      <dgm:spPr/>
    </dgm:pt>
    <dgm:pt modelId="{06561C1B-15AF-4D8A-9EB1-9A3A49F46EFB}" type="pres">
      <dgm:prSet presAssocID="{FEF2178A-17F0-4A75-BEE6-D56B33B911D4}" presName="iconBgRect" presStyleLbl="bgShp" presStyleIdx="2" presStyleCnt="5" custScaleY="99986" custLinFactNeighborX="-11785" custLinFactNeighborY="20624"/>
      <dgm:spPr/>
    </dgm:pt>
    <dgm:pt modelId="{60D66D6D-8EE5-4C62-A79A-C4B16249DE2A}" type="pres">
      <dgm:prSet presAssocID="{FEF2178A-17F0-4A75-BEE6-D56B33B911D4}" presName="iconRect" presStyleLbl="node1" presStyleIdx="2" presStyleCnt="5" custLinFactNeighborX="-20319" custLinFactNeighborY="2920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Belge"/>
        </a:ext>
      </dgm:extLst>
    </dgm:pt>
    <dgm:pt modelId="{FE78D337-4BA8-4129-9BF2-0A56F2AF61D8}" type="pres">
      <dgm:prSet presAssocID="{FEF2178A-17F0-4A75-BEE6-D56B33B911D4}" presName="spaceRect" presStyleCnt="0"/>
      <dgm:spPr/>
    </dgm:pt>
    <dgm:pt modelId="{C57B4027-91F6-463F-B575-D7E8F7CBF22C}" type="pres">
      <dgm:prSet presAssocID="{FEF2178A-17F0-4A75-BEE6-D56B33B911D4}" presName="textRect" presStyleLbl="revTx" presStyleIdx="2" presStyleCnt="5" custLinFactNeighborX="-3565" custLinFactNeighborY="35355">
        <dgm:presLayoutVars>
          <dgm:chMax val="1"/>
          <dgm:chPref val="1"/>
        </dgm:presLayoutVars>
      </dgm:prSet>
      <dgm:spPr/>
      <dgm:t>
        <a:bodyPr/>
        <a:lstStyle/>
        <a:p>
          <a:endParaRPr lang="tr-TR"/>
        </a:p>
      </dgm:t>
    </dgm:pt>
    <dgm:pt modelId="{D8E882BC-4BF1-47B5-8957-39D20E7D9542}" type="pres">
      <dgm:prSet presAssocID="{FCCAD422-B915-4561-9861-723AB61ED0AA}" presName="sibTrans" presStyleLbl="sibTrans2D1" presStyleIdx="0" presStyleCnt="0"/>
      <dgm:spPr/>
      <dgm:t>
        <a:bodyPr/>
        <a:lstStyle/>
        <a:p>
          <a:endParaRPr lang="tr-TR"/>
        </a:p>
      </dgm:t>
    </dgm:pt>
    <dgm:pt modelId="{34103AEC-31FA-48B7-853C-940C2E89ED75}" type="pres">
      <dgm:prSet presAssocID="{322E596D-0957-4C3A-9939-471A49E5F649}" presName="compNode" presStyleCnt="0"/>
      <dgm:spPr/>
    </dgm:pt>
    <dgm:pt modelId="{62A33D7A-47E4-4DE1-8B62-C0F7B52D8200}" type="pres">
      <dgm:prSet presAssocID="{322E596D-0957-4C3A-9939-471A49E5F649}" presName="iconBgRect" presStyleLbl="bgShp" presStyleIdx="3" presStyleCnt="5" custLinFactNeighborX="3308" custLinFactNeighborY="33569"/>
      <dgm:spPr/>
    </dgm:pt>
    <dgm:pt modelId="{96318938-0A29-4E22-A085-A2975BDCFD5F}" type="pres">
      <dgm:prSet presAssocID="{322E596D-0957-4C3A-9939-471A49E5F649}" presName="iconRect" presStyleLbl="node1" presStyleIdx="3" presStyleCnt="5" custLinFactNeighborX="5262" custLinFactNeighborY="50512"/>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dgm:spPr>
      <dgm:extLst>
        <a:ext uri="{E40237B7-FDA0-4F09-8148-C483321AD2D9}">
          <dgm14:cNvPr xmlns:dgm14="http://schemas.microsoft.com/office/drawing/2010/diagram" id="0" name="" descr="Call center"/>
        </a:ext>
      </dgm:extLst>
    </dgm:pt>
    <dgm:pt modelId="{06C5C7DA-7533-48FF-AE68-38FE9F77B3C4}" type="pres">
      <dgm:prSet presAssocID="{322E596D-0957-4C3A-9939-471A49E5F649}" presName="spaceRect" presStyleCnt="0"/>
      <dgm:spPr/>
    </dgm:pt>
    <dgm:pt modelId="{9E77DD63-6F2E-40E2-93FE-0D23CC612244}" type="pres">
      <dgm:prSet presAssocID="{322E596D-0957-4C3A-9939-471A49E5F649}" presName="textRect" presStyleLbl="revTx" presStyleIdx="3" presStyleCnt="5" custLinFactNeighborX="-518" custLinFactNeighborY="50049">
        <dgm:presLayoutVars>
          <dgm:chMax val="1"/>
          <dgm:chPref val="1"/>
        </dgm:presLayoutVars>
      </dgm:prSet>
      <dgm:spPr/>
      <dgm:t>
        <a:bodyPr/>
        <a:lstStyle/>
        <a:p>
          <a:endParaRPr lang="tr-TR"/>
        </a:p>
      </dgm:t>
    </dgm:pt>
    <dgm:pt modelId="{DECF7542-2DFB-44D2-825B-783A3576F30B}" type="pres">
      <dgm:prSet presAssocID="{2E5E900E-B7F7-45AD-A619-36E5C576093F}" presName="sibTrans" presStyleLbl="sibTrans2D1" presStyleIdx="0" presStyleCnt="0"/>
      <dgm:spPr/>
      <dgm:t>
        <a:bodyPr/>
        <a:lstStyle/>
        <a:p>
          <a:endParaRPr lang="tr-TR"/>
        </a:p>
      </dgm:t>
    </dgm:pt>
    <dgm:pt modelId="{0ADA3F85-402A-4F2F-B732-EC7FFD9F63AB}" type="pres">
      <dgm:prSet presAssocID="{700257A4-BEC4-4C0F-BD21-580AC96432CA}" presName="compNode" presStyleCnt="0"/>
      <dgm:spPr/>
    </dgm:pt>
    <dgm:pt modelId="{A2EAC7CD-6620-43FB-A32C-5947CCBDAEA1}" type="pres">
      <dgm:prSet presAssocID="{700257A4-BEC4-4C0F-BD21-580AC96432CA}" presName="iconBgRect" presStyleLbl="bgShp" presStyleIdx="4" presStyleCnt="5"/>
      <dgm:spPr/>
    </dgm:pt>
    <dgm:pt modelId="{39C08E5F-7DBF-4E1E-956B-78E16248FA9F}" type="pres">
      <dgm:prSet presAssocID="{700257A4-BEC4-4C0F-BD21-580AC96432CA}"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dgm:spPr>
      <dgm:extLst>
        <a:ext uri="{E40237B7-FDA0-4F09-8148-C483321AD2D9}">
          <dgm14:cNvPr xmlns:dgm14="http://schemas.microsoft.com/office/drawing/2010/diagram" id="0" name="" descr="Helikopter"/>
        </a:ext>
      </dgm:extLst>
    </dgm:pt>
    <dgm:pt modelId="{57FAAC3E-FEBD-4012-BE0B-6F505F832E43}" type="pres">
      <dgm:prSet presAssocID="{700257A4-BEC4-4C0F-BD21-580AC96432CA}" presName="spaceRect" presStyleCnt="0"/>
      <dgm:spPr/>
    </dgm:pt>
    <dgm:pt modelId="{5088D6AD-0BB0-4B57-A0A2-DFFCF6307A45}" type="pres">
      <dgm:prSet presAssocID="{700257A4-BEC4-4C0F-BD21-580AC96432CA}" presName="textRect" presStyleLbl="revTx" presStyleIdx="4" presStyleCnt="5">
        <dgm:presLayoutVars>
          <dgm:chMax val="1"/>
          <dgm:chPref val="1"/>
        </dgm:presLayoutVars>
      </dgm:prSet>
      <dgm:spPr/>
      <dgm:t>
        <a:bodyPr/>
        <a:lstStyle/>
        <a:p>
          <a:endParaRPr lang="tr-TR"/>
        </a:p>
      </dgm:t>
    </dgm:pt>
  </dgm:ptLst>
  <dgm:cxnLst>
    <dgm:cxn modelId="{EE519E6A-FC5B-4F54-8451-E26BAFAAC65C}" type="presOf" srcId="{700257A4-BEC4-4C0F-BD21-580AC96432CA}" destId="{5088D6AD-0BB0-4B57-A0A2-DFFCF6307A45}" srcOrd="0" destOrd="0" presId="urn:microsoft.com/office/officeart/2018/2/layout/IconCircleList"/>
    <dgm:cxn modelId="{0F68662C-3643-400A-B4DE-2F80717675E9}" type="presOf" srcId="{FEF2178A-17F0-4A75-BEE6-D56B33B911D4}" destId="{C57B4027-91F6-463F-B575-D7E8F7CBF22C}" srcOrd="0" destOrd="0" presId="urn:microsoft.com/office/officeart/2018/2/layout/IconCircleList"/>
    <dgm:cxn modelId="{7DAE00BA-C9D1-45BF-A6D7-3A641FB56BBB}" srcId="{D629603E-743E-4D13-A2F0-887838A5DD12}" destId="{322E596D-0957-4C3A-9939-471A49E5F649}" srcOrd="3" destOrd="0" parTransId="{66DD9D03-EC45-4C65-89C2-C24540563CBE}" sibTransId="{2E5E900E-B7F7-45AD-A619-36E5C576093F}"/>
    <dgm:cxn modelId="{F10C3E53-AAF4-4AE6-A667-71BC0819093C}" type="presOf" srcId="{52F2FD89-5169-42A0-8988-056286BC1C4B}" destId="{333B3A85-1EEC-4872-8094-326FF9BEF015}" srcOrd="0" destOrd="0" presId="urn:microsoft.com/office/officeart/2018/2/layout/IconCircleList"/>
    <dgm:cxn modelId="{97CA7636-F733-49F5-8C5C-02B3FD4F840D}" type="presOf" srcId="{FF02CF4B-4BC9-456E-932E-B2ACBC2254EF}" destId="{80EF2AD5-5C05-4F63-AEB0-E1D8BF1F00D7}" srcOrd="0" destOrd="0" presId="urn:microsoft.com/office/officeart/2018/2/layout/IconCircleList"/>
    <dgm:cxn modelId="{7F183C0A-8CA2-4E6F-8EE3-41D41242CBE1}" type="presOf" srcId="{2E5E900E-B7F7-45AD-A619-36E5C576093F}" destId="{DECF7542-2DFB-44D2-825B-783A3576F30B}" srcOrd="0" destOrd="0" presId="urn:microsoft.com/office/officeart/2018/2/layout/IconCircleList"/>
    <dgm:cxn modelId="{682412CC-7FF6-4198-8E09-52C19D3BF3D5}" type="presOf" srcId="{D629603E-743E-4D13-A2F0-887838A5DD12}" destId="{A94F5DD4-932F-4E6D-B5AD-8E04BEB5A3EE}" srcOrd="0" destOrd="0" presId="urn:microsoft.com/office/officeart/2018/2/layout/IconCircleList"/>
    <dgm:cxn modelId="{4EF4B7F5-0868-465E-A8D8-E1A693D37352}" srcId="{D629603E-743E-4D13-A2F0-887838A5DD12}" destId="{FEF2178A-17F0-4A75-BEE6-D56B33B911D4}" srcOrd="2" destOrd="0" parTransId="{141A9189-E991-45C8-AE2B-0B1C6F38B363}" sibTransId="{FCCAD422-B915-4561-9861-723AB61ED0AA}"/>
    <dgm:cxn modelId="{E39F2656-1292-4237-A2E2-A11B92C6926D}" type="presOf" srcId="{FCCAD422-B915-4561-9861-723AB61ED0AA}" destId="{D8E882BC-4BF1-47B5-8957-39D20E7D9542}" srcOrd="0" destOrd="0" presId="urn:microsoft.com/office/officeart/2018/2/layout/IconCircleList"/>
    <dgm:cxn modelId="{4EB04FAC-93A7-4BF4-A5B1-5D946D33098F}" type="presOf" srcId="{D7AAB0F0-4F3B-4C40-9635-1140669950E2}" destId="{15294A2D-BE6F-43C8-A666-FA17C89DBE2B}" srcOrd="0" destOrd="0" presId="urn:microsoft.com/office/officeart/2018/2/layout/IconCircleList"/>
    <dgm:cxn modelId="{EC571F5B-D13C-4F19-AFB9-4E174EED18C7}" srcId="{D629603E-743E-4D13-A2F0-887838A5DD12}" destId="{52F2FD89-5169-42A0-8988-056286BC1C4B}" srcOrd="1" destOrd="0" parTransId="{F3610911-BF51-41F7-98C1-6883E407259B}" sibTransId="{2A089DA5-5104-4755-B2DE-1250DE976391}"/>
    <dgm:cxn modelId="{2FEF67C0-D1F2-4671-B591-63410CAD7EFD}" type="presOf" srcId="{2A089DA5-5104-4755-B2DE-1250DE976391}" destId="{1F232C46-8CAA-4626-B34B-2BD0385B4116}" srcOrd="0" destOrd="0" presId="urn:microsoft.com/office/officeart/2018/2/layout/IconCircleList"/>
    <dgm:cxn modelId="{DA580E6A-DBAA-4B83-8545-D1A36585C227}" srcId="{D629603E-743E-4D13-A2F0-887838A5DD12}" destId="{D7AAB0F0-4F3B-4C40-9635-1140669950E2}" srcOrd="0" destOrd="0" parTransId="{0CADABCA-0C9F-41B3-8715-9B8C5D3B4BEB}" sibTransId="{FF02CF4B-4BC9-456E-932E-B2ACBC2254EF}"/>
    <dgm:cxn modelId="{3CBFB627-D1E6-4602-BA4F-99665D623C38}" srcId="{D629603E-743E-4D13-A2F0-887838A5DD12}" destId="{700257A4-BEC4-4C0F-BD21-580AC96432CA}" srcOrd="4" destOrd="0" parTransId="{D1DD23BB-1A8A-4101-91BB-75B639F749DA}" sibTransId="{F9452669-1202-4379-9AE4-72B6E5B39352}"/>
    <dgm:cxn modelId="{FCA46972-76FD-462A-AC22-00EFD19E37BB}" type="presOf" srcId="{322E596D-0957-4C3A-9939-471A49E5F649}" destId="{9E77DD63-6F2E-40E2-93FE-0D23CC612244}" srcOrd="0" destOrd="0" presId="urn:microsoft.com/office/officeart/2018/2/layout/IconCircleList"/>
    <dgm:cxn modelId="{B7124400-6A08-4DFB-B00E-8A2161721BA9}" type="presParOf" srcId="{A94F5DD4-932F-4E6D-B5AD-8E04BEB5A3EE}" destId="{5AF88C5C-8AA9-4A74-BDF5-BEC7A23712A2}" srcOrd="0" destOrd="0" presId="urn:microsoft.com/office/officeart/2018/2/layout/IconCircleList"/>
    <dgm:cxn modelId="{E2B04DDD-A95E-4C78-AEC2-EE03754AB706}" type="presParOf" srcId="{5AF88C5C-8AA9-4A74-BDF5-BEC7A23712A2}" destId="{E247C551-2C71-4CEB-9A6F-472136DBF72C}" srcOrd="0" destOrd="0" presId="urn:microsoft.com/office/officeart/2018/2/layout/IconCircleList"/>
    <dgm:cxn modelId="{254FE222-C0CA-416C-8EA0-B751DBB3053C}" type="presParOf" srcId="{E247C551-2C71-4CEB-9A6F-472136DBF72C}" destId="{D7180F47-F007-495A-B86A-FBB49C54053F}" srcOrd="0" destOrd="0" presId="urn:microsoft.com/office/officeart/2018/2/layout/IconCircleList"/>
    <dgm:cxn modelId="{4E39CB19-D6AE-4428-AE58-7C84F0D63108}" type="presParOf" srcId="{E247C551-2C71-4CEB-9A6F-472136DBF72C}" destId="{4CF40BA8-A605-4F23-888A-3C4B1CBC5521}" srcOrd="1" destOrd="0" presId="urn:microsoft.com/office/officeart/2018/2/layout/IconCircleList"/>
    <dgm:cxn modelId="{C9AD9309-0288-40B7-AFF1-6A0D1D08239C}" type="presParOf" srcId="{E247C551-2C71-4CEB-9A6F-472136DBF72C}" destId="{A9DD43AE-7F1F-43B7-8B8C-1BF7D5941FE7}" srcOrd="2" destOrd="0" presId="urn:microsoft.com/office/officeart/2018/2/layout/IconCircleList"/>
    <dgm:cxn modelId="{898039A5-7CA8-401D-A9B1-19E772EB0C28}" type="presParOf" srcId="{E247C551-2C71-4CEB-9A6F-472136DBF72C}" destId="{15294A2D-BE6F-43C8-A666-FA17C89DBE2B}" srcOrd="3" destOrd="0" presId="urn:microsoft.com/office/officeart/2018/2/layout/IconCircleList"/>
    <dgm:cxn modelId="{A02EAB89-D052-4527-8314-5D06FD6C03B5}" type="presParOf" srcId="{5AF88C5C-8AA9-4A74-BDF5-BEC7A23712A2}" destId="{80EF2AD5-5C05-4F63-AEB0-E1D8BF1F00D7}" srcOrd="1" destOrd="0" presId="urn:microsoft.com/office/officeart/2018/2/layout/IconCircleList"/>
    <dgm:cxn modelId="{A7445B5A-FB13-4C8F-A940-40820F664976}" type="presParOf" srcId="{5AF88C5C-8AA9-4A74-BDF5-BEC7A23712A2}" destId="{422C86F5-424C-4995-ACD7-4F8432EE401B}" srcOrd="2" destOrd="0" presId="urn:microsoft.com/office/officeart/2018/2/layout/IconCircleList"/>
    <dgm:cxn modelId="{327026FB-70CC-4C48-BCCA-C99C9E83C0B0}" type="presParOf" srcId="{422C86F5-424C-4995-ACD7-4F8432EE401B}" destId="{51322373-EB31-4809-8A99-176D5040810B}" srcOrd="0" destOrd="0" presId="urn:microsoft.com/office/officeart/2018/2/layout/IconCircleList"/>
    <dgm:cxn modelId="{D92A5478-2602-43C1-8B89-6493BDFF881D}" type="presParOf" srcId="{422C86F5-424C-4995-ACD7-4F8432EE401B}" destId="{F0DECD3B-FEA4-49A5-8187-83A1DD28D6DB}" srcOrd="1" destOrd="0" presId="urn:microsoft.com/office/officeart/2018/2/layout/IconCircleList"/>
    <dgm:cxn modelId="{62A3C4A5-6ACE-4D75-9029-A094CFC92990}" type="presParOf" srcId="{422C86F5-424C-4995-ACD7-4F8432EE401B}" destId="{DF631B01-350E-427D-98D8-0DC1AA7A018B}" srcOrd="2" destOrd="0" presId="urn:microsoft.com/office/officeart/2018/2/layout/IconCircleList"/>
    <dgm:cxn modelId="{2D657177-CF7C-414D-AD94-51173721B58C}" type="presParOf" srcId="{422C86F5-424C-4995-ACD7-4F8432EE401B}" destId="{333B3A85-1EEC-4872-8094-326FF9BEF015}" srcOrd="3" destOrd="0" presId="urn:microsoft.com/office/officeart/2018/2/layout/IconCircleList"/>
    <dgm:cxn modelId="{A26205D4-43CF-4C6A-9748-356858E63866}" type="presParOf" srcId="{5AF88C5C-8AA9-4A74-BDF5-BEC7A23712A2}" destId="{1F232C46-8CAA-4626-B34B-2BD0385B4116}" srcOrd="3" destOrd="0" presId="urn:microsoft.com/office/officeart/2018/2/layout/IconCircleList"/>
    <dgm:cxn modelId="{04A1B840-0D24-4CDD-98CC-1BB0BD4E80D3}" type="presParOf" srcId="{5AF88C5C-8AA9-4A74-BDF5-BEC7A23712A2}" destId="{D8218283-D9FE-4774-BD8E-B92E45CDA577}" srcOrd="4" destOrd="0" presId="urn:microsoft.com/office/officeart/2018/2/layout/IconCircleList"/>
    <dgm:cxn modelId="{A7D5C402-4D02-42DC-94EE-8ACFDDE37EFD}" type="presParOf" srcId="{D8218283-D9FE-4774-BD8E-B92E45CDA577}" destId="{06561C1B-15AF-4D8A-9EB1-9A3A49F46EFB}" srcOrd="0" destOrd="0" presId="urn:microsoft.com/office/officeart/2018/2/layout/IconCircleList"/>
    <dgm:cxn modelId="{FB1E2824-34C8-4FEE-83A5-45B456F7E887}" type="presParOf" srcId="{D8218283-D9FE-4774-BD8E-B92E45CDA577}" destId="{60D66D6D-8EE5-4C62-A79A-C4B16249DE2A}" srcOrd="1" destOrd="0" presId="urn:microsoft.com/office/officeart/2018/2/layout/IconCircleList"/>
    <dgm:cxn modelId="{05869750-77EE-47CD-9186-F4788AB349B4}" type="presParOf" srcId="{D8218283-D9FE-4774-BD8E-B92E45CDA577}" destId="{FE78D337-4BA8-4129-9BF2-0A56F2AF61D8}" srcOrd="2" destOrd="0" presId="urn:microsoft.com/office/officeart/2018/2/layout/IconCircleList"/>
    <dgm:cxn modelId="{494057A6-56DF-4DF4-AE32-57F11DE09BD2}" type="presParOf" srcId="{D8218283-D9FE-4774-BD8E-B92E45CDA577}" destId="{C57B4027-91F6-463F-B575-D7E8F7CBF22C}" srcOrd="3" destOrd="0" presId="urn:microsoft.com/office/officeart/2018/2/layout/IconCircleList"/>
    <dgm:cxn modelId="{E1CDDC75-B258-40F1-862B-B7F4F6DA50B5}" type="presParOf" srcId="{5AF88C5C-8AA9-4A74-BDF5-BEC7A23712A2}" destId="{D8E882BC-4BF1-47B5-8957-39D20E7D9542}" srcOrd="5" destOrd="0" presId="urn:microsoft.com/office/officeart/2018/2/layout/IconCircleList"/>
    <dgm:cxn modelId="{95E5538A-1EBD-4E87-A65D-FBC49E43D506}" type="presParOf" srcId="{5AF88C5C-8AA9-4A74-BDF5-BEC7A23712A2}" destId="{34103AEC-31FA-48B7-853C-940C2E89ED75}" srcOrd="6" destOrd="0" presId="urn:microsoft.com/office/officeart/2018/2/layout/IconCircleList"/>
    <dgm:cxn modelId="{0EA8F1F3-2935-4B29-BE61-3875D55E9CDD}" type="presParOf" srcId="{34103AEC-31FA-48B7-853C-940C2E89ED75}" destId="{62A33D7A-47E4-4DE1-8B62-C0F7B52D8200}" srcOrd="0" destOrd="0" presId="urn:microsoft.com/office/officeart/2018/2/layout/IconCircleList"/>
    <dgm:cxn modelId="{499D216D-72F5-4F13-8D9B-36B19CD8D0D5}" type="presParOf" srcId="{34103AEC-31FA-48B7-853C-940C2E89ED75}" destId="{96318938-0A29-4E22-A085-A2975BDCFD5F}" srcOrd="1" destOrd="0" presId="urn:microsoft.com/office/officeart/2018/2/layout/IconCircleList"/>
    <dgm:cxn modelId="{9FEAFCF8-2456-480D-A132-CF93F2371F9A}" type="presParOf" srcId="{34103AEC-31FA-48B7-853C-940C2E89ED75}" destId="{06C5C7DA-7533-48FF-AE68-38FE9F77B3C4}" srcOrd="2" destOrd="0" presId="urn:microsoft.com/office/officeart/2018/2/layout/IconCircleList"/>
    <dgm:cxn modelId="{11D410CB-079A-4F58-81D9-59429EB60E8B}" type="presParOf" srcId="{34103AEC-31FA-48B7-853C-940C2E89ED75}" destId="{9E77DD63-6F2E-40E2-93FE-0D23CC612244}" srcOrd="3" destOrd="0" presId="urn:microsoft.com/office/officeart/2018/2/layout/IconCircleList"/>
    <dgm:cxn modelId="{527D24DB-E68F-4478-83DC-075654ABBD5D}" type="presParOf" srcId="{5AF88C5C-8AA9-4A74-BDF5-BEC7A23712A2}" destId="{DECF7542-2DFB-44D2-825B-783A3576F30B}" srcOrd="7" destOrd="0" presId="urn:microsoft.com/office/officeart/2018/2/layout/IconCircleList"/>
    <dgm:cxn modelId="{D7AFA083-B031-4652-A1F9-0219A078B8B2}" type="presParOf" srcId="{5AF88C5C-8AA9-4A74-BDF5-BEC7A23712A2}" destId="{0ADA3F85-402A-4F2F-B732-EC7FFD9F63AB}" srcOrd="8" destOrd="0" presId="urn:microsoft.com/office/officeart/2018/2/layout/IconCircleList"/>
    <dgm:cxn modelId="{2704995A-5E28-4C5E-991C-2F6C1E6B104A}" type="presParOf" srcId="{0ADA3F85-402A-4F2F-B732-EC7FFD9F63AB}" destId="{A2EAC7CD-6620-43FB-A32C-5947CCBDAEA1}" srcOrd="0" destOrd="0" presId="urn:microsoft.com/office/officeart/2018/2/layout/IconCircleList"/>
    <dgm:cxn modelId="{51DE80F6-7834-418C-AB40-D606BA4A9692}" type="presParOf" srcId="{0ADA3F85-402A-4F2F-B732-EC7FFD9F63AB}" destId="{39C08E5F-7DBF-4E1E-956B-78E16248FA9F}" srcOrd="1" destOrd="0" presId="urn:microsoft.com/office/officeart/2018/2/layout/IconCircleList"/>
    <dgm:cxn modelId="{8F6DB7CC-3FCE-4F10-84F5-270D8FF15362}" type="presParOf" srcId="{0ADA3F85-402A-4F2F-B732-EC7FFD9F63AB}" destId="{57FAAC3E-FEBD-4012-BE0B-6F505F832E43}" srcOrd="2" destOrd="0" presId="urn:microsoft.com/office/officeart/2018/2/layout/IconCircleList"/>
    <dgm:cxn modelId="{BECB05F6-0108-4EF7-8856-49374C8BBCFB}" type="presParOf" srcId="{0ADA3F85-402A-4F2F-B732-EC7FFD9F63AB}" destId="{5088D6AD-0BB0-4B57-A0A2-DFFCF6307A45}" srcOrd="3" destOrd="0" presId="urn:microsoft.com/office/officeart/2018/2/layout/IconCircleList"/>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80F47-F007-495A-B86A-FBB49C54053F}">
      <dsp:nvSpPr>
        <dsp:cNvPr id="0" name=""/>
        <dsp:cNvSpPr/>
      </dsp:nvSpPr>
      <dsp:spPr>
        <a:xfrm>
          <a:off x="1378988" y="117880"/>
          <a:ext cx="1193697" cy="1193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F40BA8-A605-4F23-888A-3C4B1CBC5521}">
      <dsp:nvSpPr>
        <dsp:cNvPr id="0" name=""/>
        <dsp:cNvSpPr/>
      </dsp:nvSpPr>
      <dsp:spPr>
        <a:xfrm>
          <a:off x="1629665" y="368557"/>
          <a:ext cx="692344" cy="6923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294A2D-BE6F-43C8-A666-FA17C89DBE2B}">
      <dsp:nvSpPr>
        <dsp:cNvPr id="0" name=""/>
        <dsp:cNvSpPr/>
      </dsp:nvSpPr>
      <dsp:spPr>
        <a:xfrm>
          <a:off x="2828478" y="117880"/>
          <a:ext cx="2813716" cy="1193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100000"/>
            </a:lnSpc>
            <a:spcBef>
              <a:spcPct val="0"/>
            </a:spcBef>
            <a:spcAft>
              <a:spcPct val="35000"/>
            </a:spcAft>
          </a:pPr>
          <a:r>
            <a:rPr lang="tr-TR" sz="1600" kern="1200" dirty="0">
              <a:latin typeface="Times New Roman" panose="02020603050405020304" pitchFamily="18" charset="0"/>
              <a:cs typeface="Times New Roman" panose="02020603050405020304" pitchFamily="18" charset="0"/>
            </a:rPr>
            <a:t>20 Haziran 2021 tarihli ve 31517 sayılı Resmi </a:t>
          </a:r>
          <a:r>
            <a:rPr lang="tr-TR" sz="1600" kern="1200" dirty="0" err="1">
              <a:latin typeface="Times New Roman" panose="02020603050405020304" pitchFamily="18" charset="0"/>
              <a:cs typeface="Times New Roman" panose="02020603050405020304" pitchFamily="18" charset="0"/>
            </a:rPr>
            <a:t>Gazete’de</a:t>
          </a:r>
          <a:r>
            <a:rPr lang="tr-TR" sz="1600" kern="1200" dirty="0">
              <a:latin typeface="Times New Roman" panose="02020603050405020304" pitchFamily="18" charset="0"/>
              <a:cs typeface="Times New Roman" panose="02020603050405020304" pitchFamily="18" charset="0"/>
            </a:rPr>
            <a:t> yayımlanan mevzuat değişiklikleri ile 20 Temmuz 2021 tarihi itibariyle Kamu İhale Kurumuna yapılacak </a:t>
          </a:r>
          <a:r>
            <a:rPr lang="tr-TR" sz="1600" kern="1200" dirty="0" err="1">
              <a:latin typeface="Times New Roman" panose="02020603050405020304" pitchFamily="18" charset="0"/>
              <a:cs typeface="Times New Roman" panose="02020603050405020304" pitchFamily="18" charset="0"/>
            </a:rPr>
            <a:t>itirazen</a:t>
          </a:r>
          <a:r>
            <a:rPr lang="tr-TR" sz="1600" kern="1200" dirty="0">
              <a:latin typeface="Times New Roman" panose="02020603050405020304" pitchFamily="18" charset="0"/>
              <a:cs typeface="Times New Roman" panose="02020603050405020304" pitchFamily="18" charset="0"/>
            </a:rPr>
            <a:t> şikayet başvurularının EKAP üzerinden e-imza kullanılarak (e-</a:t>
          </a:r>
          <a:r>
            <a:rPr lang="tr-TR" sz="1600" kern="1200" dirty="0" err="1">
              <a:latin typeface="Times New Roman" panose="02020603050405020304" pitchFamily="18" charset="0"/>
              <a:cs typeface="Times New Roman" panose="02020603050405020304" pitchFamily="18" charset="0"/>
            </a:rPr>
            <a:t>itirazen</a:t>
          </a:r>
          <a:r>
            <a:rPr lang="tr-TR" sz="1600" kern="1200" dirty="0">
              <a:latin typeface="Times New Roman" panose="02020603050405020304" pitchFamily="18" charset="0"/>
              <a:cs typeface="Times New Roman" panose="02020603050405020304" pitchFamily="18" charset="0"/>
            </a:rPr>
            <a:t> şikayet) yapılabilmesi imkanı getirilmiştir.</a:t>
          </a:r>
          <a:endParaRPr lang="en-US" sz="1600" kern="1200" dirty="0">
            <a:latin typeface="Times New Roman" panose="02020603050405020304" pitchFamily="18" charset="0"/>
            <a:cs typeface="Times New Roman" panose="02020603050405020304" pitchFamily="18" charset="0"/>
          </a:endParaRPr>
        </a:p>
      </dsp:txBody>
      <dsp:txXfrm>
        <a:off x="2828478" y="117880"/>
        <a:ext cx="2813716" cy="1193697"/>
      </dsp:txXfrm>
    </dsp:sp>
    <dsp:sp modelId="{51322373-EB31-4809-8A99-176D5040810B}">
      <dsp:nvSpPr>
        <dsp:cNvPr id="0" name=""/>
        <dsp:cNvSpPr/>
      </dsp:nvSpPr>
      <dsp:spPr>
        <a:xfrm>
          <a:off x="6132463" y="117880"/>
          <a:ext cx="1193697" cy="1193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DECD3B-FEA4-49A5-8187-83A1DD28D6DB}">
      <dsp:nvSpPr>
        <dsp:cNvPr id="0" name=""/>
        <dsp:cNvSpPr/>
      </dsp:nvSpPr>
      <dsp:spPr>
        <a:xfrm>
          <a:off x="6383140" y="368557"/>
          <a:ext cx="692344" cy="6923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3B3A85-1EEC-4872-8094-326FF9BEF015}">
      <dsp:nvSpPr>
        <dsp:cNvPr id="0" name=""/>
        <dsp:cNvSpPr/>
      </dsp:nvSpPr>
      <dsp:spPr>
        <a:xfrm>
          <a:off x="7581954" y="117880"/>
          <a:ext cx="2813716" cy="1193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100000"/>
            </a:lnSpc>
            <a:spcBef>
              <a:spcPct val="0"/>
            </a:spcBef>
            <a:spcAft>
              <a:spcPct val="35000"/>
            </a:spcAft>
          </a:pPr>
          <a:r>
            <a:rPr lang="tr-TR" sz="1600" kern="1200" dirty="0">
              <a:latin typeface="Times New Roman" panose="02020603050405020304" pitchFamily="18" charset="0"/>
              <a:cs typeface="Times New Roman" panose="02020603050405020304" pitchFamily="18" charset="0"/>
            </a:rPr>
            <a:t>Bu kapsamda, e-</a:t>
          </a:r>
          <a:r>
            <a:rPr lang="tr-TR" sz="1600" kern="1200" dirty="0" err="1">
              <a:latin typeface="Times New Roman" panose="02020603050405020304" pitchFamily="18" charset="0"/>
              <a:cs typeface="Times New Roman" panose="02020603050405020304" pitchFamily="18" charset="0"/>
            </a:rPr>
            <a:t>itirazen</a:t>
          </a:r>
          <a:r>
            <a:rPr lang="tr-TR" sz="1600" kern="1200" dirty="0">
              <a:latin typeface="Times New Roman" panose="02020603050405020304" pitchFamily="18" charset="0"/>
              <a:cs typeface="Times New Roman" panose="02020603050405020304" pitchFamily="18" charset="0"/>
            </a:rPr>
            <a:t> şikayet başvurusu uygulaması 20 Temmuz 2021’da devreye alınmıştır. Uygulama ile </a:t>
          </a:r>
          <a:r>
            <a:rPr lang="tr-TR" sz="1600" kern="1200" dirty="0" err="1">
              <a:latin typeface="Times New Roman" panose="02020603050405020304" pitchFamily="18" charset="0"/>
              <a:cs typeface="Times New Roman" panose="02020603050405020304" pitchFamily="18" charset="0"/>
            </a:rPr>
            <a:t>itirazen</a:t>
          </a:r>
          <a:r>
            <a:rPr lang="tr-TR" sz="1600" kern="1200" dirty="0">
              <a:latin typeface="Times New Roman" panose="02020603050405020304" pitchFamily="18" charset="0"/>
              <a:cs typeface="Times New Roman" panose="02020603050405020304" pitchFamily="18" charset="0"/>
            </a:rPr>
            <a:t> şikayet başvurularının daha kolay ve hızlı bir şekilde yapılması sağlanarak, başvuruların şekil unsurlarına ilişkin yapılabilecek hataların önüne geçilmesi ve başvuru müessesenin etkinliğinin artırılması hedeflenmektedir.</a:t>
          </a:r>
          <a:endParaRPr lang="en-US" sz="1600" kern="1200" dirty="0">
            <a:latin typeface="Times New Roman" panose="02020603050405020304" pitchFamily="18" charset="0"/>
            <a:cs typeface="Times New Roman" panose="02020603050405020304" pitchFamily="18" charset="0"/>
          </a:endParaRPr>
        </a:p>
      </dsp:txBody>
      <dsp:txXfrm>
        <a:off x="7581954" y="117880"/>
        <a:ext cx="2813716" cy="1193697"/>
      </dsp:txXfrm>
    </dsp:sp>
    <dsp:sp modelId="{06561C1B-15AF-4D8A-9EB1-9A3A49F46EFB}">
      <dsp:nvSpPr>
        <dsp:cNvPr id="0" name=""/>
        <dsp:cNvSpPr/>
      </dsp:nvSpPr>
      <dsp:spPr>
        <a:xfrm>
          <a:off x="1238311" y="2540979"/>
          <a:ext cx="1193697" cy="119353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D66D6D-8EE5-4C62-A79A-C4B16249DE2A}">
      <dsp:nvSpPr>
        <dsp:cNvPr id="0" name=""/>
        <dsp:cNvSpPr/>
      </dsp:nvSpPr>
      <dsp:spPr>
        <a:xfrm>
          <a:off x="1488987" y="2747604"/>
          <a:ext cx="692344" cy="6923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7B4027-91F6-463F-B575-D7E8F7CBF22C}">
      <dsp:nvSpPr>
        <dsp:cNvPr id="0" name=""/>
        <dsp:cNvSpPr/>
      </dsp:nvSpPr>
      <dsp:spPr>
        <a:xfrm>
          <a:off x="2728169" y="2716739"/>
          <a:ext cx="2813716" cy="1193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100000"/>
            </a:lnSpc>
            <a:spcBef>
              <a:spcPct val="0"/>
            </a:spcBef>
            <a:spcAft>
              <a:spcPct val="35000"/>
            </a:spcAft>
          </a:pPr>
          <a:r>
            <a:rPr lang="tr-TR" sz="1600" kern="1200" dirty="0">
              <a:latin typeface="Times New Roman" panose="02020603050405020304" pitchFamily="18" charset="0"/>
              <a:cs typeface="Times New Roman" panose="02020603050405020304" pitchFamily="18" charset="0"/>
            </a:rPr>
            <a:t>– e-</a:t>
          </a:r>
          <a:r>
            <a:rPr lang="tr-TR" sz="1600" kern="1200" dirty="0" err="1">
              <a:latin typeface="Times New Roman" panose="02020603050405020304" pitchFamily="18" charset="0"/>
              <a:cs typeface="Times New Roman" panose="02020603050405020304" pitchFamily="18" charset="0"/>
            </a:rPr>
            <a:t>itirazen</a:t>
          </a:r>
          <a:r>
            <a:rPr lang="tr-TR" sz="1600" kern="1200" dirty="0">
              <a:latin typeface="Times New Roman" panose="02020603050405020304" pitchFamily="18" charset="0"/>
              <a:cs typeface="Times New Roman" panose="02020603050405020304" pitchFamily="18" charset="0"/>
            </a:rPr>
            <a:t> şikayet başvurusu bu aşamada sadece </a:t>
          </a:r>
          <a:r>
            <a:rPr lang="tr-TR" sz="1600" kern="1200" dirty="0" err="1">
              <a:latin typeface="Times New Roman" panose="02020603050405020304" pitchFamily="18" charset="0"/>
              <a:cs typeface="Times New Roman" panose="02020603050405020304" pitchFamily="18" charset="0"/>
            </a:rPr>
            <a:t>EKAP’ta</a:t>
          </a:r>
          <a:r>
            <a:rPr lang="tr-TR" sz="1600" kern="1200" dirty="0">
              <a:latin typeface="Times New Roman" panose="02020603050405020304" pitchFamily="18" charset="0"/>
              <a:cs typeface="Times New Roman" panose="02020603050405020304" pitchFamily="18" charset="0"/>
            </a:rPr>
            <a:t> yer alan imza yetkilileri tarafından yapılabilecektir.</a:t>
          </a:r>
          <a:endParaRPr lang="en-US" sz="1600" kern="1200" dirty="0">
            <a:latin typeface="Times New Roman" panose="02020603050405020304" pitchFamily="18" charset="0"/>
            <a:cs typeface="Times New Roman" panose="02020603050405020304" pitchFamily="18" charset="0"/>
          </a:endParaRPr>
        </a:p>
      </dsp:txBody>
      <dsp:txXfrm>
        <a:off x="2728169" y="2716739"/>
        <a:ext cx="2813716" cy="1193697"/>
      </dsp:txXfrm>
    </dsp:sp>
    <dsp:sp modelId="{62A33D7A-47E4-4DE1-8B62-C0F7B52D8200}">
      <dsp:nvSpPr>
        <dsp:cNvPr id="0" name=""/>
        <dsp:cNvSpPr/>
      </dsp:nvSpPr>
      <dsp:spPr>
        <a:xfrm>
          <a:off x="6171951" y="2695420"/>
          <a:ext cx="1193697" cy="1193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318938-0A29-4E22-A085-A2975BDCFD5F}">
      <dsp:nvSpPr>
        <dsp:cNvPr id="0" name=""/>
        <dsp:cNvSpPr/>
      </dsp:nvSpPr>
      <dsp:spPr>
        <a:xfrm>
          <a:off x="6419571" y="2895101"/>
          <a:ext cx="692344" cy="6923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77DD63-6F2E-40E2-93FE-0D23CC612244}">
      <dsp:nvSpPr>
        <dsp:cNvPr id="0" name=""/>
        <dsp:cNvSpPr/>
      </dsp:nvSpPr>
      <dsp:spPr>
        <a:xfrm>
          <a:off x="7567379" y="2892141"/>
          <a:ext cx="2813716" cy="1193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100000"/>
            </a:lnSpc>
            <a:spcBef>
              <a:spcPct val="0"/>
            </a:spcBef>
            <a:spcAft>
              <a:spcPct val="35000"/>
            </a:spcAft>
          </a:pPr>
          <a:r>
            <a:rPr lang="tr-TR" sz="1600" kern="1200" dirty="0">
              <a:latin typeface="Times New Roman" panose="02020603050405020304" pitchFamily="18" charset="0"/>
              <a:cs typeface="Times New Roman" panose="02020603050405020304" pitchFamily="18" charset="0"/>
            </a:rPr>
            <a:t>– e-</a:t>
          </a:r>
          <a:r>
            <a:rPr lang="tr-TR" sz="1600" kern="1200" dirty="0" err="1">
              <a:latin typeface="Times New Roman" panose="02020603050405020304" pitchFamily="18" charset="0"/>
              <a:cs typeface="Times New Roman" panose="02020603050405020304" pitchFamily="18" charset="0"/>
            </a:rPr>
            <a:t>itirazen</a:t>
          </a:r>
          <a:r>
            <a:rPr lang="tr-TR" sz="1600" kern="1200" dirty="0">
              <a:latin typeface="Times New Roman" panose="02020603050405020304" pitchFamily="18" charset="0"/>
              <a:cs typeface="Times New Roman" panose="02020603050405020304" pitchFamily="18" charset="0"/>
            </a:rPr>
            <a:t> şikayet başvurusu yapılabilmesi için </a:t>
          </a:r>
          <a:r>
            <a:rPr lang="tr-TR" sz="1600" kern="1200" dirty="0" err="1">
              <a:latin typeface="Times New Roman" panose="02020603050405020304" pitchFamily="18" charset="0"/>
              <a:cs typeface="Times New Roman" panose="02020603050405020304" pitchFamily="18" charset="0"/>
            </a:rPr>
            <a:t>itirazen</a:t>
          </a:r>
          <a:r>
            <a:rPr lang="tr-TR" sz="1600" kern="1200" dirty="0">
              <a:latin typeface="Times New Roman" panose="02020603050405020304" pitchFamily="18" charset="0"/>
              <a:cs typeface="Times New Roman" panose="02020603050405020304" pitchFamily="18" charset="0"/>
            </a:rPr>
            <a:t> şikayet başvuru bedelinin Ziraat Bankası, Vakıfbank ve Halkbank nezdindeki Kurumsal tahsilat hesaplarına yatırılmış olması gerekmektedir.</a:t>
          </a:r>
          <a:endParaRPr lang="en-US" sz="1600" kern="1200" dirty="0">
            <a:latin typeface="Times New Roman" panose="02020603050405020304" pitchFamily="18" charset="0"/>
            <a:cs typeface="Times New Roman" panose="02020603050405020304" pitchFamily="18" charset="0"/>
          </a:endParaRPr>
        </a:p>
      </dsp:txBody>
      <dsp:txXfrm>
        <a:off x="7567379" y="2892141"/>
        <a:ext cx="2813716" cy="1193697"/>
      </dsp:txXfrm>
    </dsp:sp>
    <dsp:sp modelId="{A2EAC7CD-6620-43FB-A32C-5947CCBDAEA1}">
      <dsp:nvSpPr>
        <dsp:cNvPr id="0" name=""/>
        <dsp:cNvSpPr/>
      </dsp:nvSpPr>
      <dsp:spPr>
        <a:xfrm>
          <a:off x="1378988" y="4471534"/>
          <a:ext cx="1193697" cy="119369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C08E5F-7DBF-4E1E-956B-78E16248FA9F}">
      <dsp:nvSpPr>
        <dsp:cNvPr id="0" name=""/>
        <dsp:cNvSpPr/>
      </dsp:nvSpPr>
      <dsp:spPr>
        <a:xfrm>
          <a:off x="1629665" y="4722211"/>
          <a:ext cx="692344" cy="6923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88D6AD-0BB0-4B57-A0A2-DFFCF6307A45}">
      <dsp:nvSpPr>
        <dsp:cNvPr id="0" name=""/>
        <dsp:cNvSpPr/>
      </dsp:nvSpPr>
      <dsp:spPr>
        <a:xfrm>
          <a:off x="2828478" y="4471534"/>
          <a:ext cx="2813716" cy="11936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l" defTabSz="711200">
            <a:lnSpc>
              <a:spcPct val="100000"/>
            </a:lnSpc>
            <a:spcBef>
              <a:spcPct val="0"/>
            </a:spcBef>
            <a:spcAft>
              <a:spcPct val="35000"/>
            </a:spcAft>
          </a:pPr>
          <a:r>
            <a:rPr lang="tr-TR" sz="1600" kern="1200">
              <a:latin typeface="Times New Roman" panose="02020603050405020304" pitchFamily="18" charset="0"/>
              <a:cs typeface="Times New Roman" panose="02020603050405020304" pitchFamily="18" charset="0"/>
            </a:rPr>
            <a:t>– Ortak girişimler adına e-itirazen şikayet başvurusu pilot/koordinatör ortak tarafından yapabilecektir.</a:t>
          </a:r>
          <a:endParaRPr lang="en-US" sz="1600" kern="1200">
            <a:latin typeface="Times New Roman" panose="02020603050405020304" pitchFamily="18" charset="0"/>
            <a:cs typeface="Times New Roman" panose="02020603050405020304" pitchFamily="18" charset="0"/>
          </a:endParaRPr>
        </a:p>
      </dsp:txBody>
      <dsp:txXfrm>
        <a:off x="2828478" y="4471534"/>
        <a:ext cx="2813716" cy="1193697"/>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nchor="ct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tr-TR"/>
              <a:t>Asıl başlık stilini düzenlemek için tıklayın</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tr-TR"/>
              <a:t>Asıl metin stillerini düzenlemek için tıklayın</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10/21/2022</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8.jpeg"/></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6.svg"/></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58.jpeg"/></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59.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E2CC08-DB83-4F18-87C4-393F2E35630D}"/>
              </a:ext>
            </a:extLst>
          </p:cNvPr>
          <p:cNvSpPr>
            <a:spLocks noGrp="1"/>
          </p:cNvSpPr>
          <p:nvPr>
            <p:ph type="ctrTitle"/>
          </p:nvPr>
        </p:nvSpPr>
        <p:spPr>
          <a:xfrm>
            <a:off x="2164360" y="580292"/>
            <a:ext cx="7071919" cy="1837593"/>
          </a:xfrm>
        </p:spPr>
        <p:txBody>
          <a:bodyPr>
            <a:normAutofit/>
          </a:bodyPr>
          <a:lstStyle/>
          <a:p>
            <a:pPr algn="just"/>
            <a:r>
              <a:rPr lang="tr-TR" b="1" dirty="0">
                <a:solidFill>
                  <a:schemeClr val="bg1"/>
                </a:solidFill>
                <a:latin typeface="Times New Roman" panose="02020603050405020304" pitchFamily="18" charset="0"/>
                <a:cs typeface="Times New Roman" panose="02020603050405020304" pitchFamily="18" charset="0"/>
              </a:rPr>
              <a:t>	Elektronik İhale</a:t>
            </a:r>
            <a:br>
              <a:rPr lang="tr-TR" b="1" dirty="0">
                <a:solidFill>
                  <a:schemeClr val="bg1"/>
                </a:solidFill>
                <a:latin typeface="Times New Roman" panose="02020603050405020304" pitchFamily="18" charset="0"/>
                <a:cs typeface="Times New Roman" panose="02020603050405020304" pitchFamily="18" charset="0"/>
              </a:rPr>
            </a:br>
            <a:r>
              <a:rPr lang="tr-TR" dirty="0">
                <a:latin typeface="Times New Roman" panose="02020603050405020304" pitchFamily="18" charset="0"/>
                <a:cs typeface="Times New Roman" panose="02020603050405020304" pitchFamily="18" charset="0"/>
              </a:rPr>
              <a:t>	</a:t>
            </a:r>
            <a:endParaRPr lang="tr-TR" dirty="0">
              <a:solidFill>
                <a:srgbClr val="FF0000"/>
              </a:solidFill>
              <a:latin typeface="Times New Roman" panose="02020603050405020304" pitchFamily="18" charset="0"/>
              <a:cs typeface="Times New Roman" panose="02020603050405020304" pitchFamily="18" charset="0"/>
            </a:endParaRPr>
          </a:p>
        </p:txBody>
      </p:sp>
      <p:sp>
        <p:nvSpPr>
          <p:cNvPr id="3" name="Alt Başlık 2">
            <a:extLst>
              <a:ext uri="{FF2B5EF4-FFF2-40B4-BE49-F238E27FC236}">
                <a16:creationId xmlns:a16="http://schemas.microsoft.com/office/drawing/2014/main" id="{8A5701F8-5FF8-49A8-AF6B-E19BC0F0E211}"/>
              </a:ext>
            </a:extLst>
          </p:cNvPr>
          <p:cNvSpPr>
            <a:spLocks noGrp="1"/>
          </p:cNvSpPr>
          <p:nvPr>
            <p:ph type="subTitle" idx="1"/>
          </p:nvPr>
        </p:nvSpPr>
        <p:spPr>
          <a:xfrm>
            <a:off x="1669409" y="3003258"/>
            <a:ext cx="8196044" cy="2659311"/>
          </a:xfrm>
          <a:solidFill>
            <a:schemeClr val="bg1"/>
          </a:solidFill>
        </p:spPr>
        <p:txBody>
          <a:bodyPr>
            <a:normAutofit/>
          </a:bodyPr>
          <a:lstStyle/>
          <a:p>
            <a:pPr algn="ctr"/>
            <a:r>
              <a:rPr lang="tr-TR" sz="4400" b="1" dirty="0">
                <a:solidFill>
                  <a:srgbClr val="FF0000"/>
                </a:solidFill>
                <a:latin typeface="Times New Roman" panose="02020603050405020304" pitchFamily="18" charset="0"/>
                <a:cs typeface="Times New Roman" panose="02020603050405020304" pitchFamily="18" charset="0"/>
              </a:rPr>
              <a:t>NİHAT YILDIZ</a:t>
            </a:r>
          </a:p>
          <a:p>
            <a:pPr algn="ctr"/>
            <a:r>
              <a:rPr lang="tr-TR" sz="2400" b="1" dirty="0">
                <a:solidFill>
                  <a:srgbClr val="FF0000"/>
                </a:solidFill>
                <a:latin typeface="Times New Roman" panose="02020603050405020304" pitchFamily="18" charset="0"/>
                <a:cs typeface="Times New Roman" panose="02020603050405020304" pitchFamily="18" charset="0"/>
              </a:rPr>
              <a:t>İÇİŞLERİ BAKANLIĞI BAŞKONTROLÖRÜ</a:t>
            </a:r>
          </a:p>
          <a:p>
            <a:pPr algn="ctr"/>
            <a:r>
              <a:rPr lang="tr-TR" sz="2400" b="1" dirty="0">
                <a:latin typeface="Times New Roman" panose="02020603050405020304" pitchFamily="18" charset="0"/>
                <a:cs typeface="Times New Roman" panose="02020603050405020304" pitchFamily="18" charset="0"/>
              </a:rPr>
              <a:t>Kahramanmaraş BŞB genel sekreter  </a:t>
            </a:r>
            <a:r>
              <a:rPr lang="tr-TR" sz="2400" b="1" dirty="0" err="1">
                <a:latin typeface="Times New Roman" panose="02020603050405020304" pitchFamily="18" charset="0"/>
                <a:cs typeface="Times New Roman" panose="02020603050405020304" pitchFamily="18" charset="0"/>
              </a:rPr>
              <a:t>yrd.</a:t>
            </a:r>
            <a:endParaRPr lang="tr-TR" sz="2400" b="1" dirty="0">
              <a:latin typeface="Times New Roman" panose="02020603050405020304" pitchFamily="18" charset="0"/>
              <a:cs typeface="Times New Roman" panose="02020603050405020304" pitchFamily="18" charset="0"/>
            </a:endParaRPr>
          </a:p>
          <a:p>
            <a:pPr algn="ctr"/>
            <a:r>
              <a:rPr lang="tr-TR" sz="2400" b="1" dirty="0">
                <a:latin typeface="Times New Roman" panose="02020603050405020304" pitchFamily="18" charset="0"/>
                <a:cs typeface="Times New Roman" panose="02020603050405020304" pitchFamily="18" charset="0"/>
              </a:rPr>
              <a:t>(Kamu Yönetimi Uzmanı)</a:t>
            </a:r>
          </a:p>
        </p:txBody>
      </p:sp>
    </p:spTree>
    <p:extLst>
      <p:ext uri="{BB962C8B-B14F-4D97-AF65-F5344CB8AC3E}">
        <p14:creationId xmlns:p14="http://schemas.microsoft.com/office/powerpoint/2010/main" val="1836041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31B4A3-7FDA-470A-ADAF-27E9A1A0BF35}"/>
              </a:ext>
            </a:extLst>
          </p:cNvPr>
          <p:cNvSpPr>
            <a:spLocks noGrp="1"/>
          </p:cNvSpPr>
          <p:nvPr>
            <p:ph type="title"/>
          </p:nvPr>
        </p:nvSpPr>
        <p:spPr>
          <a:xfrm>
            <a:off x="594360" y="220349"/>
            <a:ext cx="10835639" cy="1101376"/>
          </a:xfrm>
          <a:solidFill>
            <a:schemeClr val="bg1"/>
          </a:solidFill>
        </p:spPr>
        <p:txBody>
          <a:bodyPr/>
          <a:lstStyle/>
          <a:p>
            <a:pPr algn="ctr"/>
            <a:r>
              <a:rPr lang="tr-TR" dirty="0">
                <a:solidFill>
                  <a:srgbClr val="FF0000"/>
                </a:solidFill>
                <a:latin typeface="Times New Roman" panose="02020603050405020304" pitchFamily="18" charset="0"/>
                <a:cs typeface="Times New Roman" panose="02020603050405020304" pitchFamily="18" charset="0"/>
              </a:rPr>
              <a:t>E-İhale </a:t>
            </a:r>
            <a:r>
              <a:rPr lang="tr-TR" dirty="0" err="1">
                <a:solidFill>
                  <a:srgbClr val="FF0000"/>
                </a:solidFill>
                <a:latin typeface="Times New Roman" panose="02020603050405020304" pitchFamily="18" charset="0"/>
                <a:cs typeface="Times New Roman" panose="02020603050405020304" pitchFamily="18" charset="0"/>
              </a:rPr>
              <a:t>geçmİşİ</a:t>
            </a:r>
            <a:r>
              <a:rPr lang="tr-TR" dirty="0">
                <a:solidFill>
                  <a:srgbClr val="FF0000"/>
                </a:solidFill>
                <a:latin typeface="Times New Roman" panose="02020603050405020304" pitchFamily="18" charset="0"/>
                <a:cs typeface="Times New Roman" panose="02020603050405020304" pitchFamily="18" charset="0"/>
              </a:rPr>
              <a:t> !!!</a:t>
            </a:r>
          </a:p>
        </p:txBody>
      </p:sp>
      <p:sp>
        <p:nvSpPr>
          <p:cNvPr id="3" name="İçerik Yer Tutucusu 2">
            <a:extLst>
              <a:ext uri="{FF2B5EF4-FFF2-40B4-BE49-F238E27FC236}">
                <a16:creationId xmlns:a16="http://schemas.microsoft.com/office/drawing/2014/main" id="{29A8E9AE-0BFB-4AD4-B4B3-9B8A76EBD1A8}"/>
              </a:ext>
            </a:extLst>
          </p:cNvPr>
          <p:cNvSpPr>
            <a:spLocks noGrp="1"/>
          </p:cNvSpPr>
          <p:nvPr>
            <p:ph idx="1"/>
          </p:nvPr>
        </p:nvSpPr>
        <p:spPr>
          <a:xfrm>
            <a:off x="685801" y="1659989"/>
            <a:ext cx="10744198" cy="4131212"/>
          </a:xfrm>
          <a:solidFill>
            <a:schemeClr val="bg1"/>
          </a:solidFill>
        </p:spPr>
        <p:txBody>
          <a:bodyPr>
            <a:normAutofit/>
          </a:bodyPr>
          <a:lstStyle/>
          <a:p>
            <a:pPr>
              <a:buFont typeface="Wingdings" panose="05000000000000000000" pitchFamily="2" charset="2"/>
              <a:buChar char="q"/>
            </a:pPr>
            <a:r>
              <a:rPr lang="tr-TR" sz="2400" dirty="0">
                <a:latin typeface="Times New Roman" panose="02020603050405020304" pitchFamily="18" charset="0"/>
                <a:cs typeface="Times New Roman" panose="02020603050405020304" pitchFamily="18" charset="0"/>
              </a:rPr>
              <a:t>25.02.2011 tarih ve 27857 sayılı Resmi Gazete ’de ELEKTRONİK İHALE UYGULAMA YÖNETMELİĞİ yayımlandı.</a:t>
            </a:r>
          </a:p>
          <a:p>
            <a:pPr>
              <a:buFont typeface="Wingdings" panose="05000000000000000000" pitchFamily="2" charset="2"/>
              <a:buChar char="q"/>
            </a:pPr>
            <a:r>
              <a:rPr lang="tr-TR" sz="2400" dirty="0">
                <a:latin typeface="Times New Roman" panose="02020603050405020304" pitchFamily="18" charset="0"/>
                <a:cs typeface="Times New Roman" panose="02020603050405020304" pitchFamily="18" charset="0"/>
              </a:rPr>
              <a:t>Elektronik Kamu Alımları Platformu 1.2 sürümü 01.03.2011 tarihinde devreye alındı. Demo olarak pilot kurumlarda kullanılmaya başlandı.</a:t>
            </a:r>
          </a:p>
          <a:p>
            <a:pPr marL="0" indent="0">
              <a:buNone/>
            </a:pPr>
            <a:endParaRPr lang="tr-TR" sz="2400" dirty="0">
              <a:latin typeface="Times New Roman" panose="02020603050405020304" pitchFamily="18" charset="0"/>
              <a:cs typeface="Times New Roman" panose="02020603050405020304" pitchFamily="18" charset="0"/>
            </a:endParaRPr>
          </a:p>
          <a:p>
            <a:pPr marL="0" indent="0">
              <a:buNone/>
            </a:pPr>
            <a:r>
              <a:rPr lang="tr-TR" sz="2000" dirty="0">
                <a:solidFill>
                  <a:srgbClr val="92D050"/>
                </a:solidFill>
                <a:latin typeface="Times New Roman" panose="02020603050405020304" pitchFamily="18" charset="0"/>
                <a:cs typeface="Times New Roman" panose="02020603050405020304" pitchFamily="18" charset="0"/>
              </a:rPr>
              <a:t>(*** İlk e-ihale yapan kurumlar: Hacettepe Üniversitesi Tıp Fakültesi Hastanesi, Ankara Eğitim ve Araştırma Hastanesi, </a:t>
            </a:r>
            <a:r>
              <a:rPr lang="tr-TR" sz="2000" dirty="0" err="1">
                <a:solidFill>
                  <a:srgbClr val="92D050"/>
                </a:solidFill>
                <a:latin typeface="Times New Roman" panose="02020603050405020304" pitchFamily="18" charset="0"/>
                <a:cs typeface="Times New Roman" panose="02020603050405020304" pitchFamily="18" charset="0"/>
              </a:rPr>
              <a:t>Dışkapı</a:t>
            </a:r>
            <a:r>
              <a:rPr lang="tr-TR" sz="2000" dirty="0">
                <a:solidFill>
                  <a:srgbClr val="92D050"/>
                </a:solidFill>
                <a:latin typeface="Times New Roman" panose="02020603050405020304" pitchFamily="18" charset="0"/>
                <a:cs typeface="Times New Roman" panose="02020603050405020304" pitchFamily="18" charset="0"/>
              </a:rPr>
              <a:t> Yıldırım Beyazıt Eğitim ve Araştırma Hastanesi ve Atatürk Eğitim ve Araştırma Hastanesi)</a:t>
            </a:r>
          </a:p>
          <a:p>
            <a:pPr>
              <a:buFont typeface="Wingdings" panose="05000000000000000000" pitchFamily="2" charset="2"/>
              <a:buChar char="v"/>
            </a:pPr>
            <a:endParaRPr lang="tr-TR" sz="2000" dirty="0">
              <a:solidFill>
                <a:schemeClr val="tx1">
                  <a:lumMod val="8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8678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9A8E9AE-0BFB-4AD4-B4B3-9B8A76EBD1A8}"/>
              </a:ext>
            </a:extLst>
          </p:cNvPr>
          <p:cNvSpPr>
            <a:spLocks noGrp="1"/>
          </p:cNvSpPr>
          <p:nvPr>
            <p:ph idx="1"/>
          </p:nvPr>
        </p:nvSpPr>
        <p:spPr>
          <a:xfrm>
            <a:off x="685801" y="2335875"/>
            <a:ext cx="10835639" cy="3455325"/>
          </a:xfrm>
          <a:solidFill>
            <a:schemeClr val="bg1"/>
          </a:solidFill>
        </p:spPr>
        <p:txBody>
          <a:bodyPr>
            <a:normAutofit/>
          </a:bodyPr>
          <a:lstStyle/>
          <a:p>
            <a:pPr>
              <a:buFont typeface="Wingdings" panose="05000000000000000000" pitchFamily="2" charset="2"/>
              <a:buChar char="q"/>
            </a:pPr>
            <a:r>
              <a:rPr lang="tr-TR" sz="2500" dirty="0">
                <a:latin typeface="Times New Roman" panose="02020603050405020304" pitchFamily="18" charset="0"/>
                <a:cs typeface="Times New Roman" panose="02020603050405020304" pitchFamily="18" charset="0"/>
              </a:rPr>
              <a:t>02.01.2019 tarihinden itibaren; </a:t>
            </a:r>
          </a:p>
          <a:p>
            <a:r>
              <a:rPr lang="tr-TR" sz="2500" dirty="0">
                <a:latin typeface="Times New Roman" panose="02020603050405020304" pitchFamily="18" charset="0"/>
                <a:cs typeface="Times New Roman" panose="02020603050405020304" pitchFamily="18" charset="0"/>
              </a:rPr>
              <a:t>Yaklaşık maliyet limiti olmadan</a:t>
            </a:r>
          </a:p>
          <a:p>
            <a:r>
              <a:rPr lang="tr-TR" sz="2500" dirty="0">
                <a:latin typeface="Times New Roman" panose="02020603050405020304" pitchFamily="18" charset="0"/>
                <a:cs typeface="Times New Roman" panose="02020603050405020304" pitchFamily="18" charset="0"/>
              </a:rPr>
              <a:t> - Açık İhale Usulü ile yapılan mal ve hizmet alımı ile yapım işi ihaleleri, </a:t>
            </a:r>
          </a:p>
          <a:p>
            <a:r>
              <a:rPr lang="tr-TR" sz="2500" dirty="0">
                <a:latin typeface="Times New Roman" panose="02020603050405020304" pitchFamily="18" charset="0"/>
                <a:cs typeface="Times New Roman" panose="02020603050405020304" pitchFamily="18" charset="0"/>
              </a:rPr>
              <a:t>- 21 inci maddenin (Pazarlık Usulü) (b, c, f) bendine göre yapılan mal ve hizmet alımı ihaleleri, </a:t>
            </a:r>
          </a:p>
          <a:p>
            <a:pPr marL="0" indent="0">
              <a:buNone/>
            </a:pPr>
            <a:r>
              <a:rPr lang="tr-TR" sz="2500" dirty="0">
                <a:latin typeface="Times New Roman" panose="02020603050405020304" pitchFamily="18" charset="0"/>
                <a:cs typeface="Times New Roman" panose="02020603050405020304" pitchFamily="18" charset="0"/>
              </a:rPr>
              <a:t>e-ihale yoluyla yapılabilmekteyken</a:t>
            </a:r>
          </a:p>
        </p:txBody>
      </p:sp>
      <p:sp>
        <p:nvSpPr>
          <p:cNvPr id="4" name="Başlık 1">
            <a:extLst>
              <a:ext uri="{FF2B5EF4-FFF2-40B4-BE49-F238E27FC236}">
                <a16:creationId xmlns:a16="http://schemas.microsoft.com/office/drawing/2014/main" id="{D731B4A3-7FDA-470A-ADAF-27E9A1A0BF35}"/>
              </a:ext>
            </a:extLst>
          </p:cNvPr>
          <p:cNvSpPr txBox="1">
            <a:spLocks/>
          </p:cNvSpPr>
          <p:nvPr/>
        </p:nvSpPr>
        <p:spPr>
          <a:xfrm>
            <a:off x="685801" y="328415"/>
            <a:ext cx="10835639" cy="1101376"/>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dirty="0">
                <a:solidFill>
                  <a:srgbClr val="FF0000"/>
                </a:solidFill>
                <a:latin typeface="Times New Roman" panose="02020603050405020304" pitchFamily="18" charset="0"/>
                <a:cs typeface="Times New Roman" panose="02020603050405020304" pitchFamily="18" charset="0"/>
              </a:rPr>
              <a:t>E-İhale </a:t>
            </a:r>
            <a:r>
              <a:rPr lang="tr-TR" dirty="0" err="1">
                <a:solidFill>
                  <a:srgbClr val="FF0000"/>
                </a:solidFill>
                <a:latin typeface="Times New Roman" panose="02020603050405020304" pitchFamily="18" charset="0"/>
                <a:cs typeface="Times New Roman" panose="02020603050405020304" pitchFamily="18" charset="0"/>
              </a:rPr>
              <a:t>geçmİşİ</a:t>
            </a:r>
            <a:r>
              <a:rPr lang="tr-TR"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402789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9A8E9AE-0BFB-4AD4-B4B3-9B8A76EBD1A8}"/>
              </a:ext>
            </a:extLst>
          </p:cNvPr>
          <p:cNvSpPr>
            <a:spLocks noGrp="1"/>
          </p:cNvSpPr>
          <p:nvPr>
            <p:ph idx="1"/>
          </p:nvPr>
        </p:nvSpPr>
        <p:spPr>
          <a:xfrm>
            <a:off x="479612" y="1547446"/>
            <a:ext cx="10835639" cy="5002823"/>
          </a:xfrm>
          <a:solidFill>
            <a:schemeClr val="bg1"/>
          </a:solidFill>
        </p:spPr>
        <p:txBody>
          <a:bodyPr>
            <a:noAutofit/>
          </a:bodyPr>
          <a:lstStyle/>
          <a:p>
            <a:pPr lvl="0">
              <a:buFont typeface="Wingdings" panose="05000000000000000000" pitchFamily="2" charset="2"/>
              <a:buChar char="q"/>
            </a:pPr>
            <a:r>
              <a:rPr lang="tr-TR" sz="2100" dirty="0">
                <a:latin typeface="Times New Roman" panose="02020603050405020304" pitchFamily="18" charset="0"/>
                <a:cs typeface="Times New Roman" panose="02020603050405020304" pitchFamily="18" charset="0"/>
              </a:rPr>
              <a:t>18.05.2022 tarihli Resmi </a:t>
            </a:r>
            <a:r>
              <a:rPr lang="tr-TR" sz="2100" dirty="0" err="1">
                <a:latin typeface="Times New Roman" panose="02020603050405020304" pitchFamily="18" charset="0"/>
                <a:cs typeface="Times New Roman" panose="02020603050405020304" pitchFamily="18" charset="0"/>
              </a:rPr>
              <a:t>Gazete’de</a:t>
            </a:r>
            <a:r>
              <a:rPr lang="tr-TR" sz="2100" dirty="0">
                <a:latin typeface="Times New Roman" panose="02020603050405020304" pitchFamily="18" charset="0"/>
                <a:cs typeface="Times New Roman" panose="02020603050405020304" pitchFamily="18" charset="0"/>
              </a:rPr>
              <a:t>  ‘</a:t>
            </a:r>
            <a:r>
              <a:rPr lang="tr-TR" altLang="tr-TR" sz="2100" dirty="0">
                <a:latin typeface="Times New Roman" panose="02020603050405020304" pitchFamily="18" charset="0"/>
                <a:cs typeface="Times New Roman" panose="02020603050405020304" pitchFamily="18" charset="0"/>
              </a:rPr>
              <a:t>Elektronik ihale zorunluluğu’ başlıklı </a:t>
            </a:r>
            <a:r>
              <a:rPr lang="tr-TR" sz="2100" dirty="0">
                <a:latin typeface="Times New Roman" panose="02020603050405020304" pitchFamily="18" charset="0"/>
                <a:cs typeface="Times New Roman" panose="02020603050405020304" pitchFamily="18" charset="0"/>
              </a:rPr>
              <a:t>Ek madde 2 yayınlanmış </a:t>
            </a:r>
          </a:p>
          <a:p>
            <a:pPr marL="0" lvl="0" indent="0">
              <a:buNone/>
            </a:pPr>
            <a:r>
              <a:rPr lang="tr-TR" altLang="tr-TR" sz="2100" dirty="0">
                <a:latin typeface="Times New Roman" panose="02020603050405020304" pitchFamily="18" charset="0"/>
                <a:cs typeface="Times New Roman" panose="02020603050405020304" pitchFamily="18" charset="0"/>
              </a:rPr>
              <a:t>     Açık ihale usulü ile gerçekleştirilen ve yaklaşık maliyeti eşik değerin yarısına kadar olan ihalelerden </a:t>
            </a:r>
            <a:r>
              <a:rPr lang="tr-TR" altLang="tr-TR" sz="2100" b="1" dirty="0">
                <a:solidFill>
                  <a:srgbClr val="FF0000"/>
                </a:solidFill>
                <a:latin typeface="Times New Roman" panose="02020603050405020304" pitchFamily="18" charset="0"/>
                <a:cs typeface="Times New Roman" panose="02020603050405020304" pitchFamily="18" charset="0"/>
              </a:rPr>
              <a:t>1/8/2022</a:t>
            </a:r>
            <a:r>
              <a:rPr lang="tr-TR" altLang="tr-TR" sz="2100" dirty="0">
                <a:latin typeface="Times New Roman" panose="02020603050405020304" pitchFamily="18" charset="0"/>
                <a:cs typeface="Times New Roman" panose="02020603050405020304" pitchFamily="18" charset="0"/>
              </a:rPr>
              <a:t> tarihi veya sonrasında ilan edilenlerin uygulama yönetmeliklerinin “elektronik ihale” başlıklı maddelerine göre yapılması </a:t>
            </a:r>
            <a:r>
              <a:rPr lang="tr-TR" altLang="tr-TR" sz="2100" b="1" dirty="0">
                <a:solidFill>
                  <a:srgbClr val="FF0000"/>
                </a:solidFill>
                <a:latin typeface="Times New Roman" panose="02020603050405020304" pitchFamily="18" charset="0"/>
                <a:cs typeface="Times New Roman" panose="02020603050405020304" pitchFamily="18" charset="0"/>
              </a:rPr>
              <a:t>zorunludur.</a:t>
            </a:r>
          </a:p>
          <a:p>
            <a:pPr marL="0" lvl="0" indent="358775" algn="just" defTabSz="914400" eaLnBrk="0" fontAlgn="base" hangingPunct="0">
              <a:spcBef>
                <a:spcPct val="0"/>
              </a:spcBef>
              <a:spcAft>
                <a:spcPct val="0"/>
              </a:spcAft>
              <a:buClrTx/>
              <a:buSzTx/>
              <a:buNone/>
            </a:pPr>
            <a:endParaRPr lang="tr-TR" altLang="tr-TR" sz="2100" b="1" dirty="0">
              <a:solidFill>
                <a:srgbClr val="FF0000"/>
              </a:solidFill>
              <a:latin typeface="Times New Roman" panose="02020603050405020304" pitchFamily="18" charset="0"/>
              <a:cs typeface="Times New Roman" panose="02020603050405020304" pitchFamily="18" charset="0"/>
            </a:endParaRPr>
          </a:p>
          <a:p>
            <a:pPr marL="0" lvl="0" indent="358775" algn="just" defTabSz="914400" eaLnBrk="0" fontAlgn="base" hangingPunct="0">
              <a:spcBef>
                <a:spcPct val="0"/>
              </a:spcBef>
              <a:spcAft>
                <a:spcPct val="0"/>
              </a:spcAft>
              <a:buClrTx/>
              <a:buSzTx/>
              <a:buNone/>
            </a:pPr>
            <a:r>
              <a:rPr lang="tr-TR" altLang="tr-TR" sz="2100" dirty="0">
                <a:latin typeface="Times New Roman" panose="02020603050405020304" pitchFamily="18" charset="0"/>
                <a:cs typeface="Times New Roman" panose="02020603050405020304" pitchFamily="18" charset="0"/>
              </a:rPr>
              <a:t>Ayrıca ,</a:t>
            </a:r>
          </a:p>
          <a:p>
            <a:pPr marL="0" lvl="0" indent="358775" algn="just" defTabSz="914400" eaLnBrk="0" fontAlgn="base" hangingPunct="0">
              <a:spcBef>
                <a:spcPct val="0"/>
              </a:spcBef>
              <a:spcAft>
                <a:spcPct val="0"/>
              </a:spcAft>
              <a:buClrTx/>
              <a:buSzTx/>
              <a:buNone/>
            </a:pPr>
            <a:endParaRPr lang="tr-TR" altLang="tr-TR" sz="2100" dirty="0">
              <a:latin typeface="Times New Roman" panose="02020603050405020304" pitchFamily="18" charset="0"/>
              <a:cs typeface="Times New Roman" panose="02020603050405020304" pitchFamily="18" charset="0"/>
            </a:endParaRPr>
          </a:p>
          <a:p>
            <a:pPr marL="0" lvl="0" indent="358775" algn="just" defTabSz="914400" eaLnBrk="0" fontAlgn="base" hangingPunct="0">
              <a:spcBef>
                <a:spcPct val="0"/>
              </a:spcBef>
              <a:spcAft>
                <a:spcPct val="0"/>
              </a:spcAft>
              <a:buClrTx/>
              <a:buSzTx/>
              <a:buNone/>
            </a:pPr>
            <a:r>
              <a:rPr lang="tr-TR" altLang="tr-TR" sz="2100" dirty="0">
                <a:latin typeface="Times New Roman" panose="02020603050405020304" pitchFamily="18" charset="0"/>
                <a:cs typeface="Times New Roman" panose="02020603050405020304" pitchFamily="18" charset="0"/>
              </a:rPr>
              <a:t>Kanunun 21 </a:t>
            </a:r>
            <a:r>
              <a:rPr lang="tr-TR" altLang="tr-TR" sz="2100" dirty="0" err="1">
                <a:latin typeface="Times New Roman" panose="02020603050405020304" pitchFamily="18" charset="0"/>
                <a:cs typeface="Times New Roman" panose="02020603050405020304" pitchFamily="18" charset="0"/>
              </a:rPr>
              <a:t>nci</a:t>
            </a:r>
            <a:r>
              <a:rPr lang="tr-TR" altLang="tr-TR" sz="2100" dirty="0">
                <a:latin typeface="Times New Roman" panose="02020603050405020304" pitchFamily="18" charset="0"/>
                <a:cs typeface="Times New Roman" panose="02020603050405020304" pitchFamily="18" charset="0"/>
              </a:rPr>
              <a:t> maddesinin birinci fıkrasının (b), (c) ve (f) bentleri gereğince pazarlık usulü ile gerçekleştirilen ihaleler ile açık ihale usulü ile gerçekleştirilen ve yaklaşık maliyeti eşik değerin yarısına eşit veya üzerinde olan ihalelerden </a:t>
            </a:r>
            <a:r>
              <a:rPr lang="tr-TR" altLang="tr-TR" sz="2100" b="1" dirty="0">
                <a:solidFill>
                  <a:srgbClr val="FF0000"/>
                </a:solidFill>
                <a:latin typeface="Times New Roman" panose="02020603050405020304" pitchFamily="18" charset="0"/>
                <a:cs typeface="Times New Roman" panose="02020603050405020304" pitchFamily="18" charset="0"/>
              </a:rPr>
              <a:t>3/10/2022</a:t>
            </a:r>
            <a:r>
              <a:rPr lang="tr-TR" altLang="tr-TR" sz="2100" dirty="0">
                <a:latin typeface="Times New Roman" panose="02020603050405020304" pitchFamily="18" charset="0"/>
                <a:cs typeface="Times New Roman" panose="02020603050405020304" pitchFamily="18" charset="0"/>
              </a:rPr>
              <a:t> tarihi veya sonrasında ilan edilen ihalelerin “elektronik ihale” olarak yapılması </a:t>
            </a:r>
            <a:r>
              <a:rPr lang="tr-TR" altLang="tr-TR" sz="2100" b="1" dirty="0">
                <a:solidFill>
                  <a:srgbClr val="FF0000"/>
                </a:solidFill>
                <a:latin typeface="Times New Roman" panose="02020603050405020304" pitchFamily="18" charset="0"/>
                <a:cs typeface="Times New Roman" panose="02020603050405020304" pitchFamily="18" charset="0"/>
              </a:rPr>
              <a:t>zorunludur.</a:t>
            </a:r>
          </a:p>
          <a:p>
            <a:pPr marL="0" lvl="0" indent="358775" algn="just" defTabSz="914400" eaLnBrk="0" fontAlgn="base" hangingPunct="0">
              <a:spcBef>
                <a:spcPct val="0"/>
              </a:spcBef>
              <a:spcAft>
                <a:spcPct val="0"/>
              </a:spcAft>
              <a:buClrTx/>
              <a:buSzTx/>
              <a:buNone/>
            </a:pPr>
            <a:endParaRPr lang="tr-TR" altLang="tr-TR" sz="2100" b="1" dirty="0">
              <a:solidFill>
                <a:srgbClr val="FF0000"/>
              </a:solidFill>
              <a:latin typeface="Times New Roman" panose="02020603050405020304" pitchFamily="18" charset="0"/>
              <a:cs typeface="Times New Roman" panose="02020603050405020304" pitchFamily="18" charset="0"/>
            </a:endParaRPr>
          </a:p>
          <a:p>
            <a:pPr marL="0" lvl="0" indent="358775" algn="just" defTabSz="914400" eaLnBrk="0" fontAlgn="base" hangingPunct="0">
              <a:spcBef>
                <a:spcPct val="0"/>
              </a:spcBef>
              <a:spcAft>
                <a:spcPct val="0"/>
              </a:spcAft>
              <a:buClrTx/>
              <a:buSzTx/>
              <a:buNone/>
            </a:pPr>
            <a:r>
              <a:rPr lang="tr-TR" altLang="tr-TR" sz="2100" dirty="0">
                <a:latin typeface="Times New Roman" panose="02020603050405020304" pitchFamily="18" charset="0"/>
                <a:cs typeface="Times New Roman" panose="02020603050405020304" pitchFamily="18" charset="0"/>
              </a:rPr>
              <a:t>ibareleri getirilmiştir.</a:t>
            </a:r>
          </a:p>
          <a:p>
            <a:pPr marL="0" indent="0">
              <a:buNone/>
            </a:pPr>
            <a:endParaRPr lang="tr-TR" dirty="0">
              <a:latin typeface="Times New Roman" panose="02020603050405020304" pitchFamily="18" charset="0"/>
              <a:cs typeface="Times New Roman" panose="02020603050405020304" pitchFamily="18" charset="0"/>
            </a:endParaRPr>
          </a:p>
        </p:txBody>
      </p:sp>
      <p:sp>
        <p:nvSpPr>
          <p:cNvPr id="4" name="Başlık 1">
            <a:extLst>
              <a:ext uri="{FF2B5EF4-FFF2-40B4-BE49-F238E27FC236}">
                <a16:creationId xmlns:a16="http://schemas.microsoft.com/office/drawing/2014/main" id="{D731B4A3-7FDA-470A-ADAF-27E9A1A0BF35}"/>
              </a:ext>
            </a:extLst>
          </p:cNvPr>
          <p:cNvSpPr txBox="1">
            <a:spLocks/>
          </p:cNvSpPr>
          <p:nvPr/>
        </p:nvSpPr>
        <p:spPr>
          <a:xfrm>
            <a:off x="479612" y="354792"/>
            <a:ext cx="10835639" cy="1101376"/>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dirty="0">
                <a:solidFill>
                  <a:srgbClr val="FF0000"/>
                </a:solidFill>
                <a:latin typeface="Times New Roman" panose="02020603050405020304" pitchFamily="18" charset="0"/>
                <a:cs typeface="Times New Roman" panose="02020603050405020304" pitchFamily="18" charset="0"/>
              </a:rPr>
              <a:t>E-İHALEDE MEVZUAT DEĞİŞİKLİĞİ</a:t>
            </a:r>
          </a:p>
        </p:txBody>
      </p:sp>
    </p:spTree>
    <p:extLst>
      <p:ext uri="{BB962C8B-B14F-4D97-AF65-F5344CB8AC3E}">
        <p14:creationId xmlns:p14="http://schemas.microsoft.com/office/powerpoint/2010/main" val="1598655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B938E4-B612-4B43-9DC1-22F754F1D325}"/>
              </a:ext>
            </a:extLst>
          </p:cNvPr>
          <p:cNvSpPr>
            <a:spLocks noGrp="1"/>
          </p:cNvSpPr>
          <p:nvPr>
            <p:ph type="title"/>
          </p:nvPr>
        </p:nvSpPr>
        <p:spPr>
          <a:xfrm>
            <a:off x="685801" y="338667"/>
            <a:ext cx="10686010" cy="983058"/>
          </a:xfrm>
          <a:solidFill>
            <a:schemeClr val="bg1"/>
          </a:solidFill>
        </p:spPr>
        <p:txBody>
          <a:bodyPr/>
          <a:lstStyle/>
          <a:p>
            <a:pPr algn="ctr"/>
            <a:r>
              <a:rPr lang="tr-TR" dirty="0">
                <a:solidFill>
                  <a:srgbClr val="FF0000"/>
                </a:solidFill>
                <a:latin typeface="Times New Roman" panose="02020603050405020304" pitchFamily="18" charset="0"/>
                <a:cs typeface="Times New Roman" panose="02020603050405020304" pitchFamily="18" charset="0"/>
              </a:rPr>
              <a:t>NEDEN E – İHALE ?</a:t>
            </a:r>
          </a:p>
        </p:txBody>
      </p:sp>
      <p:sp>
        <p:nvSpPr>
          <p:cNvPr id="3" name="İçerik Yer Tutucusu 2">
            <a:extLst>
              <a:ext uri="{FF2B5EF4-FFF2-40B4-BE49-F238E27FC236}">
                <a16:creationId xmlns:a16="http://schemas.microsoft.com/office/drawing/2014/main" id="{0C2A5FF8-0537-4E4D-9B8E-9AA056D0F09D}"/>
              </a:ext>
            </a:extLst>
          </p:cNvPr>
          <p:cNvSpPr>
            <a:spLocks noGrp="1"/>
          </p:cNvSpPr>
          <p:nvPr>
            <p:ph idx="1"/>
          </p:nvPr>
        </p:nvSpPr>
        <p:spPr>
          <a:xfrm>
            <a:off x="685800" y="1628679"/>
            <a:ext cx="10686011" cy="4306609"/>
          </a:xfrm>
          <a:solidFill>
            <a:schemeClr val="bg1"/>
          </a:solidFill>
        </p:spPr>
        <p:txBody>
          <a:bodyPr>
            <a:noAutofit/>
          </a:bodyPr>
          <a:lstStyle/>
          <a:p>
            <a:pPr marL="0" indent="0">
              <a:buNone/>
            </a:pPr>
            <a:r>
              <a:rPr lang="tr-TR" sz="2400" dirty="0">
                <a:latin typeface="Times New Roman" panose="02020603050405020304" pitchFamily="18" charset="0"/>
                <a:cs typeface="Times New Roman" panose="02020603050405020304" pitchFamily="18" charset="0"/>
              </a:rPr>
              <a:t>Kurum tarafından e-ihalenin amacı</a:t>
            </a:r>
          </a:p>
          <a:p>
            <a:pPr>
              <a:buFont typeface="Wingdings" panose="05000000000000000000" pitchFamily="2" charset="2"/>
              <a:buChar char="q"/>
            </a:pPr>
            <a:r>
              <a:rPr lang="tr-TR" sz="2400" dirty="0">
                <a:latin typeface="Times New Roman" panose="02020603050405020304" pitchFamily="18" charset="0"/>
                <a:cs typeface="Times New Roman" panose="02020603050405020304" pitchFamily="18" charset="0"/>
              </a:rPr>
              <a:t>Kamu hizmetlerinde bürokrasinin azaltılması,</a:t>
            </a:r>
          </a:p>
          <a:p>
            <a:pPr>
              <a:buFont typeface="Wingdings" panose="05000000000000000000" pitchFamily="2" charset="2"/>
              <a:buChar char="q"/>
            </a:pPr>
            <a:r>
              <a:rPr lang="tr-TR" sz="2400" dirty="0">
                <a:latin typeface="Times New Roman" panose="02020603050405020304" pitchFamily="18" charset="0"/>
                <a:cs typeface="Times New Roman" panose="02020603050405020304" pitchFamily="18" charset="0"/>
              </a:rPr>
              <a:t>Hizmet süreçlerinin bilgi ve iletişim teknolojileri destekli olarak yürütülmesi,</a:t>
            </a:r>
          </a:p>
          <a:p>
            <a:pPr>
              <a:buFont typeface="Wingdings" panose="05000000000000000000" pitchFamily="2" charset="2"/>
              <a:buChar char="q"/>
            </a:pPr>
            <a:r>
              <a:rPr lang="tr-TR" sz="2400" dirty="0">
                <a:latin typeface="Times New Roman" panose="02020603050405020304" pitchFamily="18" charset="0"/>
                <a:cs typeface="Times New Roman" panose="02020603050405020304" pitchFamily="18" charset="0"/>
              </a:rPr>
              <a:t>Kamu hizmetlerinin hızlı, verimli, etkin, düşük maliyetli, basit ve güvenli ortamda sunumu olarak açıklanmış,</a:t>
            </a:r>
          </a:p>
          <a:p>
            <a:pPr marL="0" indent="0">
              <a:buNone/>
            </a:pPr>
            <a:endParaRPr lang="tr-TR" sz="2400" dirty="0">
              <a:latin typeface="Times New Roman" panose="02020603050405020304" pitchFamily="18" charset="0"/>
              <a:cs typeface="Times New Roman" panose="02020603050405020304" pitchFamily="18" charset="0"/>
            </a:endParaRPr>
          </a:p>
          <a:p>
            <a:pPr marL="0" indent="0">
              <a:buNone/>
            </a:pPr>
            <a:r>
              <a:rPr lang="tr-TR" sz="2400" dirty="0">
                <a:latin typeface="Times New Roman" panose="02020603050405020304" pitchFamily="18" charset="0"/>
                <a:cs typeface="Times New Roman" panose="02020603050405020304" pitchFamily="18" charset="0"/>
              </a:rPr>
              <a:t>*Lakin e-ihalenin aktif olarak devreye alındığı 2019 yılında </a:t>
            </a:r>
            <a:r>
              <a:rPr lang="tr-TR" sz="2400" dirty="0" err="1">
                <a:latin typeface="Times New Roman" panose="02020603050405020304" pitchFamily="18" charset="0"/>
                <a:cs typeface="Times New Roman" panose="02020603050405020304" pitchFamily="18" charset="0"/>
              </a:rPr>
              <a:t>pandemi</a:t>
            </a:r>
            <a:r>
              <a:rPr lang="tr-TR" sz="2400" dirty="0">
                <a:latin typeface="Times New Roman" panose="02020603050405020304" pitchFamily="18" charset="0"/>
                <a:cs typeface="Times New Roman" panose="02020603050405020304" pitchFamily="18" charset="0"/>
              </a:rPr>
              <a:t> sürecinin başlaması ile idareler birebir iletişimi azaltmak, teması en aza indirmek adına e-ihaleye rağbet göstermiştir.</a:t>
            </a:r>
          </a:p>
        </p:txBody>
      </p:sp>
    </p:spTree>
    <p:extLst>
      <p:ext uri="{BB962C8B-B14F-4D97-AF65-F5344CB8AC3E}">
        <p14:creationId xmlns:p14="http://schemas.microsoft.com/office/powerpoint/2010/main" val="1298423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2E91132-0B7D-46B1-A625-993F5C22EFC8}"/>
              </a:ext>
            </a:extLst>
          </p:cNvPr>
          <p:cNvSpPr>
            <a:spLocks noGrp="1"/>
          </p:cNvSpPr>
          <p:nvPr>
            <p:ph type="title"/>
          </p:nvPr>
        </p:nvSpPr>
        <p:spPr>
          <a:xfrm>
            <a:off x="685799" y="249382"/>
            <a:ext cx="10719263" cy="906087"/>
          </a:xfrm>
          <a:solidFill>
            <a:schemeClr val="bg1"/>
          </a:solidFill>
        </p:spPr>
        <p:txBody>
          <a:bodyPr/>
          <a:lstStyle/>
          <a:p>
            <a:pPr algn="ctr"/>
            <a:r>
              <a:rPr lang="tr-TR" dirty="0">
                <a:solidFill>
                  <a:srgbClr val="FF0000"/>
                </a:solidFill>
                <a:latin typeface="Times New Roman" panose="02020603050405020304" pitchFamily="18" charset="0"/>
                <a:cs typeface="Times New Roman" panose="02020603050405020304" pitchFamily="18" charset="0"/>
              </a:rPr>
              <a:t>E- İhale Genel </a:t>
            </a:r>
            <a:r>
              <a:rPr lang="tr-TR" dirty="0" err="1">
                <a:solidFill>
                  <a:srgbClr val="FF0000"/>
                </a:solidFill>
                <a:latin typeface="Times New Roman" panose="02020603050405020304" pitchFamily="18" charset="0"/>
                <a:cs typeface="Times New Roman" panose="02020603050405020304" pitchFamily="18" charset="0"/>
              </a:rPr>
              <a:t>Özellİklerİ</a:t>
            </a:r>
            <a:r>
              <a:rPr lang="tr-TR" dirty="0">
                <a:solidFill>
                  <a:srgbClr val="FF0000"/>
                </a:solidFill>
                <a:latin typeface="Times New Roman" panose="02020603050405020304" pitchFamily="18" charset="0"/>
                <a:cs typeface="Times New Roman" panose="02020603050405020304" pitchFamily="18" charset="0"/>
              </a:rPr>
              <a:t> !</a:t>
            </a:r>
          </a:p>
        </p:txBody>
      </p:sp>
      <p:sp>
        <p:nvSpPr>
          <p:cNvPr id="3" name="İçerik Yer Tutucusu 2">
            <a:extLst>
              <a:ext uri="{FF2B5EF4-FFF2-40B4-BE49-F238E27FC236}">
                <a16:creationId xmlns:a16="http://schemas.microsoft.com/office/drawing/2014/main" id="{8303C6B6-2DA9-4F6C-831A-B95588D5E196}"/>
              </a:ext>
            </a:extLst>
          </p:cNvPr>
          <p:cNvSpPr>
            <a:spLocks noGrp="1"/>
          </p:cNvSpPr>
          <p:nvPr>
            <p:ph idx="1"/>
          </p:nvPr>
        </p:nvSpPr>
        <p:spPr>
          <a:xfrm>
            <a:off x="685799" y="1629294"/>
            <a:ext cx="10719263" cy="4688379"/>
          </a:xfrm>
          <a:solidFill>
            <a:schemeClr val="bg1"/>
          </a:solidFill>
        </p:spPr>
        <p:txBody>
          <a:bodyPr>
            <a:normAutofit/>
          </a:bodyPr>
          <a:lstStyle/>
          <a:p>
            <a:pPr algn="just">
              <a:buFont typeface="Wingdings" panose="05000000000000000000" pitchFamily="2" charset="2"/>
              <a:buChar char="q"/>
            </a:pPr>
            <a:r>
              <a:rPr lang="tr-TR" sz="2600" dirty="0">
                <a:latin typeface="Times New Roman" panose="02020603050405020304" pitchFamily="18" charset="0"/>
                <a:cs typeface="Times New Roman" panose="02020603050405020304" pitchFamily="18" charset="0"/>
              </a:rPr>
              <a:t>E-teklif nedir </a:t>
            </a:r>
            <a:r>
              <a:rPr lang="tr-TR" sz="2600" dirty="0">
                <a:latin typeface="Times New Roman" panose="02020603050405020304" pitchFamily="18" charset="0"/>
                <a:cs typeface="Times New Roman" panose="02020603050405020304" pitchFamily="18" charset="0"/>
                <a:sym typeface="Wingdings" panose="05000000000000000000" pitchFamily="2" charset="2"/>
              </a:rPr>
              <a:t></a:t>
            </a:r>
            <a:r>
              <a:rPr lang="tr-TR" sz="2600" dirty="0">
                <a:latin typeface="Times New Roman" panose="02020603050405020304" pitchFamily="18" charset="0"/>
                <a:cs typeface="Times New Roman" panose="02020603050405020304" pitchFamily="18" charset="0"/>
              </a:rPr>
              <a:t> Elektronik ortamda EKAP üzerinden hazırlanarak istekli veya istekli adına yetkili kişi veya kişilerce e-imza ile imzalanmış ihale teklifidir.</a:t>
            </a:r>
          </a:p>
          <a:p>
            <a:pPr algn="just">
              <a:buFont typeface="Wingdings" panose="05000000000000000000" pitchFamily="2" charset="2"/>
              <a:buChar char="q"/>
            </a:pPr>
            <a:r>
              <a:rPr lang="tr-TR" sz="2600" dirty="0">
                <a:latin typeface="Times New Roman" panose="02020603050405020304" pitchFamily="18" charset="0"/>
                <a:cs typeface="Times New Roman" panose="02020603050405020304" pitchFamily="18" charset="0"/>
              </a:rPr>
              <a:t>E-ihaleyi beyan usulü ihale olarak tanımlayabiliriz.</a:t>
            </a:r>
          </a:p>
          <a:p>
            <a:pPr algn="just">
              <a:buFont typeface="Wingdings" panose="05000000000000000000" pitchFamily="2" charset="2"/>
              <a:buChar char="q"/>
            </a:pPr>
            <a:r>
              <a:rPr lang="tr-TR" sz="2600" dirty="0">
                <a:latin typeface="Times New Roman" panose="02020603050405020304" pitchFamily="18" charset="0"/>
                <a:cs typeface="Times New Roman" panose="02020603050405020304" pitchFamily="18" charset="0"/>
              </a:rPr>
              <a:t>İhale ilanı ve dokümanında tekliflerin </a:t>
            </a:r>
            <a:r>
              <a:rPr lang="tr-TR" sz="2600" u="sng" dirty="0">
                <a:latin typeface="Times New Roman" panose="02020603050405020304" pitchFamily="18" charset="0"/>
                <a:cs typeface="Times New Roman" panose="02020603050405020304" pitchFamily="18" charset="0"/>
              </a:rPr>
              <a:t>yalnızca</a:t>
            </a:r>
            <a:r>
              <a:rPr lang="tr-TR" sz="2600" dirty="0">
                <a:latin typeface="Times New Roman" panose="02020603050405020304" pitchFamily="18" charset="0"/>
                <a:cs typeface="Times New Roman" panose="02020603050405020304" pitchFamily="18" charset="0"/>
              </a:rPr>
              <a:t> elektronik ortamda alınacağı belirtilir. </a:t>
            </a:r>
          </a:p>
          <a:p>
            <a:pPr algn="just">
              <a:buFont typeface="Wingdings" panose="05000000000000000000" pitchFamily="2" charset="2"/>
              <a:buChar char="q"/>
            </a:pPr>
            <a:r>
              <a:rPr lang="tr-TR" sz="2600" dirty="0">
                <a:latin typeface="Times New Roman" panose="02020603050405020304" pitchFamily="18" charset="0"/>
                <a:cs typeface="Times New Roman" panose="02020603050405020304" pitchFamily="18" charset="0"/>
              </a:rPr>
              <a:t>Elektronik ortamda yapılan ihalelerde; </a:t>
            </a:r>
          </a:p>
          <a:p>
            <a:pPr marL="0" indent="0" algn="just">
              <a:buNone/>
            </a:pPr>
            <a:r>
              <a:rPr lang="tr-TR" sz="2600" dirty="0">
                <a:latin typeface="Times New Roman" panose="02020603050405020304" pitchFamily="18" charset="0"/>
                <a:cs typeface="Times New Roman" panose="02020603050405020304" pitchFamily="18" charset="0"/>
              </a:rPr>
              <a:t>- Katılım ve yeterlik kriterlerine ilişkin olarak istekliler tarafından herhangi bir belge fiziksel olarak sunulmaz. </a:t>
            </a:r>
            <a:endParaRPr lang="tr-TR" dirty="0"/>
          </a:p>
        </p:txBody>
      </p:sp>
    </p:spTree>
    <p:extLst>
      <p:ext uri="{BB962C8B-B14F-4D97-AF65-F5344CB8AC3E}">
        <p14:creationId xmlns:p14="http://schemas.microsoft.com/office/powerpoint/2010/main" val="2191050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303C6B6-2DA9-4F6C-831A-B95588D5E196}"/>
              </a:ext>
            </a:extLst>
          </p:cNvPr>
          <p:cNvSpPr>
            <a:spLocks noGrp="1"/>
          </p:cNvSpPr>
          <p:nvPr>
            <p:ph idx="1"/>
          </p:nvPr>
        </p:nvSpPr>
        <p:spPr>
          <a:xfrm>
            <a:off x="685799" y="1820488"/>
            <a:ext cx="10719263" cy="4239490"/>
          </a:xfrm>
          <a:solidFill>
            <a:schemeClr val="bg1"/>
          </a:solidFill>
        </p:spPr>
        <p:txBody>
          <a:bodyPr>
            <a:normAutofit/>
          </a:bodyPr>
          <a:lstStyle/>
          <a:p>
            <a:pPr marL="0" indent="0" algn="just">
              <a:buNone/>
            </a:pPr>
            <a:r>
              <a:rPr lang="tr-TR" sz="2600" dirty="0">
                <a:latin typeface="Times New Roman" panose="02020603050405020304" pitchFamily="18" charset="0"/>
                <a:cs typeface="Times New Roman" panose="02020603050405020304" pitchFamily="18" charset="0"/>
              </a:rPr>
              <a:t>   Elektronik ortamda yapılan ihalelerde; </a:t>
            </a:r>
          </a:p>
          <a:p>
            <a:pPr algn="just">
              <a:buFont typeface="Wingdings" panose="05000000000000000000" pitchFamily="2" charset="2"/>
              <a:buChar char="q"/>
            </a:pPr>
            <a:r>
              <a:rPr lang="tr-TR" sz="2600" dirty="0">
                <a:latin typeface="Times New Roman" panose="02020603050405020304" pitchFamily="18" charset="0"/>
                <a:cs typeface="Times New Roman" panose="02020603050405020304" pitchFamily="18" charset="0"/>
              </a:rPr>
              <a:t>Tekliflerin sunuluşunun ve değerlendirilmesinin nasıl yapılacağına ilişkin olarak Elektronik İhale Uygulama Yönetmeliği yayınlanmış olup, ekine "Yeterlik Bilgileri Tablosu" standart formu eklenmiştir. </a:t>
            </a:r>
          </a:p>
          <a:p>
            <a:pPr algn="just">
              <a:buFont typeface="Wingdings" panose="05000000000000000000" pitchFamily="2" charset="2"/>
              <a:buChar char="q"/>
            </a:pPr>
            <a:r>
              <a:rPr lang="tr-TR" sz="2600" dirty="0">
                <a:latin typeface="Times New Roman" panose="02020603050405020304" pitchFamily="18" charset="0"/>
                <a:cs typeface="Times New Roman" panose="02020603050405020304" pitchFamily="18" charset="0"/>
              </a:rPr>
              <a:t>Katılım ve yeterlik kriterlerine ilişkin değerlendirme; Teklif Mektubu ekinde yer alan "Yeterlik Bilgileri </a:t>
            </a:r>
            <a:r>
              <a:rPr lang="tr-TR" sz="2600" dirty="0" err="1">
                <a:latin typeface="Times New Roman" panose="02020603050405020304" pitchFamily="18" charset="0"/>
                <a:cs typeface="Times New Roman" panose="02020603050405020304" pitchFamily="18" charset="0"/>
              </a:rPr>
              <a:t>Tablosu"nda</a:t>
            </a:r>
            <a:r>
              <a:rPr lang="tr-TR" sz="2600" dirty="0">
                <a:latin typeface="Times New Roman" panose="02020603050405020304" pitchFamily="18" charset="0"/>
                <a:cs typeface="Times New Roman" panose="02020603050405020304" pitchFamily="18" charset="0"/>
              </a:rPr>
              <a:t> istekli tarafından beyan edilen bilgiler üzerinden yapılır</a:t>
            </a:r>
          </a:p>
          <a:p>
            <a:pPr algn="just">
              <a:buFont typeface="Wingdings" panose="05000000000000000000" pitchFamily="2" charset="2"/>
              <a:buChar char="q"/>
            </a:pPr>
            <a:r>
              <a:rPr lang="tr-TR" sz="2600" dirty="0">
                <a:latin typeface="Times New Roman" panose="02020603050405020304" pitchFamily="18" charset="0"/>
                <a:cs typeface="Times New Roman" panose="02020603050405020304" pitchFamily="18" charset="0"/>
              </a:rPr>
              <a:t>Sözleşme aşamasına kadar tüm işlemler EKAP üzerinden gerçekleşir.</a:t>
            </a:r>
            <a:endParaRPr lang="tr-TR" dirty="0"/>
          </a:p>
        </p:txBody>
      </p:sp>
      <p:sp>
        <p:nvSpPr>
          <p:cNvPr id="5" name="Başlık 1">
            <a:extLst>
              <a:ext uri="{FF2B5EF4-FFF2-40B4-BE49-F238E27FC236}">
                <a16:creationId xmlns:a16="http://schemas.microsoft.com/office/drawing/2014/main" id="{E2E91132-0B7D-46B1-A625-993F5C22EFC8}"/>
              </a:ext>
            </a:extLst>
          </p:cNvPr>
          <p:cNvSpPr>
            <a:spLocks noGrp="1"/>
          </p:cNvSpPr>
          <p:nvPr>
            <p:ph type="title"/>
          </p:nvPr>
        </p:nvSpPr>
        <p:spPr>
          <a:xfrm>
            <a:off x="685799" y="249382"/>
            <a:ext cx="10719263" cy="906087"/>
          </a:xfrm>
          <a:solidFill>
            <a:schemeClr val="bg1"/>
          </a:solidFill>
        </p:spPr>
        <p:txBody>
          <a:bodyPr/>
          <a:lstStyle/>
          <a:p>
            <a:pPr algn="ctr"/>
            <a:r>
              <a:rPr lang="tr-TR" dirty="0">
                <a:solidFill>
                  <a:srgbClr val="FF0000"/>
                </a:solidFill>
                <a:latin typeface="Times New Roman" panose="02020603050405020304" pitchFamily="18" charset="0"/>
                <a:cs typeface="Times New Roman" panose="02020603050405020304" pitchFamily="18" charset="0"/>
              </a:rPr>
              <a:t>E- İhale Genel </a:t>
            </a:r>
            <a:r>
              <a:rPr lang="tr-TR" dirty="0" err="1">
                <a:solidFill>
                  <a:srgbClr val="FF0000"/>
                </a:solidFill>
                <a:latin typeface="Times New Roman" panose="02020603050405020304" pitchFamily="18" charset="0"/>
                <a:cs typeface="Times New Roman" panose="02020603050405020304" pitchFamily="18" charset="0"/>
              </a:rPr>
              <a:t>Özellİklerİ</a:t>
            </a:r>
            <a:r>
              <a:rPr lang="tr-TR"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202507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1C0AA5-BE72-46A5-9163-B24B1152BADB}"/>
              </a:ext>
            </a:extLst>
          </p:cNvPr>
          <p:cNvSpPr>
            <a:spLocks noGrp="1"/>
          </p:cNvSpPr>
          <p:nvPr>
            <p:ph type="title"/>
          </p:nvPr>
        </p:nvSpPr>
        <p:spPr>
          <a:xfrm>
            <a:off x="825909" y="808055"/>
            <a:ext cx="4547949" cy="1453363"/>
          </a:xfrm>
          <a:solidFill>
            <a:schemeClr val="bg1"/>
          </a:solidFill>
        </p:spPr>
        <p:txBody>
          <a:bodyPr>
            <a:normAutofit/>
          </a:bodyPr>
          <a:lstStyle/>
          <a:p>
            <a:pPr algn="ctr">
              <a:lnSpc>
                <a:spcPct val="90000"/>
              </a:lnSpc>
            </a:pPr>
            <a:r>
              <a:rPr lang="tr-TR" sz="3300" dirty="0">
                <a:solidFill>
                  <a:srgbClr val="FF0000"/>
                </a:solidFill>
                <a:latin typeface="Times New Roman" panose="02020603050405020304" pitchFamily="18" charset="0"/>
                <a:cs typeface="Times New Roman" panose="02020603050405020304" pitchFamily="18" charset="0"/>
              </a:rPr>
              <a:t>Uygulamalı </a:t>
            </a:r>
            <a:br>
              <a:rPr lang="tr-TR" sz="3300" dirty="0">
                <a:solidFill>
                  <a:srgbClr val="FF0000"/>
                </a:solidFill>
                <a:latin typeface="Times New Roman" panose="02020603050405020304" pitchFamily="18" charset="0"/>
                <a:cs typeface="Times New Roman" panose="02020603050405020304" pitchFamily="18" charset="0"/>
              </a:rPr>
            </a:br>
            <a:r>
              <a:rPr lang="tr-TR" sz="3300" dirty="0">
                <a:solidFill>
                  <a:srgbClr val="FF0000"/>
                </a:solidFill>
                <a:latin typeface="Times New Roman" panose="02020603050405020304" pitchFamily="18" charset="0"/>
                <a:cs typeface="Times New Roman" panose="02020603050405020304" pitchFamily="18" charset="0"/>
              </a:rPr>
              <a:t>E-İHALE </a:t>
            </a:r>
            <a:r>
              <a:rPr lang="tr-TR" sz="3300" dirty="0" err="1">
                <a:solidFill>
                  <a:srgbClr val="FF0000"/>
                </a:solidFill>
                <a:latin typeface="Times New Roman" panose="02020603050405020304" pitchFamily="18" charset="0"/>
                <a:cs typeface="Times New Roman" panose="02020603050405020304" pitchFamily="18" charset="0"/>
              </a:rPr>
              <a:t>süreçlerİ</a:t>
            </a:r>
            <a:r>
              <a:rPr lang="tr-TR" sz="3300" dirty="0">
                <a:solidFill>
                  <a:srgbClr val="FF0000"/>
                </a:solidFill>
                <a:latin typeface="Times New Roman" panose="02020603050405020304" pitchFamily="18" charset="0"/>
                <a:cs typeface="Times New Roman" panose="02020603050405020304" pitchFamily="18" charset="0"/>
              </a:rPr>
              <a:t> !</a:t>
            </a:r>
          </a:p>
        </p:txBody>
      </p:sp>
      <p:sp>
        <p:nvSpPr>
          <p:cNvPr id="9" name="Content Placeholder 8">
            <a:extLst>
              <a:ext uri="{FF2B5EF4-FFF2-40B4-BE49-F238E27FC236}">
                <a16:creationId xmlns:a16="http://schemas.microsoft.com/office/drawing/2014/main" id="{D3EB4F00-741E-482E-B83F-2C0B8E8EDA91}"/>
              </a:ext>
            </a:extLst>
          </p:cNvPr>
          <p:cNvSpPr>
            <a:spLocks noGrp="1"/>
          </p:cNvSpPr>
          <p:nvPr>
            <p:ph idx="1"/>
          </p:nvPr>
        </p:nvSpPr>
        <p:spPr>
          <a:xfrm>
            <a:off x="802178" y="2261420"/>
            <a:ext cx="4571680" cy="3637935"/>
          </a:xfrm>
        </p:spPr>
        <p:txBody>
          <a:bodyPr>
            <a:normAutofit/>
          </a:bodyPr>
          <a:lstStyle/>
          <a:p>
            <a:pPr marL="0" indent="0" algn="ctr">
              <a:buNone/>
            </a:pPr>
            <a:r>
              <a:rPr lang="tr-TR" sz="2800" dirty="0">
                <a:solidFill>
                  <a:schemeClr val="bg1"/>
                </a:solidFill>
                <a:latin typeface="Times New Roman" panose="02020603050405020304" pitchFamily="18" charset="0"/>
                <a:cs typeface="Times New Roman" panose="02020603050405020304" pitchFamily="18" charset="0"/>
              </a:rPr>
              <a:t>  </a:t>
            </a:r>
            <a:r>
              <a:rPr lang="tr-TR" sz="2800" b="1" dirty="0">
                <a:solidFill>
                  <a:schemeClr val="bg1"/>
                </a:solidFill>
                <a:latin typeface="Times New Roman" panose="02020603050405020304" pitchFamily="18" charset="0"/>
                <a:cs typeface="Times New Roman" panose="02020603050405020304" pitchFamily="18" charset="0"/>
              </a:rPr>
              <a:t>I.ETAP</a:t>
            </a:r>
          </a:p>
          <a:p>
            <a:pPr marL="0" indent="0" algn="ctr">
              <a:buNone/>
            </a:pPr>
            <a:endParaRPr lang="tr-TR" sz="2800" b="1" dirty="0">
              <a:solidFill>
                <a:schemeClr val="bg1"/>
              </a:solidFill>
              <a:latin typeface="Times New Roman" panose="02020603050405020304" pitchFamily="18" charset="0"/>
              <a:cs typeface="Times New Roman" panose="02020603050405020304" pitchFamily="18" charset="0"/>
            </a:endParaRPr>
          </a:p>
          <a:p>
            <a:pPr marL="0" indent="0" algn="ctr">
              <a:buNone/>
            </a:pPr>
            <a:r>
              <a:rPr lang="tr-TR" sz="2800" b="1" dirty="0">
                <a:solidFill>
                  <a:schemeClr val="bg1"/>
                </a:solidFill>
                <a:latin typeface="Times New Roman" panose="02020603050405020304" pitchFamily="18" charset="0"/>
                <a:cs typeface="Times New Roman" panose="02020603050405020304" pitchFamily="18" charset="0"/>
              </a:rPr>
              <a:t>DOKÜMAN HAZIRLIK</a:t>
            </a:r>
          </a:p>
        </p:txBody>
      </p:sp>
      <p:pic>
        <p:nvPicPr>
          <p:cNvPr id="5" name="İçerik Yer Tutucusu 4" descr="Sınıf">
            <a:extLst>
              <a:ext uri="{FF2B5EF4-FFF2-40B4-BE49-F238E27FC236}">
                <a16:creationId xmlns:a16="http://schemas.microsoft.com/office/drawing/2014/main" id="{9B993B5B-C1B1-4569-B830-505E4BC567E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786077" y="796413"/>
            <a:ext cx="5102943" cy="510294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54952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761703-90A5-42A0-84DE-F4452A3D0BC7}"/>
              </a:ext>
            </a:extLst>
          </p:cNvPr>
          <p:cNvSpPr>
            <a:spLocks noGrp="1"/>
          </p:cNvSpPr>
          <p:nvPr>
            <p:ph type="title"/>
          </p:nvPr>
        </p:nvSpPr>
        <p:spPr>
          <a:xfrm>
            <a:off x="8243065" y="557846"/>
            <a:ext cx="3706762" cy="1010770"/>
          </a:xfrm>
          <a:solidFill>
            <a:schemeClr val="bg1"/>
          </a:solidFill>
        </p:spPr>
        <p:txBody>
          <a:bodyPr>
            <a:normAutofit/>
          </a:bodyPr>
          <a:lstStyle/>
          <a:p>
            <a:pPr algn="ctr"/>
            <a:r>
              <a:rPr lang="tr-TR" dirty="0" err="1">
                <a:solidFill>
                  <a:srgbClr val="FF0000"/>
                </a:solidFill>
                <a:latin typeface="Times New Roman" panose="02020603050405020304" pitchFamily="18" charset="0"/>
                <a:cs typeface="Times New Roman" panose="02020603050405020304" pitchFamily="18" charset="0"/>
              </a:rPr>
              <a:t>İhtİyaç</a:t>
            </a:r>
            <a:r>
              <a:rPr lang="tr-TR" dirty="0">
                <a:solidFill>
                  <a:srgbClr val="FF0000"/>
                </a:solidFill>
                <a:latin typeface="Times New Roman" panose="02020603050405020304" pitchFamily="18" charset="0"/>
                <a:cs typeface="Times New Roman" panose="02020603050405020304" pitchFamily="18" charset="0"/>
              </a:rPr>
              <a:t> onayı</a:t>
            </a:r>
          </a:p>
        </p:txBody>
      </p:sp>
      <p:pic>
        <p:nvPicPr>
          <p:cNvPr id="5" name="İçerik Yer Tutucusu 4">
            <a:extLst>
              <a:ext uri="{FF2B5EF4-FFF2-40B4-BE49-F238E27FC236}">
                <a16:creationId xmlns:a16="http://schemas.microsoft.com/office/drawing/2014/main" id="{09D6FF6A-0A9A-4619-9157-49B459C3D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19" y="100361"/>
            <a:ext cx="8025086" cy="6646127"/>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9" name="Content Placeholder 8">
            <a:extLst>
              <a:ext uri="{FF2B5EF4-FFF2-40B4-BE49-F238E27FC236}">
                <a16:creationId xmlns:a16="http://schemas.microsoft.com/office/drawing/2014/main" id="{E8EFB7C1-2B21-47F7-9B53-0FA6F0B54F12}"/>
              </a:ext>
            </a:extLst>
          </p:cNvPr>
          <p:cNvSpPr>
            <a:spLocks noGrp="1"/>
          </p:cNvSpPr>
          <p:nvPr>
            <p:ph idx="1"/>
          </p:nvPr>
        </p:nvSpPr>
        <p:spPr>
          <a:xfrm>
            <a:off x="8243066" y="1850478"/>
            <a:ext cx="3706761" cy="2909455"/>
          </a:xfrm>
          <a:solidFill>
            <a:schemeClr val="bg1"/>
          </a:solidFill>
        </p:spPr>
        <p:txBody>
          <a:bodyPr anchor="t">
            <a:normAutofit/>
          </a:bodyPr>
          <a:lstStyle/>
          <a:p>
            <a:pPr algn="just">
              <a:buFont typeface="Wingdings" panose="05000000000000000000" pitchFamily="2" charset="2"/>
              <a:buChar char="q"/>
            </a:pPr>
            <a:r>
              <a:rPr lang="tr-TR" sz="2400" dirty="0">
                <a:latin typeface="Times New Roman" panose="02020603050405020304" pitchFamily="18" charset="0"/>
                <a:cs typeface="Times New Roman" panose="02020603050405020304" pitchFamily="18" charset="0"/>
              </a:rPr>
              <a:t>Zorunluluk olmamakla beraber İdarenin uygun görmesi halinde ihtiyaç onayında ihalenin elektronik  veya e- eksiltmeye açılacağı belirtilebilir.</a:t>
            </a:r>
          </a:p>
          <a:p>
            <a:pPr>
              <a:buFont typeface="Wingdings" panose="05000000000000000000" pitchFamily="2" charset="2"/>
              <a:buChar char="q"/>
            </a:pPr>
            <a:endParaRPr lang="tr-TR"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endParaRPr lang="tr-TR" sz="2000" dirty="0">
              <a:latin typeface="Times New Roman" panose="02020603050405020304" pitchFamily="18" charset="0"/>
              <a:cs typeface="Times New Roman" panose="02020603050405020304" pitchFamily="18" charset="0"/>
            </a:endParaRPr>
          </a:p>
          <a:p>
            <a:pPr marL="0" indent="0">
              <a:buNone/>
            </a:pPr>
            <a:endParaRPr lang="tr-TR"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8686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88DA80AE-E4C7-4B66-86F6-19908C224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994" y="673331"/>
            <a:ext cx="10378003" cy="450070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12" name="Content Placeholder 11">
            <a:extLst>
              <a:ext uri="{FF2B5EF4-FFF2-40B4-BE49-F238E27FC236}">
                <a16:creationId xmlns:a16="http://schemas.microsoft.com/office/drawing/2014/main" id="{6B4AFED5-5122-4885-8706-7BEA1DA509EE}"/>
              </a:ext>
            </a:extLst>
          </p:cNvPr>
          <p:cNvSpPr>
            <a:spLocks noGrp="1"/>
          </p:cNvSpPr>
          <p:nvPr>
            <p:ph idx="1"/>
          </p:nvPr>
        </p:nvSpPr>
        <p:spPr>
          <a:xfrm>
            <a:off x="99754" y="5174034"/>
            <a:ext cx="11986952" cy="1518536"/>
          </a:xfrm>
          <a:solidFill>
            <a:schemeClr val="bg1"/>
          </a:solidFill>
        </p:spPr>
        <p:txBody>
          <a:bodyPr>
            <a:normAutofit fontScale="92500"/>
          </a:bodyPr>
          <a:lstStyle/>
          <a:p>
            <a:pPr algn="just">
              <a:buFont typeface="Wingdings" panose="05000000000000000000" pitchFamily="2" charset="2"/>
              <a:buChar char="q"/>
            </a:pPr>
            <a:r>
              <a:rPr lang="tr-TR" sz="2400" dirty="0">
                <a:latin typeface="Times New Roman" panose="02020603050405020304" pitchFamily="18" charset="0"/>
                <a:cs typeface="Times New Roman" panose="02020603050405020304" pitchFamily="18" charset="0"/>
              </a:rPr>
              <a:t>İhale Onay Belgesinde  e- ihaleye ilişkin herhangi bir düzenleme bulunmamaktadır.</a:t>
            </a:r>
          </a:p>
          <a:p>
            <a:pPr algn="just">
              <a:buFont typeface="Wingdings" panose="05000000000000000000" pitchFamily="2" charset="2"/>
              <a:buChar char="q"/>
            </a:pPr>
            <a:r>
              <a:rPr lang="tr-TR" sz="2400" dirty="0" err="1">
                <a:latin typeface="Times New Roman" panose="02020603050405020304" pitchFamily="18" charset="0"/>
                <a:cs typeface="Times New Roman" panose="02020603050405020304" pitchFamily="18" charset="0"/>
              </a:rPr>
              <a:t>Yanlızca</a:t>
            </a:r>
            <a:r>
              <a:rPr lang="tr-TR" sz="2400" dirty="0">
                <a:latin typeface="Times New Roman" panose="02020603050405020304" pitchFamily="18" charset="0"/>
                <a:cs typeface="Times New Roman" panose="02020603050405020304" pitchFamily="18" charset="0"/>
              </a:rPr>
              <a:t> e-ihale yönetmeliğinin akabinde tebliğdeki değişiklik sonucu idare tarafından  doküman satışı kaldırılmış , Doküman Satış Bedeli satırı 4 numaralı dipnot ile Mülga olmuştur.</a:t>
            </a:r>
            <a:endParaRPr lang="en-US" sz="2400" dirty="0">
              <a:latin typeface="Times New Roman" panose="02020603050405020304" pitchFamily="18" charset="0"/>
              <a:cs typeface="Times New Roman" panose="02020603050405020304" pitchFamily="18" charset="0"/>
            </a:endParaRPr>
          </a:p>
        </p:txBody>
      </p:sp>
      <p:sp>
        <p:nvSpPr>
          <p:cNvPr id="9" name="Ok: Sağ 8">
            <a:extLst>
              <a:ext uri="{FF2B5EF4-FFF2-40B4-BE49-F238E27FC236}">
                <a16:creationId xmlns:a16="http://schemas.microsoft.com/office/drawing/2014/main" id="{0403171C-39AB-4EDE-B64B-CE1F17A05584}"/>
              </a:ext>
            </a:extLst>
          </p:cNvPr>
          <p:cNvSpPr/>
          <p:nvPr/>
        </p:nvSpPr>
        <p:spPr>
          <a:xfrm>
            <a:off x="4684612" y="2970814"/>
            <a:ext cx="647114" cy="179363"/>
          </a:xfrm>
          <a:prstGeom prst="rightArrow">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Başlık 1">
            <a:extLst>
              <a:ext uri="{FF2B5EF4-FFF2-40B4-BE49-F238E27FC236}">
                <a16:creationId xmlns:a16="http://schemas.microsoft.com/office/drawing/2014/main" id="{79742A05-7581-45BA-82EC-ED127680EAB7}"/>
              </a:ext>
            </a:extLst>
          </p:cNvPr>
          <p:cNvSpPr>
            <a:spLocks noGrp="1"/>
          </p:cNvSpPr>
          <p:nvPr>
            <p:ph type="title"/>
          </p:nvPr>
        </p:nvSpPr>
        <p:spPr>
          <a:xfrm>
            <a:off x="681644" y="78872"/>
            <a:ext cx="9800705" cy="594459"/>
          </a:xfrm>
          <a:solidFill>
            <a:schemeClr val="bg1"/>
          </a:solidFill>
        </p:spPr>
        <p:txBody>
          <a:bodyPr>
            <a:normAutofit fontScale="90000"/>
          </a:bodyPr>
          <a:lstStyle/>
          <a:p>
            <a:pPr algn="ctr"/>
            <a:r>
              <a:rPr lang="tr-TR" dirty="0">
                <a:solidFill>
                  <a:srgbClr val="FF0000"/>
                </a:solidFill>
                <a:latin typeface="Times New Roman" panose="02020603050405020304" pitchFamily="18" charset="0"/>
                <a:cs typeface="Times New Roman" panose="02020603050405020304" pitchFamily="18" charset="0"/>
              </a:rPr>
              <a:t>İhale onay </a:t>
            </a:r>
            <a:r>
              <a:rPr lang="tr-TR" dirty="0" err="1">
                <a:solidFill>
                  <a:srgbClr val="FF0000"/>
                </a:solidFill>
                <a:latin typeface="Times New Roman" panose="02020603050405020304" pitchFamily="18" charset="0"/>
                <a:cs typeface="Times New Roman" panose="02020603050405020304" pitchFamily="18" charset="0"/>
              </a:rPr>
              <a:t>belgesİ</a:t>
            </a:r>
            <a:endParaRPr lang="tr-TR"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497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E50B3F-6075-4BA5-815B-C168D07C434A}"/>
              </a:ext>
            </a:extLst>
          </p:cNvPr>
          <p:cNvSpPr>
            <a:spLocks noGrp="1"/>
          </p:cNvSpPr>
          <p:nvPr>
            <p:ph type="title"/>
          </p:nvPr>
        </p:nvSpPr>
        <p:spPr>
          <a:xfrm>
            <a:off x="606432" y="85960"/>
            <a:ext cx="10543705" cy="792260"/>
          </a:xfrm>
          <a:solidFill>
            <a:schemeClr val="bg1"/>
          </a:solidFill>
        </p:spPr>
        <p:txBody>
          <a:bodyPr>
            <a:normAutofit/>
          </a:bodyPr>
          <a:lstStyle/>
          <a:p>
            <a:pPr algn="ctr"/>
            <a:r>
              <a:rPr lang="tr-TR" sz="3200" dirty="0">
                <a:solidFill>
                  <a:srgbClr val="FF0000"/>
                </a:solidFill>
                <a:latin typeface="Times New Roman" panose="02020603050405020304" pitchFamily="18" charset="0"/>
                <a:cs typeface="Times New Roman" panose="02020603050405020304" pitchFamily="18" charset="0"/>
              </a:rPr>
              <a:t>Yaklaşık </a:t>
            </a:r>
            <a:r>
              <a:rPr lang="tr-TR" sz="3200" dirty="0" err="1">
                <a:solidFill>
                  <a:srgbClr val="FF0000"/>
                </a:solidFill>
                <a:latin typeface="Times New Roman" panose="02020603050405020304" pitchFamily="18" charset="0"/>
                <a:cs typeface="Times New Roman" panose="02020603050405020304" pitchFamily="18" charset="0"/>
              </a:rPr>
              <a:t>malİyet</a:t>
            </a:r>
            <a:r>
              <a:rPr lang="tr-TR" sz="3200" dirty="0">
                <a:solidFill>
                  <a:srgbClr val="FF0000"/>
                </a:solidFill>
                <a:latin typeface="Times New Roman" panose="02020603050405020304" pitchFamily="18" charset="0"/>
                <a:cs typeface="Times New Roman" panose="02020603050405020304" pitchFamily="18" charset="0"/>
              </a:rPr>
              <a:t> ve </a:t>
            </a:r>
            <a:r>
              <a:rPr lang="tr-TR" sz="3200" dirty="0" err="1">
                <a:solidFill>
                  <a:srgbClr val="FF0000"/>
                </a:solidFill>
                <a:latin typeface="Times New Roman" panose="02020603050405020304" pitchFamily="18" charset="0"/>
                <a:cs typeface="Times New Roman" panose="02020603050405020304" pitchFamily="18" charset="0"/>
              </a:rPr>
              <a:t>teknİk</a:t>
            </a:r>
            <a:r>
              <a:rPr lang="tr-TR" sz="3200" dirty="0">
                <a:solidFill>
                  <a:srgbClr val="FF0000"/>
                </a:solidFill>
                <a:latin typeface="Times New Roman" panose="02020603050405020304" pitchFamily="18" charset="0"/>
                <a:cs typeface="Times New Roman" panose="02020603050405020304" pitchFamily="18" charset="0"/>
              </a:rPr>
              <a:t> dokümanlar</a:t>
            </a:r>
          </a:p>
        </p:txBody>
      </p:sp>
      <p:pic>
        <p:nvPicPr>
          <p:cNvPr id="7" name="İçerik Yer Tutucusu 6">
            <a:extLst>
              <a:ext uri="{FF2B5EF4-FFF2-40B4-BE49-F238E27FC236}">
                <a16:creationId xmlns:a16="http://schemas.microsoft.com/office/drawing/2014/main" id="{CC7C3686-9FED-472C-A431-9D3218C5ED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4439" y="1626091"/>
            <a:ext cx="6279953" cy="4780534"/>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2" name="Dikdörtgen 11">
            <a:extLst>
              <a:ext uri="{FF2B5EF4-FFF2-40B4-BE49-F238E27FC236}">
                <a16:creationId xmlns:a16="http://schemas.microsoft.com/office/drawing/2014/main" id="{FD7ABDBF-A812-4661-B07B-A25BB42BDAAE}"/>
              </a:ext>
            </a:extLst>
          </p:cNvPr>
          <p:cNvSpPr/>
          <p:nvPr/>
        </p:nvSpPr>
        <p:spPr>
          <a:xfrm>
            <a:off x="262833" y="917510"/>
            <a:ext cx="11480800" cy="369332"/>
          </a:xfrm>
          <a:prstGeom prst="rect">
            <a:avLst/>
          </a:prstGeom>
          <a:solidFill>
            <a:schemeClr val="bg1"/>
          </a:solidFill>
        </p:spPr>
        <p:txBody>
          <a:bodyPr wrap="square">
            <a:spAutoFit/>
          </a:bodyPr>
          <a:lstStyle/>
          <a:p>
            <a:pPr>
              <a:buFont typeface="Wingdings" panose="05000000000000000000" pitchFamily="2" charset="2"/>
              <a:buChar char="q"/>
            </a:pPr>
            <a:r>
              <a:rPr lang="tr-TR" dirty="0">
                <a:latin typeface="Times New Roman" panose="02020603050405020304" pitchFamily="18" charset="0"/>
                <a:cs typeface="Times New Roman" panose="02020603050405020304" pitchFamily="18" charset="0"/>
              </a:rPr>
              <a:t>Her ihalede olması gerektiği gibi yaklaşık maliyet ve ekleri, teknik şartname, projeler ve teknik dokümanlar hazırlanır. </a:t>
            </a:r>
          </a:p>
        </p:txBody>
      </p:sp>
    </p:spTree>
    <p:extLst>
      <p:ext uri="{BB962C8B-B14F-4D97-AF65-F5344CB8AC3E}">
        <p14:creationId xmlns:p14="http://schemas.microsoft.com/office/powerpoint/2010/main" val="3364841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E50B3F-6075-4BA5-815B-C168D07C434A}"/>
              </a:ext>
            </a:extLst>
          </p:cNvPr>
          <p:cNvSpPr>
            <a:spLocks noGrp="1"/>
          </p:cNvSpPr>
          <p:nvPr>
            <p:ph type="title"/>
          </p:nvPr>
        </p:nvSpPr>
        <p:spPr>
          <a:xfrm>
            <a:off x="606432" y="85960"/>
            <a:ext cx="10543705" cy="792260"/>
          </a:xfrm>
          <a:solidFill>
            <a:schemeClr val="bg1"/>
          </a:solidFill>
        </p:spPr>
        <p:txBody>
          <a:bodyPr>
            <a:normAutofit/>
          </a:bodyPr>
          <a:lstStyle/>
          <a:p>
            <a:pPr algn="ctr"/>
            <a:r>
              <a:rPr lang="tr-TR" sz="3200" dirty="0">
                <a:solidFill>
                  <a:srgbClr val="FF0000"/>
                </a:solidFill>
                <a:latin typeface="Times New Roman" panose="02020603050405020304" pitchFamily="18" charset="0"/>
                <a:cs typeface="Times New Roman" panose="02020603050405020304" pitchFamily="18" charset="0"/>
              </a:rPr>
              <a:t>Yaklaşık </a:t>
            </a:r>
            <a:r>
              <a:rPr lang="tr-TR" sz="3200" dirty="0" err="1">
                <a:solidFill>
                  <a:srgbClr val="FF0000"/>
                </a:solidFill>
                <a:latin typeface="Times New Roman" panose="02020603050405020304" pitchFamily="18" charset="0"/>
                <a:cs typeface="Times New Roman" panose="02020603050405020304" pitchFamily="18" charset="0"/>
              </a:rPr>
              <a:t>malİyet</a:t>
            </a:r>
            <a:r>
              <a:rPr lang="tr-TR" sz="3200" dirty="0">
                <a:solidFill>
                  <a:srgbClr val="FF0000"/>
                </a:solidFill>
                <a:latin typeface="Times New Roman" panose="02020603050405020304" pitchFamily="18" charset="0"/>
                <a:cs typeface="Times New Roman" panose="02020603050405020304" pitchFamily="18" charset="0"/>
              </a:rPr>
              <a:t> ve </a:t>
            </a:r>
            <a:r>
              <a:rPr lang="tr-TR" sz="3200" dirty="0" err="1">
                <a:solidFill>
                  <a:srgbClr val="FF0000"/>
                </a:solidFill>
                <a:latin typeface="Times New Roman" panose="02020603050405020304" pitchFamily="18" charset="0"/>
                <a:cs typeface="Times New Roman" panose="02020603050405020304" pitchFamily="18" charset="0"/>
              </a:rPr>
              <a:t>teknİk</a:t>
            </a:r>
            <a:r>
              <a:rPr lang="tr-TR" sz="3200" dirty="0">
                <a:solidFill>
                  <a:srgbClr val="FF0000"/>
                </a:solidFill>
                <a:latin typeface="Times New Roman" panose="02020603050405020304" pitchFamily="18" charset="0"/>
                <a:cs typeface="Times New Roman" panose="02020603050405020304" pitchFamily="18" charset="0"/>
              </a:rPr>
              <a:t> dokümanlar</a:t>
            </a:r>
          </a:p>
        </p:txBody>
      </p:sp>
      <p:pic>
        <p:nvPicPr>
          <p:cNvPr id="5" name="İçerik Yer Tutucusu 4">
            <a:extLst>
              <a:ext uri="{FF2B5EF4-FFF2-40B4-BE49-F238E27FC236}">
                <a16:creationId xmlns:a16="http://schemas.microsoft.com/office/drawing/2014/main" id="{5A77AA81-1562-4ED1-80AD-2AF716D813B1}"/>
              </a:ext>
            </a:extLst>
          </p:cNvPr>
          <p:cNvPicPr>
            <a:picLocks noChangeAspect="1"/>
          </p:cNvPicPr>
          <p:nvPr/>
        </p:nvPicPr>
        <p:blipFill rotWithShape="1">
          <a:blip r:embed="rId3">
            <a:extLst>
              <a:ext uri="{28A0092B-C50C-407E-A947-70E740481C1C}">
                <a14:useLocalDpi xmlns:a14="http://schemas.microsoft.com/office/drawing/2010/main" val="0"/>
              </a:ext>
            </a:extLst>
          </a:blip>
          <a:srcRect l="59" t="168" r="1321" b="24984"/>
          <a:stretch/>
        </p:blipFill>
        <p:spPr>
          <a:xfrm>
            <a:off x="3210470" y="1396662"/>
            <a:ext cx="5417921" cy="5338478"/>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2" name="Dikdörtgen 11">
            <a:extLst>
              <a:ext uri="{FF2B5EF4-FFF2-40B4-BE49-F238E27FC236}">
                <a16:creationId xmlns:a16="http://schemas.microsoft.com/office/drawing/2014/main" id="{FD7ABDBF-A812-4661-B07B-A25BB42BDAAE}"/>
              </a:ext>
            </a:extLst>
          </p:cNvPr>
          <p:cNvSpPr/>
          <p:nvPr/>
        </p:nvSpPr>
        <p:spPr>
          <a:xfrm>
            <a:off x="262833" y="917510"/>
            <a:ext cx="11480800" cy="369332"/>
          </a:xfrm>
          <a:prstGeom prst="rect">
            <a:avLst/>
          </a:prstGeom>
          <a:solidFill>
            <a:schemeClr val="bg1"/>
          </a:solidFill>
        </p:spPr>
        <p:txBody>
          <a:bodyPr wrap="square">
            <a:spAutoFit/>
          </a:bodyPr>
          <a:lstStyle/>
          <a:p>
            <a:pPr>
              <a:buFont typeface="Wingdings" panose="05000000000000000000" pitchFamily="2" charset="2"/>
              <a:buChar char="q"/>
            </a:pPr>
            <a:r>
              <a:rPr lang="tr-TR" dirty="0">
                <a:latin typeface="Times New Roman" panose="02020603050405020304" pitchFamily="18" charset="0"/>
                <a:cs typeface="Times New Roman" panose="02020603050405020304" pitchFamily="18" charset="0"/>
              </a:rPr>
              <a:t>Her ihalede olması gerektiği gibi yaklaşık maliyet ve ekleri, teknik şartname, projeler ve teknik dokümanlar hazırlanır. </a:t>
            </a:r>
          </a:p>
        </p:txBody>
      </p:sp>
    </p:spTree>
    <p:extLst>
      <p:ext uri="{BB962C8B-B14F-4D97-AF65-F5344CB8AC3E}">
        <p14:creationId xmlns:p14="http://schemas.microsoft.com/office/powerpoint/2010/main" val="3155044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E50B3F-6075-4BA5-815B-C168D07C434A}"/>
              </a:ext>
            </a:extLst>
          </p:cNvPr>
          <p:cNvSpPr>
            <a:spLocks noGrp="1"/>
          </p:cNvSpPr>
          <p:nvPr>
            <p:ph type="title"/>
          </p:nvPr>
        </p:nvSpPr>
        <p:spPr>
          <a:xfrm>
            <a:off x="606432" y="85960"/>
            <a:ext cx="10543705" cy="792260"/>
          </a:xfrm>
          <a:solidFill>
            <a:schemeClr val="bg1"/>
          </a:solidFill>
        </p:spPr>
        <p:txBody>
          <a:bodyPr>
            <a:normAutofit/>
          </a:bodyPr>
          <a:lstStyle/>
          <a:p>
            <a:pPr algn="ctr"/>
            <a:r>
              <a:rPr lang="tr-TR" sz="3200" dirty="0">
                <a:solidFill>
                  <a:srgbClr val="FF0000"/>
                </a:solidFill>
                <a:latin typeface="Times New Roman" panose="02020603050405020304" pitchFamily="18" charset="0"/>
                <a:cs typeface="Times New Roman" panose="02020603050405020304" pitchFamily="18" charset="0"/>
              </a:rPr>
              <a:t>Yaklaşık </a:t>
            </a:r>
            <a:r>
              <a:rPr lang="tr-TR" sz="3200" dirty="0" err="1">
                <a:solidFill>
                  <a:srgbClr val="FF0000"/>
                </a:solidFill>
                <a:latin typeface="Times New Roman" panose="02020603050405020304" pitchFamily="18" charset="0"/>
                <a:cs typeface="Times New Roman" panose="02020603050405020304" pitchFamily="18" charset="0"/>
              </a:rPr>
              <a:t>malİyet</a:t>
            </a:r>
            <a:r>
              <a:rPr lang="tr-TR" sz="3200" dirty="0">
                <a:solidFill>
                  <a:srgbClr val="FF0000"/>
                </a:solidFill>
                <a:latin typeface="Times New Roman" panose="02020603050405020304" pitchFamily="18" charset="0"/>
                <a:cs typeface="Times New Roman" panose="02020603050405020304" pitchFamily="18" charset="0"/>
              </a:rPr>
              <a:t> ve </a:t>
            </a:r>
            <a:r>
              <a:rPr lang="tr-TR" sz="3200" dirty="0" err="1">
                <a:solidFill>
                  <a:srgbClr val="FF0000"/>
                </a:solidFill>
                <a:latin typeface="Times New Roman" panose="02020603050405020304" pitchFamily="18" charset="0"/>
                <a:cs typeface="Times New Roman" panose="02020603050405020304" pitchFamily="18" charset="0"/>
              </a:rPr>
              <a:t>teknİk</a:t>
            </a:r>
            <a:r>
              <a:rPr lang="tr-TR" sz="3200" dirty="0">
                <a:solidFill>
                  <a:srgbClr val="FF0000"/>
                </a:solidFill>
                <a:latin typeface="Times New Roman" panose="02020603050405020304" pitchFamily="18" charset="0"/>
                <a:cs typeface="Times New Roman" panose="02020603050405020304" pitchFamily="18" charset="0"/>
              </a:rPr>
              <a:t> dokümanlar</a:t>
            </a:r>
          </a:p>
        </p:txBody>
      </p:sp>
      <p:sp>
        <p:nvSpPr>
          <p:cNvPr id="12" name="Dikdörtgen 11">
            <a:extLst>
              <a:ext uri="{FF2B5EF4-FFF2-40B4-BE49-F238E27FC236}">
                <a16:creationId xmlns:a16="http://schemas.microsoft.com/office/drawing/2014/main" id="{FD7ABDBF-A812-4661-B07B-A25BB42BDAAE}"/>
              </a:ext>
            </a:extLst>
          </p:cNvPr>
          <p:cNvSpPr/>
          <p:nvPr/>
        </p:nvSpPr>
        <p:spPr>
          <a:xfrm>
            <a:off x="262833" y="917510"/>
            <a:ext cx="11480800" cy="369332"/>
          </a:xfrm>
          <a:prstGeom prst="rect">
            <a:avLst/>
          </a:prstGeom>
          <a:solidFill>
            <a:schemeClr val="bg1"/>
          </a:solidFill>
        </p:spPr>
        <p:txBody>
          <a:bodyPr wrap="square">
            <a:spAutoFit/>
          </a:bodyPr>
          <a:lstStyle/>
          <a:p>
            <a:pPr>
              <a:buFont typeface="Wingdings" panose="05000000000000000000" pitchFamily="2" charset="2"/>
              <a:buChar char="q"/>
            </a:pPr>
            <a:r>
              <a:rPr lang="tr-TR" dirty="0">
                <a:latin typeface="Times New Roman" panose="02020603050405020304" pitchFamily="18" charset="0"/>
                <a:cs typeface="Times New Roman" panose="02020603050405020304" pitchFamily="18" charset="0"/>
              </a:rPr>
              <a:t>Her ihalede olması gerektiği gibi yaklaşık maliyet ve ekleri, teknik şartname, projeler ve teknik dokümanlar hazırlanır. </a:t>
            </a:r>
          </a:p>
        </p:txBody>
      </p:sp>
      <p:pic>
        <p:nvPicPr>
          <p:cNvPr id="15" name="Resim 14">
            <a:extLst>
              <a:ext uri="{FF2B5EF4-FFF2-40B4-BE49-F238E27FC236}">
                <a16:creationId xmlns:a16="http://schemas.microsoft.com/office/drawing/2014/main" id="{FF4054E8-F159-488A-951A-88F55B89D8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3673" y="1884030"/>
            <a:ext cx="4488968" cy="4037416"/>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044925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1C0AA5-BE72-46A5-9163-B24B1152BADB}"/>
              </a:ext>
            </a:extLst>
          </p:cNvPr>
          <p:cNvSpPr>
            <a:spLocks noGrp="1"/>
          </p:cNvSpPr>
          <p:nvPr>
            <p:ph type="title"/>
          </p:nvPr>
        </p:nvSpPr>
        <p:spPr>
          <a:xfrm>
            <a:off x="825909" y="808055"/>
            <a:ext cx="4547949" cy="1453363"/>
          </a:xfrm>
          <a:solidFill>
            <a:schemeClr val="bg1"/>
          </a:solidFill>
        </p:spPr>
        <p:txBody>
          <a:bodyPr>
            <a:normAutofit/>
          </a:bodyPr>
          <a:lstStyle/>
          <a:p>
            <a:pPr algn="ctr">
              <a:lnSpc>
                <a:spcPct val="90000"/>
              </a:lnSpc>
            </a:pPr>
            <a:r>
              <a:rPr lang="tr-TR" sz="3300" dirty="0">
                <a:solidFill>
                  <a:srgbClr val="FF0000"/>
                </a:solidFill>
                <a:latin typeface="Times New Roman" panose="02020603050405020304" pitchFamily="18" charset="0"/>
                <a:cs typeface="Times New Roman" panose="02020603050405020304" pitchFamily="18" charset="0"/>
              </a:rPr>
              <a:t>Uygulamalı </a:t>
            </a:r>
            <a:br>
              <a:rPr lang="tr-TR" sz="3300" dirty="0">
                <a:solidFill>
                  <a:srgbClr val="FF0000"/>
                </a:solidFill>
                <a:latin typeface="Times New Roman" panose="02020603050405020304" pitchFamily="18" charset="0"/>
                <a:cs typeface="Times New Roman" panose="02020603050405020304" pitchFamily="18" charset="0"/>
              </a:rPr>
            </a:br>
            <a:r>
              <a:rPr lang="tr-TR" sz="3300" dirty="0">
                <a:solidFill>
                  <a:srgbClr val="FF0000"/>
                </a:solidFill>
                <a:latin typeface="Times New Roman" panose="02020603050405020304" pitchFamily="18" charset="0"/>
                <a:cs typeface="Times New Roman" panose="02020603050405020304" pitchFamily="18" charset="0"/>
              </a:rPr>
              <a:t>E-İHALE süreçleri !</a:t>
            </a:r>
          </a:p>
        </p:txBody>
      </p:sp>
      <p:sp>
        <p:nvSpPr>
          <p:cNvPr id="9" name="Content Placeholder 8">
            <a:extLst>
              <a:ext uri="{FF2B5EF4-FFF2-40B4-BE49-F238E27FC236}">
                <a16:creationId xmlns:a16="http://schemas.microsoft.com/office/drawing/2014/main" id="{D3EB4F00-741E-482E-B83F-2C0B8E8EDA91}"/>
              </a:ext>
            </a:extLst>
          </p:cNvPr>
          <p:cNvSpPr>
            <a:spLocks noGrp="1"/>
          </p:cNvSpPr>
          <p:nvPr>
            <p:ph idx="1"/>
          </p:nvPr>
        </p:nvSpPr>
        <p:spPr>
          <a:xfrm>
            <a:off x="802178" y="2261420"/>
            <a:ext cx="4571680" cy="3637935"/>
          </a:xfrm>
        </p:spPr>
        <p:txBody>
          <a:bodyPr>
            <a:normAutofit/>
          </a:bodyPr>
          <a:lstStyle/>
          <a:p>
            <a:pPr marL="0" indent="0" algn="ctr">
              <a:buNone/>
            </a:pPr>
            <a:r>
              <a:rPr lang="tr-TR" sz="2800" dirty="0">
                <a:solidFill>
                  <a:schemeClr val="bg1"/>
                </a:solidFill>
                <a:latin typeface="Times New Roman" panose="02020603050405020304" pitchFamily="18" charset="0"/>
                <a:cs typeface="Times New Roman" panose="02020603050405020304" pitchFamily="18" charset="0"/>
              </a:rPr>
              <a:t>  </a:t>
            </a:r>
            <a:r>
              <a:rPr lang="tr-TR" sz="2800" b="1" dirty="0">
                <a:solidFill>
                  <a:schemeClr val="bg1"/>
                </a:solidFill>
                <a:latin typeface="Times New Roman" panose="02020603050405020304" pitchFamily="18" charset="0"/>
                <a:cs typeface="Times New Roman" panose="02020603050405020304" pitchFamily="18" charset="0"/>
              </a:rPr>
              <a:t>II.ETAP</a:t>
            </a:r>
          </a:p>
          <a:p>
            <a:pPr marL="0" indent="0" algn="ctr">
              <a:buNone/>
            </a:pPr>
            <a:endParaRPr lang="tr-TR" sz="2800" b="1" dirty="0">
              <a:solidFill>
                <a:schemeClr val="bg1"/>
              </a:solidFill>
              <a:latin typeface="Times New Roman" panose="02020603050405020304" pitchFamily="18" charset="0"/>
              <a:cs typeface="Times New Roman" panose="02020603050405020304" pitchFamily="18" charset="0"/>
            </a:endParaRPr>
          </a:p>
          <a:p>
            <a:pPr marL="0" indent="0" algn="ctr">
              <a:buNone/>
            </a:pPr>
            <a:r>
              <a:rPr lang="tr-TR" sz="2800" b="1" dirty="0">
                <a:solidFill>
                  <a:schemeClr val="bg1"/>
                </a:solidFill>
                <a:latin typeface="Times New Roman" panose="02020603050405020304" pitchFamily="18" charset="0"/>
                <a:cs typeface="Times New Roman" panose="02020603050405020304" pitchFamily="18" charset="0"/>
              </a:rPr>
              <a:t>EKAP GİRİŞ</a:t>
            </a:r>
          </a:p>
        </p:txBody>
      </p:sp>
      <p:pic>
        <p:nvPicPr>
          <p:cNvPr id="5" name="İçerik Yer Tutucusu 4" descr="Sınıf">
            <a:extLst>
              <a:ext uri="{FF2B5EF4-FFF2-40B4-BE49-F238E27FC236}">
                <a16:creationId xmlns:a16="http://schemas.microsoft.com/office/drawing/2014/main" id="{9B993B5B-C1B1-4569-B830-505E4BC567E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786077" y="796413"/>
            <a:ext cx="5102943" cy="510294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46072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F4C747-D358-4405-95F4-E9A3F7FE0FA2}"/>
              </a:ext>
            </a:extLst>
          </p:cNvPr>
          <p:cNvSpPr>
            <a:spLocks noGrp="1"/>
          </p:cNvSpPr>
          <p:nvPr>
            <p:ph type="title"/>
          </p:nvPr>
        </p:nvSpPr>
        <p:spPr>
          <a:xfrm>
            <a:off x="4312626" y="5721485"/>
            <a:ext cx="3235330" cy="554146"/>
          </a:xfrm>
          <a:solidFill>
            <a:schemeClr val="bg2">
              <a:lumMod val="20000"/>
              <a:lumOff val="80000"/>
            </a:schemeClr>
          </a:solidFill>
        </p:spPr>
        <p:txBody>
          <a:bodyPr>
            <a:normAutofit/>
          </a:bodyPr>
          <a:lstStyle/>
          <a:p>
            <a:pPr algn="ctr"/>
            <a:r>
              <a:rPr lang="tr-TR" sz="2000" b="1" dirty="0">
                <a:solidFill>
                  <a:srgbClr val="FF0000"/>
                </a:solidFill>
                <a:latin typeface="Times New Roman" panose="02020603050405020304" pitchFamily="18" charset="0"/>
                <a:cs typeface="Times New Roman" panose="02020603050405020304" pitchFamily="18" charset="0"/>
              </a:rPr>
              <a:t>1. ADIM    </a:t>
            </a:r>
            <a:r>
              <a:rPr lang="tr-TR" sz="2000" b="1" dirty="0">
                <a:solidFill>
                  <a:schemeClr val="bg1">
                    <a:lumMod val="95000"/>
                    <a:lumOff val="5000"/>
                  </a:schemeClr>
                </a:solidFill>
                <a:latin typeface="Times New Roman" panose="02020603050405020304" pitchFamily="18" charset="0"/>
                <a:cs typeface="Times New Roman" panose="02020603050405020304" pitchFamily="18" charset="0"/>
              </a:rPr>
              <a:t>ihale kayıt</a:t>
            </a:r>
            <a:endParaRPr lang="tr-TR" sz="2400" b="1" dirty="0">
              <a:solidFill>
                <a:schemeClr val="bg1">
                  <a:lumMod val="95000"/>
                  <a:lumOff val="5000"/>
                </a:schemeClr>
              </a:solidFill>
              <a:latin typeface="Times New Roman" panose="02020603050405020304" pitchFamily="18" charset="0"/>
              <a:cs typeface="Times New Roman" panose="02020603050405020304" pitchFamily="18" charset="0"/>
            </a:endParaRPr>
          </a:p>
        </p:txBody>
      </p:sp>
      <p:pic>
        <p:nvPicPr>
          <p:cNvPr id="6" name="İçerik Yer Tutucusu 5" descr="metin içeren bir resim&#10;&#10;Açıklama otomatik olarak oluşturuldu">
            <a:extLst>
              <a:ext uri="{FF2B5EF4-FFF2-40B4-BE49-F238E27FC236}">
                <a16:creationId xmlns:a16="http://schemas.microsoft.com/office/drawing/2014/main" id="{60572F6B-0B31-4E46-91AD-CD1CCA24369B}"/>
              </a:ext>
            </a:extLst>
          </p:cNvPr>
          <p:cNvPicPr>
            <a:picLocks noChangeAspect="1"/>
          </p:cNvPicPr>
          <p:nvPr/>
        </p:nvPicPr>
        <p:blipFill rotWithShape="1">
          <a:blip r:embed="rId3"/>
          <a:srcRect l="17796" t="8790" r="17758" b="48183"/>
          <a:stretch/>
        </p:blipFill>
        <p:spPr>
          <a:xfrm>
            <a:off x="412436" y="765091"/>
            <a:ext cx="11391635" cy="4607642"/>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2" name="Başlık 1">
            <a:extLst>
              <a:ext uri="{FF2B5EF4-FFF2-40B4-BE49-F238E27FC236}">
                <a16:creationId xmlns:a16="http://schemas.microsoft.com/office/drawing/2014/main"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id="{8FA486F7-6CD2-43A0-A3C4-0B8728683D39}"/>
              </a:ext>
            </a:extLst>
          </p:cNvPr>
          <p:cNvSpPr/>
          <p:nvPr/>
        </p:nvSpPr>
        <p:spPr>
          <a:xfrm>
            <a:off x="1691432" y="5790999"/>
            <a:ext cx="2099172"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4" name="4-Nokta Yıldız 3"/>
          <p:cNvSpPr/>
          <p:nvPr/>
        </p:nvSpPr>
        <p:spPr>
          <a:xfrm>
            <a:off x="914400" y="2460567"/>
            <a:ext cx="349135" cy="432262"/>
          </a:xfrm>
          <a:prstGeom prst="star4">
            <a:avLst>
              <a:gd name="adj" fmla="val 18269"/>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spTree>
    <p:extLst>
      <p:ext uri="{BB962C8B-B14F-4D97-AF65-F5344CB8AC3E}">
        <p14:creationId xmlns:p14="http://schemas.microsoft.com/office/powerpoint/2010/main" val="28758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F4C747-D358-4405-95F4-E9A3F7FE0FA2}"/>
              </a:ext>
            </a:extLst>
          </p:cNvPr>
          <p:cNvSpPr>
            <a:spLocks noGrp="1"/>
          </p:cNvSpPr>
          <p:nvPr>
            <p:ph type="title"/>
          </p:nvPr>
        </p:nvSpPr>
        <p:spPr>
          <a:xfrm>
            <a:off x="4312626" y="5721485"/>
            <a:ext cx="3235330" cy="554146"/>
          </a:xfrm>
          <a:solidFill>
            <a:schemeClr val="bg2">
              <a:lumMod val="20000"/>
              <a:lumOff val="80000"/>
            </a:schemeClr>
          </a:solidFill>
        </p:spPr>
        <p:txBody>
          <a:bodyPr>
            <a:normAutofit fontScale="90000"/>
          </a:bodyPr>
          <a:lstStyle/>
          <a:p>
            <a:pPr algn="ctr"/>
            <a:r>
              <a:rPr lang="tr-TR" sz="2000" b="1" dirty="0">
                <a:solidFill>
                  <a:srgbClr val="FF0000"/>
                </a:solidFill>
                <a:latin typeface="Times New Roman" panose="02020603050405020304" pitchFamily="18" charset="0"/>
                <a:cs typeface="Times New Roman" panose="02020603050405020304" pitchFamily="18" charset="0"/>
              </a:rPr>
              <a:t>2. ADIM    </a:t>
            </a:r>
            <a:r>
              <a:rPr lang="tr-TR" sz="2000" b="1" dirty="0">
                <a:solidFill>
                  <a:schemeClr val="bg1">
                    <a:lumMod val="95000"/>
                    <a:lumOff val="5000"/>
                  </a:schemeClr>
                </a:solidFill>
                <a:latin typeface="Times New Roman" panose="02020603050405020304" pitchFamily="18" charset="0"/>
                <a:cs typeface="Times New Roman" panose="02020603050405020304" pitchFamily="18" charset="0"/>
              </a:rPr>
              <a:t>ihale </a:t>
            </a:r>
            <a:r>
              <a:rPr lang="tr-TR" sz="2000" b="1" dirty="0" err="1">
                <a:solidFill>
                  <a:schemeClr val="bg1">
                    <a:lumMod val="95000"/>
                    <a:lumOff val="5000"/>
                  </a:schemeClr>
                </a:solidFill>
                <a:latin typeface="Times New Roman" panose="02020603050405020304" pitchFamily="18" charset="0"/>
                <a:cs typeface="Times New Roman" panose="02020603050405020304" pitchFamily="18" charset="0"/>
              </a:rPr>
              <a:t>kaPSAMI</a:t>
            </a:r>
            <a:endParaRPr lang="tr-TR" sz="2400" b="1" dirty="0">
              <a:solidFill>
                <a:schemeClr val="bg1">
                  <a:lumMod val="95000"/>
                  <a:lumOff val="5000"/>
                </a:schemeClr>
              </a:solidFill>
              <a:latin typeface="Times New Roman" panose="02020603050405020304" pitchFamily="18" charset="0"/>
              <a:cs typeface="Times New Roman" panose="02020603050405020304" pitchFamily="18" charset="0"/>
            </a:endParaRPr>
          </a:p>
        </p:txBody>
      </p:sp>
      <p:sp>
        <p:nvSpPr>
          <p:cNvPr id="12" name="Başlık 1">
            <a:extLst>
              <a:ext uri="{FF2B5EF4-FFF2-40B4-BE49-F238E27FC236}">
                <a16:creationId xmlns:a16="http://schemas.microsoft.com/office/drawing/2014/main"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id="{8FA486F7-6CD2-43A0-A3C4-0B8728683D39}"/>
              </a:ext>
            </a:extLst>
          </p:cNvPr>
          <p:cNvSpPr/>
          <p:nvPr/>
        </p:nvSpPr>
        <p:spPr>
          <a:xfrm>
            <a:off x="1691432" y="5790999"/>
            <a:ext cx="2099172"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7" name="İçerik Yer Tutucusu 7" descr="metin içeren bir resim&#10;&#10;Açıklama otomatik olarak oluşturuldu">
            <a:extLst>
              <a:ext uri="{FF2B5EF4-FFF2-40B4-BE49-F238E27FC236}">
                <a16:creationId xmlns:a16="http://schemas.microsoft.com/office/drawing/2014/main" id="{C34D78B2-8E57-47CE-B586-323839BA4DD1}"/>
              </a:ext>
            </a:extLst>
          </p:cNvPr>
          <p:cNvPicPr>
            <a:picLocks noGrp="1" noChangeAspect="1"/>
          </p:cNvPicPr>
          <p:nvPr>
            <p:ph idx="1"/>
          </p:nvPr>
        </p:nvPicPr>
        <p:blipFill rotWithShape="1">
          <a:blip r:embed="rId3"/>
          <a:srcRect l="20331" t="8700" r="21022" b="47370"/>
          <a:stretch/>
        </p:blipFill>
        <p:spPr>
          <a:xfrm>
            <a:off x="521282" y="886679"/>
            <a:ext cx="10818018" cy="4558157"/>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09381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F4C747-D358-4405-95F4-E9A3F7FE0FA2}"/>
              </a:ext>
            </a:extLst>
          </p:cNvPr>
          <p:cNvSpPr>
            <a:spLocks noGrp="1"/>
          </p:cNvSpPr>
          <p:nvPr>
            <p:ph type="title"/>
          </p:nvPr>
        </p:nvSpPr>
        <p:spPr>
          <a:xfrm>
            <a:off x="4312626" y="5721485"/>
            <a:ext cx="3235330" cy="554146"/>
          </a:xfrm>
          <a:solidFill>
            <a:schemeClr val="bg2">
              <a:lumMod val="20000"/>
              <a:lumOff val="80000"/>
            </a:schemeClr>
          </a:solidFill>
        </p:spPr>
        <p:txBody>
          <a:bodyPr>
            <a:normAutofit/>
          </a:bodyPr>
          <a:lstStyle/>
          <a:p>
            <a:pPr algn="ctr"/>
            <a:r>
              <a:rPr lang="tr-TR" sz="2000" b="1" dirty="0">
                <a:solidFill>
                  <a:srgbClr val="FF0000"/>
                </a:solidFill>
                <a:latin typeface="Times New Roman" panose="02020603050405020304" pitchFamily="18" charset="0"/>
                <a:cs typeface="Times New Roman" panose="02020603050405020304" pitchFamily="18" charset="0"/>
              </a:rPr>
              <a:t>3. ADIM    </a:t>
            </a:r>
            <a:r>
              <a:rPr lang="tr-TR" sz="2000" b="1" dirty="0">
                <a:solidFill>
                  <a:schemeClr val="bg1">
                    <a:lumMod val="95000"/>
                    <a:lumOff val="5000"/>
                  </a:schemeClr>
                </a:solidFill>
                <a:latin typeface="Times New Roman" panose="02020603050405020304" pitchFamily="18" charset="0"/>
                <a:cs typeface="Times New Roman" panose="02020603050405020304" pitchFamily="18" charset="0"/>
              </a:rPr>
              <a:t>TÜR VE USÜL</a:t>
            </a:r>
            <a:endParaRPr lang="tr-TR" sz="2400" b="1" dirty="0">
              <a:solidFill>
                <a:schemeClr val="bg1">
                  <a:lumMod val="95000"/>
                  <a:lumOff val="5000"/>
                </a:schemeClr>
              </a:solidFill>
              <a:latin typeface="Times New Roman" panose="02020603050405020304" pitchFamily="18" charset="0"/>
              <a:cs typeface="Times New Roman" panose="02020603050405020304" pitchFamily="18" charset="0"/>
            </a:endParaRPr>
          </a:p>
        </p:txBody>
      </p:sp>
      <p:sp>
        <p:nvSpPr>
          <p:cNvPr id="12" name="Başlık 1">
            <a:extLst>
              <a:ext uri="{FF2B5EF4-FFF2-40B4-BE49-F238E27FC236}">
                <a16:creationId xmlns:a16="http://schemas.microsoft.com/office/drawing/2014/main"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id="{8FA486F7-6CD2-43A0-A3C4-0B8728683D39}"/>
              </a:ext>
            </a:extLst>
          </p:cNvPr>
          <p:cNvSpPr/>
          <p:nvPr/>
        </p:nvSpPr>
        <p:spPr>
          <a:xfrm>
            <a:off x="1691432" y="5790999"/>
            <a:ext cx="2099172"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8" name="İçerik Yer Tutucusu 5">
            <a:extLst>
              <a:ext uri="{FF2B5EF4-FFF2-40B4-BE49-F238E27FC236}">
                <a16:creationId xmlns:a16="http://schemas.microsoft.com/office/drawing/2014/main" id="{60572F6B-0B31-4E46-91AD-CD1CCA24369B}"/>
              </a:ext>
            </a:extLst>
          </p:cNvPr>
          <p:cNvPicPr>
            <a:picLocks noChangeAspect="1"/>
          </p:cNvPicPr>
          <p:nvPr/>
        </p:nvPicPr>
        <p:blipFill rotWithShape="1">
          <a:blip r:embed="rId3"/>
          <a:srcRect l="18010" t="9113" r="27912" b="41182"/>
          <a:stretch/>
        </p:blipFill>
        <p:spPr>
          <a:xfrm>
            <a:off x="1446416" y="756457"/>
            <a:ext cx="8986058" cy="4852139"/>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59386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F4C747-D358-4405-95F4-E9A3F7FE0FA2}"/>
              </a:ext>
            </a:extLst>
          </p:cNvPr>
          <p:cNvSpPr>
            <a:spLocks noGrp="1"/>
          </p:cNvSpPr>
          <p:nvPr>
            <p:ph type="title"/>
          </p:nvPr>
        </p:nvSpPr>
        <p:spPr>
          <a:xfrm>
            <a:off x="8759935" y="2206844"/>
            <a:ext cx="3235330" cy="860552"/>
          </a:xfrm>
          <a:solidFill>
            <a:schemeClr val="bg2">
              <a:lumMod val="20000"/>
              <a:lumOff val="80000"/>
            </a:schemeClr>
          </a:solidFill>
        </p:spPr>
        <p:txBody>
          <a:bodyPr>
            <a:normAutofit/>
          </a:bodyPr>
          <a:lstStyle/>
          <a:p>
            <a:pPr algn="ctr"/>
            <a:r>
              <a:rPr lang="tr-TR" sz="2000" b="1" dirty="0">
                <a:solidFill>
                  <a:srgbClr val="FF0000"/>
                </a:solidFill>
                <a:latin typeface="Times New Roman" panose="02020603050405020304" pitchFamily="18" charset="0"/>
                <a:cs typeface="Times New Roman" panose="02020603050405020304" pitchFamily="18" charset="0"/>
              </a:rPr>
              <a:t>4. ADIM   </a:t>
            </a:r>
            <a:br>
              <a:rPr lang="tr-TR" sz="2000" b="1" dirty="0">
                <a:solidFill>
                  <a:srgbClr val="FF0000"/>
                </a:solidFill>
                <a:latin typeface="Times New Roman" panose="02020603050405020304" pitchFamily="18" charset="0"/>
                <a:cs typeface="Times New Roman" panose="02020603050405020304" pitchFamily="18" charset="0"/>
              </a:rPr>
            </a:br>
            <a:r>
              <a:rPr lang="tr-TR" sz="2000" b="1" dirty="0">
                <a:solidFill>
                  <a:srgbClr val="FF0000"/>
                </a:solidFill>
                <a:latin typeface="Times New Roman" panose="02020603050405020304" pitchFamily="18" charset="0"/>
                <a:cs typeface="Times New Roman" panose="02020603050405020304" pitchFamily="18" charset="0"/>
              </a:rPr>
              <a:t> </a:t>
            </a:r>
            <a:r>
              <a:rPr lang="tr-TR" sz="2000" b="1" dirty="0">
                <a:solidFill>
                  <a:schemeClr val="bg1">
                    <a:lumMod val="95000"/>
                    <a:lumOff val="5000"/>
                  </a:schemeClr>
                </a:solidFill>
                <a:latin typeface="Times New Roman" panose="02020603050405020304" pitchFamily="18" charset="0"/>
                <a:cs typeface="Times New Roman" panose="02020603050405020304" pitchFamily="18" charset="0"/>
              </a:rPr>
              <a:t>İHALE BİLGİLERİ</a:t>
            </a:r>
            <a:endParaRPr lang="tr-TR" sz="2400" b="1" dirty="0">
              <a:solidFill>
                <a:schemeClr val="bg1">
                  <a:lumMod val="95000"/>
                  <a:lumOff val="5000"/>
                </a:schemeClr>
              </a:solidFill>
              <a:latin typeface="Times New Roman" panose="02020603050405020304" pitchFamily="18" charset="0"/>
              <a:cs typeface="Times New Roman" panose="02020603050405020304" pitchFamily="18" charset="0"/>
            </a:endParaRPr>
          </a:p>
        </p:txBody>
      </p:sp>
      <p:sp>
        <p:nvSpPr>
          <p:cNvPr id="12" name="Başlık 1">
            <a:extLst>
              <a:ext uri="{FF2B5EF4-FFF2-40B4-BE49-F238E27FC236}">
                <a16:creationId xmlns:a16="http://schemas.microsoft.com/office/drawing/2014/main"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dirty="0">
                <a:solidFill>
                  <a:srgbClr val="FF0000"/>
                </a:solidFill>
                <a:latin typeface="Times New Roman" panose="02020603050405020304" pitchFamily="18" charset="0"/>
                <a:cs typeface="Times New Roman" panose="02020603050405020304" pitchFamily="18" charset="0"/>
              </a:rPr>
              <a:t>EKAP İŞLEMLERİ !</a:t>
            </a:r>
          </a:p>
        </p:txBody>
      </p:sp>
      <p:sp>
        <p:nvSpPr>
          <p:cNvPr id="13" name="Ok: Sağ 12">
            <a:extLst>
              <a:ext uri="{FF2B5EF4-FFF2-40B4-BE49-F238E27FC236}">
                <a16:creationId xmlns:a16="http://schemas.microsoft.com/office/drawing/2014/main" id="{8FA486F7-6CD2-43A0-A3C4-0B8728683D39}"/>
              </a:ext>
            </a:extLst>
          </p:cNvPr>
          <p:cNvSpPr/>
          <p:nvPr/>
        </p:nvSpPr>
        <p:spPr>
          <a:xfrm>
            <a:off x="9236574" y="1252250"/>
            <a:ext cx="2099172"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39" y="754516"/>
            <a:ext cx="8528859" cy="5908731"/>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9" name="4-Nokta Yıldız 8"/>
          <p:cNvSpPr/>
          <p:nvPr/>
        </p:nvSpPr>
        <p:spPr>
          <a:xfrm>
            <a:off x="4181300" y="2768138"/>
            <a:ext cx="349135" cy="432262"/>
          </a:xfrm>
          <a:prstGeom prst="star4">
            <a:avLst>
              <a:gd name="adj" fmla="val 18269"/>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sp>
        <p:nvSpPr>
          <p:cNvPr id="10" name="4-Nokta Yıldız 9"/>
          <p:cNvSpPr/>
          <p:nvPr/>
        </p:nvSpPr>
        <p:spPr>
          <a:xfrm>
            <a:off x="3441469" y="4921134"/>
            <a:ext cx="349135" cy="432262"/>
          </a:xfrm>
          <a:prstGeom prst="star4">
            <a:avLst>
              <a:gd name="adj" fmla="val 18269"/>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ln>
                <a:solidFill>
                  <a:srgbClr val="FF0000"/>
                </a:solidFill>
              </a:ln>
              <a:solidFill>
                <a:srgbClr val="FF0000"/>
              </a:solidFill>
            </a:endParaRPr>
          </a:p>
        </p:txBody>
      </p:sp>
    </p:spTree>
    <p:extLst>
      <p:ext uri="{BB962C8B-B14F-4D97-AF65-F5344CB8AC3E}">
        <p14:creationId xmlns:p14="http://schemas.microsoft.com/office/powerpoint/2010/main" val="3326456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Başlık 1">
            <a:extLst>
              <a:ext uri="{FF2B5EF4-FFF2-40B4-BE49-F238E27FC236}">
                <a16:creationId xmlns:a16="http://schemas.microsoft.com/office/drawing/2014/main" id="{FAF4C747-D358-4405-95F4-E9A3F7FE0FA2}"/>
              </a:ext>
            </a:extLst>
          </p:cNvPr>
          <p:cNvSpPr>
            <a:spLocks noGrp="1"/>
          </p:cNvSpPr>
          <p:nvPr>
            <p:ph type="title"/>
          </p:nvPr>
        </p:nvSpPr>
        <p:spPr>
          <a:xfrm>
            <a:off x="8759935" y="2206844"/>
            <a:ext cx="3235330" cy="860552"/>
          </a:xfrm>
          <a:solidFill>
            <a:schemeClr val="bg2">
              <a:lumMod val="20000"/>
              <a:lumOff val="80000"/>
            </a:schemeClr>
          </a:solidFill>
        </p:spPr>
        <p:txBody>
          <a:bodyPr>
            <a:normAutofit/>
          </a:bodyPr>
          <a:lstStyle/>
          <a:p>
            <a:pPr algn="ctr"/>
            <a:r>
              <a:rPr lang="tr-TR" sz="2000" b="1" dirty="0">
                <a:solidFill>
                  <a:srgbClr val="FF0000"/>
                </a:solidFill>
                <a:latin typeface="Times New Roman" panose="02020603050405020304" pitchFamily="18" charset="0"/>
                <a:cs typeface="Times New Roman" panose="02020603050405020304" pitchFamily="18" charset="0"/>
              </a:rPr>
              <a:t>5. ADIM   </a:t>
            </a:r>
            <a:br>
              <a:rPr lang="tr-TR" sz="2000" b="1" dirty="0">
                <a:solidFill>
                  <a:srgbClr val="FF0000"/>
                </a:solidFill>
                <a:latin typeface="Times New Roman" panose="02020603050405020304" pitchFamily="18" charset="0"/>
                <a:cs typeface="Times New Roman" panose="02020603050405020304" pitchFamily="18" charset="0"/>
              </a:rPr>
            </a:br>
            <a:r>
              <a:rPr lang="tr-TR" sz="2000" b="1" dirty="0">
                <a:solidFill>
                  <a:srgbClr val="FF0000"/>
                </a:solidFill>
                <a:latin typeface="Times New Roman" panose="02020603050405020304" pitchFamily="18" charset="0"/>
                <a:cs typeface="Times New Roman" panose="02020603050405020304" pitchFamily="18" charset="0"/>
              </a:rPr>
              <a:t> </a:t>
            </a:r>
            <a:r>
              <a:rPr lang="tr-TR" sz="2000" b="1" dirty="0">
                <a:solidFill>
                  <a:schemeClr val="bg1">
                    <a:lumMod val="95000"/>
                    <a:lumOff val="5000"/>
                  </a:schemeClr>
                </a:solidFill>
                <a:latin typeface="Times New Roman" panose="02020603050405020304" pitchFamily="18" charset="0"/>
                <a:cs typeface="Times New Roman" panose="02020603050405020304" pitchFamily="18" charset="0"/>
              </a:rPr>
              <a:t>Özet ve kayıt</a:t>
            </a:r>
          </a:p>
        </p:txBody>
      </p:sp>
      <p:sp>
        <p:nvSpPr>
          <p:cNvPr id="10" name="Başlık 1">
            <a:extLst>
              <a:ext uri="{FF2B5EF4-FFF2-40B4-BE49-F238E27FC236}">
                <a16:creationId xmlns:a16="http://schemas.microsoft.com/office/drawing/2014/main"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dirty="0">
                <a:solidFill>
                  <a:srgbClr val="FF0000"/>
                </a:solidFill>
                <a:latin typeface="Times New Roman" panose="02020603050405020304" pitchFamily="18" charset="0"/>
                <a:cs typeface="Times New Roman" panose="02020603050405020304" pitchFamily="18" charset="0"/>
              </a:rPr>
              <a:t>EKAP İŞLEMLERİ !</a:t>
            </a:r>
          </a:p>
        </p:txBody>
      </p:sp>
      <p:sp>
        <p:nvSpPr>
          <p:cNvPr id="12" name="Ok: Sağ 12">
            <a:extLst>
              <a:ext uri="{FF2B5EF4-FFF2-40B4-BE49-F238E27FC236}">
                <a16:creationId xmlns:a16="http://schemas.microsoft.com/office/drawing/2014/main" id="{8FA486F7-6CD2-43A0-A3C4-0B8728683D39}"/>
              </a:ext>
            </a:extLst>
          </p:cNvPr>
          <p:cNvSpPr/>
          <p:nvPr/>
        </p:nvSpPr>
        <p:spPr>
          <a:xfrm>
            <a:off x="9236574" y="1252250"/>
            <a:ext cx="2099172" cy="48463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n>
                <a:solidFill>
                  <a:srgbClr val="FF0000"/>
                </a:solidFill>
              </a:ln>
              <a:solidFill>
                <a:srgbClr val="FF0000"/>
              </a:solidFill>
            </a:endParaRP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07" y="738464"/>
            <a:ext cx="8354291" cy="6028095"/>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1228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2F6848C-B5C5-4517-9C15-A3DAE96332A6}"/>
              </a:ext>
            </a:extLst>
          </p:cNvPr>
          <p:cNvSpPr>
            <a:spLocks noGrp="1"/>
          </p:cNvSpPr>
          <p:nvPr>
            <p:ph idx="1"/>
          </p:nvPr>
        </p:nvSpPr>
        <p:spPr>
          <a:xfrm>
            <a:off x="182880" y="2667498"/>
            <a:ext cx="11704319" cy="3716678"/>
          </a:xfrm>
          <a:solidFill>
            <a:schemeClr val="bg1"/>
          </a:solidFill>
        </p:spPr>
        <p:txBody>
          <a:bodyPr>
            <a:noAutofit/>
          </a:bodyPr>
          <a:lstStyle/>
          <a:p>
            <a:pPr marL="0" indent="0">
              <a:buNone/>
            </a:pPr>
            <a:r>
              <a:rPr lang="tr-TR" sz="2400" dirty="0">
                <a:latin typeface="Times New Roman" panose="02020603050405020304" pitchFamily="18" charset="0"/>
                <a:cs typeface="Times New Roman" panose="02020603050405020304" pitchFamily="18" charset="0"/>
              </a:rPr>
              <a:t>-Yerli malı olma şartı aranan listenin oluşturulması </a:t>
            </a:r>
            <a:r>
              <a:rPr lang="tr-TR" sz="2400" i="1" dirty="0">
                <a:latin typeface="Times New Roman" panose="02020603050405020304" pitchFamily="18" charset="0"/>
                <a:cs typeface="Times New Roman" panose="02020603050405020304" pitchFamily="18" charset="0"/>
              </a:rPr>
              <a:t>(**4734 sayılı Kamu İhale Kanunu’nun 63’üncü maddesinde değişiklik yapılmış olup, yapılan değişiklik ile yapım işlerinde kullanılacak malzemelere ilişkin Çevre ve Şehircilik Bakanlığı tarafından, makinelere ve ekipmanlara ilişkin Bilim, Sanayi ve Teknoloji Bakanlığı tarafından belirlenen ve Kurum tarafından ilan edilen listede yer alan ve ihale konusu işte kullanılacak makine, malzeme ve ekipmanın yerli malı olması şartı getirilmiştir.)</a:t>
            </a:r>
          </a:p>
          <a:p>
            <a:pPr marL="0" indent="0">
              <a:buNone/>
            </a:pPr>
            <a:r>
              <a:rPr lang="tr-TR" sz="2400" dirty="0">
                <a:latin typeface="Times New Roman" panose="02020603050405020304" pitchFamily="18" charset="0"/>
                <a:cs typeface="Times New Roman" panose="02020603050405020304" pitchFamily="18" charset="0"/>
              </a:rPr>
              <a:t> - Teknik  Şartname ve eklerinin yüklenmesi</a:t>
            </a:r>
          </a:p>
          <a:p>
            <a:pPr marL="0" indent="0">
              <a:buNone/>
            </a:pPr>
            <a:r>
              <a:rPr lang="tr-TR" sz="2400" dirty="0">
                <a:latin typeface="Times New Roman" panose="02020603050405020304" pitchFamily="18" charset="0"/>
                <a:cs typeface="Times New Roman" panose="02020603050405020304" pitchFamily="18" charset="0"/>
              </a:rPr>
              <a:t> işlemleri gerçekleştirilir ve son adım olan idari şartname ve sözleşme tasarısı oluşturulmaya başlanır.</a:t>
            </a:r>
          </a:p>
        </p:txBody>
      </p:sp>
      <p:pic>
        <p:nvPicPr>
          <p:cNvPr id="7" name="Grafik 6" descr="Yapboz parçaları">
            <a:extLst>
              <a:ext uri="{FF2B5EF4-FFF2-40B4-BE49-F238E27FC236}">
                <a16:creationId xmlns:a16="http://schemas.microsoft.com/office/drawing/2014/main" id="{0980802C-F6D0-47AE-AA16-C747222E530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931966" y="174678"/>
            <a:ext cx="2870148" cy="2870148"/>
          </a:xfrm>
          <a:prstGeom prst="rect">
            <a:avLst/>
          </a:prstGeom>
        </p:spPr>
      </p:pic>
      <p:sp>
        <p:nvSpPr>
          <p:cNvPr id="12" name="Ok: Çentikli Sağ 11">
            <a:extLst>
              <a:ext uri="{FF2B5EF4-FFF2-40B4-BE49-F238E27FC236}">
                <a16:creationId xmlns:a16="http://schemas.microsoft.com/office/drawing/2014/main" id="{56A78226-EAEB-47A1-B5E7-2C0A3DD996A9}"/>
              </a:ext>
            </a:extLst>
          </p:cNvPr>
          <p:cNvSpPr/>
          <p:nvPr/>
        </p:nvSpPr>
        <p:spPr>
          <a:xfrm>
            <a:off x="8198638" y="6011002"/>
            <a:ext cx="2998444" cy="746348"/>
          </a:xfrm>
          <a:prstGeom prst="notched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Dikdörtgen 1"/>
          <p:cNvSpPr/>
          <p:nvPr/>
        </p:nvSpPr>
        <p:spPr>
          <a:xfrm>
            <a:off x="182880" y="1097838"/>
            <a:ext cx="7656022" cy="1569660"/>
          </a:xfrm>
          <a:prstGeom prst="rect">
            <a:avLst/>
          </a:prstGeom>
          <a:solidFill>
            <a:schemeClr val="bg1"/>
          </a:solidFill>
        </p:spPr>
        <p:txBody>
          <a:bodyPr wrap="square">
            <a:spAutoFit/>
          </a:bodyPr>
          <a:lstStyle/>
          <a:p>
            <a:pPr>
              <a:buFont typeface="Wingdings" panose="05000000000000000000" pitchFamily="2" charset="2"/>
              <a:buChar char="q"/>
            </a:pPr>
            <a:r>
              <a:rPr lang="tr-TR" sz="2400" dirty="0">
                <a:latin typeface="Times New Roman" panose="02020603050405020304" pitchFamily="18" charset="0"/>
                <a:cs typeface="Times New Roman" panose="02020603050405020304" pitchFamily="18" charset="0"/>
              </a:rPr>
              <a:t>İhale Kayıt ve İhtiyaç Raporu hazırlanmasının ardından sırasıyla;</a:t>
            </a:r>
          </a:p>
          <a:p>
            <a:r>
              <a:rPr lang="tr-TR" sz="2400" dirty="0">
                <a:latin typeface="Times New Roman" panose="02020603050405020304" pitchFamily="18" charset="0"/>
                <a:cs typeface="Times New Roman" panose="02020603050405020304" pitchFamily="18" charset="0"/>
              </a:rPr>
              <a:t> - İhtiyaç Raporunun ihaleye bağlanması</a:t>
            </a:r>
          </a:p>
          <a:p>
            <a:r>
              <a:rPr lang="tr-TR" sz="2400" dirty="0">
                <a:latin typeface="Times New Roman" panose="02020603050405020304" pitchFamily="18" charset="0"/>
                <a:cs typeface="Times New Roman" panose="02020603050405020304" pitchFamily="18" charset="0"/>
              </a:rPr>
              <a:t> - IKN alınması</a:t>
            </a:r>
          </a:p>
        </p:txBody>
      </p:sp>
      <p:sp>
        <p:nvSpPr>
          <p:cNvPr id="6" name="Başlık 1">
            <a:extLst>
              <a:ext uri="{FF2B5EF4-FFF2-40B4-BE49-F238E27FC236}">
                <a16:creationId xmlns:a16="http://schemas.microsoft.com/office/drawing/2014/main" id="{6D13C6C4-32CD-4828-9C3F-63A63CAB92A8}"/>
              </a:ext>
            </a:extLst>
          </p:cNvPr>
          <p:cNvSpPr txBox="1">
            <a:spLocks/>
          </p:cNvSpPr>
          <p:nvPr/>
        </p:nvSpPr>
        <p:spPr>
          <a:xfrm>
            <a:off x="4409419" y="88190"/>
            <a:ext cx="2830966" cy="517269"/>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dirty="0">
                <a:solidFill>
                  <a:srgbClr val="FF0000"/>
                </a:solidFill>
                <a:latin typeface="Times New Roman" panose="02020603050405020304" pitchFamily="18" charset="0"/>
                <a:cs typeface="Times New Roman" panose="02020603050405020304" pitchFamily="18" charset="0"/>
              </a:rPr>
              <a:t>EKAP İŞLEMLERİ !</a:t>
            </a:r>
          </a:p>
        </p:txBody>
      </p:sp>
    </p:spTree>
    <p:extLst>
      <p:ext uri="{BB962C8B-B14F-4D97-AF65-F5344CB8AC3E}">
        <p14:creationId xmlns:p14="http://schemas.microsoft.com/office/powerpoint/2010/main" val="830846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EC3295-87A5-4852-AD51-DDE37B593CCC}"/>
              </a:ext>
            </a:extLst>
          </p:cNvPr>
          <p:cNvSpPr>
            <a:spLocks noGrp="1"/>
          </p:cNvSpPr>
          <p:nvPr>
            <p:ph type="title"/>
          </p:nvPr>
        </p:nvSpPr>
        <p:spPr>
          <a:xfrm>
            <a:off x="0" y="0"/>
            <a:ext cx="12192000" cy="702365"/>
          </a:xfrm>
        </p:spPr>
        <p:style>
          <a:lnRef idx="1">
            <a:schemeClr val="dk1"/>
          </a:lnRef>
          <a:fillRef idx="3">
            <a:schemeClr val="dk1"/>
          </a:fillRef>
          <a:effectRef idx="2">
            <a:schemeClr val="dk1"/>
          </a:effectRef>
          <a:fontRef idx="minor">
            <a:schemeClr val="lt1"/>
          </a:fontRef>
        </p:style>
        <p:txBody>
          <a:bodyPr>
            <a:normAutofit/>
          </a:bodyPr>
          <a:lstStyle/>
          <a:p>
            <a:r>
              <a:rPr lang="tr-TR" sz="2400" dirty="0"/>
              <a:t>           Kapalı zarf Usulü ihale                                                                          e - ihale</a:t>
            </a:r>
          </a:p>
        </p:txBody>
      </p:sp>
      <p:sp>
        <p:nvSpPr>
          <p:cNvPr id="3" name="İçerik Yer Tutucusu 2">
            <a:extLst>
              <a:ext uri="{FF2B5EF4-FFF2-40B4-BE49-F238E27FC236}">
                <a16:creationId xmlns:a16="http://schemas.microsoft.com/office/drawing/2014/main" id="{2CCE1E39-B4A3-42FE-B865-8EC2EA689F6E}"/>
              </a:ext>
            </a:extLst>
          </p:cNvPr>
          <p:cNvSpPr>
            <a:spLocks noGrp="1"/>
          </p:cNvSpPr>
          <p:nvPr>
            <p:ph idx="1"/>
          </p:nvPr>
        </p:nvSpPr>
        <p:spPr>
          <a:xfrm>
            <a:off x="261672" y="2582642"/>
            <a:ext cx="11741426" cy="1133148"/>
          </a:xfrm>
          <a:solidFill>
            <a:schemeClr val="bg1"/>
          </a:solidFill>
        </p:spPr>
        <p:txBody>
          <a:bodyPr>
            <a:normAutofit/>
          </a:bodyPr>
          <a:lstStyle/>
          <a:p>
            <a:pPr marL="0" indent="0" algn="ctr">
              <a:buNone/>
            </a:pPr>
            <a:r>
              <a:rPr lang="tr-TR" sz="2400" dirty="0">
                <a:latin typeface="Times New Roman" panose="02020603050405020304" pitchFamily="18" charset="0"/>
                <a:cs typeface="Times New Roman" panose="02020603050405020304" pitchFamily="18" charset="0"/>
              </a:rPr>
              <a:t>Buradan sonra 4734 sayılı Kamu İhale Kanunu’na göre yapılan kapalı zarf usulü ihale ile e- ihale dokümanı (İdari Şartname) arasındaki farkı birlikte görelim!</a:t>
            </a:r>
          </a:p>
        </p:txBody>
      </p:sp>
      <p:sp>
        <p:nvSpPr>
          <p:cNvPr id="4" name="Ok: Aşağı 3">
            <a:extLst>
              <a:ext uri="{FF2B5EF4-FFF2-40B4-BE49-F238E27FC236}">
                <a16:creationId xmlns:a16="http://schemas.microsoft.com/office/drawing/2014/main" id="{12CF6B63-00F6-4186-B983-9787E59910F5}"/>
              </a:ext>
            </a:extLst>
          </p:cNvPr>
          <p:cNvSpPr/>
          <p:nvPr/>
        </p:nvSpPr>
        <p:spPr>
          <a:xfrm>
            <a:off x="2286001"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k: Aşağı 4">
            <a:extLst>
              <a:ext uri="{FF2B5EF4-FFF2-40B4-BE49-F238E27FC236}">
                <a16:creationId xmlns:a16="http://schemas.microsoft.com/office/drawing/2014/main" id="{08FC9525-34A7-4D66-BBE2-B5EC53491144}"/>
              </a:ext>
            </a:extLst>
          </p:cNvPr>
          <p:cNvSpPr/>
          <p:nvPr/>
        </p:nvSpPr>
        <p:spPr>
          <a:xfrm>
            <a:off x="9607826"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026894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EC3295-87A5-4852-AD51-DDE37B593CCC}"/>
              </a:ext>
            </a:extLst>
          </p:cNvPr>
          <p:cNvSpPr>
            <a:spLocks noGrp="1"/>
          </p:cNvSpPr>
          <p:nvPr>
            <p:ph type="title"/>
          </p:nvPr>
        </p:nvSpPr>
        <p:spPr>
          <a:xfrm>
            <a:off x="0" y="0"/>
            <a:ext cx="12192000" cy="702365"/>
          </a:xfrm>
        </p:spPr>
        <p:style>
          <a:lnRef idx="1">
            <a:schemeClr val="dk1"/>
          </a:lnRef>
          <a:fillRef idx="3">
            <a:schemeClr val="dk1"/>
          </a:fillRef>
          <a:effectRef idx="2">
            <a:schemeClr val="dk1"/>
          </a:effectRef>
          <a:fontRef idx="minor">
            <a:schemeClr val="lt1"/>
          </a:fontRef>
        </p:style>
        <p:txBody>
          <a:bodyPr>
            <a:normAutofit/>
          </a:bodyPr>
          <a:lstStyle/>
          <a:p>
            <a:r>
              <a:rPr lang="tr-TR" sz="2400" dirty="0"/>
              <a:t>           Kapalı zarf Usulü ihale                                                                          e - ihale</a:t>
            </a:r>
          </a:p>
        </p:txBody>
      </p:sp>
      <p:sp>
        <p:nvSpPr>
          <p:cNvPr id="4" name="Ok: Aşağı 3">
            <a:extLst>
              <a:ext uri="{FF2B5EF4-FFF2-40B4-BE49-F238E27FC236}">
                <a16:creationId xmlns:a16="http://schemas.microsoft.com/office/drawing/2014/main" id="{12CF6B63-00F6-4186-B983-9787E59910F5}"/>
              </a:ext>
            </a:extLst>
          </p:cNvPr>
          <p:cNvSpPr/>
          <p:nvPr/>
        </p:nvSpPr>
        <p:spPr>
          <a:xfrm>
            <a:off x="2286001" y="556591"/>
            <a:ext cx="198782" cy="304800"/>
          </a:xfrm>
          <a:prstGeom prst="downArrow">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k: Aşağı 4">
            <a:extLst>
              <a:ext uri="{FF2B5EF4-FFF2-40B4-BE49-F238E27FC236}">
                <a16:creationId xmlns:a16="http://schemas.microsoft.com/office/drawing/2014/main" id="{08FC9525-34A7-4D66-BBE2-B5EC53491144}"/>
              </a:ext>
            </a:extLst>
          </p:cNvPr>
          <p:cNvSpPr/>
          <p:nvPr/>
        </p:nvSpPr>
        <p:spPr>
          <a:xfrm>
            <a:off x="9607826" y="556591"/>
            <a:ext cx="198782" cy="304800"/>
          </a:xfrm>
          <a:prstGeom prst="downArrow">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İçerik Yer Tutucusu 8" descr="metin içeren bir resim&#10;&#10;Açıklama otomatik olarak oluşturuldu">
            <a:extLst>
              <a:ext uri="{FF2B5EF4-FFF2-40B4-BE49-F238E27FC236}">
                <a16:creationId xmlns:a16="http://schemas.microsoft.com/office/drawing/2014/main" id="{1F8FBA24-AA42-40F5-AA2A-AAB5E78D2172}"/>
              </a:ext>
            </a:extLst>
          </p:cNvPr>
          <p:cNvPicPr>
            <a:picLocks noGrp="1" noChangeAspect="1"/>
          </p:cNvPicPr>
          <p:nvPr>
            <p:ph idx="1"/>
          </p:nvPr>
        </p:nvPicPr>
        <p:blipFill rotWithShape="1">
          <a:blip r:embed="rId2"/>
          <a:srcRect l="2608" r="1305"/>
          <a:stretch/>
        </p:blipFill>
        <p:spPr>
          <a:xfrm>
            <a:off x="291548" y="993912"/>
            <a:ext cx="11714922" cy="5389273"/>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356301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EC3295-87A5-4852-AD51-DDE37B593CCC}"/>
              </a:ext>
            </a:extLst>
          </p:cNvPr>
          <p:cNvSpPr>
            <a:spLocks noGrp="1"/>
          </p:cNvSpPr>
          <p:nvPr>
            <p:ph type="title"/>
          </p:nvPr>
        </p:nvSpPr>
        <p:spPr>
          <a:xfrm>
            <a:off x="0" y="0"/>
            <a:ext cx="12192000" cy="702365"/>
          </a:xfrm>
        </p:spPr>
        <p:style>
          <a:lnRef idx="1">
            <a:schemeClr val="dk1"/>
          </a:lnRef>
          <a:fillRef idx="3">
            <a:schemeClr val="dk1"/>
          </a:fillRef>
          <a:effectRef idx="2">
            <a:schemeClr val="dk1"/>
          </a:effectRef>
          <a:fontRef idx="minor">
            <a:schemeClr val="lt1"/>
          </a:fontRef>
        </p:style>
        <p:txBody>
          <a:bodyPr>
            <a:normAutofit/>
          </a:bodyPr>
          <a:lstStyle/>
          <a:p>
            <a:r>
              <a:rPr lang="tr-TR" sz="2400" dirty="0"/>
              <a:t>           Kapalı zarf Usulü ihale                                                                          e - ihale</a:t>
            </a:r>
          </a:p>
        </p:txBody>
      </p:sp>
      <p:sp>
        <p:nvSpPr>
          <p:cNvPr id="4" name="Ok: Aşağı 3">
            <a:extLst>
              <a:ext uri="{FF2B5EF4-FFF2-40B4-BE49-F238E27FC236}">
                <a16:creationId xmlns:a16="http://schemas.microsoft.com/office/drawing/2014/main" id="{12CF6B63-00F6-4186-B983-9787E59910F5}"/>
              </a:ext>
            </a:extLst>
          </p:cNvPr>
          <p:cNvSpPr/>
          <p:nvPr/>
        </p:nvSpPr>
        <p:spPr>
          <a:xfrm>
            <a:off x="2286001"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k: Aşağı 4">
            <a:extLst>
              <a:ext uri="{FF2B5EF4-FFF2-40B4-BE49-F238E27FC236}">
                <a16:creationId xmlns:a16="http://schemas.microsoft.com/office/drawing/2014/main" id="{08FC9525-34A7-4D66-BBE2-B5EC53491144}"/>
              </a:ext>
            </a:extLst>
          </p:cNvPr>
          <p:cNvSpPr/>
          <p:nvPr/>
        </p:nvSpPr>
        <p:spPr>
          <a:xfrm>
            <a:off x="9607826"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İçerik Yer Tutucusu 5" descr="metin içeren bir resim&#10;&#10;Açıklama otomatik olarak oluşturuldu">
            <a:extLst>
              <a:ext uri="{FF2B5EF4-FFF2-40B4-BE49-F238E27FC236}">
                <a16:creationId xmlns:a16="http://schemas.microsoft.com/office/drawing/2014/main" id="{D2376115-FDAF-447A-AF74-80EA3EC47034}"/>
              </a:ext>
            </a:extLst>
          </p:cNvPr>
          <p:cNvPicPr>
            <a:picLocks noGrp="1" noChangeAspect="1"/>
          </p:cNvPicPr>
          <p:nvPr>
            <p:ph idx="1"/>
          </p:nvPr>
        </p:nvPicPr>
        <p:blipFill rotWithShape="1">
          <a:blip r:embed="rId2"/>
          <a:srcRect l="1905"/>
          <a:stretch/>
        </p:blipFill>
        <p:spPr>
          <a:xfrm>
            <a:off x="198783" y="1391483"/>
            <a:ext cx="11791172" cy="4651508"/>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835252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EC3295-87A5-4852-AD51-DDE37B593CCC}"/>
              </a:ext>
            </a:extLst>
          </p:cNvPr>
          <p:cNvSpPr>
            <a:spLocks noGrp="1"/>
          </p:cNvSpPr>
          <p:nvPr>
            <p:ph type="title"/>
          </p:nvPr>
        </p:nvSpPr>
        <p:spPr>
          <a:xfrm>
            <a:off x="0" y="0"/>
            <a:ext cx="12192000" cy="702365"/>
          </a:xfrm>
        </p:spPr>
        <p:style>
          <a:lnRef idx="1">
            <a:schemeClr val="dk1"/>
          </a:lnRef>
          <a:fillRef idx="3">
            <a:schemeClr val="dk1"/>
          </a:fillRef>
          <a:effectRef idx="2">
            <a:schemeClr val="dk1"/>
          </a:effectRef>
          <a:fontRef idx="minor">
            <a:schemeClr val="lt1"/>
          </a:fontRef>
        </p:style>
        <p:txBody>
          <a:bodyPr>
            <a:normAutofit/>
          </a:bodyPr>
          <a:lstStyle/>
          <a:p>
            <a:r>
              <a:rPr lang="tr-TR" sz="2400" dirty="0"/>
              <a:t>           Kapalı zarf Usulü ihale                                                                          e - ihale</a:t>
            </a:r>
          </a:p>
        </p:txBody>
      </p:sp>
      <p:sp>
        <p:nvSpPr>
          <p:cNvPr id="4" name="Ok: Aşağı 3">
            <a:extLst>
              <a:ext uri="{FF2B5EF4-FFF2-40B4-BE49-F238E27FC236}">
                <a16:creationId xmlns:a16="http://schemas.microsoft.com/office/drawing/2014/main" id="{12CF6B63-00F6-4186-B983-9787E59910F5}"/>
              </a:ext>
            </a:extLst>
          </p:cNvPr>
          <p:cNvSpPr/>
          <p:nvPr/>
        </p:nvSpPr>
        <p:spPr>
          <a:xfrm>
            <a:off x="2286001"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k: Aşağı 4">
            <a:extLst>
              <a:ext uri="{FF2B5EF4-FFF2-40B4-BE49-F238E27FC236}">
                <a16:creationId xmlns:a16="http://schemas.microsoft.com/office/drawing/2014/main" id="{08FC9525-34A7-4D66-BBE2-B5EC53491144}"/>
              </a:ext>
            </a:extLst>
          </p:cNvPr>
          <p:cNvSpPr/>
          <p:nvPr/>
        </p:nvSpPr>
        <p:spPr>
          <a:xfrm>
            <a:off x="9607826"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İçerik Yer Tutucusu 5" descr="metin içeren bir resim&#10;&#10;Açıklama otomatik olarak oluşturuldu">
            <a:extLst>
              <a:ext uri="{FF2B5EF4-FFF2-40B4-BE49-F238E27FC236}">
                <a16:creationId xmlns:a16="http://schemas.microsoft.com/office/drawing/2014/main" id="{C5AADCE3-0AF4-4558-88AE-E5326DE0213F}"/>
              </a:ext>
            </a:extLst>
          </p:cNvPr>
          <p:cNvPicPr>
            <a:picLocks noGrp="1" noChangeAspect="1"/>
          </p:cNvPicPr>
          <p:nvPr>
            <p:ph idx="1"/>
          </p:nvPr>
        </p:nvPicPr>
        <p:blipFill>
          <a:blip r:embed="rId2"/>
          <a:stretch>
            <a:fillRect/>
          </a:stretch>
        </p:blipFill>
        <p:spPr>
          <a:xfrm>
            <a:off x="151515" y="1139688"/>
            <a:ext cx="11801946" cy="5300986"/>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219323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EC3295-87A5-4852-AD51-DDE37B593CCC}"/>
              </a:ext>
            </a:extLst>
          </p:cNvPr>
          <p:cNvSpPr>
            <a:spLocks noGrp="1"/>
          </p:cNvSpPr>
          <p:nvPr>
            <p:ph type="title"/>
          </p:nvPr>
        </p:nvSpPr>
        <p:spPr>
          <a:xfrm>
            <a:off x="0" y="0"/>
            <a:ext cx="12192000" cy="702365"/>
          </a:xfrm>
        </p:spPr>
        <p:style>
          <a:lnRef idx="1">
            <a:schemeClr val="dk1"/>
          </a:lnRef>
          <a:fillRef idx="3">
            <a:schemeClr val="dk1"/>
          </a:fillRef>
          <a:effectRef idx="2">
            <a:schemeClr val="dk1"/>
          </a:effectRef>
          <a:fontRef idx="minor">
            <a:schemeClr val="lt1"/>
          </a:fontRef>
        </p:style>
        <p:txBody>
          <a:bodyPr>
            <a:normAutofit/>
          </a:bodyPr>
          <a:lstStyle/>
          <a:p>
            <a:r>
              <a:rPr lang="tr-TR" sz="2400" dirty="0"/>
              <a:t>           Kapalı zarf Usulü ihale                                                                          e - ihale</a:t>
            </a:r>
          </a:p>
        </p:txBody>
      </p:sp>
      <p:pic>
        <p:nvPicPr>
          <p:cNvPr id="6" name="İçerik Yer Tutucusu 5">
            <a:extLst>
              <a:ext uri="{FF2B5EF4-FFF2-40B4-BE49-F238E27FC236}">
                <a16:creationId xmlns:a16="http://schemas.microsoft.com/office/drawing/2014/main" id="{BCB34C8C-6E9C-4395-869B-FDA49A927151}"/>
              </a:ext>
            </a:extLst>
          </p:cNvPr>
          <p:cNvPicPr>
            <a:picLocks noGrp="1" noChangeAspect="1"/>
          </p:cNvPicPr>
          <p:nvPr>
            <p:ph idx="1"/>
          </p:nvPr>
        </p:nvPicPr>
        <p:blipFill>
          <a:blip r:embed="rId3"/>
          <a:srcRect/>
          <a:stretch/>
        </p:blipFill>
        <p:spPr>
          <a:xfrm>
            <a:off x="185530" y="1121120"/>
            <a:ext cx="11754678" cy="5409024"/>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4" name="Ok: Aşağı 3">
            <a:extLst>
              <a:ext uri="{FF2B5EF4-FFF2-40B4-BE49-F238E27FC236}">
                <a16:creationId xmlns:a16="http://schemas.microsoft.com/office/drawing/2014/main" id="{12CF6B63-00F6-4186-B983-9787E59910F5}"/>
              </a:ext>
            </a:extLst>
          </p:cNvPr>
          <p:cNvSpPr/>
          <p:nvPr/>
        </p:nvSpPr>
        <p:spPr>
          <a:xfrm>
            <a:off x="2286001"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k: Aşağı 4">
            <a:extLst>
              <a:ext uri="{FF2B5EF4-FFF2-40B4-BE49-F238E27FC236}">
                <a16:creationId xmlns:a16="http://schemas.microsoft.com/office/drawing/2014/main" id="{08FC9525-34A7-4D66-BBE2-B5EC53491144}"/>
              </a:ext>
            </a:extLst>
          </p:cNvPr>
          <p:cNvSpPr/>
          <p:nvPr/>
        </p:nvSpPr>
        <p:spPr>
          <a:xfrm>
            <a:off x="9607826"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99007574"/>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EC3295-87A5-4852-AD51-DDE37B593CCC}"/>
              </a:ext>
            </a:extLst>
          </p:cNvPr>
          <p:cNvSpPr>
            <a:spLocks noGrp="1"/>
          </p:cNvSpPr>
          <p:nvPr>
            <p:ph type="title"/>
          </p:nvPr>
        </p:nvSpPr>
        <p:spPr>
          <a:xfrm>
            <a:off x="0" y="0"/>
            <a:ext cx="12192000" cy="702365"/>
          </a:xfrm>
        </p:spPr>
        <p:style>
          <a:lnRef idx="1">
            <a:schemeClr val="dk1"/>
          </a:lnRef>
          <a:fillRef idx="3">
            <a:schemeClr val="dk1"/>
          </a:fillRef>
          <a:effectRef idx="2">
            <a:schemeClr val="dk1"/>
          </a:effectRef>
          <a:fontRef idx="minor">
            <a:schemeClr val="lt1"/>
          </a:fontRef>
        </p:style>
        <p:txBody>
          <a:bodyPr>
            <a:normAutofit/>
          </a:bodyPr>
          <a:lstStyle/>
          <a:p>
            <a:r>
              <a:rPr lang="tr-TR" sz="2400" dirty="0"/>
              <a:t>           Kapalı zarf Usulü ihale                                                                          e - ihale</a:t>
            </a:r>
          </a:p>
        </p:txBody>
      </p:sp>
      <p:sp>
        <p:nvSpPr>
          <p:cNvPr id="4" name="Ok: Aşağı 3">
            <a:extLst>
              <a:ext uri="{FF2B5EF4-FFF2-40B4-BE49-F238E27FC236}">
                <a16:creationId xmlns:a16="http://schemas.microsoft.com/office/drawing/2014/main" id="{12CF6B63-00F6-4186-B983-9787E59910F5}"/>
              </a:ext>
            </a:extLst>
          </p:cNvPr>
          <p:cNvSpPr/>
          <p:nvPr/>
        </p:nvSpPr>
        <p:spPr>
          <a:xfrm>
            <a:off x="2286001"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k: Aşağı 4">
            <a:extLst>
              <a:ext uri="{FF2B5EF4-FFF2-40B4-BE49-F238E27FC236}">
                <a16:creationId xmlns:a16="http://schemas.microsoft.com/office/drawing/2014/main" id="{08FC9525-34A7-4D66-BBE2-B5EC53491144}"/>
              </a:ext>
            </a:extLst>
          </p:cNvPr>
          <p:cNvSpPr/>
          <p:nvPr/>
        </p:nvSpPr>
        <p:spPr>
          <a:xfrm>
            <a:off x="9607826"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İçerik Yer Tutucusu 5" descr="metin içeren bir resim&#10;&#10;Açıklama otomatik olarak oluşturuldu">
            <a:extLst>
              <a:ext uri="{FF2B5EF4-FFF2-40B4-BE49-F238E27FC236}">
                <a16:creationId xmlns:a16="http://schemas.microsoft.com/office/drawing/2014/main" id="{D82537E0-4560-4A31-8818-32BABB900826}"/>
              </a:ext>
            </a:extLst>
          </p:cNvPr>
          <p:cNvPicPr>
            <a:picLocks noGrp="1" noChangeAspect="1"/>
          </p:cNvPicPr>
          <p:nvPr>
            <p:ph idx="1"/>
          </p:nvPr>
        </p:nvPicPr>
        <p:blipFill>
          <a:blip r:embed="rId2"/>
          <a:stretch>
            <a:fillRect/>
          </a:stretch>
        </p:blipFill>
        <p:spPr>
          <a:xfrm>
            <a:off x="160771" y="1147625"/>
            <a:ext cx="11819194" cy="5355876"/>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57164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EC3295-87A5-4852-AD51-DDE37B593CCC}"/>
              </a:ext>
            </a:extLst>
          </p:cNvPr>
          <p:cNvSpPr>
            <a:spLocks noGrp="1"/>
          </p:cNvSpPr>
          <p:nvPr>
            <p:ph type="title"/>
          </p:nvPr>
        </p:nvSpPr>
        <p:spPr>
          <a:xfrm>
            <a:off x="0" y="0"/>
            <a:ext cx="12192000" cy="702365"/>
          </a:xfrm>
        </p:spPr>
        <p:style>
          <a:lnRef idx="1">
            <a:schemeClr val="dk1"/>
          </a:lnRef>
          <a:fillRef idx="3">
            <a:schemeClr val="dk1"/>
          </a:fillRef>
          <a:effectRef idx="2">
            <a:schemeClr val="dk1"/>
          </a:effectRef>
          <a:fontRef idx="minor">
            <a:schemeClr val="lt1"/>
          </a:fontRef>
        </p:style>
        <p:txBody>
          <a:bodyPr>
            <a:normAutofit/>
          </a:bodyPr>
          <a:lstStyle/>
          <a:p>
            <a:r>
              <a:rPr lang="tr-TR" sz="2400" dirty="0"/>
              <a:t>           Kapalı zarf Usulü ihale                                                                          e - ihale</a:t>
            </a:r>
          </a:p>
        </p:txBody>
      </p:sp>
      <p:sp>
        <p:nvSpPr>
          <p:cNvPr id="4" name="Ok: Aşağı 3">
            <a:extLst>
              <a:ext uri="{FF2B5EF4-FFF2-40B4-BE49-F238E27FC236}">
                <a16:creationId xmlns:a16="http://schemas.microsoft.com/office/drawing/2014/main" id="{12CF6B63-00F6-4186-B983-9787E59910F5}"/>
              </a:ext>
            </a:extLst>
          </p:cNvPr>
          <p:cNvSpPr/>
          <p:nvPr/>
        </p:nvSpPr>
        <p:spPr>
          <a:xfrm>
            <a:off x="2286001"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k: Aşağı 4">
            <a:extLst>
              <a:ext uri="{FF2B5EF4-FFF2-40B4-BE49-F238E27FC236}">
                <a16:creationId xmlns:a16="http://schemas.microsoft.com/office/drawing/2014/main" id="{08FC9525-34A7-4D66-BBE2-B5EC53491144}"/>
              </a:ext>
            </a:extLst>
          </p:cNvPr>
          <p:cNvSpPr/>
          <p:nvPr/>
        </p:nvSpPr>
        <p:spPr>
          <a:xfrm>
            <a:off x="9607826"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İçerik Yer Tutucusu 5" descr="metin içeren bir resim&#10;&#10;Açıklama otomatik olarak oluşturuldu">
            <a:extLst>
              <a:ext uri="{FF2B5EF4-FFF2-40B4-BE49-F238E27FC236}">
                <a16:creationId xmlns:a16="http://schemas.microsoft.com/office/drawing/2014/main" id="{9282BD00-E32A-4AF2-A4FF-E96A87D92458}"/>
              </a:ext>
            </a:extLst>
          </p:cNvPr>
          <p:cNvPicPr>
            <a:picLocks noGrp="1" noChangeAspect="1"/>
          </p:cNvPicPr>
          <p:nvPr>
            <p:ph idx="1"/>
          </p:nvPr>
        </p:nvPicPr>
        <p:blipFill>
          <a:blip r:embed="rId2"/>
          <a:stretch>
            <a:fillRect/>
          </a:stretch>
        </p:blipFill>
        <p:spPr>
          <a:xfrm>
            <a:off x="207528" y="1081363"/>
            <a:ext cx="11639913" cy="5283823"/>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187316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EC3295-87A5-4852-AD51-DDE37B593CCC}"/>
              </a:ext>
            </a:extLst>
          </p:cNvPr>
          <p:cNvSpPr>
            <a:spLocks noGrp="1"/>
          </p:cNvSpPr>
          <p:nvPr>
            <p:ph type="title"/>
          </p:nvPr>
        </p:nvSpPr>
        <p:spPr>
          <a:xfrm>
            <a:off x="0" y="0"/>
            <a:ext cx="12192000" cy="702365"/>
          </a:xfrm>
        </p:spPr>
        <p:style>
          <a:lnRef idx="1">
            <a:schemeClr val="dk1"/>
          </a:lnRef>
          <a:fillRef idx="3">
            <a:schemeClr val="dk1"/>
          </a:fillRef>
          <a:effectRef idx="2">
            <a:schemeClr val="dk1"/>
          </a:effectRef>
          <a:fontRef idx="minor">
            <a:schemeClr val="lt1"/>
          </a:fontRef>
        </p:style>
        <p:txBody>
          <a:bodyPr>
            <a:normAutofit/>
          </a:bodyPr>
          <a:lstStyle/>
          <a:p>
            <a:r>
              <a:rPr lang="tr-TR" sz="2400" dirty="0"/>
              <a:t>           Kapalı zarf Usulü ihale                                                                          e - ihale</a:t>
            </a:r>
          </a:p>
        </p:txBody>
      </p:sp>
      <p:sp>
        <p:nvSpPr>
          <p:cNvPr id="4" name="Ok: Aşağı 3">
            <a:extLst>
              <a:ext uri="{FF2B5EF4-FFF2-40B4-BE49-F238E27FC236}">
                <a16:creationId xmlns:a16="http://schemas.microsoft.com/office/drawing/2014/main" id="{12CF6B63-00F6-4186-B983-9787E59910F5}"/>
              </a:ext>
            </a:extLst>
          </p:cNvPr>
          <p:cNvSpPr/>
          <p:nvPr/>
        </p:nvSpPr>
        <p:spPr>
          <a:xfrm>
            <a:off x="2286001"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k: Aşağı 4">
            <a:extLst>
              <a:ext uri="{FF2B5EF4-FFF2-40B4-BE49-F238E27FC236}">
                <a16:creationId xmlns:a16="http://schemas.microsoft.com/office/drawing/2014/main" id="{08FC9525-34A7-4D66-BBE2-B5EC53491144}"/>
              </a:ext>
            </a:extLst>
          </p:cNvPr>
          <p:cNvSpPr/>
          <p:nvPr/>
        </p:nvSpPr>
        <p:spPr>
          <a:xfrm>
            <a:off x="9607826"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İçerik Yer Tutucusu 5" descr="metin içeren bir resim&#10;&#10;Açıklama otomatik olarak oluşturuldu">
            <a:extLst>
              <a:ext uri="{FF2B5EF4-FFF2-40B4-BE49-F238E27FC236}">
                <a16:creationId xmlns:a16="http://schemas.microsoft.com/office/drawing/2014/main" id="{0A797A52-4DE7-4C87-9B88-281BE0BADE5A}"/>
              </a:ext>
            </a:extLst>
          </p:cNvPr>
          <p:cNvPicPr>
            <a:picLocks noGrp="1" noChangeAspect="1"/>
          </p:cNvPicPr>
          <p:nvPr>
            <p:ph idx="1"/>
          </p:nvPr>
        </p:nvPicPr>
        <p:blipFill>
          <a:blip r:embed="rId2"/>
          <a:stretch>
            <a:fillRect/>
          </a:stretch>
        </p:blipFill>
        <p:spPr>
          <a:xfrm>
            <a:off x="214045" y="1121121"/>
            <a:ext cx="11763910" cy="5298942"/>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155273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EC3295-87A5-4852-AD51-DDE37B593CCC}"/>
              </a:ext>
            </a:extLst>
          </p:cNvPr>
          <p:cNvSpPr>
            <a:spLocks noGrp="1"/>
          </p:cNvSpPr>
          <p:nvPr>
            <p:ph type="title"/>
          </p:nvPr>
        </p:nvSpPr>
        <p:spPr>
          <a:xfrm>
            <a:off x="0" y="0"/>
            <a:ext cx="12192000" cy="702365"/>
          </a:xfrm>
        </p:spPr>
        <p:style>
          <a:lnRef idx="1">
            <a:schemeClr val="dk1"/>
          </a:lnRef>
          <a:fillRef idx="3">
            <a:schemeClr val="dk1"/>
          </a:fillRef>
          <a:effectRef idx="2">
            <a:schemeClr val="dk1"/>
          </a:effectRef>
          <a:fontRef idx="minor">
            <a:schemeClr val="lt1"/>
          </a:fontRef>
        </p:style>
        <p:txBody>
          <a:bodyPr>
            <a:normAutofit/>
          </a:bodyPr>
          <a:lstStyle/>
          <a:p>
            <a:r>
              <a:rPr lang="tr-TR" sz="2400" dirty="0"/>
              <a:t>           Kapalı zarf Usulü ihale                                                                          e - ihale</a:t>
            </a:r>
          </a:p>
        </p:txBody>
      </p:sp>
      <p:sp>
        <p:nvSpPr>
          <p:cNvPr id="4" name="Ok: Aşağı 3">
            <a:extLst>
              <a:ext uri="{FF2B5EF4-FFF2-40B4-BE49-F238E27FC236}">
                <a16:creationId xmlns:a16="http://schemas.microsoft.com/office/drawing/2014/main" id="{12CF6B63-00F6-4186-B983-9787E59910F5}"/>
              </a:ext>
            </a:extLst>
          </p:cNvPr>
          <p:cNvSpPr/>
          <p:nvPr/>
        </p:nvSpPr>
        <p:spPr>
          <a:xfrm>
            <a:off x="2286001"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k: Aşağı 4">
            <a:extLst>
              <a:ext uri="{FF2B5EF4-FFF2-40B4-BE49-F238E27FC236}">
                <a16:creationId xmlns:a16="http://schemas.microsoft.com/office/drawing/2014/main" id="{08FC9525-34A7-4D66-BBE2-B5EC53491144}"/>
              </a:ext>
            </a:extLst>
          </p:cNvPr>
          <p:cNvSpPr/>
          <p:nvPr/>
        </p:nvSpPr>
        <p:spPr>
          <a:xfrm>
            <a:off x="9607826" y="556591"/>
            <a:ext cx="198782" cy="30480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İçerik Yer Tutucusu 5" descr="metin içeren bir resim&#10;&#10;Açıklama otomatik olarak oluşturuldu">
            <a:extLst>
              <a:ext uri="{FF2B5EF4-FFF2-40B4-BE49-F238E27FC236}">
                <a16:creationId xmlns:a16="http://schemas.microsoft.com/office/drawing/2014/main" id="{40A385B3-49FE-4126-A709-55E7D28A51C8}"/>
              </a:ext>
            </a:extLst>
          </p:cNvPr>
          <p:cNvPicPr>
            <a:picLocks noGrp="1" noChangeAspect="1"/>
          </p:cNvPicPr>
          <p:nvPr>
            <p:ph idx="1"/>
          </p:nvPr>
        </p:nvPicPr>
        <p:blipFill>
          <a:blip r:embed="rId2"/>
          <a:stretch>
            <a:fillRect/>
          </a:stretch>
        </p:blipFill>
        <p:spPr>
          <a:xfrm>
            <a:off x="195715" y="1139688"/>
            <a:ext cx="11731242" cy="5344812"/>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776408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1C0AA5-BE72-46A5-9163-B24B1152BADB}"/>
              </a:ext>
            </a:extLst>
          </p:cNvPr>
          <p:cNvSpPr>
            <a:spLocks noGrp="1"/>
          </p:cNvSpPr>
          <p:nvPr>
            <p:ph type="title"/>
          </p:nvPr>
        </p:nvSpPr>
        <p:spPr>
          <a:xfrm>
            <a:off x="825909" y="808055"/>
            <a:ext cx="4547949" cy="1453363"/>
          </a:xfrm>
          <a:solidFill>
            <a:schemeClr val="bg1"/>
          </a:solidFill>
        </p:spPr>
        <p:txBody>
          <a:bodyPr>
            <a:normAutofit/>
          </a:bodyPr>
          <a:lstStyle/>
          <a:p>
            <a:pPr algn="ctr">
              <a:lnSpc>
                <a:spcPct val="90000"/>
              </a:lnSpc>
            </a:pPr>
            <a:r>
              <a:rPr lang="tr-TR" sz="3300" dirty="0">
                <a:solidFill>
                  <a:srgbClr val="FF0000"/>
                </a:solidFill>
                <a:latin typeface="Times New Roman" panose="02020603050405020304" pitchFamily="18" charset="0"/>
                <a:cs typeface="Times New Roman" panose="02020603050405020304" pitchFamily="18" charset="0"/>
              </a:rPr>
              <a:t>Uygulamalı </a:t>
            </a:r>
            <a:br>
              <a:rPr lang="tr-TR" sz="3300" dirty="0">
                <a:solidFill>
                  <a:srgbClr val="FF0000"/>
                </a:solidFill>
                <a:latin typeface="Times New Roman" panose="02020603050405020304" pitchFamily="18" charset="0"/>
                <a:cs typeface="Times New Roman" panose="02020603050405020304" pitchFamily="18" charset="0"/>
              </a:rPr>
            </a:br>
            <a:r>
              <a:rPr lang="tr-TR" sz="3300" dirty="0">
                <a:solidFill>
                  <a:srgbClr val="FF0000"/>
                </a:solidFill>
                <a:latin typeface="Times New Roman" panose="02020603050405020304" pitchFamily="18" charset="0"/>
                <a:cs typeface="Times New Roman" panose="02020603050405020304" pitchFamily="18" charset="0"/>
              </a:rPr>
              <a:t>E-İHALE </a:t>
            </a:r>
            <a:r>
              <a:rPr lang="tr-TR" sz="3300" dirty="0" err="1">
                <a:solidFill>
                  <a:srgbClr val="FF0000"/>
                </a:solidFill>
                <a:latin typeface="Times New Roman" panose="02020603050405020304" pitchFamily="18" charset="0"/>
                <a:cs typeface="Times New Roman" panose="02020603050405020304" pitchFamily="18" charset="0"/>
              </a:rPr>
              <a:t>süreçlerİ</a:t>
            </a:r>
            <a:r>
              <a:rPr lang="tr-TR" sz="3300" dirty="0">
                <a:solidFill>
                  <a:srgbClr val="FF0000"/>
                </a:solidFill>
                <a:latin typeface="Times New Roman" panose="02020603050405020304" pitchFamily="18" charset="0"/>
                <a:cs typeface="Times New Roman" panose="02020603050405020304" pitchFamily="18" charset="0"/>
              </a:rPr>
              <a:t> !</a:t>
            </a:r>
          </a:p>
        </p:txBody>
      </p:sp>
      <p:sp>
        <p:nvSpPr>
          <p:cNvPr id="9" name="Content Placeholder 8">
            <a:extLst>
              <a:ext uri="{FF2B5EF4-FFF2-40B4-BE49-F238E27FC236}">
                <a16:creationId xmlns:a16="http://schemas.microsoft.com/office/drawing/2014/main" id="{D3EB4F00-741E-482E-B83F-2C0B8E8EDA91}"/>
              </a:ext>
            </a:extLst>
          </p:cNvPr>
          <p:cNvSpPr>
            <a:spLocks noGrp="1"/>
          </p:cNvSpPr>
          <p:nvPr>
            <p:ph idx="1"/>
          </p:nvPr>
        </p:nvSpPr>
        <p:spPr>
          <a:xfrm>
            <a:off x="802178" y="2261420"/>
            <a:ext cx="4571680" cy="3637935"/>
          </a:xfrm>
        </p:spPr>
        <p:txBody>
          <a:bodyPr>
            <a:normAutofit/>
          </a:bodyPr>
          <a:lstStyle/>
          <a:p>
            <a:pPr marL="0" indent="0" algn="ctr">
              <a:buNone/>
            </a:pPr>
            <a:r>
              <a:rPr lang="tr-TR" sz="2800" dirty="0">
                <a:solidFill>
                  <a:schemeClr val="bg1"/>
                </a:solidFill>
                <a:latin typeface="Times New Roman" panose="02020603050405020304" pitchFamily="18" charset="0"/>
                <a:cs typeface="Times New Roman" panose="02020603050405020304" pitchFamily="18" charset="0"/>
              </a:rPr>
              <a:t>  </a:t>
            </a:r>
            <a:r>
              <a:rPr lang="tr-TR" sz="2800" b="1" dirty="0">
                <a:solidFill>
                  <a:schemeClr val="bg1"/>
                </a:solidFill>
                <a:latin typeface="Times New Roman" panose="02020603050405020304" pitchFamily="18" charset="0"/>
                <a:cs typeface="Times New Roman" panose="02020603050405020304" pitchFamily="18" charset="0"/>
              </a:rPr>
              <a:t>III.ETAP</a:t>
            </a:r>
          </a:p>
          <a:p>
            <a:pPr marL="0" indent="0" algn="ctr">
              <a:buNone/>
            </a:pPr>
            <a:endParaRPr lang="tr-TR" sz="2800" b="1" dirty="0">
              <a:solidFill>
                <a:schemeClr val="bg1"/>
              </a:solidFill>
              <a:latin typeface="Times New Roman" panose="02020603050405020304" pitchFamily="18" charset="0"/>
              <a:cs typeface="Times New Roman" panose="02020603050405020304" pitchFamily="18" charset="0"/>
            </a:endParaRPr>
          </a:p>
          <a:p>
            <a:pPr marL="0" indent="0" algn="ctr">
              <a:buNone/>
            </a:pPr>
            <a:r>
              <a:rPr lang="tr-TR" sz="2800" b="1" dirty="0">
                <a:solidFill>
                  <a:schemeClr val="bg1"/>
                </a:solidFill>
                <a:latin typeface="Times New Roman" panose="02020603050405020304" pitchFamily="18" charset="0"/>
                <a:cs typeface="Times New Roman" panose="02020603050405020304" pitchFamily="18" charset="0"/>
              </a:rPr>
              <a:t>TEKLİF DEĞERLENDİRME</a:t>
            </a:r>
          </a:p>
        </p:txBody>
      </p:sp>
      <p:pic>
        <p:nvPicPr>
          <p:cNvPr id="5" name="İçerik Yer Tutucusu 4" descr="Sınıf">
            <a:extLst>
              <a:ext uri="{FF2B5EF4-FFF2-40B4-BE49-F238E27FC236}">
                <a16:creationId xmlns:a16="http://schemas.microsoft.com/office/drawing/2014/main" id="{9B993B5B-C1B1-4569-B830-505E4BC567EE}"/>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786077" y="796413"/>
            <a:ext cx="5102943" cy="510294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938375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688525-1C18-416A-8DEE-9AAFB1DB741D}"/>
              </a:ext>
            </a:extLst>
          </p:cNvPr>
          <p:cNvSpPr>
            <a:spLocks noGrp="1"/>
          </p:cNvSpPr>
          <p:nvPr>
            <p:ph type="title"/>
          </p:nvPr>
        </p:nvSpPr>
        <p:spPr>
          <a:xfrm>
            <a:off x="685801" y="67733"/>
            <a:ext cx="10131425" cy="999067"/>
          </a:xfrm>
          <a:solidFill>
            <a:srgbClr val="FF0000"/>
          </a:solidFill>
        </p:spPr>
        <p:txBody>
          <a:bodyPr>
            <a:normAutofit/>
          </a:bodyPr>
          <a:lstStyle/>
          <a:p>
            <a:pPr algn="ctr"/>
            <a:r>
              <a:rPr lang="tr-TR" sz="2800" dirty="0">
                <a:latin typeface="Times New Roman" panose="02020603050405020304" pitchFamily="18" charset="0"/>
                <a:cs typeface="Times New Roman" panose="02020603050405020304" pitchFamily="18" charset="0"/>
              </a:rPr>
              <a:t>Teklif değerlendirme esas ve </a:t>
            </a:r>
            <a:r>
              <a:rPr lang="tr-TR" sz="2800" dirty="0" err="1">
                <a:latin typeface="Times New Roman" panose="02020603050405020304" pitchFamily="18" charset="0"/>
                <a:cs typeface="Times New Roman" panose="02020603050405020304" pitchFamily="18" charset="0"/>
              </a:rPr>
              <a:t>usüllerİ</a:t>
            </a:r>
            <a:endParaRPr lang="tr-TR" sz="2800" dirty="0">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AE625472-D57F-4847-94D8-D21190989C19}"/>
              </a:ext>
            </a:extLst>
          </p:cNvPr>
          <p:cNvSpPr>
            <a:spLocks noGrp="1"/>
          </p:cNvSpPr>
          <p:nvPr>
            <p:ph idx="1"/>
          </p:nvPr>
        </p:nvSpPr>
        <p:spPr>
          <a:xfrm>
            <a:off x="490151" y="1238596"/>
            <a:ext cx="11373677" cy="5552902"/>
          </a:xfrm>
          <a:solidFill>
            <a:schemeClr val="bg1"/>
          </a:solidFill>
        </p:spPr>
        <p:txBody>
          <a:bodyPr numCol="1" anchor="t">
            <a:normAutofit fontScale="85000" lnSpcReduction="20000"/>
          </a:bodyPr>
          <a:lstStyle/>
          <a:p>
            <a:pPr marL="0" indent="0" algn="just">
              <a:buNone/>
            </a:pPr>
            <a:r>
              <a:rPr lang="tr-TR" sz="2200" b="1" dirty="0">
                <a:solidFill>
                  <a:srgbClr val="C00000"/>
                </a:solidFill>
                <a:latin typeface="Times New Roman" panose="02020603050405020304" pitchFamily="18" charset="0"/>
                <a:cs typeface="Times New Roman" panose="02020603050405020304" pitchFamily="18" charset="0"/>
              </a:rPr>
              <a:t>Hüküm * </a:t>
            </a:r>
            <a:r>
              <a:rPr lang="tr-TR" sz="2200" b="1" dirty="0"/>
              <a:t>ELEKTRONİK İHALE UYGULAMA YÖNETMELİĞİ</a:t>
            </a:r>
          </a:p>
          <a:p>
            <a:pPr marL="0" indent="0" algn="just">
              <a:buNone/>
            </a:pPr>
            <a:r>
              <a:rPr lang="tr-TR" sz="2200" b="1" i="1" dirty="0">
                <a:latin typeface="Times New Roman" panose="02020603050405020304" pitchFamily="18" charset="0"/>
                <a:cs typeface="Times New Roman" panose="02020603050405020304" pitchFamily="18" charset="0"/>
              </a:rPr>
              <a:t>E-tekliflerin hazırlanması ve sunulması başlıklı 19. maddesi;</a:t>
            </a:r>
          </a:p>
          <a:p>
            <a:pPr marL="342900" indent="-342900" algn="just">
              <a:buAutoNum type="arabicParenBoth"/>
            </a:pPr>
            <a:r>
              <a:rPr lang="tr-TR" sz="2200" i="1" u="sng" dirty="0">
                <a:latin typeface="Times New Roman" panose="02020603050405020304" pitchFamily="18" charset="0"/>
                <a:cs typeface="Times New Roman" panose="02020603050405020304" pitchFamily="18" charset="0"/>
              </a:rPr>
              <a:t>e-teklifler, istekliler tarafından EKAP üzerinden hazırlanır. </a:t>
            </a:r>
            <a:r>
              <a:rPr lang="tr-TR" sz="2200" i="1" dirty="0">
                <a:latin typeface="Times New Roman" panose="02020603050405020304" pitchFamily="18" charset="0"/>
                <a:cs typeface="Times New Roman" panose="02020603050405020304" pitchFamily="18" charset="0"/>
              </a:rPr>
              <a:t>İlan ve ihale dokümanında, EKAP üzerinden sorgulanması mümkün olmayan katılım ve yeterlik belgelerinin Kurum tarafından belirlenen usul ve esaslara uygun şekilde bilgisayarda taratılarak e-teklif kapsamında sunulacağı yönünde düzenleme yapılır.</a:t>
            </a:r>
          </a:p>
          <a:p>
            <a:pPr marL="0" indent="0" algn="just">
              <a:buNone/>
            </a:pPr>
            <a:endParaRPr lang="tr-TR" sz="2200" i="1" dirty="0">
              <a:latin typeface="Times New Roman" panose="02020603050405020304" pitchFamily="18" charset="0"/>
              <a:cs typeface="Times New Roman" panose="02020603050405020304" pitchFamily="18" charset="0"/>
            </a:endParaRPr>
          </a:p>
          <a:p>
            <a:pPr marL="0" indent="0" algn="just">
              <a:buNone/>
            </a:pPr>
            <a:r>
              <a:rPr lang="tr-TR" sz="2200" i="1" dirty="0">
                <a:latin typeface="Times New Roman" panose="02020603050405020304" pitchFamily="18" charset="0"/>
                <a:cs typeface="Times New Roman" panose="02020603050405020304" pitchFamily="18" charset="0"/>
              </a:rPr>
              <a:t>(2)</a:t>
            </a:r>
            <a:r>
              <a:rPr lang="tr-TR" sz="2200" dirty="0"/>
              <a:t> </a:t>
            </a:r>
            <a:r>
              <a:rPr lang="tr-TR" sz="2200" i="1" u="sng" dirty="0">
                <a:latin typeface="Times New Roman" panose="02020603050405020304" pitchFamily="18" charset="0"/>
                <a:cs typeface="Times New Roman" panose="02020603050405020304" pitchFamily="18" charset="0"/>
              </a:rPr>
              <a:t>e-teklifler, istekliler tarafından EKAP üzerinden hazırlandıktan sonra e-imza ile imzalanarak ihale tarih ve saatine kadar EKAP üzerinden gönderilir. </a:t>
            </a:r>
            <a:r>
              <a:rPr lang="tr-TR" sz="2200" i="1" dirty="0">
                <a:latin typeface="Times New Roman" panose="02020603050405020304" pitchFamily="18" charset="0"/>
                <a:cs typeface="Times New Roman" panose="02020603050405020304" pitchFamily="18" charset="0"/>
              </a:rPr>
              <a:t>Ortak girişimlerde e-teklifin ortak girişim ortaklarının tamamı tarafından e-imza ile imzalanması zorunludur. EKAP, e-imza ile imzalanmış e-teklifi Kuruma göndermeden önce şifreleme işlemi yapar. Şifreleme sonucunda EKAP tarafından oluşturulan e-anahtar, istekli tarafından kaydedilir. e-teklifin ihale dokümanında belirtilen tekliflerin açılma saatine kadar EKAP üzerinde Kurum tarafından belirlenecek şifreleme ve saklama yöntemleri ile saklanarak açılmaması sağlanır. Teklife ilişkin e-anahtar ihale tarih ve saatinden sonra, tekliflerin açılacağı saate kadar EKAP üzerinden gönderilir. Tekliflerin açılacağı saate kadar e-anahtarları gönderilmeyen teklifler değerlendirme dışı bırakılır.  </a:t>
            </a:r>
          </a:p>
          <a:p>
            <a:pPr marL="0" indent="0" algn="just">
              <a:buNone/>
            </a:pPr>
            <a:endParaRPr lang="tr-TR" sz="2200" i="1" dirty="0">
              <a:latin typeface="Times New Roman" panose="02020603050405020304" pitchFamily="18" charset="0"/>
              <a:cs typeface="Times New Roman" panose="02020603050405020304" pitchFamily="18" charset="0"/>
            </a:endParaRPr>
          </a:p>
          <a:p>
            <a:pPr marL="0" indent="0" algn="just">
              <a:buNone/>
            </a:pPr>
            <a:r>
              <a:rPr lang="tr-TR" sz="2200" i="1" dirty="0">
                <a:latin typeface="Times New Roman" panose="02020603050405020304" pitchFamily="18" charset="0"/>
                <a:cs typeface="Times New Roman" panose="02020603050405020304" pitchFamily="18" charset="0"/>
              </a:rPr>
              <a:t>(5) Mal alımı ihalelerinde, isteklilerden numune istenilmesi durumunda, numunelerin ihale tarih ve saatinden sonra sunulma yöntemi ile ihale komisyonunca numunenin teslim alınması ve değerlendirilmesine ilişkin düzenleme idari şartnamede yapılır. </a:t>
            </a:r>
            <a:r>
              <a:rPr lang="tr-TR" sz="2200" i="1" u="sng" dirty="0">
                <a:latin typeface="Times New Roman" panose="02020603050405020304" pitchFamily="18" charset="0"/>
                <a:cs typeface="Times New Roman" panose="02020603050405020304" pitchFamily="18" charset="0"/>
              </a:rPr>
              <a:t>Numunelerin ihale tarih ve saatinden önce sunulması yönünde düzenleme yapılamaz</a:t>
            </a:r>
            <a:r>
              <a:rPr lang="tr-TR" sz="2200" i="1" dirty="0">
                <a:latin typeface="Times New Roman" panose="02020603050405020304" pitchFamily="18" charset="0"/>
                <a:cs typeface="Times New Roman" panose="02020603050405020304" pitchFamily="18" charset="0"/>
              </a:rPr>
              <a:t>. Teslim alınan numune için idarece iki nüsha tutanak düzenlenerek tutanağın bir nüshası istekliye verilir.</a:t>
            </a:r>
          </a:p>
          <a:p>
            <a:pPr marL="0" indent="0" algn="just">
              <a:buNone/>
            </a:pPr>
            <a:endParaRPr lang="tr-TR" i="1" dirty="0">
              <a:latin typeface="Times New Roman" panose="02020603050405020304" pitchFamily="18" charset="0"/>
              <a:cs typeface="Times New Roman" panose="02020603050405020304" pitchFamily="18" charset="0"/>
            </a:endParaRPr>
          </a:p>
          <a:p>
            <a:pPr algn="just"/>
            <a:endParaRPr lang="tr-TR" dirty="0"/>
          </a:p>
        </p:txBody>
      </p:sp>
    </p:spTree>
    <p:extLst>
      <p:ext uri="{BB962C8B-B14F-4D97-AF65-F5344CB8AC3E}">
        <p14:creationId xmlns:p14="http://schemas.microsoft.com/office/powerpoint/2010/main" val="3422485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93155F31-C941-4ABD-BE18-6AFC1E02C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58" y="463042"/>
            <a:ext cx="9706210" cy="6332521"/>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2" name="Content Placeholder 11">
            <a:extLst>
              <a:ext uri="{FF2B5EF4-FFF2-40B4-BE49-F238E27FC236}">
                <a16:creationId xmlns:a16="http://schemas.microsoft.com/office/drawing/2014/main" id="{A1CD7CFF-0F8C-46B7-82BF-C1CEF8A255CF}"/>
              </a:ext>
            </a:extLst>
          </p:cNvPr>
          <p:cNvSpPr>
            <a:spLocks noGrp="1"/>
          </p:cNvSpPr>
          <p:nvPr>
            <p:ph idx="1"/>
          </p:nvPr>
        </p:nvSpPr>
        <p:spPr>
          <a:xfrm>
            <a:off x="8891128" y="1075292"/>
            <a:ext cx="3203873" cy="2045196"/>
          </a:xfrm>
          <a:solidFill>
            <a:schemeClr val="bg1"/>
          </a:solidFill>
        </p:spPr>
        <p:txBody>
          <a:bodyPr>
            <a:normAutofit lnSpcReduction="10000"/>
          </a:bodyPr>
          <a:lstStyle/>
          <a:p>
            <a:pPr algn="just">
              <a:buFont typeface="Wingdings" panose="05000000000000000000" pitchFamily="2" charset="2"/>
              <a:buChar char="q"/>
            </a:pPr>
            <a:r>
              <a:rPr lang="tr-TR" sz="2000" dirty="0">
                <a:latin typeface="Times New Roman" panose="02020603050405020304" pitchFamily="18" charset="0"/>
                <a:cs typeface="Times New Roman" panose="02020603050405020304" pitchFamily="18" charset="0"/>
              </a:rPr>
              <a:t>İhale dokümanında yer alan standart form Yeterlik Bilgileri Tablosu teklif değerlendirmenin yapılabilmesi için teklif ekinde doldurularak sisteme yüklenmelidir.</a:t>
            </a:r>
            <a:endParaRPr lang="en-US" sz="2000" dirty="0"/>
          </a:p>
        </p:txBody>
      </p:sp>
      <p:sp>
        <p:nvSpPr>
          <p:cNvPr id="10" name="Ok: Sağ 9">
            <a:extLst>
              <a:ext uri="{FF2B5EF4-FFF2-40B4-BE49-F238E27FC236}">
                <a16:creationId xmlns:a16="http://schemas.microsoft.com/office/drawing/2014/main" id="{21DF46A6-7AB7-4719-BCE0-C23EB1D511DE}"/>
              </a:ext>
            </a:extLst>
          </p:cNvPr>
          <p:cNvSpPr/>
          <p:nvPr/>
        </p:nvSpPr>
        <p:spPr>
          <a:xfrm rot="10800000">
            <a:off x="9398068" y="3177207"/>
            <a:ext cx="2133600" cy="50358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Ok: Sağ 10">
            <a:extLst>
              <a:ext uri="{FF2B5EF4-FFF2-40B4-BE49-F238E27FC236}">
                <a16:creationId xmlns:a16="http://schemas.microsoft.com/office/drawing/2014/main" id="{3E554F24-ECCB-4468-94C4-5DC15F34B49E}"/>
              </a:ext>
            </a:extLst>
          </p:cNvPr>
          <p:cNvSpPr/>
          <p:nvPr/>
        </p:nvSpPr>
        <p:spPr>
          <a:xfrm rot="10800000">
            <a:off x="9426265" y="5285457"/>
            <a:ext cx="2133600" cy="50358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Başlık 1">
            <a:extLst>
              <a:ext uri="{FF2B5EF4-FFF2-40B4-BE49-F238E27FC236}">
                <a16:creationId xmlns:a16="http://schemas.microsoft.com/office/drawing/2014/main" id="{8A5F40D5-D457-49D2-AEF9-797803AF9F4A}"/>
              </a:ext>
            </a:extLst>
          </p:cNvPr>
          <p:cNvSpPr>
            <a:spLocks noGrp="1"/>
          </p:cNvSpPr>
          <p:nvPr>
            <p:ph type="title"/>
          </p:nvPr>
        </p:nvSpPr>
        <p:spPr>
          <a:xfrm>
            <a:off x="8415532" y="47121"/>
            <a:ext cx="3706762" cy="971454"/>
          </a:xfrm>
          <a:solidFill>
            <a:schemeClr val="bg1"/>
          </a:solidFill>
        </p:spPr>
        <p:txBody>
          <a:bodyPr>
            <a:normAutofit/>
          </a:bodyPr>
          <a:lstStyle/>
          <a:p>
            <a:pPr algn="ctr"/>
            <a:r>
              <a:rPr lang="tr-TR" sz="2800" dirty="0" err="1">
                <a:solidFill>
                  <a:srgbClr val="FF0000"/>
                </a:solidFill>
                <a:latin typeface="Times New Roman" panose="02020603050405020304" pitchFamily="18" charset="0"/>
                <a:cs typeface="Times New Roman" panose="02020603050405020304" pitchFamily="18" charset="0"/>
              </a:rPr>
              <a:t>Yeterlİk</a:t>
            </a:r>
            <a:r>
              <a:rPr lang="tr-TR" sz="2800" dirty="0">
                <a:solidFill>
                  <a:srgbClr val="FF0000"/>
                </a:solidFill>
                <a:latin typeface="Times New Roman" panose="02020603050405020304" pitchFamily="18" charset="0"/>
                <a:cs typeface="Times New Roman" panose="02020603050405020304" pitchFamily="18" charset="0"/>
              </a:rPr>
              <a:t> </a:t>
            </a:r>
            <a:r>
              <a:rPr lang="tr-TR" sz="2800" dirty="0" err="1">
                <a:solidFill>
                  <a:srgbClr val="FF0000"/>
                </a:solidFill>
                <a:latin typeface="Times New Roman" panose="02020603050405020304" pitchFamily="18" charset="0"/>
                <a:cs typeface="Times New Roman" panose="02020603050405020304" pitchFamily="18" charset="0"/>
              </a:rPr>
              <a:t>bİlgİlerİ</a:t>
            </a:r>
            <a:r>
              <a:rPr lang="tr-TR" sz="2800" dirty="0">
                <a:solidFill>
                  <a:srgbClr val="FF0000"/>
                </a:solidFill>
                <a:latin typeface="Times New Roman" panose="02020603050405020304" pitchFamily="18" charset="0"/>
                <a:cs typeface="Times New Roman" panose="02020603050405020304" pitchFamily="18" charset="0"/>
              </a:rPr>
              <a:t> tablosu</a:t>
            </a:r>
          </a:p>
        </p:txBody>
      </p:sp>
    </p:spTree>
    <p:extLst>
      <p:ext uri="{BB962C8B-B14F-4D97-AF65-F5344CB8AC3E}">
        <p14:creationId xmlns:p14="http://schemas.microsoft.com/office/powerpoint/2010/main" val="2134755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93155F31-C941-4ABD-BE18-6AFC1E02C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41" y="677404"/>
            <a:ext cx="8977399" cy="6103689"/>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0" name="Ok: Sağ 9">
            <a:extLst>
              <a:ext uri="{FF2B5EF4-FFF2-40B4-BE49-F238E27FC236}">
                <a16:creationId xmlns:a16="http://schemas.microsoft.com/office/drawing/2014/main" id="{21DF46A6-7AB7-4719-BCE0-C23EB1D511DE}"/>
              </a:ext>
            </a:extLst>
          </p:cNvPr>
          <p:cNvSpPr/>
          <p:nvPr/>
        </p:nvSpPr>
        <p:spPr>
          <a:xfrm rot="10800000">
            <a:off x="9079841" y="3537485"/>
            <a:ext cx="2133600" cy="50358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Ok: Sağ 10">
            <a:extLst>
              <a:ext uri="{FF2B5EF4-FFF2-40B4-BE49-F238E27FC236}">
                <a16:creationId xmlns:a16="http://schemas.microsoft.com/office/drawing/2014/main" id="{3E554F24-ECCB-4468-94C4-5DC15F34B49E}"/>
              </a:ext>
            </a:extLst>
          </p:cNvPr>
          <p:cNvSpPr/>
          <p:nvPr/>
        </p:nvSpPr>
        <p:spPr>
          <a:xfrm rot="10800000">
            <a:off x="9079841" y="4736954"/>
            <a:ext cx="2133600" cy="50358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k: Sağ 6">
            <a:extLst>
              <a:ext uri="{FF2B5EF4-FFF2-40B4-BE49-F238E27FC236}">
                <a16:creationId xmlns:a16="http://schemas.microsoft.com/office/drawing/2014/main" id="{3BBA5BDB-4E7D-4D2F-B2A2-356C9FBCBD0D}"/>
              </a:ext>
            </a:extLst>
          </p:cNvPr>
          <p:cNvSpPr/>
          <p:nvPr/>
        </p:nvSpPr>
        <p:spPr>
          <a:xfrm rot="10800000">
            <a:off x="9079841" y="1771926"/>
            <a:ext cx="2133600" cy="50358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Ok: Sağ 8">
            <a:extLst>
              <a:ext uri="{FF2B5EF4-FFF2-40B4-BE49-F238E27FC236}">
                <a16:creationId xmlns:a16="http://schemas.microsoft.com/office/drawing/2014/main" id="{FD603F70-C9CC-4591-AA23-EE839E1F8674}"/>
              </a:ext>
            </a:extLst>
          </p:cNvPr>
          <p:cNvSpPr/>
          <p:nvPr/>
        </p:nvSpPr>
        <p:spPr>
          <a:xfrm rot="10800000">
            <a:off x="9079841" y="2873039"/>
            <a:ext cx="2133600" cy="50358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Başlık 1">
            <a:extLst>
              <a:ext uri="{FF2B5EF4-FFF2-40B4-BE49-F238E27FC236}">
                <a16:creationId xmlns:a16="http://schemas.microsoft.com/office/drawing/2014/main" id="{8A5F40D5-D457-49D2-AEF9-797803AF9F4A}"/>
              </a:ext>
            </a:extLst>
          </p:cNvPr>
          <p:cNvSpPr txBox="1">
            <a:spLocks/>
          </p:cNvSpPr>
          <p:nvPr/>
        </p:nvSpPr>
        <p:spPr>
          <a:xfrm>
            <a:off x="8175522" y="128330"/>
            <a:ext cx="3706762" cy="971454"/>
          </a:xfrm>
          <a:prstGeom prst="rect">
            <a:avLst/>
          </a:prstGeom>
          <a:solidFill>
            <a:schemeClr val="bg1"/>
          </a:solidFill>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err="1">
                <a:solidFill>
                  <a:srgbClr val="FF0000"/>
                </a:solidFill>
                <a:latin typeface="Times New Roman" panose="02020603050405020304" pitchFamily="18" charset="0"/>
                <a:cs typeface="Times New Roman" panose="02020603050405020304" pitchFamily="18" charset="0"/>
              </a:rPr>
              <a:t>Yeterlİk</a:t>
            </a:r>
            <a:r>
              <a:rPr lang="tr-TR" sz="2800" dirty="0">
                <a:solidFill>
                  <a:srgbClr val="FF0000"/>
                </a:solidFill>
                <a:latin typeface="Times New Roman" panose="02020603050405020304" pitchFamily="18" charset="0"/>
                <a:cs typeface="Times New Roman" panose="02020603050405020304" pitchFamily="18" charset="0"/>
              </a:rPr>
              <a:t> </a:t>
            </a:r>
            <a:r>
              <a:rPr lang="tr-TR" sz="2800" dirty="0" err="1">
                <a:solidFill>
                  <a:srgbClr val="FF0000"/>
                </a:solidFill>
                <a:latin typeface="Times New Roman" panose="02020603050405020304" pitchFamily="18" charset="0"/>
                <a:cs typeface="Times New Roman" panose="02020603050405020304" pitchFamily="18" charset="0"/>
              </a:rPr>
              <a:t>bİlgİlerİ</a:t>
            </a:r>
            <a:r>
              <a:rPr lang="tr-TR" sz="2800" dirty="0">
                <a:solidFill>
                  <a:srgbClr val="FF0000"/>
                </a:solidFill>
                <a:latin typeface="Times New Roman" panose="02020603050405020304" pitchFamily="18" charset="0"/>
                <a:cs typeface="Times New Roman" panose="02020603050405020304" pitchFamily="18" charset="0"/>
              </a:rPr>
              <a:t> tablosu</a:t>
            </a:r>
          </a:p>
        </p:txBody>
      </p:sp>
    </p:spTree>
    <p:extLst>
      <p:ext uri="{BB962C8B-B14F-4D97-AF65-F5344CB8AC3E}">
        <p14:creationId xmlns:p14="http://schemas.microsoft.com/office/powerpoint/2010/main" val="9867339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93155F31-C941-4ABD-BE18-6AFC1E02C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02" y="1348754"/>
            <a:ext cx="8890938" cy="4772372"/>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0" name="Ok: Sağ 9">
            <a:extLst>
              <a:ext uri="{FF2B5EF4-FFF2-40B4-BE49-F238E27FC236}">
                <a16:creationId xmlns:a16="http://schemas.microsoft.com/office/drawing/2014/main" id="{21DF46A6-7AB7-4719-BCE0-C23EB1D511DE}"/>
              </a:ext>
            </a:extLst>
          </p:cNvPr>
          <p:cNvSpPr/>
          <p:nvPr/>
        </p:nvSpPr>
        <p:spPr>
          <a:xfrm rot="10800000">
            <a:off x="9168623" y="3648038"/>
            <a:ext cx="2133600" cy="50358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Ok: Sağ 10">
            <a:extLst>
              <a:ext uri="{FF2B5EF4-FFF2-40B4-BE49-F238E27FC236}">
                <a16:creationId xmlns:a16="http://schemas.microsoft.com/office/drawing/2014/main" id="{3E554F24-ECCB-4468-94C4-5DC15F34B49E}"/>
              </a:ext>
            </a:extLst>
          </p:cNvPr>
          <p:cNvSpPr/>
          <p:nvPr/>
        </p:nvSpPr>
        <p:spPr>
          <a:xfrm rot="10800000">
            <a:off x="9224801" y="4816844"/>
            <a:ext cx="2133600" cy="50358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k: Sağ 6">
            <a:extLst>
              <a:ext uri="{FF2B5EF4-FFF2-40B4-BE49-F238E27FC236}">
                <a16:creationId xmlns:a16="http://schemas.microsoft.com/office/drawing/2014/main" id="{3BBA5BDB-4E7D-4D2F-B2A2-356C9FBCBD0D}"/>
              </a:ext>
            </a:extLst>
          </p:cNvPr>
          <p:cNvSpPr/>
          <p:nvPr/>
        </p:nvSpPr>
        <p:spPr>
          <a:xfrm rot="10800000">
            <a:off x="9168623" y="2731022"/>
            <a:ext cx="2133600" cy="50358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Başlık 1">
            <a:extLst>
              <a:ext uri="{FF2B5EF4-FFF2-40B4-BE49-F238E27FC236}">
                <a16:creationId xmlns:a16="http://schemas.microsoft.com/office/drawing/2014/main" id="{8A5F40D5-D457-49D2-AEF9-797803AF9F4A}"/>
              </a:ext>
            </a:extLst>
          </p:cNvPr>
          <p:cNvSpPr>
            <a:spLocks noGrp="1"/>
          </p:cNvSpPr>
          <p:nvPr>
            <p:ph type="title"/>
          </p:nvPr>
        </p:nvSpPr>
        <p:spPr>
          <a:xfrm>
            <a:off x="8175522" y="128330"/>
            <a:ext cx="3706762" cy="971454"/>
          </a:xfrm>
          <a:solidFill>
            <a:schemeClr val="bg1"/>
          </a:solidFill>
        </p:spPr>
        <p:txBody>
          <a:bodyPr>
            <a:normAutofit/>
          </a:bodyPr>
          <a:lstStyle/>
          <a:p>
            <a:pPr algn="ctr"/>
            <a:r>
              <a:rPr lang="tr-TR" sz="2800" dirty="0" err="1">
                <a:solidFill>
                  <a:srgbClr val="FF0000"/>
                </a:solidFill>
                <a:latin typeface="Times New Roman" panose="02020603050405020304" pitchFamily="18" charset="0"/>
                <a:cs typeface="Times New Roman" panose="02020603050405020304" pitchFamily="18" charset="0"/>
              </a:rPr>
              <a:t>Yeterlİk</a:t>
            </a:r>
            <a:r>
              <a:rPr lang="tr-TR" sz="2800" dirty="0">
                <a:solidFill>
                  <a:srgbClr val="FF0000"/>
                </a:solidFill>
                <a:latin typeface="Times New Roman" panose="02020603050405020304" pitchFamily="18" charset="0"/>
                <a:cs typeface="Times New Roman" panose="02020603050405020304" pitchFamily="18" charset="0"/>
              </a:rPr>
              <a:t> </a:t>
            </a:r>
            <a:r>
              <a:rPr lang="tr-TR" sz="2800" dirty="0" err="1">
                <a:solidFill>
                  <a:srgbClr val="FF0000"/>
                </a:solidFill>
                <a:latin typeface="Times New Roman" panose="02020603050405020304" pitchFamily="18" charset="0"/>
                <a:cs typeface="Times New Roman" panose="02020603050405020304" pitchFamily="18" charset="0"/>
              </a:rPr>
              <a:t>bİlgİlerİ</a:t>
            </a:r>
            <a:r>
              <a:rPr lang="tr-TR" sz="2800" dirty="0">
                <a:solidFill>
                  <a:srgbClr val="FF0000"/>
                </a:solidFill>
                <a:latin typeface="Times New Roman" panose="02020603050405020304" pitchFamily="18" charset="0"/>
                <a:cs typeface="Times New Roman" panose="02020603050405020304" pitchFamily="18" charset="0"/>
              </a:rPr>
              <a:t> tablosu</a:t>
            </a:r>
          </a:p>
        </p:txBody>
      </p:sp>
    </p:spTree>
    <p:extLst>
      <p:ext uri="{BB962C8B-B14F-4D97-AF65-F5344CB8AC3E}">
        <p14:creationId xmlns:p14="http://schemas.microsoft.com/office/powerpoint/2010/main" val="3244509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8" name="İçerik Yer Tutucusu 7">
            <a:extLst>
              <a:ext uri="{FF2B5EF4-FFF2-40B4-BE49-F238E27FC236}">
                <a16:creationId xmlns:a16="http://schemas.microsoft.com/office/drawing/2014/main" id="{93155F31-C941-4ABD-BE18-6AFC1E02C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74" y="1602859"/>
            <a:ext cx="10184376" cy="5027548"/>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7" name="Ok: Sağ 6">
            <a:extLst>
              <a:ext uri="{FF2B5EF4-FFF2-40B4-BE49-F238E27FC236}">
                <a16:creationId xmlns:a16="http://schemas.microsoft.com/office/drawing/2014/main" id="{3BBA5BDB-4E7D-4D2F-B2A2-356C9FBCBD0D}"/>
              </a:ext>
            </a:extLst>
          </p:cNvPr>
          <p:cNvSpPr/>
          <p:nvPr/>
        </p:nvSpPr>
        <p:spPr>
          <a:xfrm rot="10800000">
            <a:off x="10651303" y="2086603"/>
            <a:ext cx="1243953" cy="572003"/>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Başlık 1">
            <a:extLst>
              <a:ext uri="{FF2B5EF4-FFF2-40B4-BE49-F238E27FC236}">
                <a16:creationId xmlns:a16="http://schemas.microsoft.com/office/drawing/2014/main" id="{8A5F40D5-D457-49D2-AEF9-797803AF9F4A}"/>
              </a:ext>
            </a:extLst>
          </p:cNvPr>
          <p:cNvSpPr>
            <a:spLocks noGrp="1"/>
          </p:cNvSpPr>
          <p:nvPr>
            <p:ph type="title"/>
          </p:nvPr>
        </p:nvSpPr>
        <p:spPr>
          <a:xfrm>
            <a:off x="8485238" y="0"/>
            <a:ext cx="3706762" cy="971454"/>
          </a:xfrm>
          <a:solidFill>
            <a:schemeClr val="bg1"/>
          </a:solidFill>
        </p:spPr>
        <p:txBody>
          <a:bodyPr>
            <a:normAutofit/>
          </a:bodyPr>
          <a:lstStyle/>
          <a:p>
            <a:pPr algn="ctr"/>
            <a:r>
              <a:rPr lang="tr-TR" sz="2800" dirty="0" err="1">
                <a:solidFill>
                  <a:srgbClr val="FF0000"/>
                </a:solidFill>
                <a:latin typeface="Times New Roman" panose="02020603050405020304" pitchFamily="18" charset="0"/>
                <a:cs typeface="Times New Roman" panose="02020603050405020304" pitchFamily="18" charset="0"/>
              </a:rPr>
              <a:t>Yeterlİk</a:t>
            </a:r>
            <a:r>
              <a:rPr lang="tr-TR" sz="2800" dirty="0">
                <a:solidFill>
                  <a:srgbClr val="FF0000"/>
                </a:solidFill>
                <a:latin typeface="Times New Roman" panose="02020603050405020304" pitchFamily="18" charset="0"/>
                <a:cs typeface="Times New Roman" panose="02020603050405020304" pitchFamily="18" charset="0"/>
              </a:rPr>
              <a:t> </a:t>
            </a:r>
            <a:r>
              <a:rPr lang="tr-TR" sz="2800" dirty="0" err="1">
                <a:solidFill>
                  <a:srgbClr val="FF0000"/>
                </a:solidFill>
                <a:latin typeface="Times New Roman" panose="02020603050405020304" pitchFamily="18" charset="0"/>
                <a:cs typeface="Times New Roman" panose="02020603050405020304" pitchFamily="18" charset="0"/>
              </a:rPr>
              <a:t>bİlgİlerİ</a:t>
            </a:r>
            <a:r>
              <a:rPr lang="tr-TR" sz="2800" dirty="0">
                <a:solidFill>
                  <a:srgbClr val="FF0000"/>
                </a:solidFill>
                <a:latin typeface="Times New Roman" panose="02020603050405020304" pitchFamily="18" charset="0"/>
                <a:cs typeface="Times New Roman" panose="02020603050405020304" pitchFamily="18" charset="0"/>
              </a:rPr>
              <a:t> tablosu</a:t>
            </a:r>
          </a:p>
        </p:txBody>
      </p:sp>
    </p:spTree>
    <p:extLst>
      <p:ext uri="{BB962C8B-B14F-4D97-AF65-F5344CB8AC3E}">
        <p14:creationId xmlns:p14="http://schemas.microsoft.com/office/powerpoint/2010/main" val="1230134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42FA961E-31FB-4DF2-AD4C-D99B71EDF1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34" y="114235"/>
            <a:ext cx="4845796" cy="6677299"/>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3" name="Ok: Sağ 2">
            <a:extLst>
              <a:ext uri="{FF2B5EF4-FFF2-40B4-BE49-F238E27FC236}">
                <a16:creationId xmlns:a16="http://schemas.microsoft.com/office/drawing/2014/main" id="{BE7DBBDA-5D55-4608-925E-F4440BBCF641}"/>
              </a:ext>
            </a:extLst>
          </p:cNvPr>
          <p:cNvSpPr/>
          <p:nvPr/>
        </p:nvSpPr>
        <p:spPr>
          <a:xfrm rot="10800000">
            <a:off x="3832898" y="1337101"/>
            <a:ext cx="536714" cy="330451"/>
          </a:xfrm>
          <a:prstGeom prst="rightArrow">
            <a:avLst>
              <a:gd name="adj1" fmla="val 66041"/>
              <a:gd name="adj2" fmla="val 50000"/>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İçerik Yer Tutucusu 6">
            <a:extLst>
              <a:ext uri="{FF2B5EF4-FFF2-40B4-BE49-F238E27FC236}">
                <a16:creationId xmlns:a16="http://schemas.microsoft.com/office/drawing/2014/main" id="{78BC1574-0CEC-41E6-B7C4-6D6E1303AE8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031400" y="62943"/>
            <a:ext cx="5079517" cy="6664644"/>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0" name="Ok: Sağ 9">
            <a:extLst>
              <a:ext uri="{FF2B5EF4-FFF2-40B4-BE49-F238E27FC236}">
                <a16:creationId xmlns:a16="http://schemas.microsoft.com/office/drawing/2014/main" id="{C70C8FEB-F90E-410C-840D-4D3867E339D4}"/>
              </a:ext>
            </a:extLst>
          </p:cNvPr>
          <p:cNvSpPr/>
          <p:nvPr/>
        </p:nvSpPr>
        <p:spPr>
          <a:xfrm rot="10800000">
            <a:off x="3832898" y="6338194"/>
            <a:ext cx="536715" cy="330451"/>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Ok: Sağ 10">
            <a:extLst>
              <a:ext uri="{FF2B5EF4-FFF2-40B4-BE49-F238E27FC236}">
                <a16:creationId xmlns:a16="http://schemas.microsoft.com/office/drawing/2014/main" id="{D28FA289-A324-48E9-8DFC-456763838353}"/>
              </a:ext>
            </a:extLst>
          </p:cNvPr>
          <p:cNvSpPr/>
          <p:nvPr/>
        </p:nvSpPr>
        <p:spPr>
          <a:xfrm>
            <a:off x="7174075" y="2916346"/>
            <a:ext cx="573325" cy="330451"/>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a:extLst>
              <a:ext uri="{FF2B5EF4-FFF2-40B4-BE49-F238E27FC236}">
                <a16:creationId xmlns:a16="http://schemas.microsoft.com/office/drawing/2014/main" id="{B492B34C-7BB5-41B3-B759-C2FC9B6C201F}"/>
              </a:ext>
            </a:extLst>
          </p:cNvPr>
          <p:cNvSpPr/>
          <p:nvPr/>
        </p:nvSpPr>
        <p:spPr>
          <a:xfrm>
            <a:off x="4942030" y="0"/>
            <a:ext cx="2089370" cy="6894195"/>
          </a:xfrm>
          <a:prstGeom prst="rect">
            <a:avLst/>
          </a:prstGeom>
        </p:spPr>
        <p:txBody>
          <a:bodyPr wrap="square">
            <a:spAutoFit/>
          </a:bodyPr>
          <a:lstStyle/>
          <a:p>
            <a:r>
              <a:rPr lang="tr-TR" sz="1700" dirty="0">
                <a:latin typeface="Times New Roman" panose="02020603050405020304" pitchFamily="18" charset="0"/>
                <a:cs typeface="Times New Roman" panose="02020603050405020304" pitchFamily="18" charset="0"/>
              </a:rPr>
              <a:t>20 Haziran 2021 Tarihli ve 31517 Sayılı Resmî Gazetede Yayımlanan Mevzuat Değişiklikleri ile aşağıda belirtilen hususlar Yeterlilik Bilgileri tablosundan kaldırılmıştır.</a:t>
            </a:r>
          </a:p>
          <a:p>
            <a:endParaRPr lang="tr-TR" sz="1700" dirty="0">
              <a:latin typeface="Times New Roman" panose="02020603050405020304" pitchFamily="18" charset="0"/>
              <a:cs typeface="Times New Roman" panose="02020603050405020304" pitchFamily="18" charset="0"/>
            </a:endParaRPr>
          </a:p>
          <a:p>
            <a:r>
              <a:rPr lang="tr-TR" sz="1700" dirty="0">
                <a:latin typeface="Times New Roman" panose="02020603050405020304" pitchFamily="18" charset="0"/>
                <a:cs typeface="Times New Roman" panose="02020603050405020304" pitchFamily="18" charset="0"/>
              </a:rPr>
              <a:t>Kamu İhale Genel Tebliğinin başta 10A maddesi olmak üzere işaretli konuların bir çok KİK kararında elenme gerekçesi olarak görüldüğünden kaldırılarak,  ilgili maddelerin EKAP üzerinden kontrol edilmesine , istekliler tarafından sistemde kayıtlı bilgilerinin güncel tutulmasına karar verilmiştir.</a:t>
            </a:r>
          </a:p>
        </p:txBody>
      </p:sp>
    </p:spTree>
    <p:extLst>
      <p:ext uri="{BB962C8B-B14F-4D97-AF65-F5344CB8AC3E}">
        <p14:creationId xmlns:p14="http://schemas.microsoft.com/office/powerpoint/2010/main" val="2923478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402305" y="127382"/>
            <a:ext cx="11561955" cy="734230"/>
          </a:xfrm>
          <a:solidFill>
            <a:schemeClr val="bg1"/>
          </a:solidFill>
        </p:spPr>
        <p:txBody>
          <a:bodyPr>
            <a:noAutofit/>
          </a:bodyPr>
          <a:lstStyle/>
          <a:p>
            <a:pPr algn="ctr"/>
            <a:r>
              <a:rPr lang="tr-TR" sz="2800" dirty="0" err="1">
                <a:solidFill>
                  <a:srgbClr val="FF0000"/>
                </a:solidFill>
                <a:latin typeface="Times New Roman" panose="02020603050405020304" pitchFamily="18" charset="0"/>
                <a:cs typeface="Times New Roman" panose="02020603050405020304" pitchFamily="18" charset="0"/>
              </a:rPr>
              <a:t>Ekap</a:t>
            </a:r>
            <a:r>
              <a:rPr lang="tr-TR" sz="2800" dirty="0">
                <a:solidFill>
                  <a:srgbClr val="FF0000"/>
                </a:solidFill>
                <a:latin typeface="Times New Roman" panose="02020603050405020304" pitchFamily="18" charset="0"/>
                <a:cs typeface="Times New Roman" panose="02020603050405020304" pitchFamily="18" charset="0"/>
              </a:rPr>
              <a:t> teklif değerlendirme ekranı ve geçici teminatlar</a:t>
            </a:r>
          </a:p>
        </p:txBody>
      </p:sp>
      <p:pic>
        <p:nvPicPr>
          <p:cNvPr id="6" name="İçerik Yer Tutucusu 5" descr="metin içeren bir resim&#10;&#10;Açıklama otomatik olarak oluşturuldu">
            <a:extLst>
              <a:ext uri="{FF2B5EF4-FFF2-40B4-BE49-F238E27FC236}">
                <a16:creationId xmlns:a16="http://schemas.microsoft.com/office/drawing/2014/main" id="{8B9115D9-A15D-47DA-9304-F793290A0854}"/>
              </a:ext>
            </a:extLst>
          </p:cNvPr>
          <p:cNvPicPr>
            <a:picLocks noChangeAspect="1"/>
          </p:cNvPicPr>
          <p:nvPr/>
        </p:nvPicPr>
        <p:blipFill rotWithShape="1">
          <a:blip r:embed="rId3"/>
          <a:srcRect l="6008" r="6179" b="50366"/>
          <a:stretch/>
        </p:blipFill>
        <p:spPr>
          <a:xfrm>
            <a:off x="335804" y="1076373"/>
            <a:ext cx="11393454" cy="4153698"/>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712385" y="5428206"/>
            <a:ext cx="10941796" cy="1263534"/>
          </a:xfrm>
          <a:solidFill>
            <a:schemeClr val="bg1"/>
          </a:solidFill>
        </p:spPr>
        <p:txBody>
          <a:bodyPr anchor="t">
            <a:normAutofit fontScale="92500" lnSpcReduction="10000"/>
          </a:bodyPr>
          <a:lstStyle/>
          <a:p>
            <a:pPr>
              <a:buFont typeface="Wingdings" panose="05000000000000000000" pitchFamily="2" charset="2"/>
              <a:buChar char="q"/>
            </a:pPr>
            <a:r>
              <a:rPr lang="tr-TR" sz="2000" dirty="0">
                <a:latin typeface="Times New Roman" panose="02020603050405020304" pitchFamily="18" charset="0"/>
                <a:cs typeface="Times New Roman" panose="02020603050405020304" pitchFamily="18" charset="0"/>
              </a:rPr>
              <a:t>Teklif değerlendirme 1. oturum adımları:</a:t>
            </a:r>
          </a:p>
          <a:p>
            <a:pPr>
              <a:buFont typeface="Wingdings" panose="05000000000000000000" pitchFamily="2" charset="2"/>
              <a:buChar char="v"/>
            </a:pPr>
            <a:r>
              <a:rPr lang="tr-TR" sz="2000" dirty="0">
                <a:latin typeface="Times New Roman" panose="02020603050405020304" pitchFamily="18" charset="0"/>
                <a:cs typeface="Times New Roman" panose="02020603050405020304" pitchFamily="18" charset="0"/>
              </a:rPr>
              <a:t>Komisyon üyelerinin onaylanması</a:t>
            </a:r>
          </a:p>
          <a:p>
            <a:pPr>
              <a:buFont typeface="Wingdings" panose="05000000000000000000" pitchFamily="2" charset="2"/>
              <a:buChar char="v"/>
            </a:pPr>
            <a:r>
              <a:rPr lang="tr-TR" sz="2000" dirty="0">
                <a:latin typeface="Times New Roman" panose="02020603050405020304" pitchFamily="18" charset="0"/>
                <a:cs typeface="Times New Roman" panose="02020603050405020304" pitchFamily="18" charset="0"/>
              </a:rPr>
              <a:t>Tekliflerin Açılması – Yaklaşık maliyetin şifresinin çözülmesi</a:t>
            </a:r>
          </a:p>
          <a:p>
            <a:pPr marL="0" indent="0">
              <a:buNone/>
            </a:pPr>
            <a:endParaRPr lang="tr-TR" dirty="0"/>
          </a:p>
          <a:p>
            <a:pPr marL="0" indent="0">
              <a:buNone/>
            </a:pPr>
            <a:endParaRPr lang="en-US" dirty="0"/>
          </a:p>
        </p:txBody>
      </p:sp>
    </p:spTree>
    <p:extLst>
      <p:ext uri="{BB962C8B-B14F-4D97-AF65-F5344CB8AC3E}">
        <p14:creationId xmlns:p14="http://schemas.microsoft.com/office/powerpoint/2010/main" val="3323498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9" name="İçerik Yer Tutucusu 8">
            <a:extLst>
              <a:ext uri="{FF2B5EF4-FFF2-40B4-BE49-F238E27FC236}">
                <a16:creationId xmlns:a16="http://schemas.microsoft.com/office/drawing/2014/main" id="{31BCADA8-52D4-46E8-B2C0-21F6D986317A}"/>
              </a:ext>
            </a:extLst>
          </p:cNvPr>
          <p:cNvPicPr>
            <a:picLocks noChangeAspect="1"/>
          </p:cNvPicPr>
          <p:nvPr/>
        </p:nvPicPr>
        <p:blipFill rotWithShape="1">
          <a:blip r:embed="rId3"/>
          <a:srcRect l="10882" r="2311"/>
          <a:stretch/>
        </p:blipFill>
        <p:spPr>
          <a:xfrm>
            <a:off x="191192" y="990382"/>
            <a:ext cx="7151771" cy="5684738"/>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7639396" y="1023634"/>
            <a:ext cx="4324864" cy="4023348"/>
          </a:xfrm>
          <a:solidFill>
            <a:schemeClr val="bg1"/>
          </a:solidFill>
        </p:spPr>
        <p:txBody>
          <a:bodyPr anchor="t">
            <a:normAutofit/>
          </a:bodyPr>
          <a:lstStyle/>
          <a:p>
            <a:pPr>
              <a:buFont typeface="Wingdings" panose="05000000000000000000" pitchFamily="2" charset="2"/>
              <a:buChar char="v"/>
            </a:pPr>
            <a:r>
              <a:rPr lang="tr-TR" dirty="0">
                <a:latin typeface="Times New Roman" panose="02020603050405020304" pitchFamily="18" charset="0"/>
                <a:cs typeface="Times New Roman" panose="02020603050405020304" pitchFamily="18" charset="0"/>
              </a:rPr>
              <a:t>Geçici teminatların şifrelerinin çözülmesi</a:t>
            </a:r>
          </a:p>
          <a:p>
            <a:pPr>
              <a:buFont typeface="Wingdings" panose="05000000000000000000" pitchFamily="2" charset="2"/>
              <a:buChar char="v"/>
            </a:pPr>
            <a:r>
              <a:rPr lang="tr-TR" dirty="0">
                <a:latin typeface="Times New Roman" panose="02020603050405020304" pitchFamily="18" charset="0"/>
                <a:cs typeface="Times New Roman" panose="02020603050405020304" pitchFamily="18" charset="0"/>
              </a:rPr>
              <a:t>Teklif bedel ve geçerlilik süresi üzerinden teminatın kontrol edilmesi</a:t>
            </a:r>
          </a:p>
          <a:p>
            <a:pPr>
              <a:buFont typeface="Wingdings" panose="05000000000000000000" pitchFamily="2" charset="2"/>
              <a:buChar char="v"/>
            </a:pPr>
            <a:r>
              <a:rPr lang="tr-TR" dirty="0">
                <a:latin typeface="Times New Roman" panose="02020603050405020304" pitchFamily="18" charset="0"/>
                <a:cs typeface="Times New Roman" panose="02020603050405020304" pitchFamily="18" charset="0"/>
              </a:rPr>
              <a:t>İsteklilere ait yeterlilik bilgileri tablolarının indirilmesi</a:t>
            </a:r>
          </a:p>
          <a:p>
            <a:pPr>
              <a:buFont typeface="Wingdings" panose="05000000000000000000" pitchFamily="2" charset="2"/>
              <a:buChar char="v"/>
            </a:pPr>
            <a:r>
              <a:rPr lang="tr-TR" dirty="0">
                <a:latin typeface="Times New Roman" panose="02020603050405020304" pitchFamily="18" charset="0"/>
                <a:cs typeface="Times New Roman" panose="02020603050405020304" pitchFamily="18" charset="0"/>
              </a:rPr>
              <a:t>Yeterlilik bilgileri tablosunun doldurulduğuna dair ön kontrol ve onay</a:t>
            </a:r>
          </a:p>
          <a:p>
            <a:pPr marL="0" indent="0">
              <a:buNone/>
            </a:pPr>
            <a:r>
              <a:rPr lang="tr-TR" dirty="0">
                <a:latin typeface="Times New Roman" panose="02020603050405020304" pitchFamily="18" charset="0"/>
                <a:cs typeface="Times New Roman" panose="02020603050405020304" pitchFamily="18" charset="0"/>
              </a:rPr>
              <a:t>işlemlerinin ardından teklif değerlendirmenin 1. adımı sonlandırılarak, ihale tarihine ilişkin teklif veren tüm isteklilere ait yasaklılık teyitleri alınır.</a:t>
            </a:r>
          </a:p>
          <a:p>
            <a:pPr marL="0" indent="0">
              <a:buNone/>
            </a:pPr>
            <a:endParaRPr lang="tr-TR" dirty="0"/>
          </a:p>
          <a:p>
            <a:pPr marL="0" indent="0">
              <a:buNone/>
            </a:pPr>
            <a:endParaRPr lang="en-US" dirty="0"/>
          </a:p>
        </p:txBody>
      </p:sp>
      <p:sp>
        <p:nvSpPr>
          <p:cNvPr id="11" name="Dikdörtgen 10">
            <a:extLst>
              <a:ext uri="{FF2B5EF4-FFF2-40B4-BE49-F238E27FC236}">
                <a16:creationId xmlns:a16="http://schemas.microsoft.com/office/drawing/2014/main" id="{E032EFBF-661A-458A-A187-FEDDB4E92289}"/>
              </a:ext>
            </a:extLst>
          </p:cNvPr>
          <p:cNvSpPr/>
          <p:nvPr/>
        </p:nvSpPr>
        <p:spPr>
          <a:xfrm>
            <a:off x="7342963" y="5734562"/>
            <a:ext cx="4621297" cy="954107"/>
          </a:xfrm>
          <a:prstGeom prst="rect">
            <a:avLst/>
          </a:prstGeom>
          <a:solidFill>
            <a:schemeClr val="bg1"/>
          </a:solidFill>
        </p:spPr>
        <p:txBody>
          <a:bodyPr wrap="square" anchor="t">
            <a:spAutoFit/>
          </a:bodyPr>
          <a:lstStyle/>
          <a:p>
            <a:endParaRPr lang="tr-TR"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tr-TR" dirty="0">
                <a:latin typeface="Times New Roman" panose="02020603050405020304" pitchFamily="18" charset="0"/>
                <a:cs typeface="Times New Roman" panose="02020603050405020304" pitchFamily="18" charset="0"/>
              </a:rPr>
              <a:t>İstekli teklif açılma saatinden önce teklifini yüklemediğinden teminat şifresi çözülmemiştir.</a:t>
            </a:r>
          </a:p>
        </p:txBody>
      </p:sp>
      <p:sp>
        <p:nvSpPr>
          <p:cNvPr id="10" name="Başlık 1">
            <a:extLst>
              <a:ext uri="{FF2B5EF4-FFF2-40B4-BE49-F238E27FC236}">
                <a16:creationId xmlns:a16="http://schemas.microsoft.com/office/drawing/2014/main" id="{6D53B28C-A16F-43D4-8030-CAF8FB4BB0A6}"/>
              </a:ext>
            </a:extLst>
          </p:cNvPr>
          <p:cNvSpPr txBox="1">
            <a:spLocks/>
          </p:cNvSpPr>
          <p:nvPr/>
        </p:nvSpPr>
        <p:spPr>
          <a:xfrm>
            <a:off x="402305" y="127382"/>
            <a:ext cx="11561955" cy="734230"/>
          </a:xfrm>
          <a:prstGeom prst="rect">
            <a:avLst/>
          </a:prstGeom>
          <a:solidFill>
            <a:schemeClr val="bg1"/>
          </a:solidFill>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a:solidFill>
                  <a:srgbClr val="FF0000"/>
                </a:solidFill>
                <a:latin typeface="Times New Roman" panose="02020603050405020304" pitchFamily="18" charset="0"/>
                <a:cs typeface="Times New Roman" panose="02020603050405020304" pitchFamily="18" charset="0"/>
              </a:rPr>
              <a:t>Ekap teklif değerlendirme ekranı ve geçici teminatlar</a:t>
            </a:r>
            <a:endParaRPr lang="tr-TR"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9697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6932522" y="294753"/>
            <a:ext cx="5011598" cy="618553"/>
          </a:xfrm>
          <a:solidFill>
            <a:schemeClr val="bg1"/>
          </a:solidFill>
        </p:spPr>
        <p:txBody>
          <a:bodyPr>
            <a:noAutofit/>
          </a:bodyPr>
          <a:lstStyle/>
          <a:p>
            <a:pPr algn="ctr"/>
            <a:r>
              <a:rPr lang="tr-TR" sz="2400" dirty="0" err="1">
                <a:solidFill>
                  <a:srgbClr val="FF0000"/>
                </a:solidFill>
                <a:latin typeface="Times New Roman" panose="02020603050405020304" pitchFamily="18" charset="0"/>
                <a:cs typeface="Times New Roman" panose="02020603050405020304" pitchFamily="18" charset="0"/>
              </a:rPr>
              <a:t>Ekap</a:t>
            </a:r>
            <a:r>
              <a:rPr lang="tr-TR" sz="2400" dirty="0">
                <a:solidFill>
                  <a:srgbClr val="FF0000"/>
                </a:solidFill>
                <a:latin typeface="Times New Roman" panose="02020603050405020304" pitchFamily="18" charset="0"/>
                <a:cs typeface="Times New Roman" panose="02020603050405020304" pitchFamily="18" charset="0"/>
              </a:rPr>
              <a:t> teklif değerlendirme</a:t>
            </a:r>
          </a:p>
        </p:txBody>
      </p:sp>
      <p:pic>
        <p:nvPicPr>
          <p:cNvPr id="6" name="İçerik Yer Tutucusu 5">
            <a:extLst>
              <a:ext uri="{FF2B5EF4-FFF2-40B4-BE49-F238E27FC236}">
                <a16:creationId xmlns:a16="http://schemas.microsoft.com/office/drawing/2014/main" id="{8B9115D9-A15D-47DA-9304-F793290A0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91" y="107383"/>
            <a:ext cx="6145966" cy="6699650"/>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6864042" y="2976835"/>
            <a:ext cx="4732746" cy="1397784"/>
          </a:xfrm>
          <a:solidFill>
            <a:schemeClr val="bg1"/>
          </a:solidFill>
        </p:spPr>
        <p:txBody>
          <a:bodyPr anchor="t">
            <a:noAutofit/>
          </a:bodyPr>
          <a:lstStyle/>
          <a:p>
            <a:pPr>
              <a:buFont typeface="Wingdings" panose="05000000000000000000" pitchFamily="2" charset="2"/>
              <a:buChar char="q"/>
            </a:pPr>
            <a:r>
              <a:rPr lang="tr-TR" sz="2000" dirty="0">
                <a:latin typeface="Times New Roman" panose="02020603050405020304" pitchFamily="18" charset="0"/>
                <a:cs typeface="Times New Roman" panose="02020603050405020304" pitchFamily="18" charset="0"/>
              </a:rPr>
              <a:t>E- teklif değerlendirmenin 1. adımının sonlandırılmasının ardından ekli formlar imzalanarak dosyasında muhafaza edilmelidir.</a:t>
            </a:r>
          </a:p>
          <a:p>
            <a:pPr marL="0" indent="0">
              <a:buNone/>
            </a:pPr>
            <a:endParaRPr lang="tr-TR" dirty="0"/>
          </a:p>
          <a:p>
            <a:pPr marL="0" indent="0">
              <a:buNone/>
            </a:pPr>
            <a:endParaRPr lang="en-US" dirty="0"/>
          </a:p>
        </p:txBody>
      </p:sp>
      <p:sp>
        <p:nvSpPr>
          <p:cNvPr id="12" name="Ok: Sağ 11">
            <a:extLst>
              <a:ext uri="{FF2B5EF4-FFF2-40B4-BE49-F238E27FC236}">
                <a16:creationId xmlns:a16="http://schemas.microsoft.com/office/drawing/2014/main" id="{B7DA90C3-A438-456F-B8AC-3726DB649309}"/>
              </a:ext>
            </a:extLst>
          </p:cNvPr>
          <p:cNvSpPr/>
          <p:nvPr/>
        </p:nvSpPr>
        <p:spPr>
          <a:xfrm rot="10800000">
            <a:off x="6429658" y="1702093"/>
            <a:ext cx="753647" cy="330451"/>
          </a:xfrm>
          <a:prstGeom prst="rightArrow">
            <a:avLst>
              <a:gd name="adj1" fmla="val 66041"/>
              <a:gd name="adj2" fmla="val 50000"/>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7565388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7014633" y="301858"/>
            <a:ext cx="4869193" cy="618553"/>
          </a:xfrm>
          <a:solidFill>
            <a:schemeClr val="bg1"/>
          </a:solidFill>
        </p:spPr>
        <p:txBody>
          <a:bodyPr>
            <a:noAutofit/>
          </a:bodyPr>
          <a:lstStyle/>
          <a:p>
            <a:pPr algn="ctr"/>
            <a:r>
              <a:rPr lang="tr-TR" sz="2400" dirty="0" err="1">
                <a:solidFill>
                  <a:srgbClr val="FF0000"/>
                </a:solidFill>
                <a:latin typeface="Times New Roman" panose="02020603050405020304" pitchFamily="18" charset="0"/>
                <a:cs typeface="Times New Roman" panose="02020603050405020304" pitchFamily="18" charset="0"/>
              </a:rPr>
              <a:t>Ekap</a:t>
            </a:r>
            <a:r>
              <a:rPr lang="tr-TR" sz="2400" dirty="0">
                <a:solidFill>
                  <a:srgbClr val="FF0000"/>
                </a:solidFill>
                <a:latin typeface="Times New Roman" panose="02020603050405020304" pitchFamily="18" charset="0"/>
                <a:cs typeface="Times New Roman" panose="02020603050405020304" pitchFamily="18" charset="0"/>
              </a:rPr>
              <a:t> teklif değerlendirme</a:t>
            </a:r>
          </a:p>
        </p:txBody>
      </p:sp>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6489700" y="4162119"/>
            <a:ext cx="5594881" cy="1101376"/>
          </a:xfrm>
          <a:solidFill>
            <a:schemeClr val="bg1"/>
          </a:solidFill>
        </p:spPr>
        <p:txBody>
          <a:bodyPr anchor="t">
            <a:normAutofit fontScale="92500" lnSpcReduction="10000"/>
          </a:bodyPr>
          <a:lstStyle/>
          <a:p>
            <a:pPr>
              <a:buFont typeface="Wingdings" panose="05000000000000000000" pitchFamily="2" charset="2"/>
              <a:buChar char="q"/>
            </a:pPr>
            <a:r>
              <a:rPr lang="tr-TR" sz="2200" dirty="0">
                <a:latin typeface="Times New Roman" panose="02020603050405020304" pitchFamily="18" charset="0"/>
                <a:cs typeface="Times New Roman" panose="02020603050405020304" pitchFamily="18" charset="0"/>
              </a:rPr>
              <a:t>E- teklif değerlendirmenin 1. adımında yeterlilik bilgileri tablosunda bilgilerin var olup olmadıkları tutanak altına alınır.</a:t>
            </a:r>
            <a:endParaRPr lang="tr-TR" sz="2200" dirty="0"/>
          </a:p>
          <a:p>
            <a:pPr marL="0" indent="0">
              <a:buNone/>
            </a:pPr>
            <a:endParaRPr lang="en-US" dirty="0"/>
          </a:p>
        </p:txBody>
      </p:sp>
      <p:sp>
        <p:nvSpPr>
          <p:cNvPr id="12" name="Ok: Sağ 11">
            <a:extLst>
              <a:ext uri="{FF2B5EF4-FFF2-40B4-BE49-F238E27FC236}">
                <a16:creationId xmlns:a16="http://schemas.microsoft.com/office/drawing/2014/main" id="{B7DA90C3-A438-456F-B8AC-3726DB649309}"/>
              </a:ext>
            </a:extLst>
          </p:cNvPr>
          <p:cNvSpPr/>
          <p:nvPr/>
        </p:nvSpPr>
        <p:spPr>
          <a:xfrm rot="10800000">
            <a:off x="6457879" y="2828425"/>
            <a:ext cx="753647" cy="330451"/>
          </a:xfrm>
          <a:prstGeom prst="rightArrow">
            <a:avLst>
              <a:gd name="adj1" fmla="val 66041"/>
              <a:gd name="adj2" fmla="val 50000"/>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22" y="81259"/>
            <a:ext cx="6199413" cy="6734760"/>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9065087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8179724" y="667796"/>
            <a:ext cx="3807229" cy="1826022"/>
          </a:xfrm>
          <a:solidFill>
            <a:schemeClr val="bg1"/>
          </a:solidFill>
        </p:spPr>
        <p:txBody>
          <a:bodyPr>
            <a:normAutofit/>
          </a:bodyPr>
          <a:lstStyle/>
          <a:p>
            <a:pPr>
              <a:buFont typeface="Wingdings" panose="05000000000000000000" pitchFamily="2" charset="2"/>
              <a:buChar char="q"/>
            </a:pPr>
            <a:r>
              <a:rPr lang="tr-TR" sz="2000" dirty="0">
                <a:latin typeface="Times New Roman" panose="02020603050405020304" pitchFamily="18" charset="0"/>
                <a:cs typeface="Times New Roman" panose="02020603050405020304" pitchFamily="18" charset="0"/>
              </a:rPr>
              <a:t>E- teklif açılması sırasında açılamayan teklife ait tutanak düzenlenerek hazır bulunan komisyona imzalatılır.</a:t>
            </a:r>
            <a:endParaRPr lang="en-US" dirty="0"/>
          </a:p>
        </p:txBody>
      </p:sp>
      <p:pic>
        <p:nvPicPr>
          <p:cNvPr id="3" name="Resim 2"/>
          <p:cNvPicPr>
            <a:picLocks noChangeAspect="1"/>
          </p:cNvPicPr>
          <p:nvPr/>
        </p:nvPicPr>
        <p:blipFill rotWithShape="1">
          <a:blip r:embed="rId3">
            <a:extLst>
              <a:ext uri="{28A0092B-C50C-407E-A947-70E740481C1C}">
                <a14:useLocalDpi xmlns:a14="http://schemas.microsoft.com/office/drawing/2010/main" val="0"/>
              </a:ext>
            </a:extLst>
          </a:blip>
          <a:srcRect r="11168" b="28220"/>
          <a:stretch/>
        </p:blipFill>
        <p:spPr>
          <a:xfrm>
            <a:off x="7334596" y="3176782"/>
            <a:ext cx="4760421" cy="3550434"/>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828" y="174568"/>
            <a:ext cx="7637634" cy="4154929"/>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7" name="4-Nokta Yıldız 6"/>
          <p:cNvSpPr/>
          <p:nvPr/>
        </p:nvSpPr>
        <p:spPr>
          <a:xfrm>
            <a:off x="11687694" y="4694381"/>
            <a:ext cx="407323" cy="523701"/>
          </a:xfrm>
          <a:prstGeom prst="star4">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39256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6" name="İçerik Yer Tutucusu 5">
            <a:extLst>
              <a:ext uri="{FF2B5EF4-FFF2-40B4-BE49-F238E27FC236}">
                <a16:creationId xmlns:a16="http://schemas.microsoft.com/office/drawing/2014/main" id="{8B9115D9-A15D-47DA-9304-F793290A0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71" y="256984"/>
            <a:ext cx="8407319" cy="3954582"/>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9013025" y="334766"/>
            <a:ext cx="3081993" cy="3937976"/>
          </a:xfrm>
          <a:solidFill>
            <a:schemeClr val="bg1"/>
          </a:solidFill>
        </p:spPr>
        <p:txBody>
          <a:bodyPr anchor="t">
            <a:normAutofit/>
          </a:bodyPr>
          <a:lstStyle/>
          <a:p>
            <a:pPr>
              <a:buFont typeface="Wingdings" panose="05000000000000000000" pitchFamily="2" charset="2"/>
              <a:buChar char="q"/>
            </a:pPr>
            <a:r>
              <a:rPr lang="tr-TR" dirty="0">
                <a:latin typeface="Times New Roman" panose="02020603050405020304" pitchFamily="18" charset="0"/>
                <a:cs typeface="Times New Roman" panose="02020603050405020304" pitchFamily="18" charset="0"/>
              </a:rPr>
              <a:t>E- teklif değerlendirmenin 2. adımında, yeterlik bilgileri tablosunda istekliler tarafından beyan edilen tüm belgelerin, idari şartname ve eklerindeki kriterlere uygun olup olmadığına bakılır. Ekranda görülen belge sorgulama alanından tüm sorgulamalar yapılarak uygun olmayanlar kayıt altına alınır.</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endParaRPr lang="en-US" dirty="0"/>
          </a:p>
        </p:txBody>
      </p:sp>
      <p:sp>
        <p:nvSpPr>
          <p:cNvPr id="12" name="Ok: Sağ 11">
            <a:extLst>
              <a:ext uri="{FF2B5EF4-FFF2-40B4-BE49-F238E27FC236}">
                <a16:creationId xmlns:a16="http://schemas.microsoft.com/office/drawing/2014/main" id="{B7DA90C3-A438-456F-B8AC-3726DB649309}"/>
              </a:ext>
            </a:extLst>
          </p:cNvPr>
          <p:cNvSpPr/>
          <p:nvPr/>
        </p:nvSpPr>
        <p:spPr>
          <a:xfrm rot="10800000">
            <a:off x="8517290" y="1568263"/>
            <a:ext cx="753647" cy="330451"/>
          </a:xfrm>
          <a:prstGeom prst="rightArrow">
            <a:avLst>
              <a:gd name="adj1" fmla="val 66041"/>
              <a:gd name="adj2" fmla="val 50000"/>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109971" y="4746567"/>
            <a:ext cx="11860356" cy="1477328"/>
          </a:xfrm>
          <a:prstGeom prst="rect">
            <a:avLst/>
          </a:prstGeom>
          <a:solidFill>
            <a:schemeClr val="bg1"/>
          </a:solidFill>
        </p:spPr>
        <p:txBody>
          <a:bodyPr wrap="square">
            <a:spAutoFit/>
          </a:bodyPr>
          <a:lstStyle/>
          <a:p>
            <a:pPr algn="just"/>
            <a:r>
              <a:rPr lang="tr-TR" b="1" dirty="0">
                <a:solidFill>
                  <a:srgbClr val="C00000"/>
                </a:solidFill>
                <a:latin typeface="Times New Roman" panose="02020603050405020304" pitchFamily="18" charset="0"/>
                <a:cs typeface="Times New Roman" panose="02020603050405020304" pitchFamily="18" charset="0"/>
              </a:rPr>
              <a:t>Hüküm * </a:t>
            </a:r>
            <a:r>
              <a:rPr lang="tr-TR" b="1" dirty="0">
                <a:latin typeface="Times New Roman" panose="02020603050405020304" pitchFamily="18" charset="0"/>
                <a:cs typeface="Times New Roman" panose="02020603050405020304" pitchFamily="18" charset="0"/>
              </a:rPr>
              <a:t>ELEKTRONİK İHALE UYGULAMA YÖNETMELİĞİ</a:t>
            </a:r>
          </a:p>
          <a:p>
            <a:r>
              <a:rPr lang="tr-TR" b="1" i="1" dirty="0">
                <a:latin typeface="Times New Roman" panose="02020603050405020304" pitchFamily="18" charset="0"/>
                <a:cs typeface="Times New Roman" panose="02020603050405020304" pitchFamily="18" charset="0"/>
              </a:rPr>
              <a:t>e-tekliflerin değerlendirilmesi başlıklı 24. maddesi;</a:t>
            </a:r>
          </a:p>
          <a:p>
            <a:r>
              <a:rPr lang="tr-TR" i="1" dirty="0">
                <a:latin typeface="Times New Roman" panose="02020603050405020304" pitchFamily="18" charset="0"/>
                <a:cs typeface="Times New Roman" panose="02020603050405020304" pitchFamily="18" charset="0"/>
              </a:rPr>
              <a:t>(4) Yeterlik kriterlerinin istekliler tarafından karşılanıp karşılanmadığına ilişkin değerlendirme ihale dokümanında yer alan hükümler çerçevesinde yapılır. Yeterlik kriterlerini karşılamayan isteklilerin teklifleri değerlendirme dışı bırakılır ve bu husus gerekçesi de açıkça belirtilmek suretiyle </a:t>
            </a:r>
            <a:r>
              <a:rPr lang="tr-TR" i="1" dirty="0" err="1">
                <a:latin typeface="Times New Roman" panose="02020603050405020304" pitchFamily="18" charset="0"/>
                <a:cs typeface="Times New Roman" panose="02020603050405020304" pitchFamily="18" charset="0"/>
              </a:rPr>
              <a:t>EKAP’a</a:t>
            </a:r>
            <a:r>
              <a:rPr lang="tr-TR" i="1" dirty="0">
                <a:latin typeface="Times New Roman" panose="02020603050405020304" pitchFamily="18" charset="0"/>
                <a:cs typeface="Times New Roman" panose="02020603050405020304" pitchFamily="18" charset="0"/>
              </a:rPr>
              <a:t> kaydedilir.</a:t>
            </a:r>
          </a:p>
        </p:txBody>
      </p:sp>
    </p:spTree>
    <p:extLst>
      <p:ext uri="{BB962C8B-B14F-4D97-AF65-F5344CB8AC3E}">
        <p14:creationId xmlns:p14="http://schemas.microsoft.com/office/powerpoint/2010/main" val="5910127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 name="Başlık 2">
            <a:extLst>
              <a:ext uri="{FF2B5EF4-FFF2-40B4-BE49-F238E27FC236}">
                <a16:creationId xmlns:a16="http://schemas.microsoft.com/office/drawing/2014/main" id="{4F224ADE-FBF5-4E3C-9EE9-AA4FD72A8C0E}"/>
              </a:ext>
            </a:extLst>
          </p:cNvPr>
          <p:cNvSpPr>
            <a:spLocks noGrp="1"/>
          </p:cNvSpPr>
          <p:nvPr>
            <p:ph type="title"/>
          </p:nvPr>
        </p:nvSpPr>
        <p:spPr>
          <a:xfrm>
            <a:off x="5116483" y="203661"/>
            <a:ext cx="6164653" cy="577735"/>
          </a:xfrm>
          <a:solidFill>
            <a:schemeClr val="bg1"/>
          </a:solidFill>
        </p:spPr>
        <p:txBody>
          <a:bodyPr vert="horz" lIns="91440" tIns="45720" rIns="91440" bIns="45720" rtlCol="0" anchor="ctr">
            <a:noAutofit/>
          </a:bodyPr>
          <a:lstStyle/>
          <a:p>
            <a:pPr algn="ctr"/>
            <a:r>
              <a:rPr lang="tr-TR" sz="2000" dirty="0">
                <a:solidFill>
                  <a:srgbClr val="FF0000"/>
                </a:solidFill>
                <a:latin typeface="Times New Roman" panose="02020603050405020304" pitchFamily="18" charset="0"/>
                <a:cs typeface="Times New Roman" panose="02020603050405020304" pitchFamily="18" charset="0"/>
              </a:rPr>
              <a:t>Evrak sorgulama sonuçları</a:t>
            </a:r>
            <a:endParaRPr lang="en-US" sz="2000" dirty="0">
              <a:solidFill>
                <a:srgbClr val="FF0000"/>
              </a:solidFill>
              <a:latin typeface="Times New Roman" panose="02020603050405020304" pitchFamily="18" charset="0"/>
              <a:cs typeface="Times New Roman" panose="02020603050405020304" pitchFamily="18" charset="0"/>
            </a:endParaRPr>
          </a:p>
        </p:txBody>
      </p:sp>
      <p:pic>
        <p:nvPicPr>
          <p:cNvPr id="7" name="İçerik Yer Tutucusu 6">
            <a:extLst>
              <a:ext uri="{FF2B5EF4-FFF2-40B4-BE49-F238E27FC236}">
                <a16:creationId xmlns:a16="http://schemas.microsoft.com/office/drawing/2014/main" id="{7FC8B96E-5A1E-4504-A4B2-A50DB8955126}"/>
              </a:ext>
            </a:extLst>
          </p:cNvPr>
          <p:cNvPicPr>
            <a:picLocks noChangeAspect="1"/>
          </p:cNvPicPr>
          <p:nvPr/>
        </p:nvPicPr>
        <p:blipFill rotWithShape="1">
          <a:blip r:embed="rId3"/>
          <a:srcRect l="7992" t="42709"/>
          <a:stretch/>
        </p:blipFill>
        <p:spPr>
          <a:xfrm rot="5400000">
            <a:off x="-964765" y="1464369"/>
            <a:ext cx="6219735" cy="3872890"/>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pic>
        <p:nvPicPr>
          <p:cNvPr id="9" name="İçerik Yer Tutucusu 8">
            <a:extLst>
              <a:ext uri="{FF2B5EF4-FFF2-40B4-BE49-F238E27FC236}">
                <a16:creationId xmlns:a16="http://schemas.microsoft.com/office/drawing/2014/main" id="{0875B4C4-2EE8-447E-A58C-570CB4A679EA}"/>
              </a:ext>
            </a:extLst>
          </p:cNvPr>
          <p:cNvPicPr>
            <a:picLocks noChangeAspect="1"/>
          </p:cNvPicPr>
          <p:nvPr/>
        </p:nvPicPr>
        <p:blipFill>
          <a:blip r:embed="rId4"/>
          <a:stretch>
            <a:fillRect/>
          </a:stretch>
        </p:blipFill>
        <p:spPr>
          <a:xfrm rot="16200000">
            <a:off x="6343908" y="1255039"/>
            <a:ext cx="5591629" cy="5161958"/>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8" name="Sağ Ok 7"/>
          <p:cNvSpPr/>
          <p:nvPr/>
        </p:nvSpPr>
        <p:spPr>
          <a:xfrm rot="10800000">
            <a:off x="4222865" y="1197033"/>
            <a:ext cx="548640" cy="299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Metin kutusu 9"/>
          <p:cNvSpPr txBox="1"/>
          <p:nvPr/>
        </p:nvSpPr>
        <p:spPr>
          <a:xfrm>
            <a:off x="4497185" y="1554481"/>
            <a:ext cx="1695797" cy="369332"/>
          </a:xfrm>
          <a:prstGeom prst="rect">
            <a:avLst/>
          </a:prstGeom>
          <a:solidFill>
            <a:schemeClr val="bg1"/>
          </a:solidFill>
        </p:spPr>
        <p:txBody>
          <a:bodyPr wrap="square" rtlCol="0">
            <a:spAutoFit/>
          </a:bodyPr>
          <a:lstStyle/>
          <a:p>
            <a:r>
              <a:rPr lang="tr-TR" dirty="0">
                <a:solidFill>
                  <a:srgbClr val="FF0000"/>
                </a:solidFill>
                <a:latin typeface="Times New Roman" panose="02020603050405020304" pitchFamily="18" charset="0"/>
                <a:cs typeface="Times New Roman" panose="02020603050405020304" pitchFamily="18" charset="0"/>
              </a:rPr>
              <a:t>İmza sirküleri</a:t>
            </a:r>
          </a:p>
        </p:txBody>
      </p:sp>
      <p:sp>
        <p:nvSpPr>
          <p:cNvPr id="17" name="Sağ Ok 16"/>
          <p:cNvSpPr/>
          <p:nvPr/>
        </p:nvSpPr>
        <p:spPr>
          <a:xfrm>
            <a:off x="5827223" y="4167447"/>
            <a:ext cx="548640" cy="2992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Metin kutusu 17"/>
          <p:cNvSpPr txBox="1"/>
          <p:nvPr/>
        </p:nvSpPr>
        <p:spPr>
          <a:xfrm>
            <a:off x="4680066" y="4697677"/>
            <a:ext cx="1695797" cy="646331"/>
          </a:xfrm>
          <a:prstGeom prst="rect">
            <a:avLst/>
          </a:prstGeom>
          <a:solidFill>
            <a:schemeClr val="bg1"/>
          </a:solidFill>
        </p:spPr>
        <p:txBody>
          <a:bodyPr wrap="square" rtlCol="0">
            <a:spAutoFit/>
          </a:bodyPr>
          <a:lstStyle/>
          <a:p>
            <a:r>
              <a:rPr lang="tr-TR" dirty="0">
                <a:solidFill>
                  <a:srgbClr val="FF0000"/>
                </a:solidFill>
                <a:latin typeface="Times New Roman" panose="02020603050405020304" pitchFamily="18" charset="0"/>
                <a:cs typeface="Times New Roman" panose="02020603050405020304" pitchFamily="18" charset="0"/>
              </a:rPr>
              <a:t>Ticaret Sicil Gazetesi</a:t>
            </a:r>
          </a:p>
        </p:txBody>
      </p:sp>
    </p:spTree>
    <p:extLst>
      <p:ext uri="{BB962C8B-B14F-4D97-AF65-F5344CB8AC3E}">
        <p14:creationId xmlns:p14="http://schemas.microsoft.com/office/powerpoint/2010/main" val="28061829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2" name="İçerik Yer Tutucusu 11">
            <a:extLst>
              <a:ext uri="{FF2B5EF4-FFF2-40B4-BE49-F238E27FC236}">
                <a16:creationId xmlns:a16="http://schemas.microsoft.com/office/drawing/2014/main" id="{B3C7D43B-EC06-4260-86D5-857BB5DE5289}"/>
              </a:ext>
            </a:extLst>
          </p:cNvPr>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84551" y="753616"/>
            <a:ext cx="6043223" cy="6058060"/>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pic>
        <p:nvPicPr>
          <p:cNvPr id="5" name="İçerik Yer Tutucusu 4">
            <a:extLst>
              <a:ext uri="{FF2B5EF4-FFF2-40B4-BE49-F238E27FC236}">
                <a16:creationId xmlns:a16="http://schemas.microsoft.com/office/drawing/2014/main" id="{8BDEEA05-B0D7-483C-A6FC-3524490509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9980" y="769954"/>
            <a:ext cx="5891140" cy="4583516"/>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5" name="Başlık 2">
            <a:extLst>
              <a:ext uri="{FF2B5EF4-FFF2-40B4-BE49-F238E27FC236}">
                <a16:creationId xmlns:a16="http://schemas.microsoft.com/office/drawing/2014/main" id="{4F224ADE-FBF5-4E3C-9EE9-AA4FD72A8C0E}"/>
              </a:ext>
            </a:extLst>
          </p:cNvPr>
          <p:cNvSpPr>
            <a:spLocks noGrp="1"/>
          </p:cNvSpPr>
          <p:nvPr>
            <p:ph type="title"/>
          </p:nvPr>
        </p:nvSpPr>
        <p:spPr>
          <a:xfrm>
            <a:off x="3052465" y="95595"/>
            <a:ext cx="6164653" cy="577735"/>
          </a:xfrm>
          <a:solidFill>
            <a:schemeClr val="bg1"/>
          </a:solidFill>
        </p:spPr>
        <p:txBody>
          <a:bodyPr vert="horz" lIns="91440" tIns="45720" rIns="91440" bIns="45720" rtlCol="0" anchor="ctr">
            <a:noAutofit/>
          </a:bodyPr>
          <a:lstStyle/>
          <a:p>
            <a:pPr algn="ctr"/>
            <a:r>
              <a:rPr lang="tr-TR" sz="2000" dirty="0">
                <a:solidFill>
                  <a:srgbClr val="FF0000"/>
                </a:solidFill>
                <a:latin typeface="Times New Roman" panose="02020603050405020304" pitchFamily="18" charset="0"/>
                <a:cs typeface="Times New Roman" panose="02020603050405020304" pitchFamily="18" charset="0"/>
              </a:rPr>
              <a:t>Evrak sorgulama sonuçları</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16" name="Metin kutusu 15"/>
          <p:cNvSpPr txBox="1"/>
          <p:nvPr/>
        </p:nvSpPr>
        <p:spPr>
          <a:xfrm>
            <a:off x="8167619" y="5989294"/>
            <a:ext cx="2213647" cy="369332"/>
          </a:xfrm>
          <a:prstGeom prst="rect">
            <a:avLst/>
          </a:prstGeom>
          <a:solidFill>
            <a:schemeClr val="bg1"/>
          </a:solidFill>
        </p:spPr>
        <p:txBody>
          <a:bodyPr wrap="square" rtlCol="0">
            <a:spAutoFit/>
          </a:bodyPr>
          <a:lstStyle/>
          <a:p>
            <a:r>
              <a:rPr lang="tr-TR" dirty="0">
                <a:solidFill>
                  <a:srgbClr val="FF0000"/>
                </a:solidFill>
                <a:latin typeface="Times New Roman" panose="02020603050405020304" pitchFamily="18" charset="0"/>
                <a:cs typeface="Times New Roman" panose="02020603050405020304" pitchFamily="18" charset="0"/>
              </a:rPr>
              <a:t>Mezuniyet Belgeleri</a:t>
            </a:r>
          </a:p>
        </p:txBody>
      </p:sp>
      <p:sp>
        <p:nvSpPr>
          <p:cNvPr id="17" name="Metin kutusu 16"/>
          <p:cNvSpPr txBox="1"/>
          <p:nvPr/>
        </p:nvSpPr>
        <p:spPr>
          <a:xfrm>
            <a:off x="3452735" y="6078545"/>
            <a:ext cx="2188709" cy="369332"/>
          </a:xfrm>
          <a:prstGeom prst="rect">
            <a:avLst/>
          </a:prstGeom>
          <a:solidFill>
            <a:schemeClr val="bg1"/>
          </a:solidFill>
        </p:spPr>
        <p:txBody>
          <a:bodyPr wrap="square" rtlCol="0">
            <a:spAutoFit/>
          </a:bodyPr>
          <a:lstStyle/>
          <a:p>
            <a:r>
              <a:rPr lang="tr-TR" dirty="0">
                <a:solidFill>
                  <a:srgbClr val="FF0000"/>
                </a:solidFill>
                <a:latin typeface="Times New Roman" panose="02020603050405020304" pitchFamily="18" charset="0"/>
                <a:cs typeface="Times New Roman" panose="02020603050405020304" pitchFamily="18" charset="0"/>
              </a:rPr>
              <a:t>İş Deneyim Belgeleri</a:t>
            </a:r>
          </a:p>
        </p:txBody>
      </p:sp>
    </p:spTree>
    <p:extLst>
      <p:ext uri="{BB962C8B-B14F-4D97-AF65-F5344CB8AC3E}">
        <p14:creationId xmlns:p14="http://schemas.microsoft.com/office/powerpoint/2010/main" val="10675330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6" name="İçerik Yer Tutucusu 5">
            <a:extLst>
              <a:ext uri="{FF2B5EF4-FFF2-40B4-BE49-F238E27FC236}">
                <a16:creationId xmlns:a16="http://schemas.microsoft.com/office/drawing/2014/main" id="{8B9115D9-A15D-47DA-9304-F793290A0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87" y="737718"/>
            <a:ext cx="6283959" cy="6036341"/>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7240385" y="860424"/>
            <a:ext cx="4821382" cy="1425575"/>
          </a:xfrm>
          <a:solidFill>
            <a:schemeClr val="bg1"/>
          </a:solidFill>
        </p:spPr>
        <p:txBody>
          <a:bodyPr anchor="t">
            <a:normAutofit fontScale="92500" lnSpcReduction="10000"/>
          </a:bodyPr>
          <a:lstStyle/>
          <a:p>
            <a:pPr algn="just">
              <a:buFont typeface="Wingdings" panose="05000000000000000000" pitchFamily="2" charset="2"/>
              <a:buChar char="q"/>
            </a:pPr>
            <a:r>
              <a:rPr lang="tr-TR" dirty="0">
                <a:latin typeface="Times New Roman" panose="02020603050405020304" pitchFamily="18" charset="0"/>
                <a:cs typeface="Times New Roman" panose="02020603050405020304" pitchFamily="18" charset="0"/>
              </a:rPr>
              <a:t>Yeterlik bilgileri tablosunda istekliler tarafından beyan edilen ancak </a:t>
            </a:r>
            <a:r>
              <a:rPr lang="tr-TR" dirty="0" err="1">
                <a:latin typeface="Times New Roman" panose="02020603050405020304" pitchFamily="18" charset="0"/>
                <a:cs typeface="Times New Roman" panose="02020603050405020304" pitchFamily="18" charset="0"/>
              </a:rPr>
              <a:t>ekap</a:t>
            </a:r>
            <a:r>
              <a:rPr lang="tr-TR" dirty="0">
                <a:latin typeface="Times New Roman" panose="02020603050405020304" pitchFamily="18" charset="0"/>
                <a:cs typeface="Times New Roman" panose="02020603050405020304" pitchFamily="18" charset="0"/>
              </a:rPr>
              <a:t> üzerinden sorgulanamayan evraklar için;       yanda görülen </a:t>
            </a:r>
            <a:r>
              <a:rPr lang="tr-TR" u="sng" dirty="0">
                <a:latin typeface="Times New Roman" panose="02020603050405020304" pitchFamily="18" charset="0"/>
                <a:cs typeface="Times New Roman" panose="02020603050405020304" pitchFamily="18" charset="0"/>
              </a:rPr>
              <a:t>e-tebligat</a:t>
            </a:r>
            <a:r>
              <a:rPr lang="tr-TR" dirty="0">
                <a:latin typeface="Times New Roman" panose="02020603050405020304" pitchFamily="18" charset="0"/>
                <a:cs typeface="Times New Roman" panose="02020603050405020304" pitchFamily="18" charset="0"/>
              </a:rPr>
              <a:t> ile isteklilere makul bir süre verilerek evrak asılları istenilir.</a:t>
            </a:r>
          </a:p>
          <a:p>
            <a:pPr>
              <a:buFont typeface="Wingdings" panose="05000000000000000000" pitchFamily="2" charset="2"/>
              <a:buChar char="q"/>
            </a:pPr>
            <a:endParaRPr lang="tr-TR" dirty="0">
              <a:latin typeface="Times New Roman" panose="02020603050405020304" pitchFamily="18" charset="0"/>
              <a:cs typeface="Times New Roman" panose="02020603050405020304" pitchFamily="18" charset="0"/>
            </a:endParaRPr>
          </a:p>
        </p:txBody>
      </p:sp>
      <p:sp>
        <p:nvSpPr>
          <p:cNvPr id="5" name="Başlık 1">
            <a:extLst>
              <a:ext uri="{FF2B5EF4-FFF2-40B4-BE49-F238E27FC236}">
                <a16:creationId xmlns:a16="http://schemas.microsoft.com/office/drawing/2014/main" id="{6D53B28C-A16F-43D4-8030-CAF8FB4BB0A6}"/>
              </a:ext>
            </a:extLst>
          </p:cNvPr>
          <p:cNvSpPr txBox="1">
            <a:spLocks/>
          </p:cNvSpPr>
          <p:nvPr/>
        </p:nvSpPr>
        <p:spPr>
          <a:xfrm>
            <a:off x="997528" y="97042"/>
            <a:ext cx="10584348" cy="543038"/>
          </a:xfrm>
          <a:prstGeom prst="rect">
            <a:avLst/>
          </a:prstGeom>
          <a:solidFill>
            <a:schemeClr val="bg1"/>
          </a:solidFill>
          <a:effectLst/>
        </p:spPr>
        <p:txBody>
          <a:bodyPr vert="horz" lIns="91440" tIns="45720" rIns="91440" bIns="45720" rtlCol="0" anchor="ctr">
            <a:no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a:solidFill>
                  <a:srgbClr val="FF0000"/>
                </a:solidFill>
                <a:latin typeface="Times New Roman" panose="02020603050405020304" pitchFamily="18" charset="0"/>
                <a:cs typeface="Times New Roman" panose="02020603050405020304" pitchFamily="18" charset="0"/>
              </a:rPr>
              <a:t>Ekap teklif değerlendirme</a:t>
            </a:r>
            <a:endParaRPr lang="tr-TR" sz="2400" dirty="0">
              <a:solidFill>
                <a:srgbClr val="FF0000"/>
              </a:solidFill>
              <a:latin typeface="Times New Roman" panose="02020603050405020304" pitchFamily="18" charset="0"/>
              <a:cs typeface="Times New Roman" panose="02020603050405020304" pitchFamily="18" charset="0"/>
            </a:endParaRPr>
          </a:p>
        </p:txBody>
      </p:sp>
      <p:sp>
        <p:nvSpPr>
          <p:cNvPr id="7" name="Content Placeholder 12">
            <a:extLst>
              <a:ext uri="{FF2B5EF4-FFF2-40B4-BE49-F238E27FC236}">
                <a16:creationId xmlns:a16="http://schemas.microsoft.com/office/drawing/2014/main" id="{80313793-DE73-404F-9AB2-217C3BBD5A7B}"/>
              </a:ext>
            </a:extLst>
          </p:cNvPr>
          <p:cNvSpPr txBox="1">
            <a:spLocks/>
          </p:cNvSpPr>
          <p:nvPr/>
        </p:nvSpPr>
        <p:spPr>
          <a:xfrm>
            <a:off x="7240385" y="2402378"/>
            <a:ext cx="4818611" cy="4305993"/>
          </a:xfrm>
          <a:prstGeom prst="rect">
            <a:avLst/>
          </a:prstGeom>
          <a:solidFill>
            <a:schemeClr val="bg1"/>
          </a:solidFill>
        </p:spPr>
        <p:txBody>
          <a:bodyPr vert="horz" lIns="91440" tIns="45720" rIns="91440" bIns="45720" rtlCol="0" anchor="ctr">
            <a:norm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just">
              <a:buFont typeface="Arial"/>
              <a:buNone/>
            </a:pPr>
            <a:r>
              <a:rPr lang="tr-TR" sz="1400" b="1" dirty="0">
                <a:solidFill>
                  <a:srgbClr val="C00000"/>
                </a:solidFill>
                <a:latin typeface="Times New Roman" panose="02020603050405020304" pitchFamily="18" charset="0"/>
                <a:cs typeface="Times New Roman" panose="02020603050405020304" pitchFamily="18" charset="0"/>
              </a:rPr>
              <a:t>Hüküm * </a:t>
            </a:r>
            <a:r>
              <a:rPr lang="tr-TR" sz="1400" b="1" dirty="0">
                <a:latin typeface="Times New Roman" panose="02020603050405020304" pitchFamily="18" charset="0"/>
                <a:cs typeface="Times New Roman" panose="02020603050405020304" pitchFamily="18" charset="0"/>
              </a:rPr>
              <a:t>ELEKTRONİK İHALE UYGULAMA YÖNETMELİĞİ</a:t>
            </a:r>
          </a:p>
          <a:p>
            <a:pPr marL="0" indent="0">
              <a:buFont typeface="Arial"/>
              <a:buNone/>
            </a:pPr>
            <a:r>
              <a:rPr lang="tr-TR" sz="1400" b="1" i="1" dirty="0">
                <a:latin typeface="Times New Roman" panose="02020603050405020304" pitchFamily="18" charset="0"/>
                <a:cs typeface="Times New Roman" panose="02020603050405020304" pitchFamily="18" charset="0"/>
              </a:rPr>
              <a:t>e-tekliflerin değerlendirilmesi başlıklı 24. maddesi;</a:t>
            </a:r>
          </a:p>
          <a:p>
            <a:pPr marL="0" indent="0">
              <a:buFont typeface="Arial"/>
              <a:buNone/>
            </a:pPr>
            <a:r>
              <a:rPr lang="tr-TR" dirty="0"/>
              <a:t>(</a:t>
            </a:r>
            <a:r>
              <a:rPr lang="tr-TR" sz="1400" b="1" i="1" dirty="0">
                <a:latin typeface="Times New Roman" panose="02020603050405020304" pitchFamily="18" charset="0"/>
                <a:cs typeface="Times New Roman" panose="02020603050405020304" pitchFamily="18" charset="0"/>
              </a:rPr>
              <a:t>5) EKAP üzerinden sorgulanmasının mümkün olmaması nedeniyle bilgisayarda taratılarak sunulması gereken belgeler ve eklerinden herhangi birinin e-teklif kapsamında sunulmamış olması halinde, bu eksik belgeler ve ekleri idarelerce tamamlatılamaz ve bu isteklilerin teklifleri değerlendirme dışı bırakılır. Ancak, bilgisayarda taratılarak e-teklif kapsamında sunulan belgelerde, teklifin esasını değiştirecek nitelikte olmaması kaydıyla, bilgi eksikliği bulunması halinde idare tarafından bilgilerin tamamlanması istenir. Bu çerçevede, bilgi eksikliklerinin tamamlanması için iki iş gününden az olmamak üzere makul bir tamamlama süresi verilir. Bu süre içerisinde istekli tarafından eksik bilgilere ilişkin belgeler idareye sunulur. Belirlenen sürede eksik bilgileri tamamlamayanların teklifleri dördüncü fıkrada belirtildiği şekilde değerlendirme dışı bırakılır.</a:t>
            </a:r>
            <a:endParaRPr lang="en-US" sz="1400" b="1" i="1" dirty="0">
              <a:latin typeface="Times New Roman" panose="02020603050405020304" pitchFamily="18" charset="0"/>
              <a:cs typeface="Times New Roman" panose="02020603050405020304" pitchFamily="18" charset="0"/>
            </a:endParaRPr>
          </a:p>
        </p:txBody>
      </p:sp>
      <p:sp>
        <p:nvSpPr>
          <p:cNvPr id="4" name="4-Nokta Yıldız 3"/>
          <p:cNvSpPr/>
          <p:nvPr/>
        </p:nvSpPr>
        <p:spPr>
          <a:xfrm>
            <a:off x="41316" y="5332706"/>
            <a:ext cx="490452" cy="532015"/>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0000"/>
              </a:solidFill>
            </a:endParaRPr>
          </a:p>
        </p:txBody>
      </p:sp>
    </p:spTree>
    <p:extLst>
      <p:ext uri="{BB962C8B-B14F-4D97-AF65-F5344CB8AC3E}">
        <p14:creationId xmlns:p14="http://schemas.microsoft.com/office/powerpoint/2010/main" val="1210317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723207" y="186917"/>
            <a:ext cx="10665229" cy="469790"/>
          </a:xfrm>
          <a:solidFill>
            <a:schemeClr val="bg1"/>
          </a:solidFill>
        </p:spPr>
        <p:txBody>
          <a:bodyPr>
            <a:noAutofit/>
          </a:bodyPr>
          <a:lstStyle/>
          <a:p>
            <a:pPr algn="ctr"/>
            <a:r>
              <a:rPr lang="tr-TR" sz="2400" dirty="0">
                <a:solidFill>
                  <a:srgbClr val="FF0000"/>
                </a:solidFill>
                <a:latin typeface="Times New Roman" panose="02020603050405020304" pitchFamily="18" charset="0"/>
                <a:cs typeface="Times New Roman" panose="02020603050405020304" pitchFamily="18" charset="0"/>
              </a:rPr>
              <a:t>E- tebligatlar</a:t>
            </a:r>
          </a:p>
        </p:txBody>
      </p:sp>
      <p:pic>
        <p:nvPicPr>
          <p:cNvPr id="6" name="İçerik Yer Tutucusu 5">
            <a:extLst>
              <a:ext uri="{FF2B5EF4-FFF2-40B4-BE49-F238E27FC236}">
                <a16:creationId xmlns:a16="http://schemas.microsoft.com/office/drawing/2014/main" id="{8B9115D9-A15D-47DA-9304-F793290A0854}"/>
              </a:ext>
            </a:extLst>
          </p:cNvPr>
          <p:cNvPicPr>
            <a:picLocks noChangeAspect="1"/>
          </p:cNvPicPr>
          <p:nvPr/>
        </p:nvPicPr>
        <p:blipFill>
          <a:blip r:embed="rId3"/>
          <a:srcRect/>
          <a:stretch/>
        </p:blipFill>
        <p:spPr>
          <a:xfrm>
            <a:off x="252675" y="922398"/>
            <a:ext cx="7015647" cy="4306307"/>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0" name="Dikdörtgen 9">
            <a:extLst>
              <a:ext uri="{FF2B5EF4-FFF2-40B4-BE49-F238E27FC236}">
                <a16:creationId xmlns:a16="http://schemas.microsoft.com/office/drawing/2014/main" id="{83CC6458-DBCF-4BFD-95B3-E05C2EA34E8F}"/>
              </a:ext>
            </a:extLst>
          </p:cNvPr>
          <p:cNvSpPr/>
          <p:nvPr/>
        </p:nvSpPr>
        <p:spPr>
          <a:xfrm>
            <a:off x="7838903" y="756143"/>
            <a:ext cx="4095403" cy="5632311"/>
          </a:xfrm>
          <a:prstGeom prst="rect">
            <a:avLst/>
          </a:prstGeom>
          <a:solidFill>
            <a:schemeClr val="bg1"/>
          </a:solidFill>
        </p:spPr>
        <p:txBody>
          <a:bodyPr wrap="square">
            <a:spAutoFit/>
          </a:bodyPr>
          <a:lstStyle/>
          <a:p>
            <a:r>
              <a:rPr lang="tr-TR" dirty="0">
                <a:latin typeface="Times New Roman" panose="02020603050405020304" pitchFamily="18" charset="0"/>
                <a:cs typeface="Times New Roman" panose="02020603050405020304" pitchFamily="18" charset="0"/>
              </a:rPr>
              <a:t>EKAP üzerinden teklif değerlendirme boyunca yapılabilecek tebligat türleri </a:t>
            </a:r>
          </a:p>
          <a:p>
            <a:endParaRPr lang="tr-TR" dirty="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tr-TR" dirty="0">
                <a:latin typeface="Times New Roman" panose="02020603050405020304" pitchFamily="18" charset="0"/>
                <a:cs typeface="Times New Roman" panose="02020603050405020304" pitchFamily="18" charset="0"/>
              </a:rPr>
              <a:t>Beyan Edilen Bilgileri Tevsik Eden Belgelerin Sunulması Talebine İlişkin Bildirim (Aynı zamanda varsa aşırı düşük savunma istenmesi aynı tebligatta yapılabilir)</a:t>
            </a:r>
          </a:p>
          <a:p>
            <a:pPr marL="342900" indent="-342900" algn="just">
              <a:buFont typeface="+mj-lt"/>
              <a:buAutoNum type="arabicPeriod"/>
            </a:pPr>
            <a:endParaRPr lang="tr-TR"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tr-TR" dirty="0">
                <a:latin typeface="Times New Roman" panose="02020603050405020304" pitchFamily="18" charset="0"/>
                <a:cs typeface="Times New Roman" panose="02020603050405020304" pitchFamily="18" charset="0"/>
              </a:rPr>
              <a:t>Kesinleşen İhale Kararının Bildirilmesi </a:t>
            </a:r>
          </a:p>
          <a:p>
            <a:pPr marL="342900" indent="-342900">
              <a:buFont typeface="+mj-lt"/>
              <a:buAutoNum type="arabicPeriod"/>
            </a:pPr>
            <a:endParaRPr lang="tr-TR"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tr-TR" dirty="0">
                <a:latin typeface="Times New Roman" panose="02020603050405020304" pitchFamily="18" charset="0"/>
                <a:cs typeface="Times New Roman" panose="02020603050405020304" pitchFamily="18" charset="0"/>
              </a:rPr>
              <a:t>Üzerine İhale Yapılan İsteklinin Sözleşmeye Davet Edilmesine İlişkin Form </a:t>
            </a:r>
          </a:p>
          <a:p>
            <a:pPr marL="342900" indent="-342900">
              <a:buFont typeface="+mj-lt"/>
              <a:buAutoNum type="arabicPeriod"/>
            </a:pPr>
            <a:endParaRPr lang="tr-TR"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tr-TR" dirty="0">
                <a:latin typeface="Times New Roman" panose="02020603050405020304" pitchFamily="18" charset="0"/>
                <a:cs typeface="Times New Roman" panose="02020603050405020304" pitchFamily="18" charset="0"/>
              </a:rPr>
              <a:t>İhale İptal Kararının Bildirilmesi Şikayete Cevap</a:t>
            </a:r>
          </a:p>
          <a:p>
            <a:pPr marL="342900" indent="-342900">
              <a:buFont typeface="+mj-lt"/>
              <a:buAutoNum type="arabicPeriod"/>
            </a:pPr>
            <a:endParaRPr lang="tr-TR"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tr-TR" dirty="0">
                <a:latin typeface="Times New Roman" panose="02020603050405020304" pitchFamily="18" charset="0"/>
                <a:cs typeface="Times New Roman" panose="02020603050405020304" pitchFamily="18" charset="0"/>
              </a:rPr>
              <a:t>Diğer</a:t>
            </a:r>
          </a:p>
        </p:txBody>
      </p:sp>
    </p:spTree>
    <p:extLst>
      <p:ext uri="{BB962C8B-B14F-4D97-AF65-F5344CB8AC3E}">
        <p14:creationId xmlns:p14="http://schemas.microsoft.com/office/powerpoint/2010/main" val="3877113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2044931" y="134727"/>
            <a:ext cx="7313446" cy="555230"/>
          </a:xfrm>
          <a:solidFill>
            <a:schemeClr val="bg1"/>
          </a:solidFill>
        </p:spPr>
        <p:txBody>
          <a:bodyPr>
            <a:noAutofit/>
          </a:bodyPr>
          <a:lstStyle/>
          <a:p>
            <a:pPr algn="ctr"/>
            <a:r>
              <a:rPr lang="tr-TR" sz="2400" dirty="0" err="1">
                <a:solidFill>
                  <a:srgbClr val="FF0000"/>
                </a:solidFill>
                <a:latin typeface="Times New Roman" panose="02020603050405020304" pitchFamily="18" charset="0"/>
                <a:cs typeface="Times New Roman" panose="02020603050405020304" pitchFamily="18" charset="0"/>
              </a:rPr>
              <a:t>Ekap</a:t>
            </a:r>
            <a:r>
              <a:rPr lang="tr-TR" sz="2400" dirty="0">
                <a:solidFill>
                  <a:srgbClr val="FF0000"/>
                </a:solidFill>
                <a:latin typeface="Times New Roman" panose="02020603050405020304" pitchFamily="18" charset="0"/>
                <a:cs typeface="Times New Roman" panose="02020603050405020304" pitchFamily="18" charset="0"/>
              </a:rPr>
              <a:t> teklif değerlendirme</a:t>
            </a:r>
          </a:p>
        </p:txBody>
      </p:sp>
      <p:sp>
        <p:nvSpPr>
          <p:cNvPr id="3" name="Dikdörtgen 2">
            <a:extLst>
              <a:ext uri="{FF2B5EF4-FFF2-40B4-BE49-F238E27FC236}">
                <a16:creationId xmlns:a16="http://schemas.microsoft.com/office/drawing/2014/main" id="{2E59B115-41D7-4B18-B6DB-01DC9ACF3CDE}"/>
              </a:ext>
            </a:extLst>
          </p:cNvPr>
          <p:cNvSpPr/>
          <p:nvPr/>
        </p:nvSpPr>
        <p:spPr>
          <a:xfrm>
            <a:off x="124691" y="2966510"/>
            <a:ext cx="11912138" cy="3785652"/>
          </a:xfrm>
          <a:prstGeom prst="rect">
            <a:avLst/>
          </a:prstGeom>
          <a:solidFill>
            <a:schemeClr val="bg1"/>
          </a:solidFill>
        </p:spPr>
        <p:txBody>
          <a:bodyPr wrap="square">
            <a:spAutoFit/>
          </a:bodyPr>
          <a:lstStyle/>
          <a:p>
            <a:r>
              <a:rPr lang="tr-TR" sz="1600" b="1" dirty="0">
                <a:latin typeface="Times New Roman" panose="02020603050405020304" pitchFamily="18" charset="0"/>
                <a:cs typeface="Times New Roman" panose="02020603050405020304" pitchFamily="18" charset="0"/>
              </a:rPr>
              <a:t>22.07.2020 tarih ve 2020/DK.D-222 sayılı düzenleyici Kamu İhale Kurulu kararında da;</a:t>
            </a:r>
          </a:p>
          <a:p>
            <a:endParaRPr lang="tr-TR"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tr-TR" sz="1600" b="1" i="1" dirty="0">
                <a:latin typeface="Times New Roman" panose="02020603050405020304" pitchFamily="18" charset="0"/>
                <a:cs typeface="Times New Roman" panose="02020603050405020304" pitchFamily="18" charset="0"/>
              </a:rPr>
              <a:t>«Elektronik ihale yöntemiyle yapılan ihalelerde, ekonomik açıdan en avantajlı birinci ve ikinci teklif olması öngörülen teklif sahiplerinin ihaleye katılım aşamasında beyan ettikleri bilgi ve belgelerden EKAP veya diğer kamu kurum ve kuruluşları ile kamu kurumu niteliğindeki meslek kuruluşlarının internet sayfası üzerinden sorgulanamayanlara ilişkin tevsik edici belgeleri ve bunların eklerini, belgelerin sunuluş şekli hükümlerine aykırı olarak sunan isteklilerin tekliflerinin değerlendirme dışı bırakılarak geçici teminatlarının gelir kaydedilmesi gerektiğine karar verilmiştir. </a:t>
            </a:r>
            <a:r>
              <a:rPr lang="tr-TR" sz="1600" b="1" dirty="0">
                <a:latin typeface="Times New Roman" panose="02020603050405020304" pitchFamily="18" charset="0"/>
                <a:cs typeface="Times New Roman" panose="02020603050405020304" pitchFamily="18" charset="0"/>
              </a:rPr>
              <a:t>Denilmektedir.</a:t>
            </a:r>
          </a:p>
          <a:p>
            <a:endParaRPr lang="tr-TR" sz="1600" b="1" dirty="0">
              <a:latin typeface="Times New Roman" panose="02020603050405020304" pitchFamily="18" charset="0"/>
              <a:cs typeface="Times New Roman" panose="02020603050405020304" pitchFamily="18" charset="0"/>
            </a:endParaRPr>
          </a:p>
          <a:p>
            <a:r>
              <a:rPr lang="tr-TR" sz="1600" dirty="0">
                <a:latin typeface="Times New Roman" panose="02020603050405020304" pitchFamily="18" charset="0"/>
                <a:cs typeface="Times New Roman" panose="02020603050405020304" pitchFamily="18" charset="0"/>
              </a:rPr>
              <a:t>E-İhale yöntemiyle yapılan ihalelerde, idarece istenen tevsik edici belgeleri, belgelerin sunuluş şekli hükümlerine aykırı sunan isteklilerin teklifleri değerlendirme dışı bırakılarak geçici teminatları gelir kaydedilecektir.»</a:t>
            </a:r>
          </a:p>
          <a:p>
            <a:r>
              <a:rPr lang="tr-TR" sz="1600" dirty="0">
                <a:latin typeface="Times New Roman" panose="02020603050405020304" pitchFamily="18" charset="0"/>
                <a:cs typeface="Times New Roman" panose="02020603050405020304" pitchFamily="18" charset="0"/>
              </a:rPr>
              <a:t>Belgelerin sunuluş şekilleri de yine Uygulama Yönetmeliklerinde tanımlanmıştır. Buna göre;</a:t>
            </a:r>
          </a:p>
          <a:p>
            <a:r>
              <a:rPr lang="tr-TR" sz="1600" dirty="0">
                <a:latin typeface="Times New Roman" panose="02020603050405020304" pitchFamily="18" charset="0"/>
                <a:cs typeface="Times New Roman" panose="02020603050405020304" pitchFamily="18" charset="0"/>
              </a:rPr>
              <a:t>– Talep edilen belgelerin aslı,</a:t>
            </a:r>
          </a:p>
          <a:p>
            <a:r>
              <a:rPr lang="tr-TR" sz="1600" dirty="0">
                <a:latin typeface="Times New Roman" panose="02020603050405020304" pitchFamily="18" charset="0"/>
                <a:cs typeface="Times New Roman" panose="02020603050405020304" pitchFamily="18" charset="0"/>
              </a:rPr>
              <a:t>– Belgenin aslına uygunluğu noterce onaylanmış örnekleri</a:t>
            </a:r>
          </a:p>
          <a:p>
            <a:r>
              <a:rPr lang="tr-TR" sz="1600" dirty="0">
                <a:latin typeface="Times New Roman" panose="02020603050405020304" pitchFamily="18" charset="0"/>
                <a:cs typeface="Times New Roman" panose="02020603050405020304" pitchFamily="18" charset="0"/>
              </a:rPr>
              <a:t>– İhale tarihinden önce idare tarafından “aslı idarece görülmüştür” veya bu anlama gelecek şerh düşülen suretleri sunulabilir. Bu üç yöntemin dışındaki bir yöntemle onaylanmış ya da fotokopi olarak sunulmuş belge, belgelerin sunuluş şekline aykırı olacaktır.</a:t>
            </a:r>
            <a:endParaRPr lang="tr-TR" sz="1600" b="0" i="0" dirty="0">
              <a:effectLst/>
              <a:latin typeface="Times New Roman" panose="02020603050405020304" pitchFamily="18" charset="0"/>
              <a:cs typeface="Times New Roman" panose="02020603050405020304" pitchFamily="18" charset="0"/>
            </a:endParaRPr>
          </a:p>
        </p:txBody>
      </p:sp>
      <p:pic>
        <p:nvPicPr>
          <p:cNvPr id="8" name="İçerik Yer Tutucusu 7" descr="Sohbet balonu">
            <a:extLst>
              <a:ext uri="{FF2B5EF4-FFF2-40B4-BE49-F238E27FC236}">
                <a16:creationId xmlns:a16="http://schemas.microsoft.com/office/drawing/2014/main" id="{3C3FAE71-2475-4E6A-A971-54E6B43D58FC}"/>
              </a:ext>
            </a:extLst>
          </p:cNvPr>
          <p:cNvPicPr>
            <a:picLocks noGrp="1" noChangeAspect="1"/>
          </p:cNvPicPr>
          <p:nvPr>
            <p:ph idx="1"/>
          </p:nvPr>
        </p:nvPicPr>
        <p:blipFill>
          <a:blip r:embed="rId3">
            <a:extLst>
              <a:ext uri="{96DAC541-7B7A-43D3-8B79-37D633B846F1}">
                <asvg:svgBlip xmlns:asvg="http://schemas.microsoft.com/office/drawing/2016/SVG/main" xmlns="" r:embed="rId4"/>
              </a:ext>
            </a:extLst>
          </a:blip>
          <a:stretch>
            <a:fillRect/>
          </a:stretch>
        </p:blipFill>
        <p:spPr>
          <a:xfrm>
            <a:off x="0" y="-242120"/>
            <a:ext cx="1697128" cy="1697128"/>
          </a:xfrm>
        </p:spPr>
      </p:pic>
      <p:pic>
        <p:nvPicPr>
          <p:cNvPr id="10" name="İçerik Yer Tutucusu 7" descr="Sohbet balonu">
            <a:extLst>
              <a:ext uri="{FF2B5EF4-FFF2-40B4-BE49-F238E27FC236}">
                <a16:creationId xmlns:a16="http://schemas.microsoft.com/office/drawing/2014/main" id="{7E4EDE03-58DC-498A-AAC1-B98C41184C71}"/>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119734" y="-250433"/>
            <a:ext cx="1697128" cy="1697128"/>
          </a:xfrm>
          <a:prstGeom prst="rect">
            <a:avLst/>
          </a:prstGeom>
        </p:spPr>
      </p:pic>
      <p:sp>
        <p:nvSpPr>
          <p:cNvPr id="9" name="Dikdörtgen 8">
            <a:extLst>
              <a:ext uri="{FF2B5EF4-FFF2-40B4-BE49-F238E27FC236}">
                <a16:creationId xmlns:a16="http://schemas.microsoft.com/office/drawing/2014/main" id="{3DC040B7-FCA1-482B-A677-DCB0FE872CC0}"/>
              </a:ext>
            </a:extLst>
          </p:cNvPr>
          <p:cNvSpPr/>
          <p:nvPr/>
        </p:nvSpPr>
        <p:spPr>
          <a:xfrm>
            <a:off x="124691" y="1154032"/>
            <a:ext cx="11912138" cy="1754326"/>
          </a:xfrm>
          <a:prstGeom prst="rect">
            <a:avLst/>
          </a:prstGeom>
          <a:solidFill>
            <a:schemeClr val="bg1"/>
          </a:solidFill>
        </p:spPr>
        <p:txBody>
          <a:bodyPr wrap="square">
            <a:spAutoFit/>
          </a:bodyPr>
          <a:lstStyle/>
          <a:p>
            <a:pPr algn="just"/>
            <a:r>
              <a:rPr lang="tr-TR" b="1" dirty="0">
                <a:solidFill>
                  <a:srgbClr val="C00000"/>
                </a:solidFill>
                <a:latin typeface="Times New Roman" panose="02020603050405020304" pitchFamily="18" charset="0"/>
                <a:cs typeface="Times New Roman" panose="02020603050405020304" pitchFamily="18" charset="0"/>
              </a:rPr>
              <a:t>Hüküm * </a:t>
            </a:r>
            <a:r>
              <a:rPr lang="tr-TR" b="1" dirty="0">
                <a:latin typeface="Times New Roman" panose="02020603050405020304" pitchFamily="18" charset="0"/>
                <a:cs typeface="Times New Roman" panose="02020603050405020304" pitchFamily="18" charset="0"/>
              </a:rPr>
              <a:t>YAPIM İŞLERİ İHALELERİ UYGULAMA YÖNETMELİĞİ </a:t>
            </a:r>
          </a:p>
          <a:p>
            <a:pPr algn="just"/>
            <a:r>
              <a:rPr lang="tr-TR" b="1" i="1" dirty="0">
                <a:latin typeface="Times New Roman" panose="02020603050405020304" pitchFamily="18" charset="0"/>
                <a:cs typeface="Times New Roman" panose="02020603050405020304" pitchFamily="18" charset="0"/>
              </a:rPr>
              <a:t>Elektronik İhale Başlıklı 60/A maddesi</a:t>
            </a:r>
          </a:p>
          <a:p>
            <a:r>
              <a:rPr lang="tr-TR" i="1" dirty="0">
                <a:latin typeface="Times New Roman" panose="02020603050405020304" pitchFamily="18" charset="0"/>
                <a:cs typeface="Times New Roman" panose="02020603050405020304" pitchFamily="18" charset="0"/>
              </a:rPr>
              <a:t>(10)….yeterlik bilgileri tablosunda beyan edilen bilgi ve belgeleri doğrulayan belgeleri sunmayan isteklilerin teklifleri değerlendirme dışı bırakılarak geçici teminatları gelir kaydedilir. Sunduğu belgeler ile katılım ve yeterlik kriterlerine ilişkin şartları sağlayamayan isteklilerin teklifleri ise değerlendirme dışı bırakılır. Bu işleme ekonomik açıdan en avantajlı birinci ve belirlenecek ise ikinci teklif sahibi tespit edilene kadar devam edilir</a:t>
            </a:r>
            <a:r>
              <a:rPr lang="tr-TR" b="1"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77221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631767" y="173261"/>
            <a:ext cx="11099739" cy="618553"/>
          </a:xfrm>
          <a:solidFill>
            <a:schemeClr val="bg1"/>
          </a:solidFill>
        </p:spPr>
        <p:txBody>
          <a:bodyPr>
            <a:noAutofit/>
          </a:bodyPr>
          <a:lstStyle/>
          <a:p>
            <a:pPr algn="ctr"/>
            <a:r>
              <a:rPr lang="tr-TR" sz="2400" dirty="0" err="1">
                <a:solidFill>
                  <a:srgbClr val="FF0000"/>
                </a:solidFill>
                <a:latin typeface="Times New Roman" panose="02020603050405020304" pitchFamily="18" charset="0"/>
                <a:cs typeface="Times New Roman" panose="02020603050405020304" pitchFamily="18" charset="0"/>
              </a:rPr>
              <a:t>Ekap</a:t>
            </a:r>
            <a:r>
              <a:rPr lang="tr-TR" sz="2400" dirty="0">
                <a:solidFill>
                  <a:srgbClr val="FF0000"/>
                </a:solidFill>
                <a:latin typeface="Times New Roman" panose="02020603050405020304" pitchFamily="18" charset="0"/>
                <a:cs typeface="Times New Roman" panose="02020603050405020304" pitchFamily="18" charset="0"/>
              </a:rPr>
              <a:t> teklif değerlendirme</a:t>
            </a:r>
          </a:p>
        </p:txBody>
      </p:sp>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232756" y="1680223"/>
            <a:ext cx="11581877" cy="788657"/>
          </a:xfrm>
          <a:solidFill>
            <a:schemeClr val="bg1"/>
          </a:solidFill>
        </p:spPr>
        <p:txBody>
          <a:bodyPr anchor="t">
            <a:normAutofit lnSpcReduction="10000"/>
          </a:bodyPr>
          <a:lstStyle/>
          <a:p>
            <a:pPr>
              <a:buFont typeface="Wingdings" panose="05000000000000000000" pitchFamily="2" charset="2"/>
              <a:buChar char="q"/>
            </a:pPr>
            <a:r>
              <a:rPr lang="tr-TR" sz="2000" dirty="0">
                <a:latin typeface="Times New Roman" panose="02020603050405020304" pitchFamily="18" charset="0"/>
                <a:cs typeface="Times New Roman" panose="02020603050405020304" pitchFamily="18" charset="0"/>
              </a:rPr>
              <a:t>İstekliler tarafından evrak asıllarının sunulması ile teklif değerlendirme sona erdirilerek komisyon kararı oluşturulur.</a:t>
            </a:r>
          </a:p>
          <a:p>
            <a:pPr>
              <a:buFont typeface="Wingdings" panose="05000000000000000000" pitchFamily="2" charset="2"/>
              <a:buChar char="q"/>
            </a:pPr>
            <a:endParaRPr lang="tr-TR" dirty="0">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p:txBody>
      </p:sp>
      <p:sp>
        <p:nvSpPr>
          <p:cNvPr id="5" name="Dikdörtgen 4">
            <a:extLst>
              <a:ext uri="{FF2B5EF4-FFF2-40B4-BE49-F238E27FC236}">
                <a16:creationId xmlns:a16="http://schemas.microsoft.com/office/drawing/2014/main" id="{A80ECE5C-6CAB-4690-A566-531185334514}"/>
              </a:ext>
            </a:extLst>
          </p:cNvPr>
          <p:cNvSpPr/>
          <p:nvPr/>
        </p:nvSpPr>
        <p:spPr>
          <a:xfrm>
            <a:off x="307571" y="3732414"/>
            <a:ext cx="11656691" cy="2585323"/>
          </a:xfrm>
          <a:prstGeom prst="rect">
            <a:avLst/>
          </a:prstGeom>
          <a:solidFill>
            <a:schemeClr val="bg1"/>
          </a:solidFill>
        </p:spPr>
        <p:txBody>
          <a:bodyPr wrap="square">
            <a:spAutoFit/>
          </a:bodyPr>
          <a:lstStyle/>
          <a:p>
            <a:pPr algn="just"/>
            <a:r>
              <a:rPr lang="tr-TR" b="1" dirty="0">
                <a:solidFill>
                  <a:srgbClr val="C00000"/>
                </a:solidFill>
                <a:latin typeface="Times New Roman" panose="02020603050405020304" pitchFamily="18" charset="0"/>
                <a:cs typeface="Times New Roman" panose="02020603050405020304" pitchFamily="18" charset="0"/>
              </a:rPr>
              <a:t>Hüküm * </a:t>
            </a:r>
            <a:r>
              <a:rPr lang="tr-TR" b="1" dirty="0">
                <a:latin typeface="Times New Roman" panose="02020603050405020304" pitchFamily="18" charset="0"/>
                <a:cs typeface="Times New Roman" panose="02020603050405020304" pitchFamily="18" charset="0"/>
              </a:rPr>
              <a:t>ELEKTRONİK İHALE UYGULAMA YÖNETMELİĞİ</a:t>
            </a:r>
          </a:p>
          <a:p>
            <a:pPr algn="just"/>
            <a:endParaRPr lang="tr-TR" b="1" dirty="0">
              <a:latin typeface="Times New Roman" panose="02020603050405020304" pitchFamily="18" charset="0"/>
              <a:cs typeface="Times New Roman" panose="02020603050405020304" pitchFamily="18" charset="0"/>
            </a:endParaRPr>
          </a:p>
          <a:p>
            <a:r>
              <a:rPr lang="tr-TR" b="1" i="1" dirty="0">
                <a:latin typeface="Times New Roman" panose="02020603050405020304" pitchFamily="18" charset="0"/>
                <a:cs typeface="Times New Roman" panose="02020603050405020304" pitchFamily="18" charset="0"/>
              </a:rPr>
              <a:t>İhalenin karara bağlanması, onaylanması veya iptal edilmesi başlıklı 25. maddesi;</a:t>
            </a:r>
          </a:p>
          <a:p>
            <a:r>
              <a:rPr lang="tr-TR" b="1" i="1" dirty="0">
                <a:latin typeface="Times New Roman" panose="02020603050405020304" pitchFamily="18" charset="0"/>
                <a:cs typeface="Times New Roman" panose="02020603050405020304" pitchFamily="18" charset="0"/>
              </a:rPr>
              <a:t>(1) Yapılan değerlendirme sonucu ihale ekonomik açıdan en avantajlı teklifi veren isteklinin üzerinde bırakılır ve EKAP üzerinden Ek-1’de yer alan “İhale komisyonu kararı tutanağı” düzenlenir. İhale komisyonu kararının bir çıktısı alınarak ihale komisyonu üyeleri tarafından imzalanır ve ihale yetkilisinin onayına sunulur.</a:t>
            </a:r>
          </a:p>
          <a:p>
            <a:r>
              <a:rPr lang="tr-TR" b="1" i="1" dirty="0">
                <a:latin typeface="Times New Roman" panose="02020603050405020304" pitchFamily="18" charset="0"/>
                <a:cs typeface="Times New Roman" panose="02020603050405020304" pitchFamily="18" charset="0"/>
              </a:rPr>
              <a:t>(3) İhale yetkilisi, karar tarihini izleyen en geç beş iş günü içinde ihale kararını onaylar veya gerekçesini açıkça belirtmek suretiyle iptal eder. İhale; kararın onaylanması halinde geçerli, iptal edilmesi halinde ise hükümsüz sayılır. Onay ve iptal işlemleri, ayrıca EKAP üzerinde kayıt altına alınır.</a:t>
            </a:r>
          </a:p>
        </p:txBody>
      </p:sp>
    </p:spTree>
    <p:extLst>
      <p:ext uri="{BB962C8B-B14F-4D97-AF65-F5344CB8AC3E}">
        <p14:creationId xmlns:p14="http://schemas.microsoft.com/office/powerpoint/2010/main" val="31003518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6" name="İçerik Yer Tutucusu 5">
            <a:extLst>
              <a:ext uri="{FF2B5EF4-FFF2-40B4-BE49-F238E27FC236}">
                <a16:creationId xmlns:a16="http://schemas.microsoft.com/office/drawing/2014/main" id="{8B9115D9-A15D-47DA-9304-F793290A0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06" y="92004"/>
            <a:ext cx="4878063" cy="6719671"/>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rot="10800000" flipV="1">
            <a:off x="7412575" y="5798207"/>
            <a:ext cx="2712326" cy="536823"/>
          </a:xfrm>
          <a:solidFill>
            <a:schemeClr val="bg1"/>
          </a:solidFill>
        </p:spPr>
        <p:txBody>
          <a:bodyPr anchor="t">
            <a:normAutofit/>
          </a:bodyPr>
          <a:lstStyle/>
          <a:p>
            <a:pPr marL="0" indent="0" algn="ctr">
              <a:buNone/>
            </a:pPr>
            <a:r>
              <a:rPr lang="tr-TR" dirty="0">
                <a:latin typeface="Times New Roman" panose="02020603050405020304" pitchFamily="18" charset="0"/>
                <a:cs typeface="Times New Roman" panose="02020603050405020304" pitchFamily="18" charset="0"/>
              </a:rPr>
              <a:t>İhale Komisyon Kararı</a:t>
            </a:r>
          </a:p>
          <a:p>
            <a:pPr marL="0" indent="0">
              <a:buNone/>
            </a:pPr>
            <a:endParaRPr lang="tr-TR" dirty="0">
              <a:latin typeface="Times New Roman" panose="02020603050405020304" pitchFamily="18" charset="0"/>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p:txBody>
      </p:sp>
      <p:pic>
        <p:nvPicPr>
          <p:cNvPr id="4" name="Resim 3">
            <a:extLst>
              <a:ext uri="{FF2B5EF4-FFF2-40B4-BE49-F238E27FC236}">
                <a16:creationId xmlns:a16="http://schemas.microsoft.com/office/drawing/2014/main" id="{862C7144-6619-46AB-AF32-E6B7A4010B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4669" y="137431"/>
            <a:ext cx="6626133" cy="5542323"/>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1766395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5064370" y="155583"/>
            <a:ext cx="6899892" cy="618553"/>
          </a:xfrm>
          <a:solidFill>
            <a:schemeClr val="accent5"/>
          </a:solidFill>
        </p:spPr>
        <p:txBody>
          <a:bodyPr>
            <a:noAutofit/>
          </a:bodyPr>
          <a:lstStyle/>
          <a:p>
            <a:pPr algn="ctr"/>
            <a:r>
              <a:rPr lang="tr-TR" sz="2400" dirty="0" err="1">
                <a:latin typeface="Times New Roman" panose="02020603050405020304" pitchFamily="18" charset="0"/>
                <a:cs typeface="Times New Roman" panose="02020603050405020304" pitchFamily="18" charset="0"/>
              </a:rPr>
              <a:t>Ekap</a:t>
            </a:r>
            <a:r>
              <a:rPr lang="tr-TR" sz="2400" dirty="0">
                <a:latin typeface="Times New Roman" panose="02020603050405020304" pitchFamily="18" charset="0"/>
                <a:cs typeface="Times New Roman" panose="02020603050405020304" pitchFamily="18" charset="0"/>
              </a:rPr>
              <a:t> teklif değerlendirme</a:t>
            </a:r>
          </a:p>
        </p:txBody>
      </p:sp>
      <p:pic>
        <p:nvPicPr>
          <p:cNvPr id="6" name="İçerik Yer Tutucusu 5">
            <a:extLst>
              <a:ext uri="{FF2B5EF4-FFF2-40B4-BE49-F238E27FC236}">
                <a16:creationId xmlns:a16="http://schemas.microsoft.com/office/drawing/2014/main" id="{8B9115D9-A15D-47DA-9304-F793290A0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77" y="116627"/>
            <a:ext cx="4736878" cy="5051891"/>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3" name="Dikdörtgen 2">
            <a:extLst>
              <a:ext uri="{FF2B5EF4-FFF2-40B4-BE49-F238E27FC236}">
                <a16:creationId xmlns:a16="http://schemas.microsoft.com/office/drawing/2014/main" id="{B668FCE6-70CB-456F-8D10-216A4D04BAA3}"/>
              </a:ext>
            </a:extLst>
          </p:cNvPr>
          <p:cNvSpPr/>
          <p:nvPr/>
        </p:nvSpPr>
        <p:spPr>
          <a:xfrm>
            <a:off x="265251" y="5348094"/>
            <a:ext cx="11736524" cy="1323439"/>
          </a:xfrm>
          <a:prstGeom prst="rect">
            <a:avLst/>
          </a:prstGeom>
          <a:solidFill>
            <a:schemeClr val="bg1"/>
          </a:solidFill>
        </p:spPr>
        <p:txBody>
          <a:bodyPr wrap="square">
            <a:spAutoFit/>
          </a:bodyPr>
          <a:lstStyle/>
          <a:p>
            <a:pPr algn="just"/>
            <a:r>
              <a:rPr lang="tr-TR" sz="1600" b="1" dirty="0">
                <a:solidFill>
                  <a:srgbClr val="C00000"/>
                </a:solidFill>
                <a:latin typeface="Times New Roman" panose="02020603050405020304" pitchFamily="18" charset="0"/>
                <a:cs typeface="Times New Roman" panose="02020603050405020304" pitchFamily="18" charset="0"/>
              </a:rPr>
              <a:t>Hüküm * </a:t>
            </a:r>
            <a:r>
              <a:rPr lang="tr-TR" sz="1600" b="1" dirty="0">
                <a:latin typeface="Times New Roman" panose="02020603050405020304" pitchFamily="18" charset="0"/>
                <a:cs typeface="Times New Roman" panose="02020603050405020304" pitchFamily="18" charset="0"/>
              </a:rPr>
              <a:t>ELEKTRONİK İHALE UYGULAMA YÖNETMELİĞİ</a:t>
            </a:r>
          </a:p>
          <a:p>
            <a:r>
              <a:rPr lang="tr-TR" sz="1600" b="1" i="1" dirty="0">
                <a:latin typeface="Times New Roman" panose="02020603050405020304" pitchFamily="18" charset="0"/>
                <a:cs typeface="Times New Roman" panose="02020603050405020304" pitchFamily="18" charset="0"/>
              </a:rPr>
              <a:t>İhalenin karara bağlanması, onaylanması veya iptal edilmesi başlıklı 25. maddesi;</a:t>
            </a:r>
          </a:p>
          <a:p>
            <a:r>
              <a:rPr lang="tr-TR" sz="1600" b="1" i="1" dirty="0">
                <a:latin typeface="Times New Roman" panose="02020603050405020304" pitchFamily="18" charset="0"/>
                <a:cs typeface="Times New Roman" panose="02020603050405020304" pitchFamily="18" charset="0"/>
              </a:rPr>
              <a:t>(2) İhale kararı ihale yetkilisince onaylanmadan önce, ihale üzerinde kalan istekli ile varsa ekonomik açıdan en avantajlı ikinci teklif sahibi isteklinin ihalelere katılmaktan yasaklı olup olmadığı EKAP üzerinden teyit edilir ve buna ilişkin belge ihale komisyon kararına eklenir. Her iki isteklinin de yasaklı olduğunun anlaşılması durumunda ihale yetkilisince ihale kararı onaylanmaz ve ihale iptal edilir.</a:t>
            </a:r>
          </a:p>
        </p:txBody>
      </p:sp>
      <p:pic>
        <p:nvPicPr>
          <p:cNvPr id="5" name="Resim 4">
            <a:extLst>
              <a:ext uri="{FF2B5EF4-FFF2-40B4-BE49-F238E27FC236}">
                <a16:creationId xmlns:a16="http://schemas.microsoft.com/office/drawing/2014/main" id="{2C17F894-BDBD-45E4-83CB-7AA4669286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3217" y="925761"/>
            <a:ext cx="5251595" cy="4289731"/>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10337180" y="774136"/>
            <a:ext cx="1838144" cy="3822803"/>
          </a:xfrm>
          <a:solidFill>
            <a:schemeClr val="bg1"/>
          </a:solidFill>
        </p:spPr>
        <p:txBody>
          <a:bodyPr>
            <a:normAutofit/>
          </a:bodyPr>
          <a:lstStyle/>
          <a:p>
            <a:pPr>
              <a:buFont typeface="Wingdings" panose="05000000000000000000" pitchFamily="2" charset="2"/>
              <a:buChar char="q"/>
            </a:pPr>
            <a:r>
              <a:rPr lang="tr-TR" dirty="0">
                <a:latin typeface="Times New Roman" panose="02020603050405020304" pitchFamily="18" charset="0"/>
                <a:cs typeface="Times New Roman" panose="02020603050405020304" pitchFamily="18" charset="0"/>
              </a:rPr>
              <a:t>İhale Kararı onaylanmadan önce teyitler EKAP üzerinden ister teyit belgesi olarak istenirse de liste olarak alınabilir</a:t>
            </a:r>
          </a:p>
          <a:p>
            <a:pPr>
              <a:buFont typeface="Wingdings" panose="05000000000000000000" pitchFamily="2" charset="2"/>
              <a:buChar char="q"/>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10454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6" name="İçerik Yer Tutucusu 5">
            <a:extLst>
              <a:ext uri="{FF2B5EF4-FFF2-40B4-BE49-F238E27FC236}">
                <a16:creationId xmlns:a16="http://schemas.microsoft.com/office/drawing/2014/main" id="{8B9115D9-A15D-47DA-9304-F793290A0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551" y="90343"/>
            <a:ext cx="4897001" cy="4520887"/>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3" name="Dikdörtgen 2">
            <a:extLst>
              <a:ext uri="{FF2B5EF4-FFF2-40B4-BE49-F238E27FC236}">
                <a16:creationId xmlns:a16="http://schemas.microsoft.com/office/drawing/2014/main" id="{B668FCE6-70CB-456F-8D10-216A4D04BAA3}"/>
              </a:ext>
            </a:extLst>
          </p:cNvPr>
          <p:cNvSpPr/>
          <p:nvPr/>
        </p:nvSpPr>
        <p:spPr>
          <a:xfrm>
            <a:off x="227739" y="4611231"/>
            <a:ext cx="11736524" cy="2246769"/>
          </a:xfrm>
          <a:prstGeom prst="rect">
            <a:avLst/>
          </a:prstGeom>
          <a:solidFill>
            <a:schemeClr val="bg1"/>
          </a:solidFill>
        </p:spPr>
        <p:txBody>
          <a:bodyPr wrap="square">
            <a:spAutoFit/>
          </a:bodyPr>
          <a:lstStyle/>
          <a:p>
            <a:pPr algn="just"/>
            <a:r>
              <a:rPr lang="tr-TR" sz="1400" b="1" dirty="0">
                <a:solidFill>
                  <a:srgbClr val="C00000"/>
                </a:solidFill>
                <a:latin typeface="Times New Roman" panose="02020603050405020304" pitchFamily="18" charset="0"/>
                <a:cs typeface="Times New Roman" panose="02020603050405020304" pitchFamily="18" charset="0"/>
              </a:rPr>
              <a:t>Hüküm * </a:t>
            </a:r>
            <a:r>
              <a:rPr lang="tr-TR" sz="1400" b="1" dirty="0">
                <a:latin typeface="Times New Roman" panose="02020603050405020304" pitchFamily="18" charset="0"/>
                <a:cs typeface="Times New Roman" panose="02020603050405020304" pitchFamily="18" charset="0"/>
              </a:rPr>
              <a:t>ELEKTRONİK İHALE UYGULAMA YÖNETMELİĞİ</a:t>
            </a:r>
          </a:p>
          <a:p>
            <a:r>
              <a:rPr lang="tr-TR" sz="1400" b="1" i="1" dirty="0">
                <a:latin typeface="Times New Roman" panose="02020603050405020304" pitchFamily="18" charset="0"/>
                <a:cs typeface="Times New Roman" panose="02020603050405020304" pitchFamily="18" charset="0"/>
              </a:rPr>
              <a:t>Kesinleşen ihale kararının bildirilmesi ve sözleşmenin imzalanması 26. maddesi;</a:t>
            </a:r>
          </a:p>
          <a:p>
            <a:r>
              <a:rPr lang="tr-TR" sz="1400" dirty="0">
                <a:latin typeface="Times New Roman" panose="02020603050405020304" pitchFamily="18" charset="0"/>
                <a:cs typeface="Times New Roman" panose="02020603050405020304" pitchFamily="18" charset="0"/>
              </a:rPr>
              <a:t>(</a:t>
            </a:r>
            <a:r>
              <a:rPr lang="tr-TR" sz="1400" b="1" i="1" dirty="0">
                <a:latin typeface="Times New Roman" panose="02020603050405020304" pitchFamily="18" charset="0"/>
                <a:cs typeface="Times New Roman" panose="02020603050405020304" pitchFamily="18" charset="0"/>
              </a:rPr>
              <a:t>2) İlgili uygulama yönetmeliklerinde öngörülen sürelerin bitiminden sonra ihale üzerinde kalan istekli sözleşmeye davet edilir. İhale üzerinde kalan istekli tarafından ihale tarihinde Kanunun 10 uncu maddesinin dördüncü fıkrasında belirtilen ihale dışı bırakılma durumlarında olmadığını gösteren belgelerden elektronik ortamda EKAP üzerinden sorgulanamayanlar ile tekliflerin elektronik ortamda alındığı ihalelerde bunlara ek olarak; </a:t>
            </a:r>
            <a:r>
              <a:rPr lang="tr-TR" sz="1400" b="1" i="1" u="sng" dirty="0">
                <a:latin typeface="Times New Roman" panose="02020603050405020304" pitchFamily="18" charset="0"/>
                <a:cs typeface="Times New Roman" panose="02020603050405020304" pitchFamily="18" charset="0"/>
              </a:rPr>
              <a:t>19 uncu maddenin birinci fıkrası, 20 </a:t>
            </a:r>
            <a:r>
              <a:rPr lang="tr-TR" sz="1400" b="1" i="1" u="sng" dirty="0" err="1">
                <a:latin typeface="Times New Roman" panose="02020603050405020304" pitchFamily="18" charset="0"/>
                <a:cs typeface="Times New Roman" panose="02020603050405020304" pitchFamily="18" charset="0"/>
              </a:rPr>
              <a:t>nci</a:t>
            </a:r>
            <a:r>
              <a:rPr lang="tr-TR" sz="1400" b="1" i="1" u="sng" dirty="0">
                <a:latin typeface="Times New Roman" panose="02020603050405020304" pitchFamily="18" charset="0"/>
                <a:cs typeface="Times New Roman" panose="02020603050405020304" pitchFamily="18" charset="0"/>
              </a:rPr>
              <a:t> maddenin ikinci fıkrası ve 21 inci maddenin üçüncü fıkrası uyarınca bilgisayarda taratılarak sunulan belgeler sözleşme imzalanmadan önce idareye sunulur.</a:t>
            </a:r>
          </a:p>
          <a:p>
            <a:r>
              <a:rPr lang="tr-TR" sz="1400" b="1" i="1" dirty="0">
                <a:latin typeface="Times New Roman" panose="02020603050405020304" pitchFamily="18" charset="0"/>
                <a:cs typeface="Times New Roman" panose="02020603050405020304" pitchFamily="18" charset="0"/>
              </a:rPr>
              <a:t>(3) İhale üzerinde kalan isteklinin sözleşmeye davet edildiği halde ikinci fıkrada belirtilen belgeleri sunmaması veya Kanunun 10 uncu maddesi kapsamında taahhüt altına alınan durumu tevsik etmek üzere idareye sunulan belgelerin taahhüt edilen duruma aykırı hususlar içermesi halinde ihale dışı bırakılarak geçici teminatları gelir kaydedilir. İkinci fıkrada belirtilen belgeleri sunmayan istekli hakkında ayrıca Kanunun 58 inci maddesi hükümleri uygulanır.</a:t>
            </a:r>
          </a:p>
        </p:txBody>
      </p:sp>
      <p:pic>
        <p:nvPicPr>
          <p:cNvPr id="5" name="Resim 4">
            <a:extLst>
              <a:ext uri="{FF2B5EF4-FFF2-40B4-BE49-F238E27FC236}">
                <a16:creationId xmlns:a16="http://schemas.microsoft.com/office/drawing/2014/main" id="{2C17F894-BDBD-45E4-83CB-7AA4669286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2810" y="556962"/>
            <a:ext cx="5102548" cy="4054269"/>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10195358" y="802334"/>
            <a:ext cx="1996641" cy="3589584"/>
          </a:xfrm>
          <a:solidFill>
            <a:schemeClr val="bg1"/>
          </a:solidFill>
        </p:spPr>
        <p:txBody>
          <a:bodyPr anchor="t">
            <a:normAutofit lnSpcReduction="10000"/>
          </a:bodyPr>
          <a:lstStyle/>
          <a:p>
            <a:pPr>
              <a:buFont typeface="Wingdings" panose="05000000000000000000" pitchFamily="2" charset="2"/>
              <a:buChar char="q"/>
            </a:pPr>
            <a:r>
              <a:rPr lang="tr-TR" dirty="0">
                <a:latin typeface="Times New Roman" panose="02020603050405020304" pitchFamily="18" charset="0"/>
                <a:cs typeface="Times New Roman" panose="02020603050405020304" pitchFamily="18" charset="0"/>
              </a:rPr>
              <a:t>İhale Kararının bildirimini izleyen 10. günün sonunda herhangi bir şikayet ve akabinde </a:t>
            </a:r>
            <a:r>
              <a:rPr lang="tr-TR" dirty="0" err="1">
                <a:latin typeface="Times New Roman" panose="02020603050405020304" pitchFamily="18" charset="0"/>
                <a:cs typeface="Times New Roman" panose="02020603050405020304" pitchFamily="18" charset="0"/>
              </a:rPr>
              <a:t>itirazen</a:t>
            </a:r>
            <a:r>
              <a:rPr lang="tr-TR" dirty="0">
                <a:latin typeface="Times New Roman" panose="02020603050405020304" pitchFamily="18" charset="0"/>
                <a:cs typeface="Times New Roman" panose="02020603050405020304" pitchFamily="18" charset="0"/>
              </a:rPr>
              <a:t> şikayetin olmadığı teyit edilerek sözleşmeye davet yapılır. </a:t>
            </a:r>
          </a:p>
          <a:p>
            <a:pPr marL="0" indent="0">
              <a:buNone/>
            </a:pPr>
            <a:endParaRPr lang="tr-TR" dirty="0">
              <a:latin typeface="Times New Roman" panose="02020603050405020304" pitchFamily="18" charset="0"/>
              <a:cs typeface="Times New Roman" panose="02020603050405020304" pitchFamily="18" charset="0"/>
            </a:endParaRPr>
          </a:p>
        </p:txBody>
      </p:sp>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8576607" y="0"/>
            <a:ext cx="3615392" cy="618553"/>
          </a:xfrm>
          <a:solidFill>
            <a:schemeClr val="accent5"/>
          </a:solidFill>
        </p:spPr>
        <p:txBody>
          <a:bodyPr>
            <a:noAutofit/>
          </a:bodyPr>
          <a:lstStyle/>
          <a:p>
            <a:pPr algn="ctr"/>
            <a:r>
              <a:rPr lang="tr-TR" sz="2400" dirty="0" err="1">
                <a:latin typeface="Times New Roman" panose="02020603050405020304" pitchFamily="18" charset="0"/>
                <a:cs typeface="Times New Roman" panose="02020603050405020304" pitchFamily="18" charset="0"/>
              </a:rPr>
              <a:t>Ekap</a:t>
            </a:r>
            <a:r>
              <a:rPr lang="tr-TR" sz="2400" dirty="0">
                <a:latin typeface="Times New Roman" panose="02020603050405020304" pitchFamily="18" charset="0"/>
                <a:cs typeface="Times New Roman" panose="02020603050405020304" pitchFamily="18" charset="0"/>
              </a:rPr>
              <a:t> sözleşme</a:t>
            </a:r>
          </a:p>
        </p:txBody>
      </p:sp>
    </p:spTree>
    <p:extLst>
      <p:ext uri="{BB962C8B-B14F-4D97-AF65-F5344CB8AC3E}">
        <p14:creationId xmlns:p14="http://schemas.microsoft.com/office/powerpoint/2010/main" val="31173727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3875500" y="34302"/>
            <a:ext cx="3615392" cy="618553"/>
          </a:xfrm>
          <a:solidFill>
            <a:schemeClr val="bg1"/>
          </a:solidFill>
        </p:spPr>
        <p:txBody>
          <a:bodyPr>
            <a:noAutofit/>
          </a:bodyPr>
          <a:lstStyle/>
          <a:p>
            <a:pPr algn="ctr"/>
            <a:r>
              <a:rPr lang="tr-TR" sz="2400" dirty="0" err="1">
                <a:solidFill>
                  <a:srgbClr val="FF0000"/>
                </a:solidFill>
                <a:latin typeface="Times New Roman" panose="02020603050405020304" pitchFamily="18" charset="0"/>
                <a:cs typeface="Times New Roman" panose="02020603050405020304" pitchFamily="18" charset="0"/>
              </a:rPr>
              <a:t>Ekap</a:t>
            </a:r>
            <a:r>
              <a:rPr lang="tr-TR" sz="2400" dirty="0">
                <a:solidFill>
                  <a:srgbClr val="FF0000"/>
                </a:solidFill>
                <a:latin typeface="Times New Roman" panose="02020603050405020304" pitchFamily="18" charset="0"/>
                <a:cs typeface="Times New Roman" panose="02020603050405020304" pitchFamily="18" charset="0"/>
              </a:rPr>
              <a:t> E- ŞİKAYET</a:t>
            </a:r>
          </a:p>
        </p:txBody>
      </p:sp>
      <p:graphicFrame>
        <p:nvGraphicFramePr>
          <p:cNvPr id="17" name="Content Placeholder 12">
            <a:extLst>
              <a:ext uri="{FF2B5EF4-FFF2-40B4-BE49-F238E27FC236}">
                <a16:creationId xmlns:a16="http://schemas.microsoft.com/office/drawing/2014/main" id="{59722F55-A0C9-4A8E-AC4A-EADAAAF13A1C}"/>
              </a:ext>
            </a:extLst>
          </p:cNvPr>
          <p:cNvGraphicFramePr>
            <a:graphicFrameLocks noGrp="1"/>
          </p:cNvGraphicFramePr>
          <p:nvPr>
            <p:ph idx="1"/>
            <p:extLst>
              <p:ext uri="{D42A27DB-BD31-4B8C-83A1-F6EECF244321}">
                <p14:modId xmlns:p14="http://schemas.microsoft.com/office/powerpoint/2010/main" val="3990281730"/>
              </p:ext>
            </p:extLst>
          </p:nvPr>
        </p:nvGraphicFramePr>
        <p:xfrm>
          <a:off x="141316" y="775949"/>
          <a:ext cx="11774659" cy="5783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24131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3674237" y="182917"/>
            <a:ext cx="3615392" cy="618553"/>
          </a:xfrm>
          <a:solidFill>
            <a:schemeClr val="bg1"/>
          </a:solidFill>
        </p:spPr>
        <p:txBody>
          <a:bodyPr>
            <a:noAutofit/>
          </a:bodyPr>
          <a:lstStyle/>
          <a:p>
            <a:pPr algn="ctr"/>
            <a:r>
              <a:rPr lang="tr-TR" sz="2400" dirty="0" err="1">
                <a:solidFill>
                  <a:srgbClr val="FF0000"/>
                </a:solidFill>
                <a:latin typeface="Times New Roman" panose="02020603050405020304" pitchFamily="18" charset="0"/>
                <a:cs typeface="Times New Roman" panose="02020603050405020304" pitchFamily="18" charset="0"/>
              </a:rPr>
              <a:t>Ekap</a:t>
            </a:r>
            <a:r>
              <a:rPr lang="tr-TR" sz="2400" dirty="0">
                <a:solidFill>
                  <a:srgbClr val="FF0000"/>
                </a:solidFill>
                <a:latin typeface="Times New Roman" panose="02020603050405020304" pitchFamily="18" charset="0"/>
                <a:cs typeface="Times New Roman" panose="02020603050405020304" pitchFamily="18" charset="0"/>
              </a:rPr>
              <a:t> E- ŞİKAYET</a:t>
            </a:r>
          </a:p>
        </p:txBody>
      </p:sp>
      <p:pic>
        <p:nvPicPr>
          <p:cNvPr id="7" name="İçerik Yer Tutucusu 5">
            <a:extLst>
              <a:ext uri="{FF2B5EF4-FFF2-40B4-BE49-F238E27FC236}">
                <a16:creationId xmlns:a16="http://schemas.microsoft.com/office/drawing/2014/main" id="{8B9115D9-A15D-47DA-9304-F793290A0854}"/>
              </a:ext>
            </a:extLst>
          </p:cNvPr>
          <p:cNvPicPr>
            <a:picLocks noChangeAspect="1"/>
          </p:cNvPicPr>
          <p:nvPr/>
        </p:nvPicPr>
        <p:blipFill>
          <a:blip r:embed="rId3"/>
          <a:srcRect/>
          <a:stretch/>
        </p:blipFill>
        <p:spPr>
          <a:xfrm>
            <a:off x="494212" y="1144431"/>
            <a:ext cx="10598484" cy="5203615"/>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4" name="4-Nokta Yıldız 3"/>
          <p:cNvSpPr/>
          <p:nvPr/>
        </p:nvSpPr>
        <p:spPr>
          <a:xfrm>
            <a:off x="3569677" y="2672862"/>
            <a:ext cx="571500" cy="597876"/>
          </a:xfrm>
          <a:prstGeom prst="star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Sağ Ok 4"/>
          <p:cNvSpPr/>
          <p:nvPr/>
        </p:nvSpPr>
        <p:spPr>
          <a:xfrm rot="10800000">
            <a:off x="1583537" y="2492620"/>
            <a:ext cx="896815" cy="36048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5722549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4080517" y="159692"/>
            <a:ext cx="3615392" cy="618553"/>
          </a:xfrm>
          <a:solidFill>
            <a:schemeClr val="bg1"/>
          </a:solidFill>
        </p:spPr>
        <p:txBody>
          <a:bodyPr>
            <a:noAutofit/>
          </a:bodyPr>
          <a:lstStyle/>
          <a:p>
            <a:pPr algn="ctr"/>
            <a:r>
              <a:rPr lang="tr-TR" sz="2400" dirty="0" err="1">
                <a:solidFill>
                  <a:srgbClr val="FF0000"/>
                </a:solidFill>
                <a:latin typeface="Times New Roman" panose="02020603050405020304" pitchFamily="18" charset="0"/>
                <a:cs typeface="Times New Roman" panose="02020603050405020304" pitchFamily="18" charset="0"/>
              </a:rPr>
              <a:t>Ekap</a:t>
            </a:r>
            <a:r>
              <a:rPr lang="tr-TR" sz="2400" dirty="0">
                <a:solidFill>
                  <a:srgbClr val="FF0000"/>
                </a:solidFill>
                <a:latin typeface="Times New Roman" panose="02020603050405020304" pitchFamily="18" charset="0"/>
                <a:cs typeface="Times New Roman" panose="02020603050405020304" pitchFamily="18" charset="0"/>
              </a:rPr>
              <a:t> E- ŞİKAYET</a:t>
            </a:r>
          </a:p>
        </p:txBody>
      </p:sp>
      <p:sp>
        <p:nvSpPr>
          <p:cNvPr id="7" name="Dikdörtgen 6">
            <a:extLst>
              <a:ext uri="{FF2B5EF4-FFF2-40B4-BE49-F238E27FC236}">
                <a16:creationId xmlns:a16="http://schemas.microsoft.com/office/drawing/2014/main" id="{ECDCCB9B-E928-42F6-A05E-78787CDD128A}"/>
              </a:ext>
            </a:extLst>
          </p:cNvPr>
          <p:cNvSpPr/>
          <p:nvPr/>
        </p:nvSpPr>
        <p:spPr>
          <a:xfrm>
            <a:off x="227738" y="1597635"/>
            <a:ext cx="11736524" cy="4401205"/>
          </a:xfrm>
          <a:prstGeom prst="rect">
            <a:avLst/>
          </a:prstGeom>
          <a:solidFill>
            <a:schemeClr val="bg1"/>
          </a:solidFill>
        </p:spPr>
        <p:txBody>
          <a:bodyPr wrap="square">
            <a:spAutoFit/>
          </a:bodyPr>
          <a:lstStyle/>
          <a:p>
            <a:pPr algn="just"/>
            <a:r>
              <a:rPr lang="tr-TR" sz="2000" b="1" dirty="0">
                <a:solidFill>
                  <a:srgbClr val="C00000"/>
                </a:solidFill>
                <a:latin typeface="Times New Roman" panose="02020603050405020304" pitchFamily="18" charset="0"/>
                <a:cs typeface="Times New Roman" panose="02020603050405020304" pitchFamily="18" charset="0"/>
              </a:rPr>
              <a:t>Hüküm * </a:t>
            </a:r>
            <a:r>
              <a:rPr lang="tr-TR" sz="2000" b="1" dirty="0">
                <a:latin typeface="Times New Roman" panose="02020603050405020304" pitchFamily="18" charset="0"/>
                <a:cs typeface="Times New Roman" panose="02020603050405020304" pitchFamily="18" charset="0"/>
              </a:rPr>
              <a:t>İHALELERE YÖNELİK BAŞVURULAR HAKKINDA YÖNETMELİK</a:t>
            </a:r>
          </a:p>
          <a:p>
            <a:pPr algn="just"/>
            <a:endParaRPr lang="tr-TR" sz="2000" b="1" i="1" dirty="0">
              <a:latin typeface="Times New Roman" panose="02020603050405020304" pitchFamily="18" charset="0"/>
              <a:cs typeface="Times New Roman" panose="02020603050405020304" pitchFamily="18" charset="0"/>
            </a:endParaRPr>
          </a:p>
          <a:p>
            <a:pPr algn="just"/>
            <a:r>
              <a:rPr lang="tr-TR" sz="2000" b="1" i="1" dirty="0">
                <a:latin typeface="Times New Roman" panose="02020603050405020304" pitchFamily="18" charset="0"/>
                <a:cs typeface="Times New Roman" panose="02020603050405020304" pitchFamily="18" charset="0"/>
              </a:rPr>
              <a:t>Başvuruların şekil unsurları başlıklı 8. maddesi;</a:t>
            </a:r>
          </a:p>
          <a:p>
            <a:pPr algn="just"/>
            <a:r>
              <a:rPr lang="tr-TR" sz="2000" b="1" i="1" dirty="0">
                <a:latin typeface="Times New Roman" panose="02020603050405020304" pitchFamily="18" charset="0"/>
                <a:cs typeface="Times New Roman" panose="02020603050405020304" pitchFamily="18" charset="0"/>
              </a:rPr>
              <a:t>(4) Elden veya posta yoluyla yapılan şikayet başvurusu dilekçelerine, başvuruda bulunmaya yetkili olunduğuna dair belgeler ile imza beyannamesinin aslı veya yetkili mercilerce onaylı örneğinin eklenmesi ya </a:t>
            </a:r>
            <a:r>
              <a:rPr lang="tr-TR" sz="2000" b="1" i="1" u="sng" dirty="0">
                <a:latin typeface="Times New Roman" panose="02020603050405020304" pitchFamily="18" charset="0"/>
                <a:cs typeface="Times New Roman" panose="02020603050405020304" pitchFamily="18" charset="0"/>
              </a:rPr>
              <a:t>da e-şikayet ile yapılan başvurularda söz konusu belgelere ilişkin bilgilerin belirtilmesi konusunda aşağıdaki kurallar uygulanır:</a:t>
            </a:r>
            <a:endParaRPr lang="tr-TR" sz="2000" b="1" i="1" dirty="0">
              <a:latin typeface="Times New Roman" panose="02020603050405020304" pitchFamily="18" charset="0"/>
              <a:cs typeface="Times New Roman" panose="02020603050405020304" pitchFamily="18" charset="0"/>
            </a:endParaRPr>
          </a:p>
          <a:p>
            <a:pPr algn="just"/>
            <a:r>
              <a:rPr lang="tr-TR" sz="2000" b="1" i="1" dirty="0">
                <a:latin typeface="Times New Roman" panose="02020603050405020304" pitchFamily="18" charset="0"/>
                <a:cs typeface="Times New Roman" panose="02020603050405020304" pitchFamily="18" charset="0"/>
              </a:rPr>
              <a:t>b) E-şikayet ile yapılan başvurularda imza beyannamesine ilişkin bilgilerin belirtilmesi gerekmez.</a:t>
            </a:r>
          </a:p>
          <a:p>
            <a:pPr algn="just"/>
            <a:r>
              <a:rPr lang="tr-TR" sz="2000" b="1" i="1" dirty="0">
                <a:latin typeface="Times New Roman" panose="02020603050405020304" pitchFamily="18" charset="0"/>
                <a:cs typeface="Times New Roman" panose="02020603050405020304" pitchFamily="18" charset="0"/>
              </a:rPr>
              <a:t>c) …..e-şikayet ile yapılan başvurularda ise başvuruda bulunmaya yetkili olunduğuna dair belgelere ilişkin bilgiler aranmaz.</a:t>
            </a:r>
          </a:p>
          <a:p>
            <a:pPr algn="just"/>
            <a:r>
              <a:rPr lang="tr-TR" sz="2000" b="1" i="1" dirty="0">
                <a:latin typeface="Times New Roman" panose="02020603050405020304" pitchFamily="18" charset="0"/>
                <a:cs typeface="Times New Roman" panose="02020603050405020304" pitchFamily="18" charset="0"/>
              </a:rPr>
              <a:t>ç) E-ihalelerde aday veya isteklinin yeterlik bilgileri tablosu içerisinde başvuruda bulunmaya yetkili olunduğuna dair belgelere ilişkin bilgilerin bulunması durumunda, elden veya posta yoluyla yapılan başvurularda başvuruda bulunmaya yetkili olunduğuna dair belgeler, </a:t>
            </a:r>
            <a:r>
              <a:rPr lang="tr-TR" sz="2000" b="1" i="1" u="sng" dirty="0">
                <a:latin typeface="Times New Roman" panose="02020603050405020304" pitchFamily="18" charset="0"/>
                <a:cs typeface="Times New Roman" panose="02020603050405020304" pitchFamily="18" charset="0"/>
              </a:rPr>
              <a:t>e-şikayet ile yapılan başvurularda ise söz konusu belgelere ilişkin bilgiler aranmaz.</a:t>
            </a:r>
          </a:p>
        </p:txBody>
      </p:sp>
    </p:spTree>
    <p:extLst>
      <p:ext uri="{BB962C8B-B14F-4D97-AF65-F5344CB8AC3E}">
        <p14:creationId xmlns:p14="http://schemas.microsoft.com/office/powerpoint/2010/main" val="32977584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4813300" y="111621"/>
            <a:ext cx="2667000" cy="618553"/>
          </a:xfrm>
          <a:solidFill>
            <a:schemeClr val="bg1"/>
          </a:solidFill>
        </p:spPr>
        <p:txBody>
          <a:bodyPr>
            <a:noAutofit/>
          </a:bodyPr>
          <a:lstStyle/>
          <a:p>
            <a:pPr algn="ctr"/>
            <a:r>
              <a:rPr lang="tr-TR" sz="2400" dirty="0" err="1">
                <a:solidFill>
                  <a:srgbClr val="FF0000"/>
                </a:solidFill>
                <a:latin typeface="Times New Roman" panose="02020603050405020304" pitchFamily="18" charset="0"/>
                <a:cs typeface="Times New Roman" panose="02020603050405020304" pitchFamily="18" charset="0"/>
              </a:rPr>
              <a:t>Ekap</a:t>
            </a:r>
            <a:r>
              <a:rPr lang="tr-TR" sz="2400" dirty="0">
                <a:solidFill>
                  <a:srgbClr val="FF0000"/>
                </a:solidFill>
                <a:latin typeface="Times New Roman" panose="02020603050405020304" pitchFamily="18" charset="0"/>
                <a:cs typeface="Times New Roman" panose="02020603050405020304" pitchFamily="18" charset="0"/>
              </a:rPr>
              <a:t> sözleşme</a:t>
            </a:r>
          </a:p>
        </p:txBody>
      </p:sp>
      <p:pic>
        <p:nvPicPr>
          <p:cNvPr id="6" name="İçerik Yer Tutucusu 5">
            <a:extLst>
              <a:ext uri="{FF2B5EF4-FFF2-40B4-BE49-F238E27FC236}">
                <a16:creationId xmlns:a16="http://schemas.microsoft.com/office/drawing/2014/main" id="{8B9115D9-A15D-47DA-9304-F793290A0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4377" y="1011257"/>
            <a:ext cx="5277190" cy="5154135"/>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13" name="Content Placeholder 12">
            <a:extLst>
              <a:ext uri="{FF2B5EF4-FFF2-40B4-BE49-F238E27FC236}">
                <a16:creationId xmlns:a16="http://schemas.microsoft.com/office/drawing/2014/main" id="{80313793-DE73-404F-9AB2-217C3BBD5A7B}"/>
              </a:ext>
            </a:extLst>
          </p:cNvPr>
          <p:cNvSpPr>
            <a:spLocks noGrp="1"/>
          </p:cNvSpPr>
          <p:nvPr>
            <p:ph idx="1"/>
          </p:nvPr>
        </p:nvSpPr>
        <p:spPr>
          <a:xfrm>
            <a:off x="4781940" y="795762"/>
            <a:ext cx="2052437" cy="5924619"/>
          </a:xfrm>
          <a:solidFill>
            <a:schemeClr val="bg1"/>
          </a:solidFill>
        </p:spPr>
        <p:txBody>
          <a:bodyPr>
            <a:normAutofit/>
          </a:bodyPr>
          <a:lstStyle/>
          <a:p>
            <a:pPr>
              <a:buFont typeface="Wingdings" panose="05000000000000000000" pitchFamily="2" charset="2"/>
              <a:buChar char="q"/>
            </a:pPr>
            <a:r>
              <a:rPr lang="tr-TR" dirty="0">
                <a:latin typeface="Times New Roman" panose="02020603050405020304" pitchFamily="18" charset="0"/>
                <a:cs typeface="Times New Roman" panose="02020603050405020304" pitchFamily="18" charset="0"/>
              </a:rPr>
              <a:t>Sunulan evrakların kontrol edilmesi ve onaylanması üzerine ;</a:t>
            </a:r>
          </a:p>
          <a:p>
            <a:pPr marL="0" indent="0">
              <a:buNone/>
            </a:pPr>
            <a:r>
              <a:rPr lang="tr-TR" dirty="0">
                <a:latin typeface="Times New Roman" panose="02020603050405020304" pitchFamily="18" charset="0"/>
                <a:cs typeface="Times New Roman" panose="02020603050405020304" pitchFamily="18" charset="0"/>
              </a:rPr>
              <a:t>Sözleşme, tasarı üzerinde eksik olan ilgili firma ve teminat bilgileri doldurularak İdare Harcama Yetkilisi ve Firma yetkilisi tarafından imzalanır.</a:t>
            </a:r>
          </a:p>
          <a:p>
            <a:pPr>
              <a:buFont typeface="Wingdings" panose="05000000000000000000" pitchFamily="2" charset="2"/>
              <a:buChar char="q"/>
            </a:pPr>
            <a:r>
              <a:rPr lang="tr-TR" dirty="0">
                <a:latin typeface="Times New Roman" panose="02020603050405020304" pitchFamily="18" charset="0"/>
                <a:cs typeface="Times New Roman" panose="02020603050405020304" pitchFamily="18" charset="0"/>
              </a:rPr>
              <a:t>EKAP üzerinden imzalanan sözleşmeye ait sonuç formu gönderilir.</a:t>
            </a:r>
          </a:p>
          <a:p>
            <a:pPr>
              <a:buFont typeface="Wingdings" panose="05000000000000000000" pitchFamily="2" charset="2"/>
              <a:buChar char="q"/>
            </a:pPr>
            <a:endParaRPr lang="tr-TR"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2C17F894-BDBD-45E4-83CB-7AA4669286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48" y="74173"/>
            <a:ext cx="4664540" cy="6646208"/>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446879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3794454" y="199544"/>
            <a:ext cx="3615392" cy="618553"/>
          </a:xfrm>
          <a:solidFill>
            <a:schemeClr val="bg1"/>
          </a:solidFill>
        </p:spPr>
        <p:txBody>
          <a:bodyPr>
            <a:noAutofit/>
          </a:bodyPr>
          <a:lstStyle/>
          <a:p>
            <a:pPr algn="ctr"/>
            <a:r>
              <a:rPr lang="tr-TR" sz="2400" dirty="0" err="1">
                <a:solidFill>
                  <a:srgbClr val="FF0000"/>
                </a:solidFill>
                <a:latin typeface="Times New Roman" panose="02020603050405020304" pitchFamily="18" charset="0"/>
                <a:cs typeface="Times New Roman" panose="02020603050405020304" pitchFamily="18" charset="0"/>
              </a:rPr>
              <a:t>Ekap</a:t>
            </a:r>
            <a:r>
              <a:rPr lang="tr-TR" sz="2400" dirty="0">
                <a:solidFill>
                  <a:srgbClr val="FF0000"/>
                </a:solidFill>
                <a:latin typeface="Times New Roman" panose="02020603050405020304" pitchFamily="18" charset="0"/>
                <a:cs typeface="Times New Roman" panose="02020603050405020304" pitchFamily="18" charset="0"/>
              </a:rPr>
              <a:t> sözleşme</a:t>
            </a:r>
          </a:p>
        </p:txBody>
      </p:sp>
      <p:sp>
        <p:nvSpPr>
          <p:cNvPr id="3" name="Dikdörtgen 2">
            <a:extLst>
              <a:ext uri="{FF2B5EF4-FFF2-40B4-BE49-F238E27FC236}">
                <a16:creationId xmlns:a16="http://schemas.microsoft.com/office/drawing/2014/main" id="{B668FCE6-70CB-456F-8D10-216A4D04BAA3}"/>
              </a:ext>
            </a:extLst>
          </p:cNvPr>
          <p:cNvSpPr/>
          <p:nvPr/>
        </p:nvSpPr>
        <p:spPr>
          <a:xfrm>
            <a:off x="333246" y="2273878"/>
            <a:ext cx="11736524" cy="2246769"/>
          </a:xfrm>
          <a:prstGeom prst="rect">
            <a:avLst/>
          </a:prstGeom>
          <a:solidFill>
            <a:schemeClr val="bg1"/>
          </a:solidFill>
        </p:spPr>
        <p:txBody>
          <a:bodyPr wrap="square">
            <a:spAutoFit/>
          </a:bodyPr>
          <a:lstStyle/>
          <a:p>
            <a:pPr algn="just"/>
            <a:r>
              <a:rPr lang="tr-TR" sz="2000" b="1" dirty="0">
                <a:solidFill>
                  <a:srgbClr val="C00000"/>
                </a:solidFill>
                <a:latin typeface="Times New Roman" panose="02020603050405020304" pitchFamily="18" charset="0"/>
                <a:cs typeface="Times New Roman" panose="02020603050405020304" pitchFamily="18" charset="0"/>
              </a:rPr>
              <a:t>Hüküm * </a:t>
            </a:r>
            <a:r>
              <a:rPr lang="tr-TR" sz="2000" b="1" dirty="0">
                <a:latin typeface="Times New Roman" panose="02020603050405020304" pitchFamily="18" charset="0"/>
                <a:cs typeface="Times New Roman" panose="02020603050405020304" pitchFamily="18" charset="0"/>
              </a:rPr>
              <a:t>ELEKTRONİK İHALE UYGULAMA YÖNETMELİĞİ</a:t>
            </a:r>
          </a:p>
          <a:p>
            <a:r>
              <a:rPr lang="tr-TR" sz="2000" b="1" i="1" dirty="0">
                <a:latin typeface="Times New Roman" panose="02020603050405020304" pitchFamily="18" charset="0"/>
                <a:cs typeface="Times New Roman" panose="02020603050405020304" pitchFamily="18" charset="0"/>
              </a:rPr>
              <a:t>Kesinleşen ihale kararının bildirilmesi ve sözleşmenin imzalanması 26. maddesi;</a:t>
            </a:r>
          </a:p>
          <a:p>
            <a:r>
              <a:rPr lang="tr-TR" sz="2000" b="1" i="1" dirty="0">
                <a:latin typeface="Times New Roman" panose="02020603050405020304" pitchFamily="18" charset="0"/>
                <a:cs typeface="Times New Roman" panose="02020603050405020304" pitchFamily="18" charset="0"/>
              </a:rPr>
              <a:t>(4) Sözleşmenin imzalanacağı tarihte ihale üzerinde kalan isteklinin yasaklılık teyidi yapılır.</a:t>
            </a:r>
          </a:p>
          <a:p>
            <a:r>
              <a:rPr lang="tr-TR" sz="2000" b="1" i="1" dirty="0">
                <a:latin typeface="Times New Roman" panose="02020603050405020304" pitchFamily="18" charset="0"/>
                <a:cs typeface="Times New Roman" panose="02020603050405020304" pitchFamily="18" charset="0"/>
              </a:rPr>
              <a:t>(5) İhale üzerinde kalan istekli ile sözleşme imzalanamaması halinde idare, teklif fiyatının ihale yetkilisince uygun görülmesi kaydıyla ekonomik açıdan en avantajlı ikinci teklif sahibi istekli ile ikinci, üçüncü ve dördüncü fıkradaki esas ve usullere göre sözleşme imzalayabilir.</a:t>
            </a:r>
          </a:p>
          <a:p>
            <a:r>
              <a:rPr lang="tr-TR" sz="2000" b="1" i="1" dirty="0">
                <a:latin typeface="Times New Roman" panose="02020603050405020304" pitchFamily="18" charset="0"/>
                <a:cs typeface="Times New Roman" panose="02020603050405020304" pitchFamily="18" charset="0"/>
              </a:rPr>
              <a:t>(6) İhale sonucu, sözleşmenin imzalanmasından sonra </a:t>
            </a:r>
            <a:r>
              <a:rPr lang="tr-TR" sz="2000" b="1" i="1" dirty="0" err="1">
                <a:latin typeface="Times New Roman" panose="02020603050405020304" pitchFamily="18" charset="0"/>
                <a:cs typeface="Times New Roman" panose="02020603050405020304" pitchFamily="18" charset="0"/>
              </a:rPr>
              <a:t>EKAP’ta</a:t>
            </a:r>
            <a:r>
              <a:rPr lang="tr-TR" sz="2000" b="1" i="1" dirty="0">
                <a:latin typeface="Times New Roman" panose="02020603050405020304" pitchFamily="18" charset="0"/>
                <a:cs typeface="Times New Roman" panose="02020603050405020304" pitchFamily="18" charset="0"/>
              </a:rPr>
              <a:t> kayıt altına alınır ve </a:t>
            </a:r>
            <a:r>
              <a:rPr lang="tr-TR" sz="2000" b="1" i="1" dirty="0" err="1">
                <a:latin typeface="Times New Roman" panose="02020603050405020304" pitchFamily="18" charset="0"/>
                <a:cs typeface="Times New Roman" panose="02020603050405020304" pitchFamily="18" charset="0"/>
              </a:rPr>
              <a:t>EKİB’de</a:t>
            </a:r>
            <a:r>
              <a:rPr lang="tr-TR" sz="2000" b="1" i="1" dirty="0">
                <a:latin typeface="Times New Roman" panose="02020603050405020304" pitchFamily="18" charset="0"/>
                <a:cs typeface="Times New Roman" panose="02020603050405020304" pitchFamily="18" charset="0"/>
              </a:rPr>
              <a:t> yayımlanır.</a:t>
            </a:r>
          </a:p>
        </p:txBody>
      </p:sp>
    </p:spTree>
    <p:extLst>
      <p:ext uri="{BB962C8B-B14F-4D97-AF65-F5344CB8AC3E}">
        <p14:creationId xmlns:p14="http://schemas.microsoft.com/office/powerpoint/2010/main" val="4879764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53B28C-A16F-43D4-8030-CAF8FB4BB0A6}"/>
              </a:ext>
            </a:extLst>
          </p:cNvPr>
          <p:cNvSpPr>
            <a:spLocks noGrp="1"/>
          </p:cNvSpPr>
          <p:nvPr>
            <p:ph type="title"/>
          </p:nvPr>
        </p:nvSpPr>
        <p:spPr>
          <a:xfrm>
            <a:off x="333246" y="228381"/>
            <a:ext cx="11736524" cy="618553"/>
          </a:xfrm>
          <a:solidFill>
            <a:schemeClr val="bg1"/>
          </a:solidFill>
        </p:spPr>
        <p:txBody>
          <a:bodyPr>
            <a:noAutofit/>
          </a:bodyPr>
          <a:lstStyle/>
          <a:p>
            <a:pPr algn="ctr"/>
            <a:r>
              <a:rPr lang="tr-TR" sz="2400" dirty="0">
                <a:solidFill>
                  <a:srgbClr val="FF0000"/>
                </a:solidFill>
                <a:latin typeface="Times New Roman" panose="02020603050405020304" pitchFamily="18" charset="0"/>
                <a:cs typeface="Times New Roman" panose="02020603050405020304" pitchFamily="18" charset="0"/>
              </a:rPr>
              <a:t>Doğrudan teminlerin elektronik ortama taşınması</a:t>
            </a:r>
          </a:p>
        </p:txBody>
      </p:sp>
      <p:sp>
        <p:nvSpPr>
          <p:cNvPr id="3" name="Dikdörtgen 2">
            <a:extLst>
              <a:ext uri="{FF2B5EF4-FFF2-40B4-BE49-F238E27FC236}">
                <a16:creationId xmlns:a16="http://schemas.microsoft.com/office/drawing/2014/main" id="{B668FCE6-70CB-456F-8D10-216A4D04BAA3}"/>
              </a:ext>
            </a:extLst>
          </p:cNvPr>
          <p:cNvSpPr/>
          <p:nvPr/>
        </p:nvSpPr>
        <p:spPr>
          <a:xfrm>
            <a:off x="333246" y="2273878"/>
            <a:ext cx="11736524" cy="2862322"/>
          </a:xfrm>
          <a:prstGeom prst="rect">
            <a:avLst/>
          </a:prstGeom>
          <a:solidFill>
            <a:schemeClr val="bg1"/>
          </a:solidFill>
        </p:spPr>
        <p:txBody>
          <a:bodyPr wrap="square">
            <a:spAutoFit/>
          </a:bodyPr>
          <a:lstStyle/>
          <a:p>
            <a:r>
              <a:rPr lang="tr-TR" dirty="0">
                <a:latin typeface="Times New Roman" panose="02020603050405020304" pitchFamily="18" charset="0"/>
                <a:cs typeface="Times New Roman" panose="02020603050405020304" pitchFamily="18" charset="0"/>
              </a:rPr>
              <a:t>4734 sayılı Kamu İhale Kanununun 22 </a:t>
            </a:r>
            <a:r>
              <a:rPr lang="tr-TR" dirty="0" err="1">
                <a:latin typeface="Times New Roman" panose="02020603050405020304" pitchFamily="18" charset="0"/>
                <a:cs typeface="Times New Roman" panose="02020603050405020304" pitchFamily="18" charset="0"/>
              </a:rPr>
              <a:t>nci</a:t>
            </a:r>
            <a:r>
              <a:rPr lang="tr-TR" dirty="0">
                <a:latin typeface="Times New Roman" panose="02020603050405020304" pitchFamily="18" charset="0"/>
                <a:cs typeface="Times New Roman" panose="02020603050405020304" pitchFamily="18" charset="0"/>
              </a:rPr>
              <a:t> maddesi kapsamında yapılacak doğrudan teminler ile istisna ve kapsam dışındaki doğrudan teminlerin alım öncesi EKAP üzerinden duyurulabilmesine yönelik uygulama 1 Şubat 2022 itibariyle devreye alınmıştır. </a:t>
            </a:r>
          </a:p>
          <a:p>
            <a:r>
              <a:rPr lang="tr-TR" dirty="0">
                <a:latin typeface="Times New Roman" panose="02020603050405020304" pitchFamily="18" charset="0"/>
                <a:cs typeface="Times New Roman" panose="02020603050405020304" pitchFamily="18" charset="0"/>
              </a:rPr>
              <a:t>Bu kapsamda; doğrudan temin yoluyla yapılacak alımların, alım öncesi ilgililere duyurulması, varsa alıma ilişkin dokümanlara duyuru ile birlikte erişilmesi ve duyuruya çıkan alımların farklı kriterlerle aranmasına yönelik geliştirmeler tamamlanmış ve Doğrudan Temin Arama Sayfası ekap.kik.gov.tr adresinde “İhale İşlemleri” menüsü altında erişime açılmıştır. Geliştirme ile alımlara duyuru imkânı getirilmesinin yanı sıra, alıma ilişkin bilgilerin </a:t>
            </a:r>
            <a:r>
              <a:rPr lang="tr-TR" dirty="0" err="1">
                <a:latin typeface="Times New Roman" panose="02020603050405020304" pitchFamily="18" charset="0"/>
                <a:cs typeface="Times New Roman" panose="02020603050405020304" pitchFamily="18" charset="0"/>
              </a:rPr>
              <a:t>EKAP’a</a:t>
            </a:r>
            <a:r>
              <a:rPr lang="tr-TR" dirty="0">
                <a:latin typeface="Times New Roman" panose="02020603050405020304" pitchFamily="18" charset="0"/>
                <a:cs typeface="Times New Roman" panose="02020603050405020304" pitchFamily="18" charset="0"/>
              </a:rPr>
              <a:t> kayıt edilmesi ve sonuç bilgisinin gönderilmesine ilişkin işlemler de sadeleştirilmiştir.</a:t>
            </a:r>
          </a:p>
          <a:p>
            <a:r>
              <a:rPr lang="tr-TR" dirty="0">
                <a:latin typeface="Times New Roman" panose="02020603050405020304" pitchFamily="18" charset="0"/>
                <a:cs typeface="Times New Roman" panose="02020603050405020304" pitchFamily="18" charset="0"/>
              </a:rPr>
              <a:t>Doğrudan temin yoluyla yapılacak alımların duyurulması </a:t>
            </a:r>
            <a:r>
              <a:rPr lang="tr-TR" u="sng" dirty="0">
                <a:latin typeface="Times New Roman" panose="02020603050405020304" pitchFamily="18" charset="0"/>
                <a:cs typeface="Times New Roman" panose="02020603050405020304" pitchFamily="18" charset="0"/>
              </a:rPr>
              <a:t>idarelerin takdirinde </a:t>
            </a:r>
            <a:r>
              <a:rPr lang="tr-TR" dirty="0">
                <a:latin typeface="Times New Roman" panose="02020603050405020304" pitchFamily="18" charset="0"/>
                <a:cs typeface="Times New Roman" panose="02020603050405020304" pitchFamily="18" charset="0"/>
              </a:rPr>
              <a:t>olup söz konusu alımlar duyuru yapılmaksızın da neticelendirilebilecektir.</a:t>
            </a:r>
          </a:p>
        </p:txBody>
      </p:sp>
      <p:sp>
        <p:nvSpPr>
          <p:cNvPr id="4" name="Dikdörtgen 3" descr="Pazarlama"/>
          <p:cNvSpPr/>
          <p:nvPr/>
        </p:nvSpPr>
        <p:spPr>
          <a:xfrm>
            <a:off x="395312" y="1116623"/>
            <a:ext cx="1090588" cy="98801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solidFill>
              <a:schemeClr val="bg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 name="Dikdörtgen 4"/>
          <p:cNvSpPr/>
          <p:nvPr/>
        </p:nvSpPr>
        <p:spPr>
          <a:xfrm>
            <a:off x="1548536" y="1425962"/>
            <a:ext cx="6302995" cy="400110"/>
          </a:xfrm>
          <a:prstGeom prst="rect">
            <a:avLst/>
          </a:prstGeom>
          <a:solidFill>
            <a:schemeClr val="tx1"/>
          </a:solidFill>
        </p:spPr>
        <p:txBody>
          <a:bodyPr wrap="square">
            <a:spAutoFit/>
          </a:bodyPr>
          <a:lstStyle/>
          <a:p>
            <a:r>
              <a:rPr lang="tr-TR" sz="2000" dirty="0">
                <a:solidFill>
                  <a:schemeClr val="bg1"/>
                </a:solidFill>
                <a:latin typeface="Times New Roman" panose="02020603050405020304" pitchFamily="18" charset="0"/>
                <a:cs typeface="Times New Roman" panose="02020603050405020304" pitchFamily="18" charset="0"/>
              </a:rPr>
              <a:t>1 Şubat 2022 tarihli EKAP duyurusu</a:t>
            </a:r>
          </a:p>
        </p:txBody>
      </p:sp>
      <p:sp>
        <p:nvSpPr>
          <p:cNvPr id="7" name="Dikdörtgen 6"/>
          <p:cNvSpPr/>
          <p:nvPr/>
        </p:nvSpPr>
        <p:spPr>
          <a:xfrm>
            <a:off x="333246" y="5675577"/>
            <a:ext cx="11736523" cy="707886"/>
          </a:xfrm>
          <a:prstGeom prst="rect">
            <a:avLst/>
          </a:prstGeom>
          <a:solidFill>
            <a:schemeClr val="tx1"/>
          </a:solidFill>
        </p:spPr>
        <p:txBody>
          <a:bodyPr wrap="square">
            <a:spAutoFit/>
          </a:bodyPr>
          <a:lstStyle/>
          <a:p>
            <a:r>
              <a:rPr lang="tr-TR" sz="2000" dirty="0">
                <a:solidFill>
                  <a:schemeClr val="bg1"/>
                </a:solidFill>
                <a:latin typeface="Times New Roman" panose="02020603050405020304" pitchFamily="18" charset="0"/>
                <a:cs typeface="Times New Roman" panose="02020603050405020304" pitchFamily="18" charset="0"/>
              </a:rPr>
              <a:t>2022 yıl sonu itibari ile Doğrudan temin yolu ile yapılan alımlarda , tekliflerin EKAP üzerinden elektronik olarak alınmasının sağlanması planlanmaktadır.</a:t>
            </a:r>
          </a:p>
        </p:txBody>
      </p:sp>
    </p:spTree>
    <p:extLst>
      <p:ext uri="{BB962C8B-B14F-4D97-AF65-F5344CB8AC3E}">
        <p14:creationId xmlns:p14="http://schemas.microsoft.com/office/powerpoint/2010/main" val="21416174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33246" y="1033706"/>
            <a:ext cx="7913939" cy="5618681"/>
          </a:xfrm>
          <a:prstGeom prst="roundRect">
            <a:avLst>
              <a:gd name="adj" fmla="val 4380"/>
            </a:avLst>
          </a:prstGeom>
          <a:solidFill>
            <a:schemeClr val="bg1"/>
          </a:solidFill>
          <a:ln w="76200" cap="sq" cmpd="dbl">
            <a:solidFill>
              <a:schemeClr val="bg1"/>
            </a:solidFill>
            <a:miter lim="800000"/>
          </a:ln>
          <a:effectLst>
            <a:outerShdw blurRad="254000" algn="tl" rotWithShape="0">
              <a:srgbClr val="000000">
                <a:alpha val="43000"/>
              </a:srgbClr>
            </a:outerShdw>
          </a:effectLst>
        </p:spPr>
      </p:pic>
      <p:sp>
        <p:nvSpPr>
          <p:cNvPr id="5" name="Başlık 1">
            <a:extLst>
              <a:ext uri="{FF2B5EF4-FFF2-40B4-BE49-F238E27FC236}">
                <a16:creationId xmlns:a16="http://schemas.microsoft.com/office/drawing/2014/main" id="{6D53B28C-A16F-43D4-8030-CAF8FB4BB0A6}"/>
              </a:ext>
            </a:extLst>
          </p:cNvPr>
          <p:cNvSpPr>
            <a:spLocks noGrp="1"/>
          </p:cNvSpPr>
          <p:nvPr>
            <p:ph type="title"/>
          </p:nvPr>
        </p:nvSpPr>
        <p:spPr>
          <a:xfrm>
            <a:off x="333246" y="228381"/>
            <a:ext cx="11736524" cy="618553"/>
          </a:xfrm>
          <a:solidFill>
            <a:schemeClr val="bg1"/>
          </a:solidFill>
        </p:spPr>
        <p:txBody>
          <a:bodyPr>
            <a:noAutofit/>
          </a:bodyPr>
          <a:lstStyle/>
          <a:p>
            <a:pPr algn="ctr"/>
            <a:r>
              <a:rPr lang="tr-TR" sz="2400" dirty="0">
                <a:solidFill>
                  <a:srgbClr val="FF0000"/>
                </a:solidFill>
                <a:latin typeface="Times New Roman" panose="02020603050405020304" pitchFamily="18" charset="0"/>
                <a:cs typeface="Times New Roman" panose="02020603050405020304" pitchFamily="18" charset="0"/>
              </a:rPr>
              <a:t>Doğrudan teminlerin elektronik ortama taşınması</a:t>
            </a:r>
          </a:p>
        </p:txBody>
      </p:sp>
      <p:sp>
        <p:nvSpPr>
          <p:cNvPr id="6" name="Sağ Ok 5"/>
          <p:cNvSpPr/>
          <p:nvPr/>
        </p:nvSpPr>
        <p:spPr>
          <a:xfrm rot="10800000">
            <a:off x="4137939" y="1907931"/>
            <a:ext cx="1459523" cy="43961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Metin kutusu 6"/>
          <p:cNvSpPr txBox="1"/>
          <p:nvPr/>
        </p:nvSpPr>
        <p:spPr>
          <a:xfrm>
            <a:off x="8725871" y="1907931"/>
            <a:ext cx="2596417" cy="1631216"/>
          </a:xfrm>
          <a:prstGeom prst="rect">
            <a:avLst/>
          </a:prstGeom>
          <a:solidFill>
            <a:schemeClr val="bg1"/>
          </a:solidFill>
        </p:spPr>
        <p:txBody>
          <a:bodyPr wrap="square" rtlCol="0">
            <a:spAutoFit/>
          </a:bodyPr>
          <a:lstStyle/>
          <a:p>
            <a:r>
              <a:rPr lang="tr-TR" sz="2000" b="1" dirty="0">
                <a:latin typeface="Times New Roman" panose="02020603050405020304" pitchFamily="18" charset="0"/>
                <a:cs typeface="Times New Roman" panose="02020603050405020304" pitchFamily="18" charset="0"/>
              </a:rPr>
              <a:t>EKAP üzerinden doğrudan temin arama ile tüm ilanlara ulaşılabilmektedir.</a:t>
            </a:r>
          </a:p>
        </p:txBody>
      </p:sp>
    </p:spTree>
    <p:extLst>
      <p:ext uri="{BB962C8B-B14F-4D97-AF65-F5344CB8AC3E}">
        <p14:creationId xmlns:p14="http://schemas.microsoft.com/office/powerpoint/2010/main" val="4098305177"/>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6D53B28C-A16F-43D4-8030-CAF8FB4BB0A6}"/>
              </a:ext>
            </a:extLst>
          </p:cNvPr>
          <p:cNvSpPr>
            <a:spLocks noGrp="1"/>
          </p:cNvSpPr>
          <p:nvPr>
            <p:ph type="title"/>
          </p:nvPr>
        </p:nvSpPr>
        <p:spPr>
          <a:xfrm>
            <a:off x="333246" y="228381"/>
            <a:ext cx="11736524" cy="618553"/>
          </a:xfrm>
          <a:solidFill>
            <a:schemeClr val="bg1"/>
          </a:solidFill>
        </p:spPr>
        <p:txBody>
          <a:bodyPr>
            <a:noAutofit/>
          </a:bodyPr>
          <a:lstStyle/>
          <a:p>
            <a:pPr algn="ctr"/>
            <a:r>
              <a:rPr lang="tr-TR" sz="2400" dirty="0">
                <a:solidFill>
                  <a:srgbClr val="FF0000"/>
                </a:solidFill>
                <a:latin typeface="Times New Roman" panose="02020603050405020304" pitchFamily="18" charset="0"/>
                <a:cs typeface="Times New Roman" panose="02020603050405020304" pitchFamily="18" charset="0"/>
              </a:rPr>
              <a:t>Doğrudan teminlerin elektronik ortama taşınması</a:t>
            </a:r>
          </a:p>
        </p:txBody>
      </p:sp>
      <p:sp>
        <p:nvSpPr>
          <p:cNvPr id="6" name="Sağ Ok 5"/>
          <p:cNvSpPr/>
          <p:nvPr/>
        </p:nvSpPr>
        <p:spPr>
          <a:xfrm rot="10800000">
            <a:off x="4137939" y="1907931"/>
            <a:ext cx="1459523" cy="43961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Metin kutusu 6"/>
          <p:cNvSpPr txBox="1"/>
          <p:nvPr/>
        </p:nvSpPr>
        <p:spPr>
          <a:xfrm>
            <a:off x="8725871" y="1907931"/>
            <a:ext cx="2596417" cy="1631216"/>
          </a:xfrm>
          <a:prstGeom prst="rect">
            <a:avLst/>
          </a:prstGeom>
          <a:solidFill>
            <a:schemeClr val="bg1"/>
          </a:solidFill>
        </p:spPr>
        <p:txBody>
          <a:bodyPr wrap="square" rtlCol="0">
            <a:spAutoFit/>
          </a:bodyPr>
          <a:lstStyle/>
          <a:p>
            <a:r>
              <a:rPr lang="tr-TR" sz="2000" b="1" dirty="0">
                <a:latin typeface="Times New Roman" panose="02020603050405020304" pitchFamily="18" charset="0"/>
                <a:cs typeface="Times New Roman" panose="02020603050405020304" pitchFamily="18" charset="0"/>
              </a:rPr>
              <a:t>EKAP üzerinden doğrudan temin arama ile tüm ilanlara ulaşılabilmektedir.</a:t>
            </a:r>
          </a:p>
        </p:txBody>
      </p:sp>
      <p:pic>
        <p:nvPicPr>
          <p:cNvPr id="1026" name="Picture 2" descr="C:\Users\İhale İnceleme\Desktop\1.jpg"/>
          <p:cNvPicPr>
            <a:picLocks noGrp="1" noChangeAspect="1" noChangeArrowheads="1"/>
          </p:cNvPicPr>
          <p:nvPr>
            <p:ph idx="1"/>
          </p:nvPr>
        </p:nvPicPr>
        <p:blipFill>
          <a:blip r:embed="rId4"/>
          <a:srcRect/>
          <a:stretch>
            <a:fillRect/>
          </a:stretch>
        </p:blipFill>
        <p:spPr bwMode="auto">
          <a:xfrm>
            <a:off x="273415" y="1035390"/>
            <a:ext cx="7913688" cy="5494386"/>
          </a:xfrm>
          <a:prstGeom prst="rect">
            <a:avLst/>
          </a:prstGeom>
          <a:noFill/>
        </p:spPr>
      </p:pic>
    </p:spTree>
    <p:extLst>
      <p:ext uri="{BB962C8B-B14F-4D97-AF65-F5344CB8AC3E}">
        <p14:creationId xmlns:p14="http://schemas.microsoft.com/office/powerpoint/2010/main" val="4098305177"/>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5270" y="125696"/>
            <a:ext cx="10131427" cy="566738"/>
          </a:xfrm>
          <a:solidFill>
            <a:schemeClr val="bg1"/>
          </a:solidFill>
        </p:spPr>
        <p:txBody>
          <a:bodyPr>
            <a:normAutofit fontScale="90000"/>
          </a:bodyPr>
          <a:lstStyle/>
          <a:p>
            <a:pPr algn="ctr"/>
            <a:r>
              <a:rPr lang="tr-TR" sz="3200" dirty="0">
                <a:solidFill>
                  <a:srgbClr val="FF0000"/>
                </a:solidFill>
                <a:latin typeface="Times New Roman" panose="02020603050405020304" pitchFamily="18" charset="0"/>
                <a:cs typeface="Times New Roman" panose="02020603050405020304" pitchFamily="18" charset="0"/>
              </a:rPr>
              <a:t>KİK KARARLARI DOĞRULTUSUNDA E-İHALE</a:t>
            </a:r>
          </a:p>
        </p:txBody>
      </p:sp>
      <p:sp>
        <p:nvSpPr>
          <p:cNvPr id="5" name="Metin Yer Tutucusu 4"/>
          <p:cNvSpPr>
            <a:spLocks noGrp="1"/>
          </p:cNvSpPr>
          <p:nvPr>
            <p:ph type="body" sz="half" idx="2"/>
          </p:nvPr>
        </p:nvSpPr>
        <p:spPr>
          <a:xfrm>
            <a:off x="835267" y="2725615"/>
            <a:ext cx="10131427" cy="3540273"/>
          </a:xfrm>
          <a:solidFill>
            <a:schemeClr val="bg1"/>
          </a:solidFill>
        </p:spPr>
        <p:txBody>
          <a:bodyPr>
            <a:normAutofit/>
          </a:bodyPr>
          <a:lstStyle/>
          <a:p>
            <a:r>
              <a:rPr lang="tr-TR" sz="2200" b="1" dirty="0">
                <a:solidFill>
                  <a:srgbClr val="FF0000"/>
                </a:solidFill>
                <a:latin typeface="Times New Roman" panose="02020603050405020304" pitchFamily="18" charset="0"/>
                <a:cs typeface="Times New Roman" panose="02020603050405020304" pitchFamily="18" charset="0"/>
              </a:rPr>
              <a:t>Cevap : </a:t>
            </a:r>
            <a:r>
              <a:rPr lang="tr-TR" sz="2200" b="1" dirty="0">
                <a:latin typeface="Times New Roman" panose="02020603050405020304" pitchFamily="18" charset="0"/>
                <a:cs typeface="Times New Roman" panose="02020603050405020304" pitchFamily="18" charset="0"/>
              </a:rPr>
              <a:t>İhale dokümanı indirme ve e-teklif verme işlemlerini aynı IP adresi üzerinden gerçekleştirdiği tespitleri karşısında anılan isteklilerin birbirlerine ait teklif bilgilerinden haberdar olabileceği ve bahsi geçen isteklilerin aynı ihaleye katılmalarının rekabeti ve ihale kararını etkileyebilecek davranış olduğu yönünde “ </a:t>
            </a:r>
            <a:r>
              <a:rPr lang="tr-TR" sz="2200" b="1" u="sng" dirty="0">
                <a:latin typeface="Times New Roman" panose="02020603050405020304" pitchFamily="18" charset="0"/>
                <a:cs typeface="Times New Roman" panose="02020603050405020304" pitchFamily="18" charset="0"/>
              </a:rPr>
              <a:t>kuvvetli karine” teşkil ettiği</a:t>
            </a:r>
            <a:r>
              <a:rPr lang="tr-TR" sz="2200" b="1" dirty="0">
                <a:latin typeface="Times New Roman" panose="02020603050405020304" pitchFamily="18" charset="0"/>
                <a:cs typeface="Times New Roman" panose="02020603050405020304" pitchFamily="18" charset="0"/>
              </a:rPr>
              <a:t> sonucuna varılmıştır.</a:t>
            </a:r>
            <a:endParaRPr lang="tr-TR" sz="2200" dirty="0">
              <a:latin typeface="Times New Roman" panose="02020603050405020304" pitchFamily="18" charset="0"/>
              <a:cs typeface="Times New Roman" panose="02020603050405020304" pitchFamily="18" charset="0"/>
            </a:endParaRPr>
          </a:p>
          <a:p>
            <a:r>
              <a:rPr lang="tr-TR" sz="2200" dirty="0">
                <a:latin typeface="Times New Roman" panose="02020603050405020304" pitchFamily="18" charset="0"/>
                <a:cs typeface="Times New Roman" panose="02020603050405020304" pitchFamily="18" charset="0"/>
              </a:rPr>
              <a:t>Dolayısıyla anılan isteklilerin fiillerinin </a:t>
            </a:r>
            <a:r>
              <a:rPr lang="tr-TR" sz="2200" b="1" dirty="0">
                <a:latin typeface="Times New Roman" panose="02020603050405020304" pitchFamily="18" charset="0"/>
                <a:cs typeface="Times New Roman" panose="02020603050405020304" pitchFamily="18" charset="0"/>
              </a:rPr>
              <a:t>4</a:t>
            </a:r>
            <a:r>
              <a:rPr lang="tr-TR" sz="2200" b="1" u="sng" dirty="0">
                <a:latin typeface="Times New Roman" panose="02020603050405020304" pitchFamily="18" charset="0"/>
                <a:cs typeface="Times New Roman" panose="02020603050405020304" pitchFamily="18" charset="0"/>
              </a:rPr>
              <a:t>734 sayılı Kamu İhale Kanunu’nun 17’nci maddesi </a:t>
            </a:r>
            <a:r>
              <a:rPr lang="tr-TR" sz="2200" dirty="0">
                <a:latin typeface="Times New Roman" panose="02020603050405020304" pitchFamily="18" charset="0"/>
                <a:cs typeface="Times New Roman" panose="02020603050405020304" pitchFamily="18" charset="0"/>
              </a:rPr>
              <a:t>(“Yasak fiil ve davranışlar”</a:t>
            </a:r>
            <a:r>
              <a:rPr lang="tr-TR" sz="2200" dirty="0"/>
              <a:t>) </a:t>
            </a:r>
            <a:r>
              <a:rPr lang="tr-TR" sz="2200" b="1" u="sng" dirty="0">
                <a:latin typeface="Times New Roman" panose="02020603050405020304" pitchFamily="18" charset="0"/>
                <a:cs typeface="Times New Roman" panose="02020603050405020304" pitchFamily="18" charset="0"/>
              </a:rPr>
              <a:t>kapsamında değerlendirilmes</a:t>
            </a:r>
            <a:r>
              <a:rPr lang="tr-TR" sz="2200" b="1" dirty="0">
                <a:latin typeface="Times New Roman" panose="02020603050405020304" pitchFamily="18" charset="0"/>
                <a:cs typeface="Times New Roman" panose="02020603050405020304" pitchFamily="18" charset="0"/>
              </a:rPr>
              <a:t>i</a:t>
            </a:r>
            <a:r>
              <a:rPr lang="tr-TR" sz="2200" dirty="0">
                <a:latin typeface="Times New Roman" panose="02020603050405020304" pitchFamily="18" charset="0"/>
                <a:cs typeface="Times New Roman" panose="02020603050405020304" pitchFamily="18" charset="0"/>
              </a:rPr>
              <a:t> ve anılan Kanun’un 10’uncu maddesinin dördüncü fıkrasında (j) bendine istinaden tekliflerinin değerlendirme dışı bırakılması gerektiği sonucuna varılmıştır.</a:t>
            </a:r>
          </a:p>
          <a:p>
            <a:endParaRPr lang="tr-TR" sz="2800" dirty="0">
              <a:latin typeface="Times New Roman" panose="02020603050405020304" pitchFamily="18" charset="0"/>
              <a:cs typeface="Times New Roman" panose="02020603050405020304" pitchFamily="18" charset="0"/>
            </a:endParaRPr>
          </a:p>
        </p:txBody>
      </p:sp>
      <p:sp>
        <p:nvSpPr>
          <p:cNvPr id="7" name="Metin kutusu 6"/>
          <p:cNvSpPr txBox="1"/>
          <p:nvPr/>
        </p:nvSpPr>
        <p:spPr>
          <a:xfrm>
            <a:off x="835267" y="1559458"/>
            <a:ext cx="10131427" cy="707886"/>
          </a:xfrm>
          <a:prstGeom prst="rect">
            <a:avLst/>
          </a:prstGeom>
          <a:solidFill>
            <a:schemeClr val="bg1"/>
          </a:solidFill>
        </p:spPr>
        <p:txBody>
          <a:bodyPr wrap="square" rtlCol="0">
            <a:spAutoFit/>
          </a:bodyPr>
          <a:lstStyle/>
          <a:p>
            <a:r>
              <a:rPr lang="tr-TR" sz="2000" b="1" dirty="0">
                <a:solidFill>
                  <a:srgbClr val="FF0000"/>
                </a:solidFill>
                <a:latin typeface="Times New Roman" panose="02020603050405020304" pitchFamily="18" charset="0"/>
                <a:cs typeface="Times New Roman" panose="02020603050405020304" pitchFamily="18" charset="0"/>
              </a:rPr>
              <a:t>Soru : </a:t>
            </a:r>
            <a:r>
              <a:rPr lang="tr-TR" sz="2000" b="1" dirty="0">
                <a:latin typeface="Times New Roman" panose="02020603050405020304" pitchFamily="18" charset="0"/>
                <a:cs typeface="Times New Roman" panose="02020603050405020304" pitchFamily="18" charset="0"/>
              </a:rPr>
              <a:t>Aynı ihaleye teklif veren iki şirketin, ihale dokümanını indirme ve e-teklif verme işlemini aynı IP adresi üzerinden gerçekleştirmesi mevzuata aykırılık oluşturur mu? </a:t>
            </a:r>
          </a:p>
        </p:txBody>
      </p:sp>
    </p:spTree>
    <p:extLst>
      <p:ext uri="{BB962C8B-B14F-4D97-AF65-F5344CB8AC3E}">
        <p14:creationId xmlns:p14="http://schemas.microsoft.com/office/powerpoint/2010/main" val="34179349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5270" y="125696"/>
            <a:ext cx="10131427" cy="566738"/>
          </a:xfrm>
          <a:solidFill>
            <a:schemeClr val="bg1"/>
          </a:solidFill>
        </p:spPr>
        <p:txBody>
          <a:bodyPr>
            <a:normAutofit fontScale="90000"/>
          </a:bodyPr>
          <a:lstStyle/>
          <a:p>
            <a:pPr algn="ctr"/>
            <a:r>
              <a:rPr lang="tr-TR" sz="3200" dirty="0">
                <a:solidFill>
                  <a:srgbClr val="FF0000"/>
                </a:solidFill>
                <a:latin typeface="Times New Roman" panose="02020603050405020304" pitchFamily="18" charset="0"/>
                <a:cs typeface="Times New Roman" panose="02020603050405020304" pitchFamily="18" charset="0"/>
              </a:rPr>
              <a:t>KİK KARARLARI DOĞRULTUSUNDA E-İHALE</a:t>
            </a:r>
          </a:p>
        </p:txBody>
      </p:sp>
      <p:sp>
        <p:nvSpPr>
          <p:cNvPr id="5" name="Metin Yer Tutucusu 4"/>
          <p:cNvSpPr>
            <a:spLocks noGrp="1"/>
          </p:cNvSpPr>
          <p:nvPr>
            <p:ph type="body" sz="half" idx="2"/>
          </p:nvPr>
        </p:nvSpPr>
        <p:spPr>
          <a:xfrm>
            <a:off x="835267" y="2123243"/>
            <a:ext cx="10131427" cy="4576495"/>
          </a:xfrm>
          <a:solidFill>
            <a:schemeClr val="bg1"/>
          </a:solidFill>
        </p:spPr>
        <p:txBody>
          <a:bodyPr>
            <a:normAutofit lnSpcReduction="10000"/>
          </a:bodyPr>
          <a:lstStyle/>
          <a:p>
            <a:r>
              <a:rPr lang="tr-TR" sz="2000" b="1" dirty="0">
                <a:solidFill>
                  <a:srgbClr val="FF0000"/>
                </a:solidFill>
                <a:latin typeface="Times New Roman" panose="02020603050405020304" pitchFamily="18" charset="0"/>
                <a:cs typeface="Times New Roman" panose="02020603050405020304" pitchFamily="18" charset="0"/>
              </a:rPr>
              <a:t>Cevap : </a:t>
            </a:r>
            <a:r>
              <a:rPr lang="tr-TR" sz="2000" b="1" dirty="0">
                <a:latin typeface="Times New Roman" panose="02020603050405020304" pitchFamily="18" charset="0"/>
                <a:cs typeface="Times New Roman" panose="02020603050405020304" pitchFamily="18" charset="0"/>
              </a:rPr>
              <a:t>Verilen süre içerisinde beyan edilen bilgi ve belgeleri doğrulayan belgeleri sunmayan isteklilerin teklifleri </a:t>
            </a:r>
            <a:r>
              <a:rPr lang="tr-TR" sz="2000" b="1" u="sng" dirty="0">
                <a:latin typeface="Times New Roman" panose="02020603050405020304" pitchFamily="18" charset="0"/>
                <a:cs typeface="Times New Roman" panose="02020603050405020304" pitchFamily="18" charset="0"/>
              </a:rPr>
              <a:t>değerlendirme dışı bırakılarak geçici teminatları gelir kaydedilir.</a:t>
            </a:r>
          </a:p>
          <a:p>
            <a:r>
              <a:rPr lang="tr-TR" sz="2000" b="1" dirty="0">
                <a:latin typeface="Times New Roman" panose="02020603050405020304" pitchFamily="18" charset="0"/>
                <a:cs typeface="Times New Roman" panose="02020603050405020304" pitchFamily="18" charset="0"/>
              </a:rPr>
              <a:t>Geçici teminat mektubu ve sunduğu belgeler ile katılım ve yeterlik kriterlerine ilişkin şartları </a:t>
            </a:r>
            <a:r>
              <a:rPr lang="tr-TR" sz="2000" b="1" u="sng" dirty="0">
                <a:latin typeface="Times New Roman" panose="02020603050405020304" pitchFamily="18" charset="0"/>
                <a:cs typeface="Times New Roman" panose="02020603050405020304" pitchFamily="18" charset="0"/>
              </a:rPr>
              <a:t>sağlamayan</a:t>
            </a:r>
            <a:r>
              <a:rPr lang="tr-TR" sz="2000" b="1" dirty="0">
                <a:latin typeface="Times New Roman" panose="02020603050405020304" pitchFamily="18" charset="0"/>
                <a:cs typeface="Times New Roman" panose="02020603050405020304" pitchFamily="18" charset="0"/>
              </a:rPr>
              <a:t> isteklilerin teklifleri ise değerlendirme dışı bırakılır.</a:t>
            </a:r>
          </a:p>
          <a:p>
            <a:r>
              <a:rPr lang="tr-TR" sz="2000" b="1" dirty="0">
                <a:latin typeface="Times New Roman" panose="02020603050405020304" pitchFamily="18" charset="0"/>
                <a:cs typeface="Times New Roman" panose="02020603050405020304" pitchFamily="18" charset="0"/>
              </a:rPr>
              <a:t>Ayrıca,</a:t>
            </a:r>
          </a:p>
          <a:p>
            <a:r>
              <a:rPr lang="tr-TR" sz="2000" b="1" dirty="0">
                <a:latin typeface="Times New Roman" panose="02020603050405020304" pitchFamily="18" charset="0"/>
                <a:cs typeface="Times New Roman" panose="02020603050405020304" pitchFamily="18" charset="0"/>
              </a:rPr>
              <a:t>Kamu İhale Kurulu’nun 22.07.2020 tarihli ve 2020/DK.D-222 sayılı düzenleyici kararında,</a:t>
            </a:r>
          </a:p>
          <a:p>
            <a:r>
              <a:rPr lang="tr-TR" sz="2000" b="1" dirty="0">
                <a:latin typeface="Times New Roman" panose="02020603050405020304" pitchFamily="18" charset="0"/>
                <a:cs typeface="Times New Roman" panose="02020603050405020304" pitchFamily="18" charset="0"/>
              </a:rPr>
              <a:t>idarenin talebi üzerine, ihaleye katılım aşamasında beyan ettikleri bilgi ve belgelerden internet yoluyla sorgulanamayanlara ilişkin tevsik edici belgeleri ve bunların </a:t>
            </a:r>
            <a:r>
              <a:rPr lang="tr-TR" sz="2000" b="1" u="sng" dirty="0">
                <a:latin typeface="Times New Roman" panose="02020603050405020304" pitchFamily="18" charset="0"/>
                <a:cs typeface="Times New Roman" panose="02020603050405020304" pitchFamily="18" charset="0"/>
              </a:rPr>
              <a:t>eklerini,  </a:t>
            </a:r>
            <a:r>
              <a:rPr lang="tr-TR" sz="2000" b="1" i="1" dirty="0">
                <a:latin typeface="Times New Roman" panose="02020603050405020304" pitchFamily="18" charset="0"/>
                <a:cs typeface="Times New Roman" panose="02020603050405020304" pitchFamily="18" charset="0"/>
              </a:rPr>
              <a:t>(verdiği tekliften caymak isteyip elenmek istemesi sebebiyle)</a:t>
            </a:r>
          </a:p>
          <a:p>
            <a:r>
              <a:rPr lang="tr-TR" sz="2000" b="1" u="sng" dirty="0">
                <a:latin typeface="Times New Roman" panose="02020603050405020304" pitchFamily="18" charset="0"/>
                <a:cs typeface="Times New Roman" panose="02020603050405020304" pitchFamily="18" charset="0"/>
              </a:rPr>
              <a:t>belgelerin sunuluş şekli hükümlerine aykırı olarak  sunan isteklilerin tekliflerinin </a:t>
            </a:r>
            <a:r>
              <a:rPr lang="tr-TR" sz="2000" b="1" dirty="0">
                <a:latin typeface="Times New Roman" panose="02020603050405020304" pitchFamily="18" charset="0"/>
                <a:cs typeface="Times New Roman" panose="02020603050405020304" pitchFamily="18" charset="0"/>
              </a:rPr>
              <a:t>değerlendirme dışı bırakılarak geçici teminatlarının gelir kaydedilmesi gerektiğinin belirtildiği görülmüştür.</a:t>
            </a:r>
          </a:p>
          <a:p>
            <a:endParaRPr lang="tr-TR" sz="1800" b="1" dirty="0">
              <a:latin typeface="Times New Roman" panose="02020603050405020304" pitchFamily="18" charset="0"/>
              <a:cs typeface="Times New Roman" panose="02020603050405020304" pitchFamily="18" charset="0"/>
            </a:endParaRPr>
          </a:p>
          <a:p>
            <a:endParaRPr lang="tr-TR" sz="2800" dirty="0">
              <a:latin typeface="Times New Roman" panose="02020603050405020304" pitchFamily="18" charset="0"/>
              <a:cs typeface="Times New Roman" panose="02020603050405020304" pitchFamily="18" charset="0"/>
            </a:endParaRPr>
          </a:p>
        </p:txBody>
      </p:sp>
      <p:sp>
        <p:nvSpPr>
          <p:cNvPr id="7" name="Metin kutusu 6"/>
          <p:cNvSpPr txBox="1"/>
          <p:nvPr/>
        </p:nvSpPr>
        <p:spPr>
          <a:xfrm>
            <a:off x="835267" y="1084673"/>
            <a:ext cx="10131427" cy="707886"/>
          </a:xfrm>
          <a:prstGeom prst="rect">
            <a:avLst/>
          </a:prstGeom>
          <a:solidFill>
            <a:schemeClr val="bg1"/>
          </a:solidFill>
        </p:spPr>
        <p:txBody>
          <a:bodyPr wrap="square" rtlCol="0">
            <a:spAutoFit/>
          </a:bodyPr>
          <a:lstStyle/>
          <a:p>
            <a:r>
              <a:rPr lang="tr-TR" sz="2000" b="1" dirty="0">
                <a:solidFill>
                  <a:srgbClr val="FF0000"/>
                </a:solidFill>
                <a:latin typeface="Times New Roman" panose="02020603050405020304" pitchFamily="18" charset="0"/>
                <a:cs typeface="Times New Roman" panose="02020603050405020304" pitchFamily="18" charset="0"/>
              </a:rPr>
              <a:t>Soru : </a:t>
            </a:r>
            <a:r>
              <a:rPr lang="tr-TR" sz="2000" b="1" dirty="0">
                <a:latin typeface="Times New Roman" panose="02020603050405020304" pitchFamily="18" charset="0"/>
                <a:cs typeface="Times New Roman" panose="02020603050405020304" pitchFamily="18" charset="0"/>
              </a:rPr>
              <a:t>E-ihale olarak gerçekleştirilen ihalelerde, isteklilerden istenilen belgelerin idarece belirtilen süre içinde idareye sunulmaması halinde istekliler için nasıl karar verilir? </a:t>
            </a:r>
          </a:p>
        </p:txBody>
      </p:sp>
    </p:spTree>
    <p:extLst>
      <p:ext uri="{BB962C8B-B14F-4D97-AF65-F5344CB8AC3E}">
        <p14:creationId xmlns:p14="http://schemas.microsoft.com/office/powerpoint/2010/main" val="5896212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5270" y="125696"/>
            <a:ext cx="10131427" cy="566738"/>
          </a:xfrm>
          <a:solidFill>
            <a:schemeClr val="bg1"/>
          </a:solidFill>
        </p:spPr>
        <p:txBody>
          <a:bodyPr>
            <a:normAutofit fontScale="90000"/>
          </a:bodyPr>
          <a:lstStyle/>
          <a:p>
            <a:pPr algn="ctr"/>
            <a:r>
              <a:rPr lang="tr-TR" sz="3200" dirty="0">
                <a:solidFill>
                  <a:srgbClr val="FF0000"/>
                </a:solidFill>
                <a:latin typeface="Times New Roman" panose="02020603050405020304" pitchFamily="18" charset="0"/>
                <a:cs typeface="Times New Roman" panose="02020603050405020304" pitchFamily="18" charset="0"/>
              </a:rPr>
              <a:t>KİK KARARLARI DOĞRULTUSUNDA E-İHALE</a:t>
            </a:r>
          </a:p>
        </p:txBody>
      </p:sp>
      <p:sp>
        <p:nvSpPr>
          <p:cNvPr id="5" name="Metin Yer Tutucusu 4"/>
          <p:cNvSpPr>
            <a:spLocks noGrp="1"/>
          </p:cNvSpPr>
          <p:nvPr>
            <p:ph type="body" sz="half" idx="2"/>
          </p:nvPr>
        </p:nvSpPr>
        <p:spPr>
          <a:xfrm>
            <a:off x="835267" y="2123244"/>
            <a:ext cx="10131427" cy="3785188"/>
          </a:xfrm>
          <a:solidFill>
            <a:schemeClr val="bg1"/>
          </a:solidFill>
        </p:spPr>
        <p:txBody>
          <a:bodyPr>
            <a:normAutofit lnSpcReduction="10000"/>
          </a:bodyPr>
          <a:lstStyle/>
          <a:p>
            <a:r>
              <a:rPr lang="tr-TR" sz="2000" b="1" dirty="0">
                <a:solidFill>
                  <a:srgbClr val="FF0000"/>
                </a:solidFill>
                <a:latin typeface="Times New Roman" panose="02020603050405020304" pitchFamily="18" charset="0"/>
                <a:cs typeface="Times New Roman" panose="02020603050405020304" pitchFamily="18" charset="0"/>
              </a:rPr>
              <a:t>Cevap : </a:t>
            </a:r>
            <a:r>
              <a:rPr lang="tr-TR" sz="2000" b="1" dirty="0">
                <a:latin typeface="Times New Roman" panose="02020603050405020304" pitchFamily="18" charset="0"/>
                <a:cs typeface="Times New Roman" panose="02020603050405020304" pitchFamily="18" charset="0"/>
              </a:rPr>
              <a:t>İhale dokümanının oluşturulmasında Elektronik İhale Uygulama Yönetmeliği’nin ekinde yer alan “Yeterlik Bilgileri Tablosu Sunulan ve Tekliflerin Elektronik Ortamda Alındığı İhalelerde Uygulanacak Tip İdari Şartname” ve ilgili yönetmelikler ekinde bulunan diğer standart formların kullanılacağı, idarelerce istenilen bilgilerin yer aldığı Yeterlik Bilgileri </a:t>
            </a:r>
            <a:r>
              <a:rPr lang="tr-TR" sz="2000" b="1" dirty="0" err="1">
                <a:latin typeface="Times New Roman" panose="02020603050405020304" pitchFamily="18" charset="0"/>
                <a:cs typeface="Times New Roman" panose="02020603050405020304" pitchFamily="18" charset="0"/>
              </a:rPr>
              <a:t>Tablosu’nun</a:t>
            </a:r>
            <a:r>
              <a:rPr lang="tr-TR" sz="2000" b="1" dirty="0">
                <a:latin typeface="Times New Roman" panose="02020603050405020304" pitchFamily="18" charset="0"/>
                <a:cs typeface="Times New Roman" panose="02020603050405020304" pitchFamily="18" charset="0"/>
              </a:rPr>
              <a:t> ilgili Uygulama Yönetmeliğinde yer alan düzenlemeler esas alınarak, ihale dokümanında fiyat dışı unsurlar dahil teklifle birlikte sunulması </a:t>
            </a:r>
            <a:r>
              <a:rPr lang="tr-TR" sz="2000" b="1" u="sng" dirty="0">
                <a:latin typeface="Times New Roman" panose="02020603050405020304" pitchFamily="18" charset="0"/>
                <a:cs typeface="Times New Roman" panose="02020603050405020304" pitchFamily="18" charset="0"/>
              </a:rPr>
              <a:t>istenen katılım belgeleri ve yeterlik kriterlerine ilişkin gerekli bilgilerin açık ve anlaşılır bir şekilde beyan edilmesini temin edecek şekilde, her belge ve kriter için ayrı satır açılmak suretiyle oluşturulacağı,</a:t>
            </a:r>
            <a:r>
              <a:rPr lang="tr-TR" sz="2000" b="1" dirty="0">
                <a:latin typeface="Times New Roman" panose="02020603050405020304" pitchFamily="18" charset="0"/>
                <a:cs typeface="Times New Roman" panose="02020603050405020304" pitchFamily="18" charset="0"/>
              </a:rPr>
              <a:t> bu tabloda yer alan ancak ihaleye katılım için gerekli olmayan belge ve kriterlerin tablodan çıkartılacağı, idarece istenilen her belge ve kriter için tabloya ayrı satır eklenmek suretiyle ihalede gerekli bilgilerin beyan edilmesinin sağlanacağı, bu tabloda yer almayan ancak fiyat dışı unsurlar da dahil olmak üzere ihaleye katılım için gerekli olan belge ve kriterlerin tabloya ekleneceği de hüküm altına alınmıştır.</a:t>
            </a:r>
          </a:p>
          <a:p>
            <a:endParaRPr lang="tr-TR" sz="2800" dirty="0">
              <a:latin typeface="Times New Roman" panose="02020603050405020304" pitchFamily="18" charset="0"/>
              <a:cs typeface="Times New Roman" panose="02020603050405020304" pitchFamily="18" charset="0"/>
            </a:endParaRPr>
          </a:p>
        </p:txBody>
      </p:sp>
      <p:sp>
        <p:nvSpPr>
          <p:cNvPr id="7" name="Metin kutusu 6"/>
          <p:cNvSpPr txBox="1"/>
          <p:nvPr/>
        </p:nvSpPr>
        <p:spPr>
          <a:xfrm>
            <a:off x="835267" y="1084673"/>
            <a:ext cx="10131427" cy="707886"/>
          </a:xfrm>
          <a:prstGeom prst="rect">
            <a:avLst/>
          </a:prstGeom>
          <a:solidFill>
            <a:schemeClr val="bg1"/>
          </a:solidFill>
        </p:spPr>
        <p:txBody>
          <a:bodyPr wrap="square" rtlCol="0">
            <a:spAutoFit/>
          </a:bodyPr>
          <a:lstStyle/>
          <a:p>
            <a:r>
              <a:rPr lang="tr-TR" sz="2000" b="1" dirty="0">
                <a:solidFill>
                  <a:srgbClr val="FF0000"/>
                </a:solidFill>
                <a:latin typeface="Times New Roman" panose="02020603050405020304" pitchFamily="18" charset="0"/>
                <a:cs typeface="Times New Roman" panose="02020603050405020304" pitchFamily="18" charset="0"/>
              </a:rPr>
              <a:t>Soru : </a:t>
            </a:r>
            <a:r>
              <a:rPr lang="tr-TR" sz="2000" b="1" dirty="0">
                <a:latin typeface="Times New Roman" panose="02020603050405020304" pitchFamily="18" charset="0"/>
                <a:cs typeface="Times New Roman" panose="02020603050405020304" pitchFamily="18" charset="0"/>
              </a:rPr>
              <a:t>E-ihalede teklif ile birlikte sunulması istenen her belge ve yeterlik kriteri için ayrı satır açılmasına gerek var mı?  </a:t>
            </a:r>
            <a:r>
              <a:rPr lang="tr-TR" sz="2000" b="1" dirty="0">
                <a:solidFill>
                  <a:srgbClr val="FF0000"/>
                </a:solidFill>
                <a:latin typeface="Times New Roman" panose="02020603050405020304" pitchFamily="18" charset="0"/>
                <a:cs typeface="Times New Roman" panose="02020603050405020304" pitchFamily="18" charset="0"/>
              </a:rPr>
              <a:t>2019/UH.II-1011</a:t>
            </a:r>
          </a:p>
        </p:txBody>
      </p:sp>
    </p:spTree>
    <p:extLst>
      <p:ext uri="{BB962C8B-B14F-4D97-AF65-F5344CB8AC3E}">
        <p14:creationId xmlns:p14="http://schemas.microsoft.com/office/powerpoint/2010/main" val="31375080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5270" y="125696"/>
            <a:ext cx="10131427" cy="566738"/>
          </a:xfrm>
          <a:solidFill>
            <a:schemeClr val="bg1"/>
          </a:solidFill>
        </p:spPr>
        <p:txBody>
          <a:bodyPr>
            <a:normAutofit fontScale="90000"/>
          </a:bodyPr>
          <a:lstStyle/>
          <a:p>
            <a:pPr algn="ctr"/>
            <a:r>
              <a:rPr lang="tr-TR" sz="3200" dirty="0">
                <a:solidFill>
                  <a:srgbClr val="FF0000"/>
                </a:solidFill>
                <a:latin typeface="Times New Roman" panose="02020603050405020304" pitchFamily="18" charset="0"/>
                <a:cs typeface="Times New Roman" panose="02020603050405020304" pitchFamily="18" charset="0"/>
              </a:rPr>
              <a:t>KİK KARARLARI DOĞRULTUSUNDA E-İHALE</a:t>
            </a:r>
          </a:p>
        </p:txBody>
      </p:sp>
      <p:sp>
        <p:nvSpPr>
          <p:cNvPr id="5" name="Metin Yer Tutucusu 4"/>
          <p:cNvSpPr>
            <a:spLocks noGrp="1"/>
          </p:cNvSpPr>
          <p:nvPr>
            <p:ph type="body" sz="half" idx="2"/>
          </p:nvPr>
        </p:nvSpPr>
        <p:spPr>
          <a:xfrm>
            <a:off x="835267" y="2400242"/>
            <a:ext cx="10131427" cy="2004704"/>
          </a:xfrm>
          <a:solidFill>
            <a:schemeClr val="bg1"/>
          </a:solidFill>
        </p:spPr>
        <p:txBody>
          <a:bodyPr>
            <a:normAutofit/>
          </a:bodyPr>
          <a:lstStyle/>
          <a:p>
            <a:r>
              <a:rPr lang="tr-TR" sz="2000" b="1" dirty="0">
                <a:solidFill>
                  <a:srgbClr val="FF0000"/>
                </a:solidFill>
                <a:latin typeface="Times New Roman" panose="02020603050405020304" pitchFamily="18" charset="0"/>
                <a:cs typeface="Times New Roman" panose="02020603050405020304" pitchFamily="18" charset="0"/>
              </a:rPr>
              <a:t>Cevap : </a:t>
            </a:r>
            <a:r>
              <a:rPr lang="tr-TR" sz="2000" b="1" dirty="0">
                <a:latin typeface="Times New Roman" panose="02020603050405020304" pitchFamily="18" charset="0"/>
                <a:cs typeface="Times New Roman" panose="02020603050405020304" pitchFamily="18" charset="0"/>
              </a:rPr>
              <a:t>İlgili istekli tarafından idareye sunulan belgelerde 2017 ve 2016’ya ilişkin iş hacmi bilgilerinin de sunulduğu görülmekle birlikte söz konusu yıla </a:t>
            </a:r>
            <a:r>
              <a:rPr lang="tr-TR" sz="2000" b="1" u="sng" dirty="0">
                <a:latin typeface="Times New Roman" panose="02020603050405020304" pitchFamily="18" charset="0"/>
                <a:cs typeface="Times New Roman" panose="02020603050405020304" pitchFamily="18" charset="0"/>
              </a:rPr>
              <a:t>ilişkin yeterlik bilgileri tablosunda herhangi bir beyanda bulunulmadığı görüldüğünden</a:t>
            </a:r>
            <a:r>
              <a:rPr lang="tr-TR" sz="2000" b="1" dirty="0">
                <a:latin typeface="Times New Roman" panose="02020603050405020304" pitchFamily="18" charset="0"/>
                <a:cs typeface="Times New Roman" panose="02020603050405020304" pitchFamily="18" charset="0"/>
              </a:rPr>
              <a:t> 2017 ve 2016 yılına ilişkin bilgilerin dikkate alınamayacağı, değerlendirmenin yalnızca yeterlilik bilgileri tablosunda yer alan bilgiler doğrultusunda yapılabileceği anlaşılmaktadır.</a:t>
            </a:r>
          </a:p>
        </p:txBody>
      </p:sp>
      <p:sp>
        <p:nvSpPr>
          <p:cNvPr id="7" name="Metin kutusu 6"/>
          <p:cNvSpPr txBox="1"/>
          <p:nvPr/>
        </p:nvSpPr>
        <p:spPr>
          <a:xfrm>
            <a:off x="835267" y="1084673"/>
            <a:ext cx="10131427" cy="1015663"/>
          </a:xfrm>
          <a:prstGeom prst="rect">
            <a:avLst/>
          </a:prstGeom>
          <a:solidFill>
            <a:schemeClr val="bg1"/>
          </a:solidFill>
        </p:spPr>
        <p:txBody>
          <a:bodyPr wrap="square" rtlCol="0">
            <a:spAutoFit/>
          </a:bodyPr>
          <a:lstStyle/>
          <a:p>
            <a:r>
              <a:rPr lang="tr-TR" sz="2000" b="1" dirty="0">
                <a:solidFill>
                  <a:srgbClr val="FF0000"/>
                </a:solidFill>
                <a:latin typeface="Times New Roman" panose="02020603050405020304" pitchFamily="18" charset="0"/>
                <a:cs typeface="Times New Roman" panose="02020603050405020304" pitchFamily="18" charset="0"/>
              </a:rPr>
              <a:t>Soru : </a:t>
            </a:r>
            <a:r>
              <a:rPr lang="tr-TR" sz="2000" b="1" dirty="0">
                <a:latin typeface="Times New Roman" panose="02020603050405020304" pitchFamily="18" charset="0"/>
                <a:cs typeface="Times New Roman" panose="02020603050405020304" pitchFamily="18" charset="0"/>
              </a:rPr>
              <a:t>E-ihalede yeterlik bilgileri tablosunda beyan edilmeyen fakat istekli tarafından daha sonra idareye sunulan belgelere göre istekli yeterli olursa söz konusu belgeler dikkate alınır mı?  </a:t>
            </a:r>
            <a:r>
              <a:rPr lang="tr-TR" sz="2000" b="1" dirty="0">
                <a:solidFill>
                  <a:srgbClr val="FF0000"/>
                </a:solidFill>
                <a:latin typeface="Times New Roman" panose="02020603050405020304" pitchFamily="18" charset="0"/>
                <a:cs typeface="Times New Roman" panose="02020603050405020304" pitchFamily="18" charset="0"/>
              </a:rPr>
              <a:t>2021/UY.II-1782</a:t>
            </a:r>
          </a:p>
        </p:txBody>
      </p:sp>
    </p:spTree>
    <p:extLst>
      <p:ext uri="{BB962C8B-B14F-4D97-AF65-F5344CB8AC3E}">
        <p14:creationId xmlns:p14="http://schemas.microsoft.com/office/powerpoint/2010/main" val="52291440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5270" y="125696"/>
            <a:ext cx="10131427" cy="566738"/>
          </a:xfrm>
          <a:solidFill>
            <a:schemeClr val="bg1"/>
          </a:solidFill>
        </p:spPr>
        <p:txBody>
          <a:bodyPr>
            <a:normAutofit fontScale="90000"/>
          </a:bodyPr>
          <a:lstStyle/>
          <a:p>
            <a:pPr algn="ctr"/>
            <a:r>
              <a:rPr lang="tr-TR" sz="3200" dirty="0">
                <a:solidFill>
                  <a:srgbClr val="FF0000"/>
                </a:solidFill>
                <a:latin typeface="Times New Roman" panose="02020603050405020304" pitchFamily="18" charset="0"/>
                <a:cs typeface="Times New Roman" panose="02020603050405020304" pitchFamily="18" charset="0"/>
              </a:rPr>
              <a:t>KİK KARARLARI DOĞRULTUSUNDA E-İHALE</a:t>
            </a:r>
          </a:p>
        </p:txBody>
      </p:sp>
      <p:sp>
        <p:nvSpPr>
          <p:cNvPr id="5" name="Metin Yer Tutucusu 4"/>
          <p:cNvSpPr>
            <a:spLocks noGrp="1"/>
          </p:cNvSpPr>
          <p:nvPr>
            <p:ph type="body" sz="half" idx="2"/>
          </p:nvPr>
        </p:nvSpPr>
        <p:spPr>
          <a:xfrm>
            <a:off x="835267" y="2523276"/>
            <a:ext cx="10131427" cy="3895051"/>
          </a:xfrm>
          <a:solidFill>
            <a:schemeClr val="bg1"/>
          </a:solidFill>
        </p:spPr>
        <p:txBody>
          <a:bodyPr>
            <a:normAutofit/>
          </a:bodyPr>
          <a:lstStyle/>
          <a:p>
            <a:r>
              <a:rPr lang="tr-TR" sz="2000" b="1" dirty="0">
                <a:solidFill>
                  <a:srgbClr val="FF0000"/>
                </a:solidFill>
                <a:latin typeface="Times New Roman" panose="02020603050405020304" pitchFamily="18" charset="0"/>
                <a:cs typeface="Times New Roman" panose="02020603050405020304" pitchFamily="18" charset="0"/>
              </a:rPr>
              <a:t>Cevap : </a:t>
            </a:r>
            <a:r>
              <a:rPr lang="tr-TR" sz="2000" b="1" dirty="0">
                <a:latin typeface="Times New Roman" panose="02020603050405020304" pitchFamily="18" charset="0"/>
                <a:cs typeface="Times New Roman" panose="02020603050405020304" pitchFamily="18" charset="0"/>
              </a:rPr>
              <a:t>İstekliler tarafından gerçekleştirilmesi gereken işlemlerden olan beyan bilgilerine ilişkin satırlara bilgi girişinin yapılmaması halinde bilgi girişi yapılmayan söz konusu kritere yönelik idarece gerek elektronik ortamda teyidi yapılabilecek gerekse daha sonrasında doğrulanmak üzere esas alınabilecek bilgi bulunmadığından değerlendirme yapılamayacağı açıktır. Ayrıca istekli tarafından Yeterlik Bilgileri Tablosunda herhangi bir bilgiye yer verilmeyen ancak Elektronik İhale Uygulama Yönetmeliği’nin 21’inci maddesinin ikinci fıkrasına uygun olarak alınması nedeniyle idarece erişim imkanı bulunan geçici teminat mektubuna ilişkin olarak söz konusu teklifin sınır değer hesabında dikkate alınıp alınamayacağı hususunda öncelikle anılan tabloda beyan edilen bilgilerin esas alınması gerektiği, dolayısıyla idare tarafından yeterlik bilgileri tablosunda geçici teminata yönelik beyanda/bilgi girişinde bulunmayan …. San. ve Tic. Ltd. </a:t>
            </a:r>
            <a:r>
              <a:rPr lang="tr-TR" sz="2000" b="1" dirty="0" err="1">
                <a:latin typeface="Times New Roman" panose="02020603050405020304" pitchFamily="18" charset="0"/>
                <a:cs typeface="Times New Roman" panose="02020603050405020304" pitchFamily="18" charset="0"/>
              </a:rPr>
              <a:t>Şti.nin</a:t>
            </a:r>
            <a:r>
              <a:rPr lang="tr-TR" sz="2000" b="1" dirty="0">
                <a:latin typeface="Times New Roman" panose="02020603050405020304" pitchFamily="18" charset="0"/>
                <a:cs typeface="Times New Roman" panose="02020603050405020304" pitchFamily="18" charset="0"/>
              </a:rPr>
              <a:t> teklifinin sınır değer hesabına dahil edilmesinin ilgili mevzuata uygun olmadığı anlaşılmıştır.</a:t>
            </a:r>
          </a:p>
        </p:txBody>
      </p:sp>
      <p:sp>
        <p:nvSpPr>
          <p:cNvPr id="7" name="Metin kutusu 6"/>
          <p:cNvSpPr txBox="1"/>
          <p:nvPr/>
        </p:nvSpPr>
        <p:spPr>
          <a:xfrm>
            <a:off x="835267" y="1137427"/>
            <a:ext cx="10131427" cy="1015663"/>
          </a:xfrm>
          <a:prstGeom prst="rect">
            <a:avLst/>
          </a:prstGeom>
          <a:solidFill>
            <a:schemeClr val="bg1"/>
          </a:solidFill>
        </p:spPr>
        <p:txBody>
          <a:bodyPr wrap="square" rtlCol="0">
            <a:spAutoFit/>
          </a:bodyPr>
          <a:lstStyle/>
          <a:p>
            <a:r>
              <a:rPr lang="tr-TR" sz="2000" b="1" dirty="0">
                <a:solidFill>
                  <a:srgbClr val="FF0000"/>
                </a:solidFill>
                <a:latin typeface="Times New Roman" panose="02020603050405020304" pitchFamily="18" charset="0"/>
                <a:cs typeface="Times New Roman" panose="02020603050405020304" pitchFamily="18" charset="0"/>
              </a:rPr>
              <a:t>Soru : </a:t>
            </a:r>
            <a:r>
              <a:rPr lang="tr-TR" sz="2000" b="1" dirty="0">
                <a:latin typeface="Times New Roman" panose="02020603050405020304" pitchFamily="18" charset="0"/>
                <a:cs typeface="Times New Roman" panose="02020603050405020304" pitchFamily="18" charset="0"/>
              </a:rPr>
              <a:t>Elektronik geçici teminat mektubuna idarece </a:t>
            </a:r>
            <a:r>
              <a:rPr lang="tr-TR" sz="2000" b="1" dirty="0" err="1">
                <a:latin typeface="Times New Roman" panose="02020603050405020304" pitchFamily="18" charset="0"/>
                <a:cs typeface="Times New Roman" panose="02020603050405020304" pitchFamily="18" charset="0"/>
              </a:rPr>
              <a:t>EKAP'tan</a:t>
            </a:r>
            <a:r>
              <a:rPr lang="tr-TR" sz="2000" b="1" dirty="0">
                <a:latin typeface="Times New Roman" panose="02020603050405020304" pitchFamily="18" charset="0"/>
                <a:cs typeface="Times New Roman" panose="02020603050405020304" pitchFamily="18" charset="0"/>
              </a:rPr>
              <a:t> ulaşıldığı için, mektuba banka tarafından verilen numaranın yeterlik bilgileri tablosuna </a:t>
            </a:r>
            <a:r>
              <a:rPr lang="tr-TR" sz="2000" b="1" dirty="0" err="1">
                <a:latin typeface="Times New Roman" panose="02020603050405020304" pitchFamily="18" charset="0"/>
                <a:cs typeface="Times New Roman" panose="02020603050405020304" pitchFamily="18" charset="0"/>
              </a:rPr>
              <a:t>isteklice</a:t>
            </a:r>
            <a:r>
              <a:rPr lang="tr-TR" sz="2000" b="1" dirty="0">
                <a:latin typeface="Times New Roman" panose="02020603050405020304" pitchFamily="18" charset="0"/>
                <a:cs typeface="Times New Roman" panose="02020603050405020304" pitchFamily="18" charset="0"/>
              </a:rPr>
              <a:t> yazılmasına gerek var mı?</a:t>
            </a:r>
            <a:r>
              <a:rPr lang="tr-TR" sz="2000" b="1" dirty="0"/>
              <a:t> </a:t>
            </a:r>
            <a:r>
              <a:rPr lang="tr-TR" sz="2000" b="1" dirty="0">
                <a:latin typeface="Times New Roman" panose="02020603050405020304" pitchFamily="18" charset="0"/>
                <a:cs typeface="Times New Roman" panose="02020603050405020304" pitchFamily="18" charset="0"/>
              </a:rPr>
              <a:t>  </a:t>
            </a:r>
            <a:r>
              <a:rPr lang="tr-TR" sz="2000" b="1" dirty="0">
                <a:solidFill>
                  <a:srgbClr val="FF0000"/>
                </a:solidFill>
                <a:latin typeface="Times New Roman" panose="02020603050405020304" pitchFamily="18" charset="0"/>
                <a:cs typeface="Times New Roman" panose="02020603050405020304" pitchFamily="18" charset="0"/>
              </a:rPr>
              <a:t>2020/UY.I-1344</a:t>
            </a:r>
          </a:p>
        </p:txBody>
      </p:sp>
    </p:spTree>
    <p:extLst>
      <p:ext uri="{BB962C8B-B14F-4D97-AF65-F5344CB8AC3E}">
        <p14:creationId xmlns:p14="http://schemas.microsoft.com/office/powerpoint/2010/main" val="26607413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5270" y="125696"/>
            <a:ext cx="10131427" cy="566738"/>
          </a:xfrm>
          <a:solidFill>
            <a:schemeClr val="bg1"/>
          </a:solidFill>
        </p:spPr>
        <p:txBody>
          <a:bodyPr>
            <a:normAutofit fontScale="90000"/>
          </a:bodyPr>
          <a:lstStyle/>
          <a:p>
            <a:pPr algn="ctr"/>
            <a:r>
              <a:rPr lang="tr-TR" sz="3200" dirty="0">
                <a:solidFill>
                  <a:srgbClr val="FF0000"/>
                </a:solidFill>
                <a:latin typeface="Times New Roman" panose="02020603050405020304" pitchFamily="18" charset="0"/>
                <a:cs typeface="Times New Roman" panose="02020603050405020304" pitchFamily="18" charset="0"/>
              </a:rPr>
              <a:t>KİK KARARLARI DOĞRULTUSUNDA E-İHALE</a:t>
            </a:r>
          </a:p>
        </p:txBody>
      </p:sp>
      <p:sp>
        <p:nvSpPr>
          <p:cNvPr id="5" name="Metin Yer Tutucusu 4"/>
          <p:cNvSpPr>
            <a:spLocks noGrp="1"/>
          </p:cNvSpPr>
          <p:nvPr>
            <p:ph type="body" sz="half" idx="2"/>
          </p:nvPr>
        </p:nvSpPr>
        <p:spPr>
          <a:xfrm>
            <a:off x="835267" y="2523276"/>
            <a:ext cx="10131427" cy="3895051"/>
          </a:xfrm>
          <a:solidFill>
            <a:schemeClr val="bg1"/>
          </a:solidFill>
        </p:spPr>
        <p:txBody>
          <a:bodyPr>
            <a:normAutofit/>
          </a:bodyPr>
          <a:lstStyle/>
          <a:p>
            <a:r>
              <a:rPr lang="tr-TR" sz="2000" b="1" dirty="0">
                <a:solidFill>
                  <a:srgbClr val="FF0000"/>
                </a:solidFill>
                <a:latin typeface="Times New Roman" panose="02020603050405020304" pitchFamily="18" charset="0"/>
                <a:cs typeface="Times New Roman" panose="02020603050405020304" pitchFamily="18" charset="0"/>
              </a:rPr>
              <a:t>Cevap : </a:t>
            </a:r>
            <a:r>
              <a:rPr lang="tr-TR" sz="2000" dirty="0"/>
              <a:t> </a:t>
            </a:r>
            <a:r>
              <a:rPr lang="tr-TR" sz="2000" b="1" dirty="0">
                <a:latin typeface="Times New Roman" panose="02020603050405020304" pitchFamily="18" charset="0"/>
                <a:cs typeface="Times New Roman" panose="02020603050405020304" pitchFamily="18" charset="0"/>
              </a:rPr>
              <a:t>İdari </a:t>
            </a:r>
            <a:r>
              <a:rPr lang="tr-TR" sz="2000" b="1" dirty="0" err="1">
                <a:latin typeface="Times New Roman" panose="02020603050405020304" pitchFamily="18" charset="0"/>
                <a:cs typeface="Times New Roman" panose="02020603050405020304" pitchFamily="18" charset="0"/>
              </a:rPr>
              <a:t>Şartname’nin</a:t>
            </a:r>
            <a:r>
              <a:rPr lang="tr-TR" sz="2000" b="1" dirty="0">
                <a:latin typeface="Times New Roman" panose="02020603050405020304" pitchFamily="18" charset="0"/>
                <a:cs typeface="Times New Roman" panose="02020603050405020304" pitchFamily="18" charset="0"/>
              </a:rPr>
              <a:t> “Tekliflerin sunulma şekli” başlıklı 22’nci maddesinde“22.1. e-teklifler istekliler tarafından EKAP üzerinden, yalnızca teklif mektubu ve ekleri doldurularak hazırlandıktan sonra e-imza ile imzalanarak ihale tarih ve saatine kadar gönderilir. </a:t>
            </a:r>
            <a:r>
              <a:rPr lang="tr-TR" sz="2000" b="1" u="sng" dirty="0">
                <a:latin typeface="Times New Roman" panose="02020603050405020304" pitchFamily="18" charset="0"/>
                <a:cs typeface="Times New Roman" panose="02020603050405020304" pitchFamily="18" charset="0"/>
              </a:rPr>
              <a:t>Ortak girişimlerde e-teklifin ortakların tamamı tarafından e-imza ile imzalanması zorunludur.</a:t>
            </a:r>
            <a:r>
              <a:rPr lang="tr-TR" sz="2000" b="1" dirty="0">
                <a:latin typeface="Times New Roman" panose="02020603050405020304" pitchFamily="18" charset="0"/>
                <a:cs typeface="Times New Roman" panose="02020603050405020304" pitchFamily="18" charset="0"/>
              </a:rPr>
              <a:t> Teklife ilişkin e-anahtar, e-teklif ile birlikte ihale tarih ve saatine kadar EKAP üzerinden gönderilir. ” yer alan hüküm gereği ortakların tamamına ait e-imza aranır.</a:t>
            </a:r>
          </a:p>
        </p:txBody>
      </p:sp>
      <p:sp>
        <p:nvSpPr>
          <p:cNvPr id="7" name="Metin kutusu 6"/>
          <p:cNvSpPr txBox="1"/>
          <p:nvPr/>
        </p:nvSpPr>
        <p:spPr>
          <a:xfrm>
            <a:off x="835267" y="1137427"/>
            <a:ext cx="10131427" cy="707886"/>
          </a:xfrm>
          <a:prstGeom prst="rect">
            <a:avLst/>
          </a:prstGeom>
          <a:solidFill>
            <a:schemeClr val="bg1"/>
          </a:solidFill>
        </p:spPr>
        <p:txBody>
          <a:bodyPr wrap="square" rtlCol="0">
            <a:spAutoFit/>
          </a:bodyPr>
          <a:lstStyle/>
          <a:p>
            <a:r>
              <a:rPr lang="tr-TR" sz="2000" b="1" dirty="0">
                <a:solidFill>
                  <a:srgbClr val="FF0000"/>
                </a:solidFill>
                <a:latin typeface="Times New Roman" panose="02020603050405020304" pitchFamily="18" charset="0"/>
                <a:cs typeface="Times New Roman" panose="02020603050405020304" pitchFamily="18" charset="0"/>
              </a:rPr>
              <a:t>Soru : </a:t>
            </a:r>
            <a:r>
              <a:rPr lang="tr-TR" sz="2000" b="1" dirty="0">
                <a:latin typeface="Times New Roman" panose="02020603050405020304" pitchFamily="18" charset="0"/>
                <a:cs typeface="Times New Roman" panose="02020603050405020304" pitchFamily="18" charset="0"/>
              </a:rPr>
              <a:t>E-teklifin, ortak girişimlerde ortakların tamamı tarafından e-imza ile imzalanması zorunlu mu?   </a:t>
            </a:r>
            <a:r>
              <a:rPr lang="tr-TR" sz="2000" b="1" dirty="0">
                <a:solidFill>
                  <a:srgbClr val="FF0000"/>
                </a:solidFill>
                <a:latin typeface="Times New Roman" panose="02020603050405020304" pitchFamily="18" charset="0"/>
                <a:cs typeface="Times New Roman" panose="02020603050405020304" pitchFamily="18" charset="0"/>
              </a:rPr>
              <a:t>2019/UH.I-597</a:t>
            </a:r>
          </a:p>
        </p:txBody>
      </p:sp>
    </p:spTree>
    <p:extLst>
      <p:ext uri="{BB962C8B-B14F-4D97-AF65-F5344CB8AC3E}">
        <p14:creationId xmlns:p14="http://schemas.microsoft.com/office/powerpoint/2010/main" val="29274226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5270" y="125696"/>
            <a:ext cx="10131427" cy="566738"/>
          </a:xfrm>
          <a:solidFill>
            <a:schemeClr val="bg1"/>
          </a:solidFill>
        </p:spPr>
        <p:txBody>
          <a:bodyPr>
            <a:normAutofit fontScale="90000"/>
          </a:bodyPr>
          <a:lstStyle/>
          <a:p>
            <a:pPr algn="ctr"/>
            <a:r>
              <a:rPr lang="tr-TR" sz="3200" dirty="0">
                <a:solidFill>
                  <a:srgbClr val="FF0000"/>
                </a:solidFill>
                <a:latin typeface="Times New Roman" panose="02020603050405020304" pitchFamily="18" charset="0"/>
                <a:cs typeface="Times New Roman" panose="02020603050405020304" pitchFamily="18" charset="0"/>
              </a:rPr>
              <a:t>KİK KARARLARI DOĞRULTUSUNDA E-İHALE</a:t>
            </a:r>
          </a:p>
        </p:txBody>
      </p:sp>
      <p:sp>
        <p:nvSpPr>
          <p:cNvPr id="5" name="Metin Yer Tutucusu 4"/>
          <p:cNvSpPr>
            <a:spLocks noGrp="1"/>
          </p:cNvSpPr>
          <p:nvPr>
            <p:ph type="body" sz="half" idx="2"/>
          </p:nvPr>
        </p:nvSpPr>
        <p:spPr>
          <a:xfrm>
            <a:off x="805287" y="2088560"/>
            <a:ext cx="10131427" cy="4522102"/>
          </a:xfrm>
          <a:solidFill>
            <a:schemeClr val="bg1"/>
          </a:solidFill>
        </p:spPr>
        <p:txBody>
          <a:bodyPr>
            <a:noAutofit/>
          </a:bodyPr>
          <a:lstStyle/>
          <a:p>
            <a:r>
              <a:rPr lang="tr-TR" sz="2000" b="1" dirty="0">
                <a:solidFill>
                  <a:srgbClr val="FF0000"/>
                </a:solidFill>
                <a:latin typeface="Times New Roman" panose="02020603050405020304" pitchFamily="18" charset="0"/>
                <a:cs typeface="Times New Roman" panose="02020603050405020304" pitchFamily="18" charset="0"/>
              </a:rPr>
              <a:t>Cevap : </a:t>
            </a:r>
            <a:r>
              <a:rPr lang="tr-TR" sz="1600" dirty="0"/>
              <a:t>  </a:t>
            </a:r>
            <a:r>
              <a:rPr lang="tr-TR" sz="2000" b="1" dirty="0">
                <a:latin typeface="Times New Roman" panose="02020603050405020304" pitchFamily="18" charset="0"/>
                <a:cs typeface="Times New Roman" panose="02020603050405020304" pitchFamily="18" charset="0"/>
              </a:rPr>
              <a:t>Elektronik ortamda gerçekleştirilen ihalelerde isteklilerin bu kapsamdaki belgeleri iş deneyimini tevsiken kullanmaları durumunda yeterlik bilgileri tablosu standart formunun “iş deneyim belgesi düzenlenemeyen işlerde iş deneyimini gösteren diğer belgeler” satırında ilgili bilgilerin beyan edilmesi gerektiği anlaşılmaktadır.</a:t>
            </a:r>
          </a:p>
          <a:p>
            <a:r>
              <a:rPr lang="tr-TR" sz="2000" b="1" dirty="0">
                <a:latin typeface="Times New Roman" panose="02020603050405020304" pitchFamily="18" charset="0"/>
                <a:cs typeface="Times New Roman" panose="02020603050405020304" pitchFamily="18" charset="0"/>
              </a:rPr>
              <a:t>Bu çerçevede yapılan incelemede, ihale üzerinde bırakılan istekli tarafından özel sektöre gerçekleştirilen bir işe ilişkin düzenlenen sözleşme ve bu sözleşmeye ilişkin düzenlenen faturaların iş deneyimini tevsiken kullanıldığı, bu kapsamda “iş deneyim belgesi düzenlenemeyen işlerde iş deneyimini gösteren diğer belgeler” satırında değil</a:t>
            </a:r>
          </a:p>
          <a:p>
            <a:r>
              <a:rPr lang="tr-TR" sz="2000" b="1" dirty="0">
                <a:latin typeface="Times New Roman" panose="02020603050405020304" pitchFamily="18" charset="0"/>
                <a:cs typeface="Times New Roman" panose="02020603050405020304" pitchFamily="18" charset="0"/>
              </a:rPr>
              <a:t>“</a:t>
            </a:r>
            <a:r>
              <a:rPr lang="tr-TR" sz="2000" b="1" dirty="0" err="1">
                <a:latin typeface="Times New Roman" panose="02020603050405020304" pitchFamily="18" charset="0"/>
                <a:cs typeface="Times New Roman" panose="02020603050405020304" pitchFamily="18" charset="0"/>
              </a:rPr>
              <a:t>EKAP’ta</a:t>
            </a:r>
            <a:r>
              <a:rPr lang="tr-TR" sz="2000" b="1" dirty="0">
                <a:latin typeface="Times New Roman" panose="02020603050405020304" pitchFamily="18" charset="0"/>
                <a:cs typeface="Times New Roman" panose="02020603050405020304" pitchFamily="18" charset="0"/>
              </a:rPr>
              <a:t> kayıtlı olmayan iş deneyim belgesi” satırında beyan edildiği görülmüş olmakla birlikte</a:t>
            </a:r>
          </a:p>
          <a:p>
            <a:r>
              <a:rPr lang="tr-TR" sz="2000" b="1" u="sng" dirty="0">
                <a:latin typeface="Times New Roman" panose="02020603050405020304" pitchFamily="18" charset="0"/>
                <a:cs typeface="Times New Roman" panose="02020603050405020304" pitchFamily="18" charset="0"/>
              </a:rPr>
              <a:t>ilgili satırda istenilen bilgilerin eksiksiz olarak beyan edildiği anlaşıldığından </a:t>
            </a:r>
            <a:r>
              <a:rPr lang="tr-TR" sz="2000" b="1" dirty="0">
                <a:latin typeface="Times New Roman" panose="02020603050405020304" pitchFamily="18" charset="0"/>
                <a:cs typeface="Times New Roman" panose="02020603050405020304" pitchFamily="18" charset="0"/>
              </a:rPr>
              <a:t>bu durumun tekliflerin değerlendirilmesi açısından esasa etkili olmadığı düşünülmüş olup başvuru sahibinin aksi yöndeki iddiası uygun görülmemiştir</a:t>
            </a:r>
            <a:r>
              <a:rPr lang="tr-TR" sz="1600" b="1" dirty="0"/>
              <a:t>.</a:t>
            </a:r>
            <a:endParaRPr lang="tr-TR" sz="1600" dirty="0"/>
          </a:p>
        </p:txBody>
      </p:sp>
      <p:sp>
        <p:nvSpPr>
          <p:cNvPr id="7" name="Metin kutusu 6"/>
          <p:cNvSpPr txBox="1"/>
          <p:nvPr/>
        </p:nvSpPr>
        <p:spPr>
          <a:xfrm>
            <a:off x="835267" y="1137427"/>
            <a:ext cx="10131427" cy="707886"/>
          </a:xfrm>
          <a:prstGeom prst="rect">
            <a:avLst/>
          </a:prstGeom>
          <a:solidFill>
            <a:schemeClr val="bg1"/>
          </a:solidFill>
        </p:spPr>
        <p:txBody>
          <a:bodyPr wrap="square" rtlCol="0">
            <a:spAutoFit/>
          </a:bodyPr>
          <a:lstStyle/>
          <a:p>
            <a:r>
              <a:rPr lang="tr-TR" sz="2000" b="1" dirty="0">
                <a:solidFill>
                  <a:srgbClr val="FF0000"/>
                </a:solidFill>
                <a:latin typeface="Times New Roman" panose="02020603050405020304" pitchFamily="18" charset="0"/>
                <a:cs typeface="Times New Roman" panose="02020603050405020304" pitchFamily="18" charset="0"/>
              </a:rPr>
              <a:t>Soru : </a:t>
            </a:r>
            <a:r>
              <a:rPr lang="tr-TR" sz="2000" b="1" dirty="0">
                <a:latin typeface="Times New Roman" panose="02020603050405020304" pitchFamily="18" charset="0"/>
                <a:cs typeface="Times New Roman" panose="02020603050405020304" pitchFamily="18" charset="0"/>
              </a:rPr>
              <a:t>E-ihalelerde, yeterlik bilgileri tablosunda bilgilerin yanlış satıra yazılması elenme nedeni midir?  </a:t>
            </a:r>
            <a:r>
              <a:rPr lang="tr-TR" sz="2000" b="1" dirty="0">
                <a:solidFill>
                  <a:srgbClr val="FF0000"/>
                </a:solidFill>
                <a:latin typeface="Times New Roman" panose="02020603050405020304" pitchFamily="18" charset="0"/>
                <a:cs typeface="Times New Roman" panose="02020603050405020304" pitchFamily="18" charset="0"/>
              </a:rPr>
              <a:t>   2021/UH.II-141</a:t>
            </a:r>
          </a:p>
        </p:txBody>
      </p:sp>
    </p:spTree>
    <p:extLst>
      <p:ext uri="{BB962C8B-B14F-4D97-AF65-F5344CB8AC3E}">
        <p14:creationId xmlns:p14="http://schemas.microsoft.com/office/powerpoint/2010/main" val="40128466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5270" y="125696"/>
            <a:ext cx="10131427" cy="566738"/>
          </a:xfrm>
          <a:solidFill>
            <a:schemeClr val="bg1"/>
          </a:solidFill>
        </p:spPr>
        <p:txBody>
          <a:bodyPr>
            <a:normAutofit fontScale="90000"/>
          </a:bodyPr>
          <a:lstStyle/>
          <a:p>
            <a:pPr algn="ctr"/>
            <a:r>
              <a:rPr lang="tr-TR" sz="3200" dirty="0">
                <a:solidFill>
                  <a:srgbClr val="FF0000"/>
                </a:solidFill>
                <a:latin typeface="Times New Roman" panose="02020603050405020304" pitchFamily="18" charset="0"/>
                <a:cs typeface="Times New Roman" panose="02020603050405020304" pitchFamily="18" charset="0"/>
              </a:rPr>
              <a:t>KİK KARARLARI DOĞRULTUSUNDA E-İHALE</a:t>
            </a:r>
          </a:p>
        </p:txBody>
      </p:sp>
      <p:sp>
        <p:nvSpPr>
          <p:cNvPr id="5" name="Metin Yer Tutucusu 4"/>
          <p:cNvSpPr>
            <a:spLocks noGrp="1"/>
          </p:cNvSpPr>
          <p:nvPr>
            <p:ph type="body" sz="half" idx="2"/>
          </p:nvPr>
        </p:nvSpPr>
        <p:spPr>
          <a:xfrm>
            <a:off x="835267" y="2523276"/>
            <a:ext cx="10131427" cy="3442809"/>
          </a:xfrm>
          <a:solidFill>
            <a:schemeClr val="bg1"/>
          </a:solidFill>
        </p:spPr>
        <p:txBody>
          <a:bodyPr>
            <a:noAutofit/>
          </a:bodyPr>
          <a:lstStyle/>
          <a:p>
            <a:r>
              <a:rPr lang="tr-TR" sz="2400" b="1" dirty="0">
                <a:solidFill>
                  <a:srgbClr val="FF0000"/>
                </a:solidFill>
                <a:latin typeface="Times New Roman" panose="02020603050405020304" pitchFamily="18" charset="0"/>
                <a:cs typeface="Times New Roman" panose="02020603050405020304" pitchFamily="18" charset="0"/>
              </a:rPr>
              <a:t>Cevap : </a:t>
            </a:r>
            <a:r>
              <a:rPr lang="tr-TR" sz="1800" dirty="0"/>
              <a:t>  </a:t>
            </a:r>
            <a:r>
              <a:rPr lang="tr-TR" sz="2400" b="1" dirty="0">
                <a:latin typeface="Times New Roman" panose="02020603050405020304" pitchFamily="18" charset="0"/>
                <a:cs typeface="Times New Roman" panose="02020603050405020304" pitchFamily="18" charset="0"/>
              </a:rPr>
              <a:t>Elektronik ihale yöntemiyle yapılan ihalelerde yalnızca elektronik geçici teminat mektuplarının sunulabileceğine ilişkin 30/9/2020 tarihli ve 31260 sayılı Resmi </a:t>
            </a:r>
            <a:r>
              <a:rPr lang="tr-TR" sz="2400" b="1" dirty="0" err="1">
                <a:latin typeface="Times New Roman" panose="02020603050405020304" pitchFamily="18" charset="0"/>
                <a:cs typeface="Times New Roman" panose="02020603050405020304" pitchFamily="18" charset="0"/>
              </a:rPr>
              <a:t>Gazete’de</a:t>
            </a:r>
            <a:r>
              <a:rPr lang="tr-TR" sz="2400" b="1" dirty="0">
                <a:latin typeface="Times New Roman" panose="02020603050405020304" pitchFamily="18" charset="0"/>
                <a:cs typeface="Times New Roman" panose="02020603050405020304" pitchFamily="18" charset="0"/>
              </a:rPr>
              <a:t> yayımlanmış değişikliklerin 08.06.2021 tarihinden itibaren uygulanmaya başlanarak ilan veya duyuru tarihi 08.06.2021 ve bu tarihten sonra olan ihalelerde anılan düzenlemelerin dikkate alınmasına,  </a:t>
            </a:r>
          </a:p>
          <a:p>
            <a:r>
              <a:rPr lang="tr-TR" sz="2400" b="1" dirty="0">
                <a:latin typeface="Times New Roman" panose="02020603050405020304" pitchFamily="18" charset="0"/>
                <a:cs typeface="Times New Roman" panose="02020603050405020304" pitchFamily="18" charset="0"/>
              </a:rPr>
              <a:t/>
            </a:r>
            <a:br>
              <a:rPr lang="tr-TR" sz="2400" b="1" dirty="0">
                <a:latin typeface="Times New Roman" panose="02020603050405020304" pitchFamily="18" charset="0"/>
                <a:cs typeface="Times New Roman" panose="02020603050405020304" pitchFamily="18" charset="0"/>
              </a:rPr>
            </a:br>
            <a:r>
              <a:rPr lang="tr-TR" sz="2400" b="1" dirty="0">
                <a:latin typeface="Times New Roman" panose="02020603050405020304" pitchFamily="18" charset="0"/>
                <a:cs typeface="Times New Roman" panose="02020603050405020304" pitchFamily="18" charset="0"/>
              </a:rPr>
              <a:t>Oybirliği ile karar verildi.</a:t>
            </a:r>
          </a:p>
        </p:txBody>
      </p:sp>
      <p:sp>
        <p:nvSpPr>
          <p:cNvPr id="7" name="Metin kutusu 6"/>
          <p:cNvSpPr txBox="1"/>
          <p:nvPr/>
        </p:nvSpPr>
        <p:spPr>
          <a:xfrm>
            <a:off x="835267" y="1137426"/>
            <a:ext cx="10347395" cy="707886"/>
          </a:xfrm>
          <a:prstGeom prst="rect">
            <a:avLst/>
          </a:prstGeom>
          <a:solidFill>
            <a:schemeClr val="bg1"/>
          </a:solidFill>
        </p:spPr>
        <p:txBody>
          <a:bodyPr wrap="square" rtlCol="0">
            <a:spAutoFit/>
          </a:bodyPr>
          <a:lstStyle/>
          <a:p>
            <a:r>
              <a:rPr lang="tr-TR" sz="2000" b="1" dirty="0">
                <a:solidFill>
                  <a:srgbClr val="FF0000"/>
                </a:solidFill>
                <a:latin typeface="Times New Roman" panose="02020603050405020304" pitchFamily="18" charset="0"/>
                <a:cs typeface="Times New Roman" panose="02020603050405020304" pitchFamily="18" charset="0"/>
              </a:rPr>
              <a:t>Soru : </a:t>
            </a:r>
            <a:r>
              <a:rPr lang="tr-TR" sz="2000" b="1" dirty="0">
                <a:latin typeface="Times New Roman" panose="02020603050405020304" pitchFamily="18" charset="0"/>
                <a:cs typeface="Times New Roman" panose="02020603050405020304" pitchFamily="18" charset="0"/>
              </a:rPr>
              <a:t>E-ihalelerde, elektronik ortamda alınmayan geçici teminatlar geçerli olur mu?</a:t>
            </a:r>
            <a:r>
              <a:rPr lang="tr-TR" sz="2000" b="1" dirty="0">
                <a:solidFill>
                  <a:srgbClr val="FF0000"/>
                </a:solidFill>
                <a:latin typeface="Times New Roman" panose="02020603050405020304" pitchFamily="18" charset="0"/>
                <a:cs typeface="Times New Roman" panose="02020603050405020304" pitchFamily="18" charset="0"/>
              </a:rPr>
              <a:t> </a:t>
            </a:r>
            <a:r>
              <a:rPr lang="tr-TR" sz="2000" dirty="0"/>
              <a:t>  </a:t>
            </a:r>
            <a:r>
              <a:rPr lang="tr-TR" sz="2000" b="1" dirty="0">
                <a:solidFill>
                  <a:srgbClr val="FF0000"/>
                </a:solidFill>
                <a:latin typeface="Times New Roman" panose="02020603050405020304" pitchFamily="18" charset="0"/>
                <a:cs typeface="Times New Roman" panose="02020603050405020304" pitchFamily="18" charset="0"/>
              </a:rPr>
              <a:t>2021/DK.D-116</a:t>
            </a:r>
          </a:p>
        </p:txBody>
      </p:sp>
    </p:spTree>
    <p:extLst>
      <p:ext uri="{BB962C8B-B14F-4D97-AF65-F5344CB8AC3E}">
        <p14:creationId xmlns:p14="http://schemas.microsoft.com/office/powerpoint/2010/main" val="27639356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7" name="Grafik 6" descr="Müşteri değerlendirmesi sağdan sola">
            <a:extLst>
              <a:ext uri="{FF2B5EF4-FFF2-40B4-BE49-F238E27FC236}">
                <a16:creationId xmlns:a16="http://schemas.microsoft.com/office/drawing/2014/main" id="{A21A60F4-2964-46C2-A5CD-85E312F97C5D}"/>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302225" y="643463"/>
            <a:ext cx="5580356" cy="558035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9" name="Content Placeholder 8">
            <a:extLst>
              <a:ext uri="{FF2B5EF4-FFF2-40B4-BE49-F238E27FC236}">
                <a16:creationId xmlns:a16="http://schemas.microsoft.com/office/drawing/2014/main" id="{978653E8-F264-4F18-95B6-8A0C5C5C5801}"/>
              </a:ext>
            </a:extLst>
          </p:cNvPr>
          <p:cNvSpPr>
            <a:spLocks noGrp="1"/>
          </p:cNvSpPr>
          <p:nvPr>
            <p:ph idx="1"/>
          </p:nvPr>
        </p:nvSpPr>
        <p:spPr>
          <a:xfrm>
            <a:off x="7911548" y="4359965"/>
            <a:ext cx="3661020" cy="1863854"/>
          </a:xfrm>
        </p:spPr>
        <p:txBody>
          <a:bodyPr>
            <a:normAutofit/>
          </a:bodyPr>
          <a:lstStyle/>
          <a:p>
            <a:pPr marL="0" indent="0" algn="r">
              <a:buNone/>
            </a:pPr>
            <a:r>
              <a:rPr lang="tr-TR" sz="2000" b="1" dirty="0">
                <a:solidFill>
                  <a:schemeClr val="bg1"/>
                </a:solidFill>
                <a:latin typeface="Times New Roman" panose="02020603050405020304" pitchFamily="18" charset="0"/>
                <a:cs typeface="Times New Roman" panose="02020603050405020304" pitchFamily="18" charset="0"/>
              </a:rPr>
              <a:t>TEŞEKKÜRLER…</a:t>
            </a:r>
          </a:p>
        </p:txBody>
      </p:sp>
    </p:spTree>
    <p:extLst>
      <p:ext uri="{BB962C8B-B14F-4D97-AF65-F5344CB8AC3E}">
        <p14:creationId xmlns:p14="http://schemas.microsoft.com/office/powerpoint/2010/main" val="40647287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ökyüzü">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E44E6A2F-09CD-4BE0-B42D-107FF03CEED6}"/>
    </a:ext>
  </a:extLst>
</a:theme>
</file>

<file path=ppt/theme/themeOverride1.xml><?xml version="1.0" encoding="utf-8"?>
<a:themeOverride xmlns:a="http://schemas.openxmlformats.org/drawingml/2006/main">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themeOverride>
</file>

<file path=ppt/theme/themeOverride2.xml><?xml version="1.0" encoding="utf-8"?>
<a:themeOverride xmlns:a="http://schemas.openxmlformats.org/drawingml/2006/main">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themeOverride>
</file>

<file path=ppt/theme/themeOverride3.xml><?xml version="1.0" encoding="utf-8"?>
<a:themeOverride xmlns:a="http://schemas.openxmlformats.org/drawingml/2006/main">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themeOverride>
</file>

<file path=docProps/app.xml><?xml version="1.0" encoding="utf-8"?>
<Properties xmlns="http://schemas.openxmlformats.org/officeDocument/2006/extended-properties" xmlns:vt="http://schemas.openxmlformats.org/officeDocument/2006/docPropsVTypes">
  <Template/>
  <TotalTime>2288</TotalTime>
  <Words>3950</Words>
  <Application>Microsoft Office PowerPoint</Application>
  <PresentationFormat>Geniş ekran</PresentationFormat>
  <Paragraphs>258</Paragraphs>
  <Slides>68</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68</vt:i4>
      </vt:variant>
    </vt:vector>
  </HeadingPairs>
  <TitlesOfParts>
    <vt:vector size="74" baseType="lpstr">
      <vt:lpstr>Arial</vt:lpstr>
      <vt:lpstr>Calibri</vt:lpstr>
      <vt:lpstr>Calibri Light</vt:lpstr>
      <vt:lpstr>Times New Roman</vt:lpstr>
      <vt:lpstr>Wingdings</vt:lpstr>
      <vt:lpstr>Gökyüzü</vt:lpstr>
      <vt:lpstr> Elektronik İhale  </vt:lpstr>
      <vt:lpstr>E-İhale geçmİşİ !!!</vt:lpstr>
      <vt:lpstr>PowerPoint Sunusu</vt:lpstr>
      <vt:lpstr>PowerPoint Sunusu</vt:lpstr>
      <vt:lpstr>NEDEN E – İHALE ?</vt:lpstr>
      <vt:lpstr>E- İhale Genel Özellİklerİ !</vt:lpstr>
      <vt:lpstr>E- İhale Genel Özellİklerİ !</vt:lpstr>
      <vt:lpstr>Uygulamalı  E-İHALE süreçlerİ !</vt:lpstr>
      <vt:lpstr>İhtİyaç onayı</vt:lpstr>
      <vt:lpstr>İhale onay belgesİ</vt:lpstr>
      <vt:lpstr>Yaklaşık malİyet ve teknİk dokümanlar</vt:lpstr>
      <vt:lpstr>Yaklaşık malİyet ve teknİk dokümanlar</vt:lpstr>
      <vt:lpstr>Yaklaşık malİyet ve teknİk dokümanlar</vt:lpstr>
      <vt:lpstr>Uygulamalı  E-İHALE süreçleri !</vt:lpstr>
      <vt:lpstr>1. ADIM    ihale kayıt</vt:lpstr>
      <vt:lpstr>2. ADIM    ihale kaPSAMI</vt:lpstr>
      <vt:lpstr>3. ADIM    TÜR VE USÜL</vt:lpstr>
      <vt:lpstr>4. ADIM     İHALE BİLGİLERİ</vt:lpstr>
      <vt:lpstr>5. ADIM     Özet ve kayıt</vt:lpstr>
      <vt:lpstr>PowerPoint Sunusu</vt:lpstr>
      <vt:lpstr>           Kapalı zarf Usulü ihale                                                                          e - ihale</vt:lpstr>
      <vt:lpstr>           Kapalı zarf Usulü ihale                                                                          e - ihale</vt:lpstr>
      <vt:lpstr>           Kapalı zarf Usulü ihale                                                                          e - ihale</vt:lpstr>
      <vt:lpstr>           Kapalı zarf Usulü ihale                                                                          e - ihale</vt:lpstr>
      <vt:lpstr>           Kapalı zarf Usulü ihale                                                                          e - ihale</vt:lpstr>
      <vt:lpstr>           Kapalı zarf Usulü ihale                                                                          e - ihale</vt:lpstr>
      <vt:lpstr>           Kapalı zarf Usulü ihale                                                                          e - ihale</vt:lpstr>
      <vt:lpstr>           Kapalı zarf Usulü ihale                                                                          e - ihale</vt:lpstr>
      <vt:lpstr>           Kapalı zarf Usulü ihale                                                                          e - ihale</vt:lpstr>
      <vt:lpstr>Uygulamalı  E-İHALE süreçlerİ !</vt:lpstr>
      <vt:lpstr>Teklif değerlendirme esas ve usüllerİ</vt:lpstr>
      <vt:lpstr>Yeterlİk bİlgİlerİ tablosu</vt:lpstr>
      <vt:lpstr>PowerPoint Sunusu</vt:lpstr>
      <vt:lpstr>Yeterlİk bİlgİlerİ tablosu</vt:lpstr>
      <vt:lpstr>Yeterlİk bİlgİlerİ tablosu</vt:lpstr>
      <vt:lpstr>PowerPoint Sunusu</vt:lpstr>
      <vt:lpstr>Ekap teklif değerlendirme ekranı ve geçici teminatlar</vt:lpstr>
      <vt:lpstr>PowerPoint Sunusu</vt:lpstr>
      <vt:lpstr>Ekap teklif değerlendirme</vt:lpstr>
      <vt:lpstr>Ekap teklif değerlendirme</vt:lpstr>
      <vt:lpstr>PowerPoint Sunusu</vt:lpstr>
      <vt:lpstr>PowerPoint Sunusu</vt:lpstr>
      <vt:lpstr>Evrak sorgulama sonuçları</vt:lpstr>
      <vt:lpstr>Evrak sorgulama sonuçları</vt:lpstr>
      <vt:lpstr>PowerPoint Sunusu</vt:lpstr>
      <vt:lpstr>E- tebligatlar</vt:lpstr>
      <vt:lpstr>Ekap teklif değerlendirme</vt:lpstr>
      <vt:lpstr>Ekap teklif değerlendirme</vt:lpstr>
      <vt:lpstr>PowerPoint Sunusu</vt:lpstr>
      <vt:lpstr>Ekap teklif değerlendirme</vt:lpstr>
      <vt:lpstr>Ekap sözleşme</vt:lpstr>
      <vt:lpstr>Ekap E- ŞİKAYET</vt:lpstr>
      <vt:lpstr>Ekap E- ŞİKAYET</vt:lpstr>
      <vt:lpstr>Ekap E- ŞİKAYET</vt:lpstr>
      <vt:lpstr>Ekap sözleşme</vt:lpstr>
      <vt:lpstr>Ekap sözleşme</vt:lpstr>
      <vt:lpstr>Doğrudan teminlerin elektronik ortama taşınması</vt:lpstr>
      <vt:lpstr>Doğrudan teminlerin elektronik ortama taşınması</vt:lpstr>
      <vt:lpstr>Doğrudan teminlerin elektronik ortama taşınması</vt:lpstr>
      <vt:lpstr>KİK KARARLARI DOĞRULTUSUNDA E-İHALE</vt:lpstr>
      <vt:lpstr>KİK KARARLARI DOĞRULTUSUNDA E-İHALE</vt:lpstr>
      <vt:lpstr>KİK KARARLARI DOĞRULTUSUNDA E-İHALE</vt:lpstr>
      <vt:lpstr>KİK KARARLARI DOĞRULTUSUNDA E-İHALE</vt:lpstr>
      <vt:lpstr>KİK KARARLARI DOĞRULTUSUNDA E-İHALE</vt:lpstr>
      <vt:lpstr>KİK KARARLARI DOĞRULTUSUNDA E-İHALE</vt:lpstr>
      <vt:lpstr>KİK KARARLARI DOĞRULTUSUNDA E-İHALE</vt:lpstr>
      <vt:lpstr>KİK KARARLARI DOĞRULTUSUNDA E-İHALE</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Elektronik ihale nedir? Nasıl kullanılır?</dc:title>
  <dc:creator>Esra Dilşad Sirikçi</dc:creator>
  <cp:lastModifiedBy>Nihat Yıldız</cp:lastModifiedBy>
  <cp:revision>96</cp:revision>
  <dcterms:created xsi:type="dcterms:W3CDTF">2021-10-10T13:06:25Z</dcterms:created>
  <dcterms:modified xsi:type="dcterms:W3CDTF">2022-10-21T13:27:19Z</dcterms:modified>
</cp:coreProperties>
</file>