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8" r:id="rId2"/>
    <p:sldId id="284" r:id="rId3"/>
    <p:sldId id="299" r:id="rId4"/>
    <p:sldId id="263" r:id="rId5"/>
    <p:sldId id="266" r:id="rId6"/>
    <p:sldId id="267" r:id="rId7"/>
    <p:sldId id="268" r:id="rId8"/>
    <p:sldId id="269" r:id="rId9"/>
    <p:sldId id="275" r:id="rId10"/>
    <p:sldId id="277" r:id="rId11"/>
    <p:sldId id="278" r:id="rId12"/>
    <p:sldId id="304" r:id="rId13"/>
    <p:sldId id="317" r:id="rId14"/>
    <p:sldId id="318" r:id="rId15"/>
    <p:sldId id="319" r:id="rId16"/>
    <p:sldId id="274" r:id="rId17"/>
    <p:sldId id="320" r:id="rId18"/>
    <p:sldId id="321" r:id="rId19"/>
    <p:sldId id="301" r:id="rId20"/>
    <p:sldId id="302" r:id="rId21"/>
    <p:sldId id="323" r:id="rId22"/>
    <p:sldId id="324" r:id="rId23"/>
    <p:sldId id="326" r:id="rId24"/>
    <p:sldId id="335" r:id="rId25"/>
    <p:sldId id="338" r:id="rId26"/>
    <p:sldId id="328" r:id="rId27"/>
    <p:sldId id="329" r:id="rId28"/>
    <p:sldId id="330" r:id="rId29"/>
    <p:sldId id="331" r:id="rId30"/>
    <p:sldId id="332" r:id="rId31"/>
    <p:sldId id="333" r:id="rId32"/>
    <p:sldId id="334" r:id="rId33"/>
    <p:sldId id="336" r:id="rId34"/>
    <p:sldId id="276" r:id="rId35"/>
    <p:sldId id="306" r:id="rId36"/>
    <p:sldId id="337" r:id="rId37"/>
    <p:sldId id="307" r:id="rId38"/>
    <p:sldId id="308" r:id="rId39"/>
    <p:sldId id="309" r:id="rId40"/>
    <p:sldId id="310" r:id="rId41"/>
    <p:sldId id="311" r:id="rId42"/>
    <p:sldId id="312" r:id="rId43"/>
    <p:sldId id="314" r:id="rId44"/>
    <p:sldId id="315" r:id="rId45"/>
    <p:sldId id="339" r:id="rId46"/>
    <p:sldId id="316"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tr-TR" smtClean="0"/>
              <a:t>Asıl başlık stili için tıklatın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42A54C80-263E-416B-A8E0-580EDEADCBDC}" type="datetimeFigureOut">
              <a:rPr lang="en-US" dirty="0"/>
              <a:t>10/21/2022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10/21/2022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141307" y="216131"/>
            <a:ext cx="7766936" cy="972589"/>
          </a:xfrm>
        </p:spPr>
        <p:txBody>
          <a:bodyPr/>
          <a:lstStyle/>
          <a:p>
            <a:pPr algn="ctr"/>
            <a:r>
              <a:rPr lang="tr-TR" dirty="0" smtClean="0"/>
              <a:t>GEÇİCİ 6. MADDE</a:t>
            </a:r>
            <a:endParaRPr lang="tr-TR" dirty="0"/>
          </a:p>
        </p:txBody>
      </p:sp>
      <p:sp>
        <p:nvSpPr>
          <p:cNvPr id="5" name="Unvan 1"/>
          <p:cNvSpPr txBox="1">
            <a:spLocks/>
          </p:cNvSpPr>
          <p:nvPr/>
        </p:nvSpPr>
        <p:spPr>
          <a:xfrm>
            <a:off x="751021" y="1537855"/>
            <a:ext cx="8800303" cy="463018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3200" dirty="0">
                <a:solidFill>
                  <a:schemeClr val="tx1"/>
                </a:solidFill>
              </a:rPr>
              <a:t>Ek Fiyat </a:t>
            </a:r>
            <a:r>
              <a:rPr lang="tr-TR" sz="3200" dirty="0" smtClean="0">
                <a:solidFill>
                  <a:schemeClr val="tx1"/>
                </a:solidFill>
              </a:rPr>
              <a:t>Farkı</a:t>
            </a:r>
          </a:p>
          <a:p>
            <a:pPr algn="ctr"/>
            <a:endParaRPr lang="tr-TR" sz="3200" dirty="0">
              <a:solidFill>
                <a:schemeClr val="tx1"/>
              </a:solidFill>
            </a:endParaRPr>
          </a:p>
          <a:p>
            <a:pPr algn="ctr"/>
            <a:r>
              <a:rPr lang="tr-TR" sz="3200" dirty="0" smtClean="0">
                <a:solidFill>
                  <a:schemeClr val="tx1"/>
                </a:solidFill>
              </a:rPr>
              <a:t>Artırımlı Fiyat Farkı</a:t>
            </a:r>
            <a:endParaRPr lang="tr-TR" sz="3200" dirty="0">
              <a:solidFill>
                <a:schemeClr val="tx1"/>
              </a:solidFill>
            </a:endParaRPr>
          </a:p>
          <a:p>
            <a:pPr algn="ctr"/>
            <a:endParaRPr lang="tr-TR" sz="3200" dirty="0">
              <a:solidFill>
                <a:schemeClr val="tx1"/>
              </a:solidFill>
            </a:endParaRPr>
          </a:p>
          <a:p>
            <a:pPr algn="ctr"/>
            <a:r>
              <a:rPr lang="tr-TR" sz="3200" dirty="0" smtClean="0">
                <a:solidFill>
                  <a:schemeClr val="tx1"/>
                </a:solidFill>
              </a:rPr>
              <a:t>Süre Uzatımı</a:t>
            </a:r>
          </a:p>
          <a:p>
            <a:pPr algn="ctr"/>
            <a:endParaRPr lang="tr-TR" sz="3200" dirty="0">
              <a:solidFill>
                <a:schemeClr val="tx1"/>
              </a:solidFill>
            </a:endParaRPr>
          </a:p>
          <a:p>
            <a:pPr algn="ctr"/>
            <a:r>
              <a:rPr lang="tr-TR" sz="3200" dirty="0" smtClean="0">
                <a:solidFill>
                  <a:schemeClr val="tx1"/>
                </a:solidFill>
              </a:rPr>
              <a:t>Fesih</a:t>
            </a:r>
          </a:p>
          <a:p>
            <a:pPr algn="ctr"/>
            <a:endParaRPr lang="tr-TR" sz="2400" dirty="0" smtClean="0">
              <a:solidFill>
                <a:schemeClr val="tx1"/>
              </a:solidFill>
            </a:endParaRPr>
          </a:p>
          <a:p>
            <a:pPr algn="ctr"/>
            <a:r>
              <a:rPr lang="tr-TR" sz="2400" dirty="0" smtClean="0">
                <a:solidFill>
                  <a:schemeClr val="tx1"/>
                </a:solidFill>
              </a:rPr>
              <a:t> </a:t>
            </a:r>
            <a:endParaRPr lang="tr-TR" sz="2400" dirty="0">
              <a:solidFill>
                <a:schemeClr val="tx1"/>
              </a:solidFill>
            </a:endParaRPr>
          </a:p>
        </p:txBody>
      </p:sp>
      <p:sp>
        <p:nvSpPr>
          <p:cNvPr id="3" name="Sağ Ok 2"/>
          <p:cNvSpPr/>
          <p:nvPr/>
        </p:nvSpPr>
        <p:spPr>
          <a:xfrm>
            <a:off x="1596043" y="1712422"/>
            <a:ext cx="1246910" cy="3408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Sağ Ok 5"/>
          <p:cNvSpPr/>
          <p:nvPr/>
        </p:nvSpPr>
        <p:spPr>
          <a:xfrm>
            <a:off x="1596043" y="2654532"/>
            <a:ext cx="1246910" cy="3408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Sağ Ok 6"/>
          <p:cNvSpPr/>
          <p:nvPr/>
        </p:nvSpPr>
        <p:spPr>
          <a:xfrm>
            <a:off x="1596043" y="3682538"/>
            <a:ext cx="1246910" cy="3408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Sağ Ok 7"/>
          <p:cNvSpPr/>
          <p:nvPr/>
        </p:nvSpPr>
        <p:spPr>
          <a:xfrm>
            <a:off x="1596043" y="4592782"/>
            <a:ext cx="1246910" cy="3408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6157174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ln>
            <a:noFill/>
          </a:ln>
          <a:effectLst>
            <a:outerShdw blurRad="107950" dist="12700" dir="5400000" algn="ctr">
              <a:srgbClr val="000000"/>
            </a:outerShdw>
          </a:effectLst>
        </p:spPr>
        <p:txBody>
          <a:bodyPr>
            <a:normAutofit/>
          </a:bodyPr>
          <a:lstStyle/>
          <a:p>
            <a:pPr algn="ctr"/>
            <a:r>
              <a:rPr lang="tr-TR" sz="4000" b="1" dirty="0" smtClean="0"/>
              <a:t>GENEL KAPSAM</a:t>
            </a:r>
            <a:endParaRPr lang="tr-TR" sz="4000" b="1" dirty="0"/>
          </a:p>
        </p:txBody>
      </p:sp>
      <p:sp>
        <p:nvSpPr>
          <p:cNvPr id="3" name="İçerik Yer Tutucusu 2"/>
          <p:cNvSpPr>
            <a:spLocks noGrp="1"/>
          </p:cNvSpPr>
          <p:nvPr>
            <p:ph idx="1"/>
          </p:nvPr>
        </p:nvSpPr>
        <p:spPr>
          <a:xfrm>
            <a:off x="677334" y="1836393"/>
            <a:ext cx="8596668" cy="3880773"/>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endParaRPr lang="tr-TR" sz="2400" dirty="0" smtClean="0"/>
          </a:p>
          <a:p>
            <a:pPr algn="ctr"/>
            <a:r>
              <a:rPr lang="tr-TR" sz="2800" dirty="0" smtClean="0"/>
              <a:t>01.04.2022 tarihinden önce ihale edilen </a:t>
            </a:r>
          </a:p>
          <a:p>
            <a:pPr marL="0" indent="0" algn="ctr">
              <a:buNone/>
            </a:pPr>
            <a:r>
              <a:rPr lang="tr-TR" sz="2800" dirty="0" smtClean="0">
                <a:solidFill>
                  <a:schemeClr val="accent1">
                    <a:lumMod val="60000"/>
                    <a:lumOff val="40000"/>
                  </a:schemeClr>
                </a:solidFill>
              </a:rPr>
              <a:t>Mal Alımları</a:t>
            </a:r>
          </a:p>
          <a:p>
            <a:pPr marL="0" indent="0" algn="ctr">
              <a:buNone/>
            </a:pPr>
            <a:r>
              <a:rPr lang="tr-TR" sz="2800" dirty="0" smtClean="0">
                <a:solidFill>
                  <a:schemeClr val="accent1">
                    <a:lumMod val="60000"/>
                    <a:lumOff val="40000"/>
                  </a:schemeClr>
                </a:solidFill>
              </a:rPr>
              <a:t>Hizmet Alımları</a:t>
            </a:r>
          </a:p>
          <a:p>
            <a:pPr marL="0" indent="0" algn="ctr">
              <a:buNone/>
            </a:pPr>
            <a:r>
              <a:rPr lang="tr-TR" sz="2800" dirty="0" smtClean="0">
                <a:solidFill>
                  <a:schemeClr val="accent1">
                    <a:lumMod val="60000"/>
                    <a:lumOff val="40000"/>
                  </a:schemeClr>
                </a:solidFill>
              </a:rPr>
              <a:t>Yapım İşleri </a:t>
            </a:r>
          </a:p>
          <a:p>
            <a:pPr algn="ctr"/>
            <a:r>
              <a:rPr lang="tr-TR" sz="2800" dirty="0" smtClean="0"/>
              <a:t>15.04.2022 tarihi itibariyle devam eden (kabulü onaylanmamış olanlar)</a:t>
            </a:r>
            <a:endParaRPr lang="tr-TR" sz="2800" dirty="0"/>
          </a:p>
        </p:txBody>
      </p:sp>
    </p:spTree>
    <p:extLst>
      <p:ext uri="{BB962C8B-B14F-4D97-AF65-F5344CB8AC3E}">
        <p14:creationId xmlns:p14="http://schemas.microsoft.com/office/powerpoint/2010/main" val="1491923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ln>
            <a:noFill/>
          </a:ln>
          <a:effectLst/>
          <a:scene3d>
            <a:camera prst="orthographicFront">
              <a:rot lat="0" lon="0" rev="0"/>
            </a:camera>
            <a:lightRig rig="chilly" dir="t">
              <a:rot lat="0" lon="0" rev="18480000"/>
            </a:lightRig>
          </a:scene3d>
          <a:sp3d prstMaterial="clear">
            <a:bevelT h="63500"/>
          </a:sp3d>
        </p:spPr>
        <p:txBody>
          <a:bodyPr/>
          <a:lstStyle/>
          <a:p>
            <a:pPr algn="ctr"/>
            <a:r>
              <a:rPr lang="tr-TR" dirty="0" smtClean="0"/>
              <a:t>EK FİYAT FARKI</a:t>
            </a:r>
            <a:endParaRPr lang="tr-TR" dirty="0"/>
          </a:p>
        </p:txBody>
      </p:sp>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3700" y="2801128"/>
            <a:ext cx="3654154" cy="197037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4018949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44083" y="192117"/>
            <a:ext cx="8596668" cy="1320800"/>
          </a:xfrm>
        </p:spPr>
        <p:txBody>
          <a:bodyPr/>
          <a:lstStyle/>
          <a:p>
            <a:pPr algn="ctr"/>
            <a:r>
              <a:rPr lang="tr-TR" dirty="0" smtClean="0"/>
              <a:t>EK FİYAT FARKI HANGİ DÖNEME AİT VERİLİR?</a:t>
            </a:r>
            <a:endParaRPr lang="tr-TR" dirty="0"/>
          </a:p>
        </p:txBody>
      </p:sp>
      <p:sp>
        <p:nvSpPr>
          <p:cNvPr id="4" name="İçerik Yer Tutucusu 2"/>
          <p:cNvSpPr txBox="1">
            <a:spLocks/>
          </p:cNvSpPr>
          <p:nvPr/>
        </p:nvSpPr>
        <p:spPr>
          <a:xfrm>
            <a:off x="278322" y="2313710"/>
            <a:ext cx="9559636" cy="3688079"/>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buFont typeface="Wingdings" panose="05000000000000000000" pitchFamily="2" charset="2"/>
              <a:buChar char="v"/>
            </a:pPr>
            <a:r>
              <a:rPr lang="tr-TR" sz="2400" b="1" u="sng" dirty="0" smtClean="0">
                <a:solidFill>
                  <a:srgbClr val="FF0000"/>
                </a:solidFill>
              </a:rPr>
              <a:t>01/01/2022 </a:t>
            </a:r>
            <a:r>
              <a:rPr lang="tr-TR" sz="2400" b="1" u="sng" dirty="0">
                <a:solidFill>
                  <a:srgbClr val="FF0000"/>
                </a:solidFill>
              </a:rPr>
              <a:t>ile </a:t>
            </a:r>
            <a:r>
              <a:rPr lang="tr-TR" sz="2400" b="1" u="sng" dirty="0" smtClean="0">
                <a:solidFill>
                  <a:srgbClr val="FF0000"/>
                </a:solidFill>
              </a:rPr>
              <a:t>31/03/2022 </a:t>
            </a:r>
            <a:r>
              <a:rPr lang="tr-TR" sz="2400" dirty="0"/>
              <a:t>tarihleri arasında (bu tarihler dâhil</a:t>
            </a:r>
            <a:r>
              <a:rPr lang="tr-TR" sz="2400" dirty="0" smtClean="0"/>
              <a:t>)</a:t>
            </a:r>
          </a:p>
          <a:p>
            <a:pPr marL="0" indent="0" algn="just">
              <a:buNone/>
            </a:pPr>
            <a:r>
              <a:rPr lang="tr-TR" sz="2400" dirty="0" smtClean="0"/>
              <a:t> </a:t>
            </a:r>
            <a:r>
              <a:rPr lang="tr-TR" sz="2400" dirty="0"/>
              <a:t>gerçekleştirilen kısımlar </a:t>
            </a:r>
            <a:r>
              <a:rPr lang="tr-TR" sz="2400" dirty="0" smtClean="0"/>
              <a:t>için mal </a:t>
            </a:r>
            <a:r>
              <a:rPr lang="tr-TR" sz="2400" dirty="0"/>
              <a:t>ve hizmet alımları ile </a:t>
            </a:r>
            <a:r>
              <a:rPr lang="tr-TR" sz="2400" dirty="0" smtClean="0"/>
              <a:t>yapım</a:t>
            </a:r>
          </a:p>
          <a:p>
            <a:pPr marL="0" indent="0" algn="just">
              <a:buNone/>
            </a:pPr>
            <a:r>
              <a:rPr lang="tr-TR" sz="2400" dirty="0" smtClean="0"/>
              <a:t> </a:t>
            </a:r>
            <a:r>
              <a:rPr lang="tr-TR" sz="2400" dirty="0"/>
              <a:t>işlerine ilişkin </a:t>
            </a:r>
            <a:r>
              <a:rPr lang="tr-TR" sz="2400" dirty="0" smtClean="0"/>
              <a:t>ek fiyat </a:t>
            </a:r>
            <a:r>
              <a:rPr lang="tr-TR" sz="2400" dirty="0"/>
              <a:t>farkı </a:t>
            </a:r>
            <a:r>
              <a:rPr lang="tr-TR" sz="2400" dirty="0" smtClean="0"/>
              <a:t>hesaplanacaktır.     </a:t>
            </a:r>
            <a:endParaRPr lang="tr-TR" sz="2400" dirty="0"/>
          </a:p>
          <a:p>
            <a:pPr marL="0" indent="0">
              <a:buFont typeface="Wingdings 3" charset="2"/>
              <a:buNone/>
            </a:pPr>
            <a:endParaRPr lang="tr-TR" sz="2400" dirty="0"/>
          </a:p>
        </p:txBody>
      </p:sp>
    </p:spTree>
    <p:extLst>
      <p:ext uri="{BB962C8B-B14F-4D97-AF65-F5344CB8AC3E}">
        <p14:creationId xmlns:p14="http://schemas.microsoft.com/office/powerpoint/2010/main" val="12645070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44083" y="192117"/>
            <a:ext cx="8973742" cy="1038167"/>
          </a:xfrm>
        </p:spPr>
        <p:txBody>
          <a:bodyPr/>
          <a:lstStyle/>
          <a:p>
            <a:pPr algn="ctr"/>
            <a:r>
              <a:rPr lang="tr-TR" dirty="0" smtClean="0"/>
              <a:t>EK FİYAT FARKI NASIL HESAPLANIR?</a:t>
            </a:r>
            <a:endParaRPr lang="tr-TR" dirty="0"/>
          </a:p>
        </p:txBody>
      </p:sp>
      <p:sp>
        <p:nvSpPr>
          <p:cNvPr id="5" name="İçerik Yer Tutucusu 2"/>
          <p:cNvSpPr txBox="1">
            <a:spLocks/>
          </p:cNvSpPr>
          <p:nvPr/>
        </p:nvSpPr>
        <p:spPr>
          <a:xfrm>
            <a:off x="351136" y="958735"/>
            <a:ext cx="9559636" cy="5225934"/>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endParaRPr lang="tr-TR" sz="2400" dirty="0"/>
          </a:p>
          <a:p>
            <a:pPr marL="0" indent="0">
              <a:buNone/>
            </a:pPr>
            <a:r>
              <a:rPr lang="tr-TR" sz="2400" dirty="0" smtClean="0">
                <a:solidFill>
                  <a:schemeClr val="accent3">
                    <a:lumMod val="75000"/>
                  </a:schemeClr>
                </a:solidFill>
              </a:rPr>
              <a:t>TEMEL ENDEKS NEDİR?(</a:t>
            </a:r>
            <a:r>
              <a:rPr lang="tr-TR" sz="2400" dirty="0" err="1" smtClean="0">
                <a:solidFill>
                  <a:schemeClr val="accent3">
                    <a:lumMod val="75000"/>
                  </a:schemeClr>
                </a:solidFill>
              </a:rPr>
              <a:t>Go</a:t>
            </a:r>
            <a:r>
              <a:rPr lang="tr-TR" sz="2400" dirty="0" smtClean="0">
                <a:solidFill>
                  <a:schemeClr val="accent3">
                    <a:lumMod val="75000"/>
                  </a:schemeClr>
                </a:solidFill>
              </a:rPr>
              <a:t>)</a:t>
            </a:r>
          </a:p>
          <a:p>
            <a:pPr marL="0" indent="0">
              <a:buNone/>
            </a:pPr>
            <a:endParaRPr lang="tr-TR" sz="2400" dirty="0" smtClean="0"/>
          </a:p>
          <a:p>
            <a:r>
              <a:rPr lang="tr-TR" sz="2400" dirty="0" smtClean="0"/>
              <a:t>1/7/2021 </a:t>
            </a:r>
            <a:r>
              <a:rPr lang="tr-TR" sz="2400" dirty="0"/>
              <a:t>tarihinden önce ihale edilen işlerde 2021 yılı Haziran ayına ait olarak Türkiye İstatistik Kurumu tarafından yayımlanan ilgili </a:t>
            </a:r>
            <a:r>
              <a:rPr lang="tr-TR" sz="2400" dirty="0" smtClean="0"/>
              <a:t>endeksi</a:t>
            </a:r>
          </a:p>
          <a:p>
            <a:pPr marL="0" indent="0">
              <a:buNone/>
            </a:pPr>
            <a:endParaRPr lang="tr-TR" sz="2400" dirty="0" smtClean="0"/>
          </a:p>
          <a:p>
            <a:r>
              <a:rPr lang="tr-TR" sz="2400" dirty="0" smtClean="0"/>
              <a:t> </a:t>
            </a:r>
            <a:r>
              <a:rPr lang="tr-TR" sz="2400" dirty="0"/>
              <a:t>1/7/2021 ile </a:t>
            </a:r>
            <a:r>
              <a:rPr lang="tr-TR" sz="2400" dirty="0" smtClean="0"/>
              <a:t>31/03/2022 </a:t>
            </a:r>
            <a:r>
              <a:rPr lang="tr-TR" sz="2400" dirty="0"/>
              <a:t>tarihleri arasında (bu tarihler dâhil) ihalesi yapılan işlerde ihale tarihinin (son teklif verme tarihinin) içinde bulunduğu aya ait olarak Türkiye İstatistik Kurumu tarafından yayımlanan ilgili </a:t>
            </a:r>
            <a:r>
              <a:rPr lang="tr-TR" sz="2400" dirty="0" smtClean="0"/>
              <a:t>endeksi ifade eder</a:t>
            </a:r>
          </a:p>
        </p:txBody>
      </p:sp>
    </p:spTree>
    <p:extLst>
      <p:ext uri="{BB962C8B-B14F-4D97-AF65-F5344CB8AC3E}">
        <p14:creationId xmlns:p14="http://schemas.microsoft.com/office/powerpoint/2010/main" val="11714425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44083" y="192117"/>
            <a:ext cx="8973742" cy="1038167"/>
          </a:xfrm>
        </p:spPr>
        <p:txBody>
          <a:bodyPr/>
          <a:lstStyle/>
          <a:p>
            <a:pPr algn="ctr"/>
            <a:r>
              <a:rPr lang="tr-TR" dirty="0" smtClean="0"/>
              <a:t>EK FİYAT FARKI NASIL HESAPLANIR?</a:t>
            </a:r>
            <a:endParaRPr lang="tr-TR" dirty="0"/>
          </a:p>
        </p:txBody>
      </p:sp>
      <p:sp>
        <p:nvSpPr>
          <p:cNvPr id="5" name="İçerik Yer Tutucusu 2"/>
          <p:cNvSpPr txBox="1">
            <a:spLocks/>
          </p:cNvSpPr>
          <p:nvPr/>
        </p:nvSpPr>
        <p:spPr>
          <a:xfrm>
            <a:off x="351136" y="958735"/>
            <a:ext cx="9559636" cy="556675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tr-TR" sz="2400" dirty="0" smtClean="0">
                <a:solidFill>
                  <a:schemeClr val="accent3">
                    <a:lumMod val="75000"/>
                  </a:schemeClr>
                </a:solidFill>
              </a:rPr>
              <a:t>E Katsayısı NEDİR?</a:t>
            </a:r>
          </a:p>
          <a:p>
            <a:pPr marL="0" indent="0">
              <a:buNone/>
            </a:pPr>
            <a:endParaRPr lang="tr-TR" sz="2400" dirty="0" smtClean="0">
              <a:solidFill>
                <a:schemeClr val="accent3">
                  <a:lumMod val="75000"/>
                </a:schemeClr>
              </a:solidFill>
            </a:endParaRPr>
          </a:p>
          <a:p>
            <a:r>
              <a:rPr lang="tr-TR" sz="2400" dirty="0"/>
              <a:t>İhale dokümanında fiyat farkı hesaplanmayacağı düzenlenen </a:t>
            </a:r>
            <a:r>
              <a:rPr lang="tr-TR" sz="2400" dirty="0" smtClean="0"/>
              <a:t>sözleşmelerde</a:t>
            </a:r>
            <a:endParaRPr lang="tr-TR" sz="2400" dirty="0"/>
          </a:p>
          <a:p>
            <a:pPr marL="0" indent="0" algn="ctr">
              <a:buNone/>
            </a:pPr>
            <a:r>
              <a:rPr lang="tr-TR" sz="2400" dirty="0" smtClean="0">
                <a:solidFill>
                  <a:srgbClr val="FFFF00"/>
                </a:solidFill>
              </a:rPr>
              <a:t>E=0,56</a:t>
            </a:r>
          </a:p>
          <a:p>
            <a:r>
              <a:rPr lang="tr-TR" sz="2400" dirty="0" smtClean="0"/>
              <a:t>Yİ-ÜFE </a:t>
            </a:r>
            <a:r>
              <a:rPr lang="tr-TR" sz="2400" dirty="0"/>
              <a:t>Genel” endeksi esas alınarak fiyat farkı hesaplanacağı düzenlenen </a:t>
            </a:r>
            <a:r>
              <a:rPr lang="tr-TR" sz="2400" dirty="0" smtClean="0"/>
              <a:t>sözleşmelerde </a:t>
            </a:r>
          </a:p>
          <a:p>
            <a:pPr marL="0" indent="0" algn="ctr">
              <a:buNone/>
            </a:pPr>
            <a:r>
              <a:rPr lang="tr-TR" sz="2400" dirty="0" smtClean="0">
                <a:solidFill>
                  <a:srgbClr val="FFFF00"/>
                </a:solidFill>
              </a:rPr>
              <a:t>E=0,41</a:t>
            </a:r>
            <a:r>
              <a:rPr lang="tr-TR" sz="2400" dirty="0" smtClean="0"/>
              <a:t> </a:t>
            </a:r>
          </a:p>
          <a:p>
            <a:r>
              <a:rPr lang="tr-TR" sz="2400" dirty="0"/>
              <a:t>F</a:t>
            </a:r>
            <a:r>
              <a:rPr lang="tr-TR" sz="2400" dirty="0" smtClean="0"/>
              <a:t>iyat </a:t>
            </a:r>
            <a:r>
              <a:rPr lang="tr-TR" sz="2400" dirty="0"/>
              <a:t>farkı hesabında kullanılacak girdilerin ağırlık oranlarına ilişkin temsil katsayıları </a:t>
            </a:r>
            <a:r>
              <a:rPr lang="tr-TR" sz="2400" dirty="0" smtClean="0"/>
              <a:t>ile hesaplanacağı düzenlenen sözleşmelerde </a:t>
            </a:r>
          </a:p>
          <a:p>
            <a:pPr marL="0" indent="0" algn="ctr">
              <a:buNone/>
            </a:pPr>
            <a:r>
              <a:rPr lang="tr-TR" sz="2400" dirty="0" smtClean="0">
                <a:solidFill>
                  <a:srgbClr val="FFFF00"/>
                </a:solidFill>
              </a:rPr>
              <a:t>E=0,33</a:t>
            </a:r>
          </a:p>
        </p:txBody>
      </p:sp>
    </p:spTree>
    <p:extLst>
      <p:ext uri="{BB962C8B-B14F-4D97-AF65-F5344CB8AC3E}">
        <p14:creationId xmlns:p14="http://schemas.microsoft.com/office/powerpoint/2010/main" val="9944264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9506" y="250306"/>
            <a:ext cx="10607039" cy="1038167"/>
          </a:xfrm>
        </p:spPr>
        <p:txBody>
          <a:bodyPr>
            <a:normAutofit fontScale="90000"/>
          </a:bodyPr>
          <a:lstStyle/>
          <a:p>
            <a:pPr algn="ctr"/>
            <a:r>
              <a:rPr lang="tr-TR" dirty="0"/>
              <a:t>YAPIM İŞLERİNDE EK FİYAT </a:t>
            </a:r>
            <a:r>
              <a:rPr lang="tr-TR" dirty="0" smtClean="0"/>
              <a:t>FARKI NASIL HESAPLANIR?</a:t>
            </a:r>
            <a:endParaRPr lang="tr-TR" dirty="0"/>
          </a:p>
        </p:txBody>
      </p:sp>
      <p:sp>
        <p:nvSpPr>
          <p:cNvPr id="5" name="İçerik Yer Tutucusu 2"/>
          <p:cNvSpPr txBox="1">
            <a:spLocks/>
          </p:cNvSpPr>
          <p:nvPr/>
        </p:nvSpPr>
        <p:spPr>
          <a:xfrm>
            <a:off x="598516" y="3302924"/>
            <a:ext cx="9559636" cy="328075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tr-TR" sz="2400" dirty="0" err="1" smtClean="0">
                <a:solidFill>
                  <a:schemeClr val="tx1"/>
                </a:solidFill>
              </a:rPr>
              <a:t>Pn</a:t>
            </a:r>
            <a:r>
              <a:rPr lang="tr-TR" sz="2400" dirty="0" smtClean="0">
                <a:solidFill>
                  <a:schemeClr val="tx1"/>
                </a:solidFill>
              </a:rPr>
              <a:t>          Fiyat farkı katsayısı</a:t>
            </a:r>
          </a:p>
          <a:p>
            <a:pPr marL="0" indent="0">
              <a:buNone/>
            </a:pPr>
            <a:r>
              <a:rPr lang="tr-TR" sz="2400" dirty="0" err="1" smtClean="0">
                <a:solidFill>
                  <a:schemeClr val="tx1"/>
                </a:solidFill>
              </a:rPr>
              <a:t>Go</a:t>
            </a:r>
            <a:r>
              <a:rPr lang="tr-TR" sz="2400" dirty="0" smtClean="0">
                <a:solidFill>
                  <a:schemeClr val="tx1"/>
                </a:solidFill>
              </a:rPr>
              <a:t>          Temel Endeks       </a:t>
            </a:r>
            <a:r>
              <a:rPr lang="tr-TR" sz="2400" dirty="0" err="1" smtClean="0">
                <a:solidFill>
                  <a:schemeClr val="tx1"/>
                </a:solidFill>
              </a:rPr>
              <a:t>Gn</a:t>
            </a:r>
            <a:r>
              <a:rPr lang="tr-TR" sz="2400" dirty="0" smtClean="0">
                <a:solidFill>
                  <a:schemeClr val="tx1"/>
                </a:solidFill>
              </a:rPr>
              <a:t>        Güncel Endeks</a:t>
            </a:r>
          </a:p>
          <a:p>
            <a:pPr marL="0" indent="0">
              <a:buNone/>
            </a:pPr>
            <a:r>
              <a:rPr lang="tr-TR" sz="2400" dirty="0" smtClean="0">
                <a:solidFill>
                  <a:schemeClr val="tx1"/>
                </a:solidFill>
              </a:rPr>
              <a:t>Fe          Ek fiyat farkı tutarı</a:t>
            </a:r>
          </a:p>
          <a:p>
            <a:pPr marL="0" indent="0">
              <a:buNone/>
            </a:pPr>
            <a:r>
              <a:rPr lang="tr-TR" sz="2400" dirty="0" smtClean="0">
                <a:solidFill>
                  <a:schemeClr val="tx1"/>
                </a:solidFill>
              </a:rPr>
              <a:t>An          BF işlerde </a:t>
            </a:r>
            <a:r>
              <a:rPr lang="tr-TR" sz="2400" dirty="0">
                <a:solidFill>
                  <a:schemeClr val="tx1"/>
                </a:solidFill>
              </a:rPr>
              <a:t>uygulama ayında </a:t>
            </a:r>
            <a:r>
              <a:rPr lang="tr-TR" sz="2400" b="1" u="sng" dirty="0">
                <a:solidFill>
                  <a:srgbClr val="FFC000"/>
                </a:solidFill>
              </a:rPr>
              <a:t>gerçekleşen</a:t>
            </a:r>
            <a:r>
              <a:rPr lang="tr-TR" sz="2400" dirty="0">
                <a:solidFill>
                  <a:schemeClr val="tx1"/>
                </a:solidFill>
              </a:rPr>
              <a:t> iş </a:t>
            </a:r>
            <a:r>
              <a:rPr lang="tr-TR" sz="2400" dirty="0" smtClean="0">
                <a:solidFill>
                  <a:schemeClr val="tx1"/>
                </a:solidFill>
              </a:rPr>
              <a:t>kalemlerinin sözleşme </a:t>
            </a:r>
            <a:r>
              <a:rPr lang="tr-TR" sz="2400" dirty="0">
                <a:solidFill>
                  <a:schemeClr val="tx1"/>
                </a:solidFill>
              </a:rPr>
              <a:t>birim fiyatlarıyla çarpılması sonucu bulunan tutarı (TL), </a:t>
            </a:r>
            <a:r>
              <a:rPr lang="tr-TR" sz="2400" dirty="0" smtClean="0">
                <a:solidFill>
                  <a:schemeClr val="tx1"/>
                </a:solidFill>
              </a:rPr>
              <a:t>ATGB işlerde </a:t>
            </a:r>
            <a:r>
              <a:rPr lang="tr-TR" sz="2400" dirty="0">
                <a:solidFill>
                  <a:schemeClr val="tx1"/>
                </a:solidFill>
              </a:rPr>
              <a:t>ise uygulama ayında </a:t>
            </a:r>
            <a:r>
              <a:rPr lang="tr-TR" sz="2400" b="1" u="sng" dirty="0">
                <a:solidFill>
                  <a:srgbClr val="FFC000"/>
                </a:solidFill>
              </a:rPr>
              <a:t>gerçekleşen</a:t>
            </a:r>
            <a:r>
              <a:rPr lang="tr-TR" sz="2400" dirty="0">
                <a:solidFill>
                  <a:schemeClr val="tx1"/>
                </a:solidFill>
              </a:rPr>
              <a:t> ilerleme yüzdesiyle sözleşme bedelinin çarpılması sonucu bulunan tutarı (TL),</a:t>
            </a:r>
          </a:p>
          <a:p>
            <a:pPr marL="0" indent="0">
              <a:buNone/>
            </a:pPr>
            <a:endParaRPr lang="tr-TR" sz="2400" dirty="0">
              <a:solidFill>
                <a:schemeClr val="tx1"/>
              </a:solidFill>
            </a:endParaRPr>
          </a:p>
          <a:p>
            <a:pPr marL="0" indent="0" algn="ctr">
              <a:buNone/>
            </a:pPr>
            <a:endParaRPr lang="tr-TR" sz="2400" dirty="0" smtClean="0">
              <a:solidFill>
                <a:srgbClr val="FFFF00"/>
              </a:solidFill>
            </a:endParaRPr>
          </a:p>
        </p:txBody>
      </p:sp>
      <p:sp>
        <p:nvSpPr>
          <p:cNvPr id="8" name="Çentikli Sağ Ok 7"/>
          <p:cNvSpPr/>
          <p:nvPr/>
        </p:nvSpPr>
        <p:spPr>
          <a:xfrm>
            <a:off x="4987636" y="3941621"/>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Çentikli Sağ Ok 10"/>
          <p:cNvSpPr/>
          <p:nvPr/>
        </p:nvSpPr>
        <p:spPr>
          <a:xfrm>
            <a:off x="1230283" y="3462253"/>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Çentikli Sağ Ok 11"/>
          <p:cNvSpPr/>
          <p:nvPr/>
        </p:nvSpPr>
        <p:spPr>
          <a:xfrm>
            <a:off x="1230282" y="3941621"/>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Çentikli Sağ Ok 12"/>
          <p:cNvSpPr/>
          <p:nvPr/>
        </p:nvSpPr>
        <p:spPr>
          <a:xfrm>
            <a:off x="1230282" y="4442231"/>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İçerik Yer Tutucusu 2"/>
          <p:cNvSpPr txBox="1">
            <a:spLocks/>
          </p:cNvSpPr>
          <p:nvPr/>
        </p:nvSpPr>
        <p:spPr>
          <a:xfrm>
            <a:off x="1379912" y="932869"/>
            <a:ext cx="7996844" cy="2035696"/>
          </a:xfrm>
          <a:prstGeom prst="rect">
            <a:avLst/>
          </a:prstGeom>
          <a:solidFill>
            <a:schemeClr val="accent3">
              <a:lumMod val="50000"/>
            </a:schemeClr>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tr-TR" sz="2400" dirty="0" smtClean="0">
                <a:solidFill>
                  <a:srgbClr val="FFFF00"/>
                </a:solidFill>
              </a:rPr>
              <a:t>a ve b </a:t>
            </a:r>
            <a:r>
              <a:rPr lang="tr-TR" sz="2400" dirty="0" err="1" smtClean="0">
                <a:solidFill>
                  <a:srgbClr val="FFFF00"/>
                </a:solidFill>
              </a:rPr>
              <a:t>bendleri</a:t>
            </a:r>
            <a:r>
              <a:rPr lang="tr-TR" sz="2400" dirty="0" smtClean="0">
                <a:solidFill>
                  <a:srgbClr val="FFFF00"/>
                </a:solidFill>
              </a:rPr>
              <a:t> için</a:t>
            </a:r>
            <a:endParaRPr lang="tr-TR" sz="2400" dirty="0">
              <a:solidFill>
                <a:srgbClr val="FFFF00"/>
              </a:solidFill>
            </a:endParaRPr>
          </a:p>
          <a:p>
            <a:pPr marL="0" indent="0" algn="ctr">
              <a:buNone/>
            </a:pPr>
            <a:r>
              <a:rPr lang="tr-TR" sz="2400" dirty="0" err="1">
                <a:solidFill>
                  <a:schemeClr val="tx1"/>
                </a:solidFill>
              </a:rPr>
              <a:t>Pn</a:t>
            </a:r>
            <a:r>
              <a:rPr lang="tr-TR" sz="2400" dirty="0">
                <a:solidFill>
                  <a:schemeClr val="tx1"/>
                </a:solidFill>
              </a:rPr>
              <a:t>= </a:t>
            </a:r>
            <a:r>
              <a:rPr lang="tr-TR" sz="2400" dirty="0" err="1" smtClean="0">
                <a:solidFill>
                  <a:schemeClr val="tx1"/>
                </a:solidFill>
              </a:rPr>
              <a:t>Gn</a:t>
            </a:r>
            <a:r>
              <a:rPr lang="tr-TR" sz="2400" dirty="0" smtClean="0">
                <a:solidFill>
                  <a:schemeClr val="tx1"/>
                </a:solidFill>
              </a:rPr>
              <a:t>/</a:t>
            </a:r>
            <a:r>
              <a:rPr lang="tr-TR" sz="2400" smtClean="0">
                <a:solidFill>
                  <a:schemeClr val="tx1"/>
                </a:solidFill>
              </a:rPr>
              <a:t>Go</a:t>
            </a:r>
            <a:endParaRPr lang="tr-TR" sz="2400" dirty="0" smtClean="0">
              <a:solidFill>
                <a:schemeClr val="tx1"/>
              </a:solidFill>
            </a:endParaRPr>
          </a:p>
          <a:p>
            <a:pPr marL="0" indent="0" algn="ctr">
              <a:buNone/>
            </a:pPr>
            <a:r>
              <a:rPr lang="tr-TR" sz="2400" dirty="0" smtClean="0">
                <a:solidFill>
                  <a:schemeClr val="tx1"/>
                </a:solidFill>
              </a:rPr>
              <a:t>olmak </a:t>
            </a:r>
            <a:r>
              <a:rPr lang="tr-TR" sz="2400" dirty="0">
                <a:solidFill>
                  <a:schemeClr val="tx1"/>
                </a:solidFill>
              </a:rPr>
              <a:t>üzere, </a:t>
            </a:r>
          </a:p>
          <a:p>
            <a:pPr marL="0" indent="0" algn="ctr">
              <a:buNone/>
            </a:pPr>
            <a:r>
              <a:rPr lang="tr-TR" sz="2400" dirty="0">
                <a:solidFill>
                  <a:schemeClr val="tx1"/>
                </a:solidFill>
              </a:rPr>
              <a:t>Fe = An  x E x ( </a:t>
            </a:r>
            <a:r>
              <a:rPr lang="tr-TR" sz="2400" dirty="0" err="1">
                <a:solidFill>
                  <a:schemeClr val="tx1"/>
                </a:solidFill>
              </a:rPr>
              <a:t>Pn</a:t>
            </a:r>
            <a:r>
              <a:rPr lang="tr-TR" sz="2400" dirty="0">
                <a:solidFill>
                  <a:schemeClr val="tx1"/>
                </a:solidFill>
              </a:rPr>
              <a:t> - 1 ) </a:t>
            </a:r>
            <a:r>
              <a:rPr lang="tr-TR" sz="2400" dirty="0" smtClean="0">
                <a:solidFill>
                  <a:schemeClr val="tx1"/>
                </a:solidFill>
              </a:rPr>
              <a:t>formülü kullanılır</a:t>
            </a:r>
          </a:p>
          <a:p>
            <a:pPr marL="0" indent="0" algn="ctr">
              <a:buNone/>
            </a:pPr>
            <a:endParaRPr lang="tr-TR" sz="2400" dirty="0">
              <a:solidFill>
                <a:schemeClr val="tx1"/>
              </a:solidFill>
            </a:endParaRPr>
          </a:p>
          <a:p>
            <a:pPr marL="0" indent="0" algn="ctr">
              <a:buNone/>
            </a:pPr>
            <a:endParaRPr lang="tr-TR" sz="2400" dirty="0" smtClean="0">
              <a:solidFill>
                <a:srgbClr val="FFFF00"/>
              </a:solidFill>
            </a:endParaRPr>
          </a:p>
        </p:txBody>
      </p:sp>
      <p:sp>
        <p:nvSpPr>
          <p:cNvPr id="15" name="Çentikli Sağ Ok 14"/>
          <p:cNvSpPr/>
          <p:nvPr/>
        </p:nvSpPr>
        <p:spPr>
          <a:xfrm>
            <a:off x="1230281" y="4916518"/>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739788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41069" y="260203"/>
            <a:ext cx="10241280" cy="584775"/>
          </a:xfrm>
          <a:prstGeom prst="rect">
            <a:avLst/>
          </a:prstGeom>
        </p:spPr>
        <p:txBody>
          <a:bodyPr wrap="square">
            <a:spAutoFit/>
          </a:bodyPr>
          <a:lstStyle/>
          <a:p>
            <a:pPr algn="ctr"/>
            <a:r>
              <a:rPr lang="tr-TR" sz="3200" dirty="0">
                <a:solidFill>
                  <a:srgbClr val="90C226"/>
                </a:solidFill>
                <a:ea typeface="+mj-ea"/>
                <a:cs typeface="+mj-cs"/>
              </a:rPr>
              <a:t>YAPIM İŞLERİNDE EK FİYAT FARKI NASIL HESAPLANIR?</a:t>
            </a:r>
            <a:endParaRPr lang="tr-TR" sz="3200" dirty="0"/>
          </a:p>
        </p:txBody>
      </p:sp>
      <p:graphicFrame>
        <p:nvGraphicFramePr>
          <p:cNvPr id="8" name="Nesne 7"/>
          <p:cNvGraphicFramePr>
            <a:graphicFrameLocks noChangeAspect="1"/>
          </p:cNvGraphicFramePr>
          <p:nvPr>
            <p:extLst>
              <p:ext uri="{D42A27DB-BD31-4B8C-83A1-F6EECF244321}">
                <p14:modId xmlns:p14="http://schemas.microsoft.com/office/powerpoint/2010/main" val="708208744"/>
              </p:ext>
            </p:extLst>
          </p:nvPr>
        </p:nvGraphicFramePr>
        <p:xfrm>
          <a:off x="735214" y="1238135"/>
          <a:ext cx="9172166" cy="4697152"/>
        </p:xfrm>
        <a:graphic>
          <a:graphicData uri="http://schemas.openxmlformats.org/presentationml/2006/ole">
            <mc:AlternateContent xmlns:mc="http://schemas.openxmlformats.org/markup-compatibility/2006">
              <mc:Choice xmlns:v="urn:schemas-microsoft-com:vml" Requires="v">
                <p:oleObj spid="_x0000_s2127" name="Çalışma Sayfası" r:id="rId3" imgW="12887481" imgH="6600953" progId="Excel.Sheet.12">
                  <p:embed/>
                </p:oleObj>
              </mc:Choice>
              <mc:Fallback>
                <p:oleObj name="Çalışma Sayfası" r:id="rId3" imgW="12887481" imgH="6600953" progId="Excel.Sheet.12">
                  <p:embed/>
                  <p:pic>
                    <p:nvPicPr>
                      <p:cNvPr id="0" name=""/>
                      <p:cNvPicPr/>
                      <p:nvPr/>
                    </p:nvPicPr>
                    <p:blipFill>
                      <a:blip r:embed="rId4"/>
                      <a:stretch>
                        <a:fillRect/>
                      </a:stretch>
                    </p:blipFill>
                    <p:spPr>
                      <a:xfrm>
                        <a:off x="735214" y="1238135"/>
                        <a:ext cx="9172166" cy="4697152"/>
                      </a:xfrm>
                      <a:prstGeom prst="rect">
                        <a:avLst/>
                      </a:prstGeom>
                      <a:solidFill>
                        <a:schemeClr val="tx1"/>
                      </a:solidFill>
                    </p:spPr>
                  </p:pic>
                </p:oleObj>
              </mc:Fallback>
            </mc:AlternateContent>
          </a:graphicData>
        </a:graphic>
      </p:graphicFrame>
      <p:sp>
        <p:nvSpPr>
          <p:cNvPr id="9" name="Aşağı Ok 8"/>
          <p:cNvSpPr/>
          <p:nvPr/>
        </p:nvSpPr>
        <p:spPr>
          <a:xfrm>
            <a:off x="7038748" y="1629294"/>
            <a:ext cx="422031" cy="5627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359979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41069" y="260203"/>
            <a:ext cx="10241280" cy="584775"/>
          </a:xfrm>
          <a:prstGeom prst="rect">
            <a:avLst/>
          </a:prstGeom>
        </p:spPr>
        <p:txBody>
          <a:bodyPr wrap="square">
            <a:spAutoFit/>
          </a:bodyPr>
          <a:lstStyle/>
          <a:p>
            <a:pPr algn="ctr"/>
            <a:r>
              <a:rPr lang="tr-TR" sz="3200" dirty="0">
                <a:solidFill>
                  <a:srgbClr val="90C226"/>
                </a:solidFill>
                <a:ea typeface="+mj-ea"/>
                <a:cs typeface="+mj-cs"/>
              </a:rPr>
              <a:t>YAPIM İŞLERİNDE EK FİYAT FARKI NASIL HESAPLANIR?</a:t>
            </a:r>
            <a:endParaRPr lang="tr-TR" sz="3200" dirty="0"/>
          </a:p>
        </p:txBody>
      </p:sp>
      <p:sp>
        <p:nvSpPr>
          <p:cNvPr id="3" name="İçerik Yer Tutucusu 2"/>
          <p:cNvSpPr>
            <a:spLocks noGrp="1"/>
          </p:cNvSpPr>
          <p:nvPr>
            <p:ph idx="1"/>
          </p:nvPr>
        </p:nvSpPr>
        <p:spPr/>
        <p:txBody>
          <a:bodyPr/>
          <a:lstStyle/>
          <a:p>
            <a:endParaRPr lang="tr-TR"/>
          </a:p>
        </p:txBody>
      </p:sp>
      <p:graphicFrame>
        <p:nvGraphicFramePr>
          <p:cNvPr id="7" name="Nesne 6"/>
          <p:cNvGraphicFramePr>
            <a:graphicFrameLocks noChangeAspect="1"/>
          </p:cNvGraphicFramePr>
          <p:nvPr>
            <p:extLst>
              <p:ext uri="{D42A27DB-BD31-4B8C-83A1-F6EECF244321}">
                <p14:modId xmlns:p14="http://schemas.microsoft.com/office/powerpoint/2010/main" val="1550121584"/>
              </p:ext>
            </p:extLst>
          </p:nvPr>
        </p:nvGraphicFramePr>
        <p:xfrm>
          <a:off x="775626" y="1356637"/>
          <a:ext cx="9172166" cy="4697152"/>
        </p:xfrm>
        <a:graphic>
          <a:graphicData uri="http://schemas.openxmlformats.org/presentationml/2006/ole">
            <mc:AlternateContent xmlns:mc="http://schemas.openxmlformats.org/markup-compatibility/2006">
              <mc:Choice xmlns:v="urn:schemas-microsoft-com:vml" Requires="v">
                <p:oleObj spid="_x0000_s5185" name="Çalışma Sayfası" r:id="rId3" imgW="12887481" imgH="6600953" progId="Excel.Sheet.12">
                  <p:embed/>
                </p:oleObj>
              </mc:Choice>
              <mc:Fallback>
                <p:oleObj name="Çalışma Sayfası" r:id="rId3" imgW="12887481" imgH="6600953" progId="Excel.Sheet.12">
                  <p:embed/>
                  <p:pic>
                    <p:nvPicPr>
                      <p:cNvPr id="8" name="Nesne 7"/>
                      <p:cNvPicPr/>
                      <p:nvPr/>
                    </p:nvPicPr>
                    <p:blipFill>
                      <a:blip r:embed="rId4"/>
                      <a:stretch>
                        <a:fillRect/>
                      </a:stretch>
                    </p:blipFill>
                    <p:spPr>
                      <a:xfrm>
                        <a:off x="775626" y="1356637"/>
                        <a:ext cx="9172166" cy="4697152"/>
                      </a:xfrm>
                      <a:prstGeom prst="rect">
                        <a:avLst/>
                      </a:prstGeom>
                      <a:solidFill>
                        <a:schemeClr val="tx1"/>
                      </a:solidFill>
                    </p:spPr>
                  </p:pic>
                </p:oleObj>
              </mc:Fallback>
            </mc:AlternateContent>
          </a:graphicData>
        </a:graphic>
      </p:graphicFrame>
      <p:sp>
        <p:nvSpPr>
          <p:cNvPr id="2" name="Aşağı Ok 1"/>
          <p:cNvSpPr/>
          <p:nvPr/>
        </p:nvSpPr>
        <p:spPr>
          <a:xfrm>
            <a:off x="7155869" y="1866808"/>
            <a:ext cx="422031" cy="5627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7009364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9506" y="250306"/>
            <a:ext cx="10607039" cy="1038167"/>
          </a:xfrm>
        </p:spPr>
        <p:txBody>
          <a:bodyPr>
            <a:normAutofit fontScale="90000"/>
          </a:bodyPr>
          <a:lstStyle/>
          <a:p>
            <a:pPr algn="ctr"/>
            <a:r>
              <a:rPr lang="tr-TR" dirty="0" smtClean="0"/>
              <a:t>HİZMET ALIMLARINDA EK </a:t>
            </a:r>
            <a:r>
              <a:rPr lang="tr-TR" dirty="0"/>
              <a:t>FİYAT </a:t>
            </a:r>
            <a:r>
              <a:rPr lang="tr-TR" dirty="0" smtClean="0"/>
              <a:t>FARKI NASIL HESAPLANIR?</a:t>
            </a:r>
            <a:endParaRPr lang="tr-TR" dirty="0"/>
          </a:p>
        </p:txBody>
      </p:sp>
      <p:sp>
        <p:nvSpPr>
          <p:cNvPr id="5" name="İçerik Yer Tutucusu 2"/>
          <p:cNvSpPr txBox="1">
            <a:spLocks/>
          </p:cNvSpPr>
          <p:nvPr/>
        </p:nvSpPr>
        <p:spPr>
          <a:xfrm>
            <a:off x="598516" y="3302924"/>
            <a:ext cx="9559636" cy="328075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tr-TR" sz="2400" dirty="0" err="1" smtClean="0">
                <a:solidFill>
                  <a:schemeClr val="tx1"/>
                </a:solidFill>
              </a:rPr>
              <a:t>Pn</a:t>
            </a:r>
            <a:r>
              <a:rPr lang="tr-TR" sz="2400" dirty="0" smtClean="0">
                <a:solidFill>
                  <a:schemeClr val="tx1"/>
                </a:solidFill>
              </a:rPr>
              <a:t>          Fiyat farkı katsayısı</a:t>
            </a:r>
          </a:p>
          <a:p>
            <a:pPr marL="0" indent="0">
              <a:buNone/>
            </a:pPr>
            <a:r>
              <a:rPr lang="tr-TR" sz="2400" dirty="0" err="1" smtClean="0">
                <a:solidFill>
                  <a:schemeClr val="tx1"/>
                </a:solidFill>
              </a:rPr>
              <a:t>Go</a:t>
            </a:r>
            <a:r>
              <a:rPr lang="tr-TR" sz="2400" dirty="0" smtClean="0">
                <a:solidFill>
                  <a:schemeClr val="tx1"/>
                </a:solidFill>
              </a:rPr>
              <a:t>          Temel Endeks       </a:t>
            </a:r>
            <a:r>
              <a:rPr lang="tr-TR" sz="2400" dirty="0" err="1" smtClean="0">
                <a:solidFill>
                  <a:schemeClr val="tx1"/>
                </a:solidFill>
              </a:rPr>
              <a:t>Gn</a:t>
            </a:r>
            <a:r>
              <a:rPr lang="tr-TR" sz="2400" dirty="0" smtClean="0">
                <a:solidFill>
                  <a:schemeClr val="tx1"/>
                </a:solidFill>
              </a:rPr>
              <a:t>        Güncel Endeks</a:t>
            </a:r>
          </a:p>
          <a:p>
            <a:pPr marL="0" indent="0">
              <a:buNone/>
            </a:pPr>
            <a:r>
              <a:rPr lang="tr-TR" sz="2400" dirty="0" smtClean="0">
                <a:solidFill>
                  <a:schemeClr val="tx1"/>
                </a:solidFill>
              </a:rPr>
              <a:t>Fe          Ek fiyat farkı tutarı</a:t>
            </a:r>
          </a:p>
          <a:p>
            <a:pPr marL="0" indent="0">
              <a:buNone/>
            </a:pPr>
            <a:r>
              <a:rPr lang="tr-TR" sz="2400" dirty="0" smtClean="0">
                <a:solidFill>
                  <a:schemeClr val="tx1"/>
                </a:solidFill>
              </a:rPr>
              <a:t>An          BF işlerde </a:t>
            </a:r>
            <a:r>
              <a:rPr lang="tr-TR" sz="2400" dirty="0">
                <a:solidFill>
                  <a:schemeClr val="tx1"/>
                </a:solidFill>
              </a:rPr>
              <a:t>uygulama ayında </a:t>
            </a:r>
            <a:r>
              <a:rPr lang="tr-TR" sz="2400" b="1" u="sng" dirty="0">
                <a:solidFill>
                  <a:srgbClr val="FFC000"/>
                </a:solidFill>
              </a:rPr>
              <a:t>gerçekleşen</a:t>
            </a:r>
            <a:r>
              <a:rPr lang="tr-TR" sz="2400" dirty="0">
                <a:solidFill>
                  <a:schemeClr val="tx1"/>
                </a:solidFill>
              </a:rPr>
              <a:t> iş </a:t>
            </a:r>
            <a:r>
              <a:rPr lang="tr-TR" sz="2400" dirty="0" smtClean="0">
                <a:solidFill>
                  <a:schemeClr val="tx1"/>
                </a:solidFill>
              </a:rPr>
              <a:t>kalemlerinin sözleşme </a:t>
            </a:r>
            <a:r>
              <a:rPr lang="tr-TR" sz="2400" dirty="0">
                <a:solidFill>
                  <a:schemeClr val="tx1"/>
                </a:solidFill>
              </a:rPr>
              <a:t>birim fiyatlarıyla çarpılması sonucu bulunan tutarı (TL), </a:t>
            </a:r>
            <a:r>
              <a:rPr lang="tr-TR" sz="2400" dirty="0" smtClean="0">
                <a:solidFill>
                  <a:schemeClr val="tx1"/>
                </a:solidFill>
              </a:rPr>
              <a:t>ATGB işlerde </a:t>
            </a:r>
            <a:r>
              <a:rPr lang="tr-TR" sz="2400" dirty="0">
                <a:solidFill>
                  <a:schemeClr val="tx1"/>
                </a:solidFill>
              </a:rPr>
              <a:t>ise uygulama ayında </a:t>
            </a:r>
            <a:r>
              <a:rPr lang="tr-TR" sz="2400" b="1" u="sng" dirty="0">
                <a:solidFill>
                  <a:srgbClr val="FFC000"/>
                </a:solidFill>
              </a:rPr>
              <a:t>gerçekleşen</a:t>
            </a:r>
            <a:r>
              <a:rPr lang="tr-TR" sz="2400" dirty="0">
                <a:solidFill>
                  <a:schemeClr val="tx1"/>
                </a:solidFill>
              </a:rPr>
              <a:t> ilerleme yüzdesiyle sözleşme bedelinin çarpılması sonucu bulunan tutarı (TL),</a:t>
            </a:r>
          </a:p>
          <a:p>
            <a:pPr marL="0" indent="0">
              <a:buNone/>
            </a:pPr>
            <a:endParaRPr lang="tr-TR" sz="2400" dirty="0">
              <a:solidFill>
                <a:schemeClr val="tx1"/>
              </a:solidFill>
            </a:endParaRPr>
          </a:p>
          <a:p>
            <a:pPr marL="0" indent="0" algn="ctr">
              <a:buNone/>
            </a:pPr>
            <a:endParaRPr lang="tr-TR" sz="2400" dirty="0" smtClean="0">
              <a:solidFill>
                <a:srgbClr val="FFFF00"/>
              </a:solidFill>
            </a:endParaRPr>
          </a:p>
        </p:txBody>
      </p:sp>
      <p:sp>
        <p:nvSpPr>
          <p:cNvPr id="8" name="Çentikli Sağ Ok 7"/>
          <p:cNvSpPr/>
          <p:nvPr/>
        </p:nvSpPr>
        <p:spPr>
          <a:xfrm>
            <a:off x="4987636" y="3941621"/>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Çentikli Sağ Ok 10"/>
          <p:cNvSpPr/>
          <p:nvPr/>
        </p:nvSpPr>
        <p:spPr>
          <a:xfrm>
            <a:off x="1230283" y="3462253"/>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Çentikli Sağ Ok 11"/>
          <p:cNvSpPr/>
          <p:nvPr/>
        </p:nvSpPr>
        <p:spPr>
          <a:xfrm>
            <a:off x="1230282" y="3941621"/>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Çentikli Sağ Ok 12"/>
          <p:cNvSpPr/>
          <p:nvPr/>
        </p:nvSpPr>
        <p:spPr>
          <a:xfrm>
            <a:off x="1230282" y="4442231"/>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İçerik Yer Tutucusu 2"/>
          <p:cNvSpPr txBox="1">
            <a:spLocks/>
          </p:cNvSpPr>
          <p:nvPr/>
        </p:nvSpPr>
        <p:spPr>
          <a:xfrm>
            <a:off x="1379912" y="932869"/>
            <a:ext cx="7996844" cy="2035696"/>
          </a:xfrm>
          <a:prstGeom prst="rect">
            <a:avLst/>
          </a:prstGeom>
          <a:solidFill>
            <a:schemeClr val="accent3">
              <a:lumMod val="50000"/>
            </a:schemeClr>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tr-TR" sz="2400" dirty="0" smtClean="0">
                <a:solidFill>
                  <a:srgbClr val="FFFF00"/>
                </a:solidFill>
              </a:rPr>
              <a:t>a ve b </a:t>
            </a:r>
            <a:r>
              <a:rPr lang="tr-TR" sz="2400" dirty="0" err="1" smtClean="0">
                <a:solidFill>
                  <a:srgbClr val="FFFF00"/>
                </a:solidFill>
              </a:rPr>
              <a:t>bendleri</a:t>
            </a:r>
            <a:r>
              <a:rPr lang="tr-TR" sz="2400" dirty="0" smtClean="0">
                <a:solidFill>
                  <a:srgbClr val="FFFF00"/>
                </a:solidFill>
              </a:rPr>
              <a:t> için</a:t>
            </a:r>
            <a:endParaRPr lang="tr-TR" sz="2400" dirty="0">
              <a:solidFill>
                <a:srgbClr val="FFFF00"/>
              </a:solidFill>
            </a:endParaRPr>
          </a:p>
          <a:p>
            <a:pPr marL="0" indent="0" algn="ctr">
              <a:buNone/>
            </a:pPr>
            <a:r>
              <a:rPr lang="tr-TR" sz="2400" dirty="0" err="1">
                <a:solidFill>
                  <a:schemeClr val="tx1"/>
                </a:solidFill>
              </a:rPr>
              <a:t>Pn</a:t>
            </a:r>
            <a:r>
              <a:rPr lang="tr-TR" sz="2400" dirty="0">
                <a:solidFill>
                  <a:schemeClr val="tx1"/>
                </a:solidFill>
              </a:rPr>
              <a:t>= </a:t>
            </a:r>
            <a:r>
              <a:rPr lang="tr-TR" sz="2400" dirty="0" err="1" smtClean="0">
                <a:solidFill>
                  <a:schemeClr val="tx1"/>
                </a:solidFill>
              </a:rPr>
              <a:t>Gn</a:t>
            </a:r>
            <a:r>
              <a:rPr lang="tr-TR" sz="2400" dirty="0" smtClean="0">
                <a:solidFill>
                  <a:schemeClr val="tx1"/>
                </a:solidFill>
              </a:rPr>
              <a:t>/</a:t>
            </a:r>
            <a:r>
              <a:rPr lang="tr-TR" sz="2400" dirty="0" err="1" smtClean="0">
                <a:solidFill>
                  <a:schemeClr val="tx1"/>
                </a:solidFill>
              </a:rPr>
              <a:t>Go</a:t>
            </a:r>
            <a:endParaRPr lang="tr-TR" sz="2400" dirty="0" smtClean="0">
              <a:solidFill>
                <a:schemeClr val="tx1"/>
              </a:solidFill>
            </a:endParaRPr>
          </a:p>
          <a:p>
            <a:pPr marL="0" indent="0" algn="ctr">
              <a:buNone/>
            </a:pPr>
            <a:r>
              <a:rPr lang="tr-TR" sz="2400" dirty="0" smtClean="0">
                <a:solidFill>
                  <a:schemeClr val="tx1"/>
                </a:solidFill>
              </a:rPr>
              <a:t>olmak </a:t>
            </a:r>
            <a:r>
              <a:rPr lang="tr-TR" sz="2400" dirty="0">
                <a:solidFill>
                  <a:schemeClr val="tx1"/>
                </a:solidFill>
              </a:rPr>
              <a:t>üzere, </a:t>
            </a:r>
          </a:p>
          <a:p>
            <a:pPr marL="0" indent="0" algn="ctr">
              <a:buNone/>
            </a:pPr>
            <a:r>
              <a:rPr lang="tr-TR" sz="2400" dirty="0">
                <a:solidFill>
                  <a:schemeClr val="tx1"/>
                </a:solidFill>
              </a:rPr>
              <a:t>Fe = An  x E x ( </a:t>
            </a:r>
            <a:r>
              <a:rPr lang="tr-TR" sz="2400" dirty="0" err="1">
                <a:solidFill>
                  <a:schemeClr val="tx1"/>
                </a:solidFill>
              </a:rPr>
              <a:t>Pn</a:t>
            </a:r>
            <a:r>
              <a:rPr lang="tr-TR" sz="2400" dirty="0">
                <a:solidFill>
                  <a:schemeClr val="tx1"/>
                </a:solidFill>
              </a:rPr>
              <a:t> - 1 ) </a:t>
            </a:r>
            <a:r>
              <a:rPr lang="tr-TR" sz="2400" dirty="0" smtClean="0">
                <a:solidFill>
                  <a:schemeClr val="tx1"/>
                </a:solidFill>
              </a:rPr>
              <a:t>formülü kullanılır</a:t>
            </a:r>
          </a:p>
          <a:p>
            <a:pPr marL="0" indent="0" algn="ctr">
              <a:buNone/>
            </a:pPr>
            <a:endParaRPr lang="tr-TR" sz="2400" dirty="0">
              <a:solidFill>
                <a:schemeClr val="tx1"/>
              </a:solidFill>
            </a:endParaRPr>
          </a:p>
          <a:p>
            <a:pPr marL="0" indent="0" algn="ctr">
              <a:buNone/>
            </a:pPr>
            <a:endParaRPr lang="tr-TR" sz="2400" dirty="0" smtClean="0">
              <a:solidFill>
                <a:srgbClr val="FFFF00"/>
              </a:solidFill>
            </a:endParaRPr>
          </a:p>
        </p:txBody>
      </p:sp>
      <p:sp>
        <p:nvSpPr>
          <p:cNvPr id="15" name="Çentikli Sağ Ok 14"/>
          <p:cNvSpPr/>
          <p:nvPr/>
        </p:nvSpPr>
        <p:spPr>
          <a:xfrm>
            <a:off x="1230281" y="4916518"/>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8017583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9506" y="250306"/>
            <a:ext cx="10607039" cy="1038167"/>
          </a:xfrm>
        </p:spPr>
        <p:txBody>
          <a:bodyPr>
            <a:normAutofit fontScale="90000"/>
          </a:bodyPr>
          <a:lstStyle/>
          <a:p>
            <a:pPr algn="ctr"/>
            <a:r>
              <a:rPr lang="tr-TR" dirty="0" smtClean="0"/>
              <a:t>HİZMET ALIMLARINDA EK </a:t>
            </a:r>
            <a:r>
              <a:rPr lang="tr-TR" dirty="0"/>
              <a:t>FİYAT </a:t>
            </a:r>
            <a:r>
              <a:rPr lang="tr-TR" dirty="0" smtClean="0"/>
              <a:t>FARKI NASIL HESAPLANIR?</a:t>
            </a:r>
            <a:endParaRPr lang="tr-TR" dirty="0"/>
          </a:p>
        </p:txBody>
      </p:sp>
      <p:sp>
        <p:nvSpPr>
          <p:cNvPr id="5" name="İçerik Yer Tutucusu 2"/>
          <p:cNvSpPr txBox="1">
            <a:spLocks/>
          </p:cNvSpPr>
          <p:nvPr/>
        </p:nvSpPr>
        <p:spPr>
          <a:xfrm>
            <a:off x="598516" y="3164384"/>
            <a:ext cx="9559636" cy="348579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tr-TR" b="1" dirty="0" smtClean="0"/>
              <a:t>a1          Haftalık </a:t>
            </a:r>
            <a:r>
              <a:rPr lang="tr-TR" b="1" dirty="0"/>
              <a:t>çalışma saatinin tamamı idarede kullanılan işçiliklerin ağırlık oranını temsil eden ve 6 </a:t>
            </a:r>
            <a:r>
              <a:rPr lang="tr-TR" b="1" dirty="0" err="1"/>
              <a:t>ncı</a:t>
            </a:r>
            <a:r>
              <a:rPr lang="tr-TR" b="1" dirty="0"/>
              <a:t> maddeye göre fiyat farkı hesaplanan sabit bir </a:t>
            </a:r>
            <a:r>
              <a:rPr lang="tr-TR" b="1" dirty="0" smtClean="0"/>
              <a:t>katsayıyı</a:t>
            </a:r>
            <a:r>
              <a:rPr lang="tr-TR" b="1" dirty="0"/>
              <a:t/>
            </a:r>
            <a:br>
              <a:rPr lang="tr-TR" b="1" dirty="0"/>
            </a:br>
            <a:r>
              <a:rPr lang="tr-TR" b="1" dirty="0" smtClean="0"/>
              <a:t>a2           </a:t>
            </a:r>
            <a:r>
              <a:rPr lang="tr-TR" b="1" dirty="0"/>
              <a:t>Haftalık çalışma saatinin tamamı idarede kullanılmayan işçiliklerin ağırlık oranını temsil eden sabit bir </a:t>
            </a:r>
            <a:r>
              <a:rPr lang="tr-TR" b="1" dirty="0" smtClean="0"/>
              <a:t>katsayıyı</a:t>
            </a:r>
            <a:r>
              <a:rPr lang="tr-TR" b="1" dirty="0"/>
              <a:t/>
            </a:r>
            <a:br>
              <a:rPr lang="tr-TR" b="1" dirty="0"/>
            </a:br>
            <a:r>
              <a:rPr lang="tr-TR" dirty="0"/>
              <a:t>b</a:t>
            </a:r>
            <a:r>
              <a:rPr lang="tr-TR" baseline="-25000" dirty="0"/>
              <a:t>1,1</a:t>
            </a:r>
            <a:r>
              <a:rPr lang="tr-TR" b="1" dirty="0" smtClean="0"/>
              <a:t>           </a:t>
            </a:r>
            <a:r>
              <a:rPr lang="tr-TR" b="1" dirty="0"/>
              <a:t>Akaryakıtın ağırlık oranını temsil eden sabit bir </a:t>
            </a:r>
            <a:r>
              <a:rPr lang="tr-TR" b="1" dirty="0" smtClean="0"/>
              <a:t>katsayıyı </a:t>
            </a:r>
            <a:r>
              <a:rPr lang="tr-TR" dirty="0"/>
              <a:t>(b</a:t>
            </a:r>
            <a:r>
              <a:rPr lang="tr-TR" baseline="-25000" dirty="0"/>
              <a:t>1,1</a:t>
            </a:r>
            <a:r>
              <a:rPr lang="tr-TR" dirty="0"/>
              <a:t>= k x b</a:t>
            </a:r>
            <a:r>
              <a:rPr lang="tr-TR" baseline="-25000" dirty="0"/>
              <a:t>1</a:t>
            </a:r>
            <a:r>
              <a:rPr lang="tr-TR" dirty="0"/>
              <a:t>), </a:t>
            </a:r>
            <a:endParaRPr lang="tr-TR" dirty="0" smtClean="0"/>
          </a:p>
          <a:p>
            <a:pPr marL="0" indent="0">
              <a:buNone/>
            </a:pPr>
            <a:r>
              <a:rPr lang="tr-TR" dirty="0" smtClean="0"/>
              <a:t>b</a:t>
            </a:r>
            <a:r>
              <a:rPr lang="tr-TR" baseline="-25000" dirty="0" smtClean="0"/>
              <a:t>1,2                 </a:t>
            </a:r>
            <a:r>
              <a:rPr lang="tr-TR" dirty="0" smtClean="0"/>
              <a:t>Diğer </a:t>
            </a:r>
            <a:r>
              <a:rPr lang="tr-TR" dirty="0" err="1" smtClean="0"/>
              <a:t>katı,sıvı</a:t>
            </a:r>
            <a:r>
              <a:rPr lang="tr-TR" dirty="0" smtClean="0"/>
              <a:t> </a:t>
            </a:r>
            <a:r>
              <a:rPr lang="tr-TR" dirty="0"/>
              <a:t>yakıtların ağırlık oranını temsil eden </a:t>
            </a:r>
            <a:r>
              <a:rPr lang="tr-TR" dirty="0" err="1" smtClean="0"/>
              <a:t>sbt</a:t>
            </a:r>
            <a:r>
              <a:rPr lang="tr-TR" dirty="0" smtClean="0"/>
              <a:t> katsayı </a:t>
            </a:r>
            <a:r>
              <a:rPr lang="tr-TR" dirty="0"/>
              <a:t>[b</a:t>
            </a:r>
            <a:r>
              <a:rPr lang="tr-TR" baseline="-25000" dirty="0"/>
              <a:t>1,2</a:t>
            </a:r>
            <a:r>
              <a:rPr lang="tr-TR" dirty="0"/>
              <a:t>= (1-k) x b</a:t>
            </a:r>
            <a:r>
              <a:rPr lang="tr-TR" baseline="-25000" dirty="0"/>
              <a:t>1</a:t>
            </a:r>
            <a:r>
              <a:rPr lang="tr-TR" dirty="0" smtClean="0"/>
              <a:t>]</a:t>
            </a:r>
          </a:p>
          <a:p>
            <a:pPr marL="0" indent="0">
              <a:buNone/>
            </a:pPr>
            <a:r>
              <a:rPr lang="tr-TR" b="1" dirty="0"/>
              <a:t/>
            </a:r>
            <a:br>
              <a:rPr lang="tr-TR" b="1" dirty="0"/>
            </a:br>
            <a:r>
              <a:rPr lang="tr-TR" b="1" dirty="0" smtClean="0"/>
              <a:t>b2           </a:t>
            </a:r>
            <a:r>
              <a:rPr lang="tr-TR" b="1" dirty="0"/>
              <a:t>Malzeme veya diğer hizmetlerin ağırlık oranını temsil eden sabit bir </a:t>
            </a:r>
            <a:r>
              <a:rPr lang="tr-TR" b="1" dirty="0" smtClean="0"/>
              <a:t>katsayıyı       c             </a:t>
            </a:r>
            <a:r>
              <a:rPr lang="tr-TR" b="1" dirty="0"/>
              <a:t>Makine ve ekipmanın amortismanına ilişkin ağırlık oranını temsil eden sabit bir </a:t>
            </a:r>
            <a:r>
              <a:rPr lang="tr-TR" b="1" dirty="0" smtClean="0"/>
              <a:t>katsayıyı ifade </a:t>
            </a:r>
            <a:r>
              <a:rPr lang="tr-TR" b="1" dirty="0"/>
              <a:t>eder. </a:t>
            </a:r>
            <a:endParaRPr lang="tr-TR" sz="2400" dirty="0">
              <a:solidFill>
                <a:schemeClr val="tx1"/>
              </a:solidFill>
            </a:endParaRPr>
          </a:p>
          <a:p>
            <a:pPr marL="0" indent="0" algn="ctr">
              <a:buNone/>
            </a:pPr>
            <a:endParaRPr lang="tr-TR" sz="2400" dirty="0" smtClean="0">
              <a:solidFill>
                <a:srgbClr val="FFFF00"/>
              </a:solidFill>
            </a:endParaRPr>
          </a:p>
        </p:txBody>
      </p:sp>
      <p:sp>
        <p:nvSpPr>
          <p:cNvPr id="8" name="Çentikli Sağ Ok 7"/>
          <p:cNvSpPr/>
          <p:nvPr/>
        </p:nvSpPr>
        <p:spPr>
          <a:xfrm>
            <a:off x="1172084" y="4815843"/>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Çentikli Sağ Ok 10"/>
          <p:cNvSpPr/>
          <p:nvPr/>
        </p:nvSpPr>
        <p:spPr>
          <a:xfrm>
            <a:off x="1039081" y="3312163"/>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Çentikli Sağ Ok 11"/>
          <p:cNvSpPr/>
          <p:nvPr/>
        </p:nvSpPr>
        <p:spPr>
          <a:xfrm>
            <a:off x="1055703" y="3864958"/>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Çentikli Sağ Ok 12"/>
          <p:cNvSpPr/>
          <p:nvPr/>
        </p:nvSpPr>
        <p:spPr>
          <a:xfrm>
            <a:off x="1055703" y="4417753"/>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İçerik Yer Tutucusu 2"/>
          <p:cNvSpPr txBox="1">
            <a:spLocks/>
          </p:cNvSpPr>
          <p:nvPr/>
        </p:nvSpPr>
        <p:spPr>
          <a:xfrm>
            <a:off x="1379912" y="932869"/>
            <a:ext cx="7996844" cy="2035696"/>
          </a:xfrm>
          <a:prstGeom prst="rect">
            <a:avLst/>
          </a:prstGeom>
          <a:solidFill>
            <a:schemeClr val="accent3">
              <a:lumMod val="50000"/>
            </a:schemeClr>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tr-TR" sz="2400" dirty="0" smtClean="0">
                <a:solidFill>
                  <a:srgbClr val="FFFF00"/>
                </a:solidFill>
              </a:rPr>
              <a:t>C bendi için</a:t>
            </a:r>
            <a:endParaRPr lang="tr-TR" sz="2400" dirty="0">
              <a:solidFill>
                <a:srgbClr val="FFFF00"/>
              </a:solidFill>
            </a:endParaRPr>
          </a:p>
          <a:p>
            <a:pPr marL="0" indent="0" algn="ctr">
              <a:buNone/>
            </a:pPr>
            <a:r>
              <a:rPr lang="tr-TR" sz="2400" dirty="0" err="1" smtClean="0">
                <a:solidFill>
                  <a:schemeClr val="tx1"/>
                </a:solidFill>
              </a:rPr>
              <a:t>Pn</a:t>
            </a:r>
            <a:r>
              <a:rPr lang="tr-TR" sz="2400" dirty="0" smtClean="0">
                <a:solidFill>
                  <a:schemeClr val="tx1"/>
                </a:solidFill>
              </a:rPr>
              <a:t>=   00000000000000</a:t>
            </a:r>
          </a:p>
          <a:p>
            <a:pPr marL="0" indent="0" algn="ctr">
              <a:buNone/>
            </a:pPr>
            <a:r>
              <a:rPr lang="tr-TR" sz="2400" dirty="0" smtClean="0">
                <a:solidFill>
                  <a:schemeClr val="tx1"/>
                </a:solidFill>
              </a:rPr>
              <a:t> olmak </a:t>
            </a:r>
            <a:r>
              <a:rPr lang="tr-TR" sz="2400" dirty="0">
                <a:solidFill>
                  <a:schemeClr val="tx1"/>
                </a:solidFill>
              </a:rPr>
              <a:t>üzere, </a:t>
            </a:r>
          </a:p>
          <a:p>
            <a:pPr marL="0" indent="0" algn="ctr">
              <a:buNone/>
            </a:pPr>
            <a:r>
              <a:rPr lang="tr-TR" sz="2400" dirty="0">
                <a:solidFill>
                  <a:schemeClr val="tx1"/>
                </a:solidFill>
              </a:rPr>
              <a:t>Fe = An  x E x ( </a:t>
            </a:r>
            <a:r>
              <a:rPr lang="tr-TR" sz="2400" dirty="0" err="1">
                <a:solidFill>
                  <a:schemeClr val="tx1"/>
                </a:solidFill>
              </a:rPr>
              <a:t>Pn</a:t>
            </a:r>
            <a:r>
              <a:rPr lang="tr-TR" sz="2400" dirty="0">
                <a:solidFill>
                  <a:schemeClr val="tx1"/>
                </a:solidFill>
              </a:rPr>
              <a:t> - 1 ) </a:t>
            </a:r>
            <a:r>
              <a:rPr lang="tr-TR" sz="2400" dirty="0" smtClean="0">
                <a:solidFill>
                  <a:schemeClr val="tx1"/>
                </a:solidFill>
              </a:rPr>
              <a:t>formülü kullanılır</a:t>
            </a:r>
          </a:p>
          <a:p>
            <a:pPr marL="0" indent="0" algn="ctr">
              <a:buNone/>
            </a:pPr>
            <a:endParaRPr lang="tr-TR" sz="2400" dirty="0">
              <a:solidFill>
                <a:schemeClr val="tx1"/>
              </a:solidFill>
            </a:endParaRPr>
          </a:p>
          <a:p>
            <a:pPr marL="0" indent="0" algn="ctr">
              <a:buNone/>
            </a:pPr>
            <a:endParaRPr lang="tr-TR" sz="2400" dirty="0" smtClean="0">
              <a:solidFill>
                <a:srgbClr val="FFFF00"/>
              </a:solidFill>
            </a:endParaRPr>
          </a:p>
        </p:txBody>
      </p:sp>
      <p:sp>
        <p:nvSpPr>
          <p:cNvPr id="15" name="Çentikli Sağ Ok 14"/>
          <p:cNvSpPr/>
          <p:nvPr/>
        </p:nvSpPr>
        <p:spPr>
          <a:xfrm>
            <a:off x="1039081" y="5442527"/>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 name="Resim 2"/>
          <p:cNvPicPr>
            <a:picLocks noChangeAspect="1"/>
          </p:cNvPicPr>
          <p:nvPr/>
        </p:nvPicPr>
        <p:blipFill>
          <a:blip r:embed="rId2"/>
          <a:stretch>
            <a:fillRect/>
          </a:stretch>
        </p:blipFill>
        <p:spPr>
          <a:xfrm>
            <a:off x="4519976" y="1484292"/>
            <a:ext cx="3019048" cy="314286"/>
          </a:xfrm>
          <a:prstGeom prst="rect">
            <a:avLst/>
          </a:prstGeom>
          <a:solidFill>
            <a:schemeClr val="tx1"/>
          </a:solidFill>
        </p:spPr>
      </p:pic>
      <p:sp>
        <p:nvSpPr>
          <p:cNvPr id="16" name="Çentikli Sağ Ok 15"/>
          <p:cNvSpPr/>
          <p:nvPr/>
        </p:nvSpPr>
        <p:spPr>
          <a:xfrm>
            <a:off x="1039081" y="5729778"/>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8367153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9506" y="250306"/>
            <a:ext cx="10607039" cy="1038167"/>
          </a:xfrm>
        </p:spPr>
        <p:txBody>
          <a:bodyPr>
            <a:normAutofit fontScale="90000"/>
          </a:bodyPr>
          <a:lstStyle/>
          <a:p>
            <a:pPr algn="ctr"/>
            <a:r>
              <a:rPr lang="tr-TR" dirty="0" smtClean="0"/>
              <a:t>HİZMET ALIMLARINDA EK </a:t>
            </a:r>
            <a:r>
              <a:rPr lang="tr-TR" dirty="0"/>
              <a:t>FİYAT </a:t>
            </a:r>
            <a:r>
              <a:rPr lang="tr-TR" dirty="0" smtClean="0"/>
              <a:t>FARKI NASIL HESAPLANIR?</a:t>
            </a:r>
            <a:endParaRPr lang="tr-TR" dirty="0"/>
          </a:p>
        </p:txBody>
      </p:sp>
      <p:sp>
        <p:nvSpPr>
          <p:cNvPr id="5" name="İçerik Yer Tutucusu 2"/>
          <p:cNvSpPr txBox="1">
            <a:spLocks/>
          </p:cNvSpPr>
          <p:nvPr/>
        </p:nvSpPr>
        <p:spPr>
          <a:xfrm>
            <a:off x="598516" y="3864958"/>
            <a:ext cx="9559636" cy="2785224"/>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tr-TR" b="1" dirty="0" smtClean="0"/>
              <a:t>a1          Haftalık </a:t>
            </a:r>
            <a:r>
              <a:rPr lang="tr-TR" b="1" dirty="0"/>
              <a:t>çalışma saatinin tamamı idarede kullanılan işçiliklerin ağırlık oranını temsil eden ve 6 </a:t>
            </a:r>
            <a:r>
              <a:rPr lang="tr-TR" b="1" dirty="0" err="1"/>
              <a:t>ncı</a:t>
            </a:r>
            <a:r>
              <a:rPr lang="tr-TR" b="1" dirty="0"/>
              <a:t> maddeye göre fiyat farkı hesaplanan sabit bir </a:t>
            </a:r>
            <a:r>
              <a:rPr lang="tr-TR" b="1" dirty="0" smtClean="0"/>
              <a:t>katsayıyı</a:t>
            </a:r>
          </a:p>
          <a:p>
            <a:pPr marL="0" indent="0">
              <a:buNone/>
            </a:pPr>
            <a:r>
              <a:rPr lang="tr-TR" b="1" dirty="0"/>
              <a:t/>
            </a:r>
            <a:br>
              <a:rPr lang="tr-TR" b="1" dirty="0"/>
            </a:br>
            <a:r>
              <a:rPr lang="tr-TR" b="1" dirty="0" smtClean="0"/>
              <a:t>E Katsayısı             0,56 olarak belirlenmiştir.</a:t>
            </a:r>
            <a:endParaRPr lang="tr-TR" sz="2400" dirty="0" smtClean="0">
              <a:solidFill>
                <a:srgbClr val="FFFF00"/>
              </a:solidFill>
            </a:endParaRPr>
          </a:p>
        </p:txBody>
      </p:sp>
      <p:sp>
        <p:nvSpPr>
          <p:cNvPr id="14" name="İçerik Yer Tutucusu 2"/>
          <p:cNvSpPr txBox="1">
            <a:spLocks/>
          </p:cNvSpPr>
          <p:nvPr/>
        </p:nvSpPr>
        <p:spPr>
          <a:xfrm>
            <a:off x="1379912" y="932868"/>
            <a:ext cx="7996844" cy="2601425"/>
          </a:xfrm>
          <a:prstGeom prst="rect">
            <a:avLst/>
          </a:prstGeom>
          <a:solidFill>
            <a:schemeClr val="accent3">
              <a:lumMod val="50000"/>
            </a:schemeClr>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tr-TR" sz="2400" dirty="0">
                <a:solidFill>
                  <a:srgbClr val="FFFF00"/>
                </a:solidFill>
              </a:rPr>
              <a:t>ç</a:t>
            </a:r>
            <a:r>
              <a:rPr lang="tr-TR" sz="2400" dirty="0" smtClean="0">
                <a:solidFill>
                  <a:srgbClr val="FFFF00"/>
                </a:solidFill>
              </a:rPr>
              <a:t> bendi için</a:t>
            </a:r>
          </a:p>
          <a:p>
            <a:pPr marL="0" indent="0" algn="ctr">
              <a:buNone/>
            </a:pPr>
            <a:r>
              <a:rPr lang="tr-TR" sz="2400" dirty="0" smtClean="0">
                <a:solidFill>
                  <a:srgbClr val="FFFF00"/>
                </a:solidFill>
              </a:rPr>
              <a:t>(sadece işçilik </a:t>
            </a:r>
            <a:r>
              <a:rPr lang="tr-TR" sz="2400" dirty="0">
                <a:solidFill>
                  <a:srgbClr val="FFFF00"/>
                </a:solidFill>
              </a:rPr>
              <a:t>asgari ücret artışı yansıtılan işler)</a:t>
            </a:r>
          </a:p>
          <a:p>
            <a:pPr marL="0" indent="0" algn="ctr">
              <a:buNone/>
            </a:pPr>
            <a:r>
              <a:rPr lang="tr-TR" sz="2400" dirty="0" err="1" smtClean="0">
                <a:solidFill>
                  <a:schemeClr val="tx1"/>
                </a:solidFill>
              </a:rPr>
              <a:t>Pn</a:t>
            </a:r>
            <a:r>
              <a:rPr lang="tr-TR" sz="2400" dirty="0" smtClean="0">
                <a:solidFill>
                  <a:schemeClr val="tx1"/>
                </a:solidFill>
              </a:rPr>
              <a:t>= </a:t>
            </a:r>
            <a:r>
              <a:rPr lang="tr-TR" sz="2400" dirty="0"/>
              <a:t>a1+(1-a1) </a:t>
            </a:r>
            <a:r>
              <a:rPr lang="tr-TR" sz="2400" dirty="0" err="1">
                <a:solidFill>
                  <a:schemeClr val="tx1"/>
                </a:solidFill>
              </a:rPr>
              <a:t>Gn</a:t>
            </a:r>
            <a:r>
              <a:rPr lang="tr-TR" sz="2400" dirty="0">
                <a:solidFill>
                  <a:schemeClr val="tx1"/>
                </a:solidFill>
              </a:rPr>
              <a:t>/</a:t>
            </a:r>
            <a:r>
              <a:rPr lang="tr-TR" sz="2400" dirty="0" err="1">
                <a:solidFill>
                  <a:schemeClr val="tx1"/>
                </a:solidFill>
              </a:rPr>
              <a:t>Go</a:t>
            </a:r>
            <a:endParaRPr lang="tr-TR" sz="2400" dirty="0">
              <a:solidFill>
                <a:schemeClr val="tx1"/>
              </a:solidFill>
            </a:endParaRPr>
          </a:p>
          <a:p>
            <a:pPr marL="0" indent="0" algn="ctr">
              <a:buNone/>
            </a:pPr>
            <a:r>
              <a:rPr lang="tr-TR" sz="2400" dirty="0" smtClean="0">
                <a:solidFill>
                  <a:schemeClr val="tx1"/>
                </a:solidFill>
              </a:rPr>
              <a:t>olmak </a:t>
            </a:r>
            <a:r>
              <a:rPr lang="tr-TR" sz="2400" dirty="0">
                <a:solidFill>
                  <a:schemeClr val="tx1"/>
                </a:solidFill>
              </a:rPr>
              <a:t>üzere, </a:t>
            </a:r>
          </a:p>
          <a:p>
            <a:pPr marL="0" indent="0" algn="ctr">
              <a:buNone/>
            </a:pPr>
            <a:r>
              <a:rPr lang="tr-TR" sz="2400" dirty="0">
                <a:solidFill>
                  <a:schemeClr val="tx1"/>
                </a:solidFill>
              </a:rPr>
              <a:t>Fe = An  x E x ( </a:t>
            </a:r>
            <a:r>
              <a:rPr lang="tr-TR" sz="2400" dirty="0" err="1">
                <a:solidFill>
                  <a:schemeClr val="tx1"/>
                </a:solidFill>
              </a:rPr>
              <a:t>Pn</a:t>
            </a:r>
            <a:r>
              <a:rPr lang="tr-TR" sz="2400" dirty="0">
                <a:solidFill>
                  <a:schemeClr val="tx1"/>
                </a:solidFill>
              </a:rPr>
              <a:t> - 1 ) </a:t>
            </a:r>
            <a:r>
              <a:rPr lang="tr-TR" sz="2400" dirty="0" smtClean="0">
                <a:solidFill>
                  <a:schemeClr val="tx1"/>
                </a:solidFill>
              </a:rPr>
              <a:t>formülü kullanılır</a:t>
            </a:r>
          </a:p>
          <a:p>
            <a:pPr marL="0" indent="0" algn="ctr">
              <a:buNone/>
            </a:pPr>
            <a:endParaRPr lang="tr-TR" sz="2400" dirty="0">
              <a:solidFill>
                <a:schemeClr val="tx1"/>
              </a:solidFill>
            </a:endParaRPr>
          </a:p>
          <a:p>
            <a:pPr marL="0" indent="0" algn="ctr">
              <a:buNone/>
            </a:pPr>
            <a:endParaRPr lang="tr-TR" sz="2400" dirty="0" smtClean="0">
              <a:solidFill>
                <a:srgbClr val="FFFF00"/>
              </a:solidFill>
            </a:endParaRPr>
          </a:p>
        </p:txBody>
      </p:sp>
      <p:sp>
        <p:nvSpPr>
          <p:cNvPr id="15" name="Çentikli Sağ Ok 14"/>
          <p:cNvSpPr/>
          <p:nvPr/>
        </p:nvSpPr>
        <p:spPr>
          <a:xfrm>
            <a:off x="1014142" y="4012738"/>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Çentikli Sağ Ok 15"/>
          <p:cNvSpPr/>
          <p:nvPr/>
        </p:nvSpPr>
        <p:spPr>
          <a:xfrm>
            <a:off x="1961795" y="4931757"/>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3150503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41069" y="260203"/>
            <a:ext cx="10241280" cy="584775"/>
          </a:xfrm>
          <a:prstGeom prst="rect">
            <a:avLst/>
          </a:prstGeom>
        </p:spPr>
        <p:txBody>
          <a:bodyPr wrap="square">
            <a:spAutoFit/>
          </a:bodyPr>
          <a:lstStyle/>
          <a:p>
            <a:pPr algn="ctr"/>
            <a:r>
              <a:rPr lang="tr-TR" sz="3200" b="1" dirty="0">
                <a:solidFill>
                  <a:schemeClr val="accent1"/>
                </a:solidFill>
              </a:rPr>
              <a:t>HİZMET ALIMI İSTİSNALARI</a:t>
            </a:r>
          </a:p>
        </p:txBody>
      </p:sp>
      <p:sp>
        <p:nvSpPr>
          <p:cNvPr id="2" name="İçerik Yer Tutucusu 1"/>
          <p:cNvSpPr>
            <a:spLocks noGrp="1"/>
          </p:cNvSpPr>
          <p:nvPr>
            <p:ph idx="1"/>
          </p:nvPr>
        </p:nvSpPr>
        <p:spPr>
          <a:xfrm>
            <a:off x="935028" y="1811455"/>
            <a:ext cx="8596668" cy="3880773"/>
          </a:xfrm>
        </p:spPr>
        <p:txBody>
          <a:bodyPr>
            <a:normAutofit/>
          </a:bodyPr>
          <a:lstStyle/>
          <a:p>
            <a:pPr>
              <a:buFont typeface="Wingdings" panose="05000000000000000000" pitchFamily="2" charset="2"/>
              <a:buChar char="v"/>
            </a:pPr>
            <a:r>
              <a:rPr lang="tr-TR" sz="2400" dirty="0" smtClean="0"/>
              <a:t>Araştırma </a:t>
            </a:r>
            <a:r>
              <a:rPr lang="tr-TR" sz="2400" dirty="0"/>
              <a:t>ve geliştirme, piyasa araştırması ve anket, tanıtım, toplantı, organizasyon, sergileme, mesleki eğitim, fotoğraf, film, fikri ve güzel sanatlar gibi nitelikleri itibarıyla </a:t>
            </a:r>
            <a:r>
              <a:rPr lang="tr-TR" sz="2400" b="1" u="sng" dirty="0">
                <a:solidFill>
                  <a:srgbClr val="FFFF00"/>
                </a:solidFill>
              </a:rPr>
              <a:t>kısa süreli hizmetler </a:t>
            </a:r>
            <a:r>
              <a:rPr lang="tr-TR" sz="2400" dirty="0"/>
              <a:t>ile sigorta, muhasebe ve 4734 sayılı Kanunun 48 inci maddesinde yer alan danışmanlık hizmetlerinden mali ve hukuki nitelikteki hizmet alımlarında bu Esaslara göre ek fiyat farkı </a:t>
            </a:r>
            <a:r>
              <a:rPr lang="tr-TR" sz="2400" b="1" u="sng" dirty="0">
                <a:solidFill>
                  <a:srgbClr val="FFC000"/>
                </a:solidFill>
              </a:rPr>
              <a:t>hesaplanmaz.</a:t>
            </a:r>
          </a:p>
        </p:txBody>
      </p:sp>
    </p:spTree>
    <p:extLst>
      <p:ext uri="{BB962C8B-B14F-4D97-AF65-F5344CB8AC3E}">
        <p14:creationId xmlns:p14="http://schemas.microsoft.com/office/powerpoint/2010/main" val="28021680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41069" y="260203"/>
            <a:ext cx="10241280" cy="584775"/>
          </a:xfrm>
          <a:prstGeom prst="rect">
            <a:avLst/>
          </a:prstGeom>
        </p:spPr>
        <p:txBody>
          <a:bodyPr wrap="square">
            <a:spAutoFit/>
          </a:bodyPr>
          <a:lstStyle/>
          <a:p>
            <a:pPr algn="ctr"/>
            <a:r>
              <a:rPr lang="tr-TR" sz="3200" b="1" dirty="0">
                <a:solidFill>
                  <a:schemeClr val="accent1"/>
                </a:solidFill>
              </a:rPr>
              <a:t>HİZMET ALIMI İSTİSNALARI</a:t>
            </a:r>
          </a:p>
        </p:txBody>
      </p:sp>
      <p:sp>
        <p:nvSpPr>
          <p:cNvPr id="2" name="İçerik Yer Tutucusu 1"/>
          <p:cNvSpPr>
            <a:spLocks noGrp="1"/>
          </p:cNvSpPr>
          <p:nvPr>
            <p:ph idx="1"/>
          </p:nvPr>
        </p:nvSpPr>
        <p:spPr>
          <a:xfrm>
            <a:off x="466104" y="1143240"/>
            <a:ext cx="9510234" cy="5503745"/>
          </a:xfrm>
        </p:spPr>
        <p:txBody>
          <a:bodyPr>
            <a:normAutofit/>
          </a:bodyPr>
          <a:lstStyle/>
          <a:p>
            <a:pPr>
              <a:buFont typeface="Wingdings" panose="05000000000000000000" pitchFamily="2" charset="2"/>
              <a:buChar char="v"/>
            </a:pPr>
            <a:r>
              <a:rPr lang="tr-TR" sz="2400" dirty="0" smtClean="0"/>
              <a:t>4734 sayılı Kanunun 48 inci maddesinde</a:t>
            </a:r>
          </a:p>
          <a:p>
            <a:pPr marL="0" indent="0">
              <a:buNone/>
            </a:pPr>
            <a:r>
              <a:rPr lang="tr-TR" sz="2400" u="sng" dirty="0" smtClean="0"/>
              <a:t>Mimarlık ve mühendislik</a:t>
            </a:r>
            <a:r>
              <a:rPr lang="tr-TR" sz="2400" dirty="0" smtClean="0"/>
              <a:t>, etüt ve </a:t>
            </a:r>
            <a:r>
              <a:rPr lang="tr-TR" sz="2400" u="sng" dirty="0" smtClean="0"/>
              <a:t>proje</a:t>
            </a:r>
            <a:r>
              <a:rPr lang="tr-TR" sz="2400" dirty="0" smtClean="0"/>
              <a:t>, harita ve kadastro, her ölçekte imar planı, imar uygulama, ÇED raporu hazırlanması, plan, yazılım geliştirme, tasarım, </a:t>
            </a:r>
            <a:r>
              <a:rPr lang="tr-TR" sz="2400" u="sng" dirty="0" smtClean="0"/>
              <a:t>teknik şartname hazırlanması</a:t>
            </a:r>
            <a:r>
              <a:rPr lang="tr-TR" sz="2400" dirty="0" smtClean="0"/>
              <a:t>, denetim ve kontrolörlük gibi teknik, mali, hukuki veya benzeri alanlardaki hizmetler, danışmanlık hizmet sunucularından alınır.</a:t>
            </a:r>
          </a:p>
          <a:p>
            <a:pPr marL="0" indent="0">
              <a:buNone/>
            </a:pPr>
            <a:r>
              <a:rPr lang="tr-TR" sz="2400" dirty="0" smtClean="0"/>
              <a:t>Danışmanlık hizmetleri, bu bölümde yer alan hükümlere uygun olarak sadece belli istekliler arasında ihale usulü ile ihale edilir. </a:t>
            </a:r>
            <a:r>
              <a:rPr lang="tr-TR" sz="2400" b="1" u="sng" dirty="0" smtClean="0">
                <a:solidFill>
                  <a:srgbClr val="FFFF00"/>
                </a:solidFill>
              </a:rPr>
              <a:t>Ancak yaklaşık maliyeti 13 üncü maddenin (b) bendinin (2) numaralı alt bendinde hizmet alımları için öngörülen üst limit tutarının dört katının altında kalan danışmanlık hizmetleri, hizmet alımı ihalesiyle gerçekleştirilebilir</a:t>
            </a:r>
            <a:endParaRPr lang="tr-TR" sz="2400" b="1" u="sng" dirty="0">
              <a:solidFill>
                <a:srgbClr val="FFFF00"/>
              </a:solidFill>
            </a:endParaRPr>
          </a:p>
        </p:txBody>
      </p:sp>
    </p:spTree>
    <p:extLst>
      <p:ext uri="{BB962C8B-B14F-4D97-AF65-F5344CB8AC3E}">
        <p14:creationId xmlns:p14="http://schemas.microsoft.com/office/powerpoint/2010/main" val="31340435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41069" y="260203"/>
            <a:ext cx="10241280" cy="584775"/>
          </a:xfrm>
          <a:prstGeom prst="rect">
            <a:avLst/>
          </a:prstGeom>
        </p:spPr>
        <p:txBody>
          <a:bodyPr wrap="square">
            <a:spAutoFit/>
          </a:bodyPr>
          <a:lstStyle/>
          <a:p>
            <a:pPr algn="ctr"/>
            <a:r>
              <a:rPr lang="tr-TR" sz="3200" b="1" dirty="0">
                <a:solidFill>
                  <a:schemeClr val="accent1"/>
                </a:solidFill>
              </a:rPr>
              <a:t>HİZMET ALIMI İSTİSNALARI</a:t>
            </a:r>
          </a:p>
        </p:txBody>
      </p:sp>
      <p:sp>
        <p:nvSpPr>
          <p:cNvPr id="2" name="İçerik Yer Tutucusu 1"/>
          <p:cNvSpPr>
            <a:spLocks noGrp="1"/>
          </p:cNvSpPr>
          <p:nvPr>
            <p:ph idx="1"/>
          </p:nvPr>
        </p:nvSpPr>
        <p:spPr>
          <a:xfrm>
            <a:off x="424541" y="943735"/>
            <a:ext cx="10448506" cy="5503745"/>
          </a:xfrm>
        </p:spPr>
        <p:txBody>
          <a:bodyPr>
            <a:noAutofit/>
          </a:bodyPr>
          <a:lstStyle/>
          <a:p>
            <a:pPr>
              <a:buFont typeface="Wingdings" panose="05000000000000000000" pitchFamily="2" charset="2"/>
              <a:buChar char="v"/>
            </a:pPr>
            <a:r>
              <a:rPr lang="tr-TR" sz="2200" dirty="0"/>
              <a:t>13.04.2022 tarih 2022/DK.D-129 Sayılı düzenleyici kurul kararında;</a:t>
            </a:r>
          </a:p>
          <a:p>
            <a:pPr marL="0" indent="0">
              <a:buNone/>
            </a:pPr>
            <a:r>
              <a:rPr lang="tr-TR" sz="2200" dirty="0" smtClean="0"/>
              <a:t>	Kanunun </a:t>
            </a:r>
            <a:r>
              <a:rPr lang="tr-TR" sz="2200" dirty="0"/>
              <a:t>48 inci maddesine yer verilen mimarlık ve mühendislik gibi danışmanlık hizmetlerine ilişkin </a:t>
            </a:r>
            <a:r>
              <a:rPr lang="tr-TR" sz="2200" b="1" u="sng" dirty="0">
                <a:solidFill>
                  <a:srgbClr val="FFFF00"/>
                </a:solidFill>
              </a:rPr>
              <a:t>proje hazırlama işlerinin teknik niteliği haiz olduğu </a:t>
            </a:r>
            <a:r>
              <a:rPr lang="tr-TR" sz="2200" dirty="0"/>
              <a:t>dikkate alındığında gerek kamu ihale mevzuatının gerekse de 4735 sayılı Kanunun geçici 5 inci maddesinin uygulanması bakımından fikrî ve güzel sanatlara yönelik hizmetler kapsamında </a:t>
            </a:r>
            <a:r>
              <a:rPr lang="tr-TR" sz="2200" b="1" u="sng" dirty="0">
                <a:solidFill>
                  <a:srgbClr val="FFFF00"/>
                </a:solidFill>
              </a:rPr>
              <a:t>değerlendirilemeyeceği,</a:t>
            </a:r>
          </a:p>
          <a:p>
            <a:pPr marL="0" indent="0">
              <a:buNone/>
            </a:pPr>
            <a:endParaRPr lang="tr-TR" sz="2200" dirty="0"/>
          </a:p>
          <a:p>
            <a:pPr marL="0" indent="0">
              <a:buNone/>
            </a:pPr>
            <a:r>
              <a:rPr lang="tr-TR" sz="2200" dirty="0" smtClean="0"/>
              <a:t>	Ayrıca</a:t>
            </a:r>
            <a:r>
              <a:rPr lang="tr-TR" sz="2200" dirty="0"/>
              <a:t>, Esasların 6 </a:t>
            </a:r>
            <a:r>
              <a:rPr lang="tr-TR" sz="2200" dirty="0" err="1"/>
              <a:t>ncı</a:t>
            </a:r>
            <a:r>
              <a:rPr lang="tr-TR" sz="2200" dirty="0"/>
              <a:t> maddesinin birinci fıkrasında, ek fiyat farkı hesaplanmayacak alımlar olarak belirlenen; araştırma ve geliştirme, piyasa araştırması ve anket, tanıtım, toplantı, organizasyon, sergileme, mesleki eğitim, fotoğraf, film, fikri ve güzel sanat alımları; nitelikleri itibarıyla kısa süreli hizmetler olarak addedildiklerinden anılan alımlar için </a:t>
            </a:r>
            <a:r>
              <a:rPr lang="tr-TR" sz="2200" b="1" u="sng" dirty="0">
                <a:solidFill>
                  <a:srgbClr val="FFFF00"/>
                </a:solidFill>
              </a:rPr>
              <a:t>ayrıca bir süre hesabı yapılmasına gerek bulunmadığı</a:t>
            </a:r>
            <a:r>
              <a:rPr lang="tr-TR" sz="2200" dirty="0"/>
              <a:t>, diğer bir ifadeyle sayılan hizmetler için süreden bağımsız olarak ek fiyat farkı hesaplanmaması </a:t>
            </a:r>
            <a:r>
              <a:rPr lang="tr-TR" sz="2200" dirty="0" smtClean="0"/>
              <a:t>gerektiği, belirtilmiştir.</a:t>
            </a:r>
            <a:endParaRPr lang="tr-TR" sz="2200" dirty="0"/>
          </a:p>
        </p:txBody>
      </p:sp>
    </p:spTree>
    <p:extLst>
      <p:ext uri="{BB962C8B-B14F-4D97-AF65-F5344CB8AC3E}">
        <p14:creationId xmlns:p14="http://schemas.microsoft.com/office/powerpoint/2010/main" val="10689309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9506" y="250306"/>
            <a:ext cx="10607039" cy="1038167"/>
          </a:xfrm>
        </p:spPr>
        <p:txBody>
          <a:bodyPr>
            <a:normAutofit fontScale="90000"/>
          </a:bodyPr>
          <a:lstStyle/>
          <a:p>
            <a:pPr algn="ctr"/>
            <a:r>
              <a:rPr lang="tr-TR" dirty="0" smtClean="0"/>
              <a:t>MAL ALIMLARINDA EK </a:t>
            </a:r>
            <a:r>
              <a:rPr lang="tr-TR" dirty="0"/>
              <a:t>FİYAT </a:t>
            </a:r>
            <a:r>
              <a:rPr lang="tr-TR" dirty="0" smtClean="0"/>
              <a:t>FARKI NASIL HESAPLANIR?</a:t>
            </a:r>
            <a:endParaRPr lang="tr-TR" dirty="0"/>
          </a:p>
        </p:txBody>
      </p:sp>
      <p:sp>
        <p:nvSpPr>
          <p:cNvPr id="5" name="İçerik Yer Tutucusu 2"/>
          <p:cNvSpPr txBox="1">
            <a:spLocks/>
          </p:cNvSpPr>
          <p:nvPr/>
        </p:nvSpPr>
        <p:spPr>
          <a:xfrm>
            <a:off x="598516" y="3302924"/>
            <a:ext cx="9559636" cy="328075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tr-TR" sz="2400" dirty="0">
                <a:solidFill>
                  <a:schemeClr val="tx1"/>
                </a:solidFill>
              </a:rPr>
              <a:t>Fe          Ek fiyat farkı tutarı</a:t>
            </a:r>
          </a:p>
          <a:p>
            <a:pPr marL="0" indent="0">
              <a:buNone/>
            </a:pPr>
            <a:r>
              <a:rPr lang="tr-TR" sz="2400" dirty="0" smtClean="0">
                <a:solidFill>
                  <a:schemeClr val="tx1"/>
                </a:solidFill>
              </a:rPr>
              <a:t> M          </a:t>
            </a:r>
            <a:r>
              <a:rPr lang="tr-TR" sz="2400" dirty="0" smtClean="0"/>
              <a:t>Teslim </a:t>
            </a:r>
            <a:r>
              <a:rPr lang="tr-TR" sz="2400" dirty="0"/>
              <a:t>edilen mal kalemi </a:t>
            </a:r>
            <a:r>
              <a:rPr lang="tr-TR" sz="2400" dirty="0" smtClean="0"/>
              <a:t>miktarını</a:t>
            </a:r>
          </a:p>
          <a:p>
            <a:pPr marL="0" indent="0">
              <a:buNone/>
            </a:pPr>
            <a:r>
              <a:rPr lang="tr-TR" sz="2400" dirty="0" smtClean="0">
                <a:solidFill>
                  <a:schemeClr val="tx1"/>
                </a:solidFill>
              </a:rPr>
              <a:t> B          </a:t>
            </a:r>
            <a:r>
              <a:rPr lang="tr-TR" sz="2400" dirty="0"/>
              <a:t>Sözleşme fiyatını</a:t>
            </a:r>
            <a:endParaRPr lang="tr-TR" sz="2400" dirty="0" smtClean="0"/>
          </a:p>
          <a:p>
            <a:pPr marL="0" indent="0">
              <a:buNone/>
            </a:pPr>
            <a:r>
              <a:rPr lang="tr-TR" sz="2400" dirty="0" err="1" smtClean="0">
                <a:solidFill>
                  <a:schemeClr val="tx1"/>
                </a:solidFill>
              </a:rPr>
              <a:t>Go</a:t>
            </a:r>
            <a:r>
              <a:rPr lang="tr-TR" sz="2400" dirty="0" smtClean="0">
                <a:solidFill>
                  <a:schemeClr val="tx1"/>
                </a:solidFill>
              </a:rPr>
              <a:t>          Temel Endeks       </a:t>
            </a:r>
            <a:r>
              <a:rPr lang="tr-TR" sz="2400" dirty="0" err="1" smtClean="0">
                <a:solidFill>
                  <a:schemeClr val="tx1"/>
                </a:solidFill>
              </a:rPr>
              <a:t>Gn</a:t>
            </a:r>
            <a:r>
              <a:rPr lang="tr-TR" sz="2400" dirty="0" smtClean="0">
                <a:solidFill>
                  <a:schemeClr val="tx1"/>
                </a:solidFill>
              </a:rPr>
              <a:t>        Güncel Endeks</a:t>
            </a:r>
          </a:p>
          <a:p>
            <a:pPr marL="0" indent="0">
              <a:buNone/>
            </a:pPr>
            <a:endParaRPr lang="tr-TR" sz="2400" dirty="0">
              <a:solidFill>
                <a:schemeClr val="tx1"/>
              </a:solidFill>
            </a:endParaRPr>
          </a:p>
          <a:p>
            <a:pPr marL="0" indent="0" algn="ctr">
              <a:buNone/>
            </a:pPr>
            <a:endParaRPr lang="tr-TR" sz="2400" dirty="0" smtClean="0">
              <a:solidFill>
                <a:srgbClr val="FFFF00"/>
              </a:solidFill>
            </a:endParaRPr>
          </a:p>
        </p:txBody>
      </p:sp>
      <p:sp>
        <p:nvSpPr>
          <p:cNvPr id="8" name="Çentikli Sağ Ok 7"/>
          <p:cNvSpPr/>
          <p:nvPr/>
        </p:nvSpPr>
        <p:spPr>
          <a:xfrm>
            <a:off x="4987635" y="4943302"/>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Çentikli Sağ Ok 10"/>
          <p:cNvSpPr/>
          <p:nvPr/>
        </p:nvSpPr>
        <p:spPr>
          <a:xfrm>
            <a:off x="1230283" y="3462253"/>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Çentikli Sağ Ok 11"/>
          <p:cNvSpPr/>
          <p:nvPr/>
        </p:nvSpPr>
        <p:spPr>
          <a:xfrm>
            <a:off x="1230282" y="3941621"/>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Çentikli Sağ Ok 12"/>
          <p:cNvSpPr/>
          <p:nvPr/>
        </p:nvSpPr>
        <p:spPr>
          <a:xfrm>
            <a:off x="1230282" y="4442231"/>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İçerik Yer Tutucusu 2"/>
          <p:cNvSpPr txBox="1">
            <a:spLocks/>
          </p:cNvSpPr>
          <p:nvPr/>
        </p:nvSpPr>
        <p:spPr>
          <a:xfrm>
            <a:off x="1379912" y="932869"/>
            <a:ext cx="7996844" cy="1611039"/>
          </a:xfrm>
          <a:prstGeom prst="rect">
            <a:avLst/>
          </a:prstGeom>
          <a:solidFill>
            <a:schemeClr val="accent3">
              <a:lumMod val="50000"/>
            </a:schemeClr>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tr-TR" sz="2400" dirty="0" smtClean="0">
                <a:solidFill>
                  <a:srgbClr val="FFFF00"/>
                </a:solidFill>
              </a:rPr>
              <a:t>a bendi için</a:t>
            </a:r>
          </a:p>
          <a:p>
            <a:pPr marL="0" indent="0" algn="ctr">
              <a:buNone/>
            </a:pPr>
            <a:endParaRPr lang="tr-TR" sz="2400" dirty="0">
              <a:solidFill>
                <a:srgbClr val="FFFF00"/>
              </a:solidFill>
            </a:endParaRPr>
          </a:p>
          <a:p>
            <a:pPr marL="0" indent="0" algn="ctr">
              <a:buNone/>
            </a:pPr>
            <a:r>
              <a:rPr lang="tr-TR" sz="2400" dirty="0"/>
              <a:t>F</a:t>
            </a:r>
            <a:r>
              <a:rPr lang="tr-TR" sz="2400" baseline="-25000" dirty="0"/>
              <a:t>e</a:t>
            </a:r>
            <a:r>
              <a:rPr lang="tr-TR" sz="2400" dirty="0"/>
              <a:t> = (M x B) x E x [(</a:t>
            </a:r>
            <a:r>
              <a:rPr lang="tr-TR" sz="2400" dirty="0" err="1"/>
              <a:t>G</a:t>
            </a:r>
            <a:r>
              <a:rPr lang="tr-TR" sz="2400" baseline="-25000" dirty="0" err="1"/>
              <a:t>n</a:t>
            </a:r>
            <a:r>
              <a:rPr lang="tr-TR" sz="2400" dirty="0"/>
              <a:t>/G</a:t>
            </a:r>
            <a:r>
              <a:rPr lang="tr-TR" sz="2400" baseline="-25000" dirty="0"/>
              <a:t>0</a:t>
            </a:r>
            <a:r>
              <a:rPr lang="tr-TR" sz="2400" dirty="0"/>
              <a:t>) -1] </a:t>
            </a:r>
            <a:r>
              <a:rPr lang="tr-TR" sz="2400" dirty="0" smtClean="0">
                <a:solidFill>
                  <a:schemeClr val="tx1"/>
                </a:solidFill>
              </a:rPr>
              <a:t>formülü kullanılır</a:t>
            </a:r>
          </a:p>
          <a:p>
            <a:pPr marL="0" indent="0" algn="ctr">
              <a:buNone/>
            </a:pPr>
            <a:endParaRPr lang="tr-TR" sz="2400" dirty="0">
              <a:solidFill>
                <a:schemeClr val="tx1"/>
              </a:solidFill>
            </a:endParaRPr>
          </a:p>
          <a:p>
            <a:pPr marL="0" indent="0" algn="ctr">
              <a:buNone/>
            </a:pPr>
            <a:endParaRPr lang="tr-TR" sz="2400" dirty="0" smtClean="0">
              <a:solidFill>
                <a:srgbClr val="FFFF00"/>
              </a:solidFill>
            </a:endParaRPr>
          </a:p>
        </p:txBody>
      </p:sp>
      <p:sp>
        <p:nvSpPr>
          <p:cNvPr id="15" name="Çentikli Sağ Ok 14"/>
          <p:cNvSpPr/>
          <p:nvPr/>
        </p:nvSpPr>
        <p:spPr>
          <a:xfrm>
            <a:off x="1230281" y="4916518"/>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2122020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41069" y="260203"/>
            <a:ext cx="10241280" cy="584775"/>
          </a:xfrm>
          <a:prstGeom prst="rect">
            <a:avLst/>
          </a:prstGeom>
        </p:spPr>
        <p:txBody>
          <a:bodyPr wrap="square">
            <a:spAutoFit/>
          </a:bodyPr>
          <a:lstStyle/>
          <a:p>
            <a:pPr algn="ctr"/>
            <a:r>
              <a:rPr lang="tr-TR" sz="3200" dirty="0" smtClean="0">
                <a:solidFill>
                  <a:srgbClr val="90C226"/>
                </a:solidFill>
                <a:ea typeface="+mj-ea"/>
                <a:cs typeface="+mj-cs"/>
              </a:rPr>
              <a:t>MAL </a:t>
            </a:r>
            <a:r>
              <a:rPr lang="tr-TR" sz="3200" dirty="0">
                <a:solidFill>
                  <a:srgbClr val="90C226"/>
                </a:solidFill>
                <a:ea typeface="+mj-ea"/>
                <a:cs typeface="+mj-cs"/>
              </a:rPr>
              <a:t>ALIMLARINDA </a:t>
            </a:r>
            <a:r>
              <a:rPr lang="tr-TR" sz="3200" dirty="0" smtClean="0">
                <a:solidFill>
                  <a:srgbClr val="90C226"/>
                </a:solidFill>
                <a:ea typeface="+mj-ea"/>
                <a:cs typeface="+mj-cs"/>
              </a:rPr>
              <a:t>EK </a:t>
            </a:r>
            <a:r>
              <a:rPr lang="tr-TR" sz="3200" dirty="0">
                <a:solidFill>
                  <a:srgbClr val="90C226"/>
                </a:solidFill>
                <a:ea typeface="+mj-ea"/>
                <a:cs typeface="+mj-cs"/>
              </a:rPr>
              <a:t>FİYAT FARKI NASIL HESAPLANIR?</a:t>
            </a:r>
            <a:endParaRPr lang="tr-TR" sz="3200" dirty="0"/>
          </a:p>
        </p:txBody>
      </p:sp>
      <p:sp>
        <p:nvSpPr>
          <p:cNvPr id="2" name="İçerik Yer Tutucusu 1"/>
          <p:cNvSpPr>
            <a:spLocks noGrp="1"/>
          </p:cNvSpPr>
          <p:nvPr>
            <p:ph idx="1"/>
          </p:nvPr>
        </p:nvSpPr>
        <p:spPr>
          <a:xfrm>
            <a:off x="864689" y="1237023"/>
            <a:ext cx="8724787" cy="4765191"/>
          </a:xfrm>
        </p:spPr>
        <p:txBody>
          <a:bodyPr>
            <a:normAutofit/>
          </a:bodyPr>
          <a:lstStyle/>
          <a:p>
            <a:pPr marL="0" indent="0" algn="ctr">
              <a:buNone/>
            </a:pPr>
            <a:r>
              <a:rPr lang="tr-TR" sz="2400" b="1" dirty="0" smtClean="0">
                <a:solidFill>
                  <a:srgbClr val="FFFF00"/>
                </a:solidFill>
              </a:rPr>
              <a:t>MAL ALIMI İSTİSNALARI</a:t>
            </a:r>
          </a:p>
          <a:p>
            <a:pPr marL="0" indent="0" algn="ctr">
              <a:buNone/>
            </a:pPr>
            <a:endParaRPr lang="tr-TR" sz="2400" b="1" dirty="0" smtClean="0">
              <a:solidFill>
                <a:srgbClr val="FFFF00"/>
              </a:solidFill>
            </a:endParaRPr>
          </a:p>
          <a:p>
            <a:pPr lvl="0"/>
            <a:r>
              <a:rPr lang="tr-TR" sz="2400" dirty="0"/>
              <a:t>İhale tarihi (son teklif verme tarihi) ile teslim tarihi arasındaki süre </a:t>
            </a:r>
            <a:r>
              <a:rPr lang="tr-TR" sz="2400" b="1" u="sng" dirty="0" smtClean="0">
                <a:solidFill>
                  <a:srgbClr val="FFFF00"/>
                </a:solidFill>
              </a:rPr>
              <a:t>30 </a:t>
            </a:r>
            <a:r>
              <a:rPr lang="tr-TR" sz="2400" b="1" u="sng" dirty="0">
                <a:solidFill>
                  <a:srgbClr val="FFFF00"/>
                </a:solidFill>
              </a:rPr>
              <a:t>takvim günü </a:t>
            </a:r>
            <a:r>
              <a:rPr lang="tr-TR" sz="2400" dirty="0"/>
              <a:t>ve altında olan mal alımlarında (kısmi teslim yapılan mal alımlarında bu sürede teslim edilen kısımlar için</a:t>
            </a:r>
            <a:r>
              <a:rPr lang="tr-TR" sz="2400" dirty="0" smtClean="0"/>
              <a:t>),</a:t>
            </a:r>
          </a:p>
          <a:p>
            <a:pPr marL="0" lvl="0" indent="0">
              <a:buNone/>
            </a:pPr>
            <a:endParaRPr lang="tr-TR" sz="2400" dirty="0"/>
          </a:p>
          <a:p>
            <a:pPr lvl="0"/>
            <a:r>
              <a:rPr lang="tr-TR" sz="2400" dirty="0"/>
              <a:t>İhale dokümanında fiyat farkı hesaplanacağı düzenlenen elektrik, ilaç, petrol ürünleri ve sıvılaştırılmış petrol gazı ürünleri alımlarında,</a:t>
            </a:r>
          </a:p>
          <a:p>
            <a:pPr marL="0" indent="0">
              <a:buNone/>
            </a:pPr>
            <a:r>
              <a:rPr lang="tr-TR" sz="2400" b="1" u="sng" dirty="0">
                <a:solidFill>
                  <a:srgbClr val="FFC000"/>
                </a:solidFill>
              </a:rPr>
              <a:t>ek fiyat farkı hesaplanmaz.</a:t>
            </a:r>
          </a:p>
        </p:txBody>
      </p:sp>
    </p:spTree>
    <p:extLst>
      <p:ext uri="{BB962C8B-B14F-4D97-AF65-F5344CB8AC3E}">
        <p14:creationId xmlns:p14="http://schemas.microsoft.com/office/powerpoint/2010/main" val="21893405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41069" y="260203"/>
            <a:ext cx="10241280" cy="584775"/>
          </a:xfrm>
          <a:prstGeom prst="rect">
            <a:avLst/>
          </a:prstGeom>
        </p:spPr>
        <p:txBody>
          <a:bodyPr wrap="square">
            <a:spAutoFit/>
          </a:bodyPr>
          <a:lstStyle/>
          <a:p>
            <a:pPr algn="ctr"/>
            <a:r>
              <a:rPr lang="tr-TR" sz="3200" dirty="0" smtClean="0">
                <a:solidFill>
                  <a:srgbClr val="90C226"/>
                </a:solidFill>
                <a:ea typeface="+mj-ea"/>
                <a:cs typeface="+mj-cs"/>
              </a:rPr>
              <a:t>MAL </a:t>
            </a:r>
            <a:r>
              <a:rPr lang="tr-TR" sz="3200" dirty="0">
                <a:solidFill>
                  <a:srgbClr val="90C226"/>
                </a:solidFill>
                <a:ea typeface="+mj-ea"/>
                <a:cs typeface="+mj-cs"/>
              </a:rPr>
              <a:t>ALIMLARINDA </a:t>
            </a:r>
            <a:r>
              <a:rPr lang="tr-TR" sz="3200" dirty="0" smtClean="0">
                <a:solidFill>
                  <a:srgbClr val="90C226"/>
                </a:solidFill>
                <a:ea typeface="+mj-ea"/>
                <a:cs typeface="+mj-cs"/>
              </a:rPr>
              <a:t>EK </a:t>
            </a:r>
            <a:r>
              <a:rPr lang="tr-TR" sz="3200" dirty="0">
                <a:solidFill>
                  <a:srgbClr val="90C226"/>
                </a:solidFill>
                <a:ea typeface="+mj-ea"/>
                <a:cs typeface="+mj-cs"/>
              </a:rPr>
              <a:t>FİYAT FARKI NASIL HESAPLANIR?</a:t>
            </a:r>
            <a:endParaRPr lang="tr-TR" sz="3200" dirty="0"/>
          </a:p>
        </p:txBody>
      </p:sp>
      <p:sp>
        <p:nvSpPr>
          <p:cNvPr id="2" name="İçerik Yer Tutucusu 1"/>
          <p:cNvSpPr>
            <a:spLocks noGrp="1"/>
          </p:cNvSpPr>
          <p:nvPr>
            <p:ph idx="1"/>
          </p:nvPr>
        </p:nvSpPr>
        <p:spPr>
          <a:xfrm>
            <a:off x="864689" y="1237023"/>
            <a:ext cx="8724787" cy="5039086"/>
          </a:xfrm>
        </p:spPr>
        <p:txBody>
          <a:bodyPr>
            <a:normAutofit/>
          </a:bodyPr>
          <a:lstStyle/>
          <a:p>
            <a:pPr algn="ctr">
              <a:buFont typeface="Wingdings" panose="05000000000000000000" pitchFamily="2" charset="2"/>
              <a:buChar char="v"/>
            </a:pPr>
            <a:r>
              <a:rPr lang="tr-TR" sz="2000" dirty="0" smtClean="0"/>
              <a:t>30.03.2022 </a:t>
            </a:r>
            <a:r>
              <a:rPr lang="tr-TR" sz="2000" dirty="0"/>
              <a:t>tarih </a:t>
            </a:r>
            <a:r>
              <a:rPr lang="tr-TR" sz="2000" dirty="0" smtClean="0"/>
              <a:t>2022/DK.D-101 </a:t>
            </a:r>
            <a:r>
              <a:rPr lang="tr-TR" sz="2000" dirty="0"/>
              <a:t>Sayılı düzenleyici kurul kararında;</a:t>
            </a:r>
          </a:p>
          <a:p>
            <a:pPr marL="0" indent="0">
              <a:buNone/>
            </a:pPr>
            <a:r>
              <a:rPr lang="tr-TR" sz="2000" dirty="0" smtClean="0"/>
              <a:t>	Mal </a:t>
            </a:r>
            <a:r>
              <a:rPr lang="tr-TR" sz="2000" dirty="0"/>
              <a:t>alımlarında ek fiyat farkı hesabında yüklenicinin malı ihale dokümanında belirtilen teslim tarihinden önce teslim etmesi durumunda, 60 günün hesabında fiili teslim tarihinin mi yoksa ihale dokümanında belirtilen teslim tarihinin mi esas alınacağı hususuna ilişkin olarak:</a:t>
            </a:r>
          </a:p>
          <a:p>
            <a:pPr marL="0" indent="0">
              <a:buNone/>
            </a:pPr>
            <a:r>
              <a:rPr lang="tr-TR" sz="2000" dirty="0"/>
              <a:t>	</a:t>
            </a:r>
            <a:r>
              <a:rPr lang="tr-TR" sz="2000" dirty="0" smtClean="0"/>
              <a:t>Esasların </a:t>
            </a:r>
            <a:r>
              <a:rPr lang="tr-TR" sz="2000" dirty="0"/>
              <a:t>7 </a:t>
            </a:r>
            <a:r>
              <a:rPr lang="tr-TR" sz="2000" dirty="0" err="1"/>
              <a:t>nci</a:t>
            </a:r>
            <a:r>
              <a:rPr lang="tr-TR" sz="2000" dirty="0"/>
              <a:t> maddesinin birinci fıkrasının (a) bendinde yer alan </a:t>
            </a:r>
            <a:r>
              <a:rPr lang="tr-TR" sz="2000" i="1" dirty="0"/>
              <a:t>“İhale tarihi (son teklif verme tarihi) ile teslim tarihi arasındaki süre 60 takvim günü ve altında olan mal alımlarında (kısmi teslim yapılan mal alımlarında bu sürede teslim edilen kısımlar için)”</a:t>
            </a:r>
            <a:r>
              <a:rPr lang="tr-TR" sz="2000" dirty="0"/>
              <a:t> ibaresindeki “teslim tarihi” ifadesinden sözleşmeye göre </a:t>
            </a:r>
            <a:r>
              <a:rPr lang="tr-TR" sz="2000" b="1" u="sng" dirty="0">
                <a:solidFill>
                  <a:srgbClr val="FFFF00"/>
                </a:solidFill>
              </a:rPr>
              <a:t>malın teslim edilmesi gereken tarihin</a:t>
            </a:r>
            <a:r>
              <a:rPr lang="tr-TR" sz="2000" dirty="0"/>
              <a:t>, kısmi teslim yapılan alımlarda ise sözleşmeye göre kısmi teslimatın yapılması gereken tarihin anlaşılması gerektiği, </a:t>
            </a:r>
            <a:r>
              <a:rPr lang="tr-TR" sz="2000" dirty="0" smtClean="0"/>
              <a:t>belirtilmiştir.</a:t>
            </a:r>
            <a:endParaRPr lang="tr-TR" sz="2000" dirty="0"/>
          </a:p>
          <a:p>
            <a:pPr marL="0" indent="0" algn="ctr">
              <a:buNone/>
            </a:pPr>
            <a:endParaRPr lang="tr-TR" sz="2000" b="1" dirty="0" smtClean="0">
              <a:solidFill>
                <a:srgbClr val="FFFF00"/>
              </a:solidFill>
            </a:endParaRPr>
          </a:p>
        </p:txBody>
      </p:sp>
    </p:spTree>
    <p:extLst>
      <p:ext uri="{BB962C8B-B14F-4D97-AF65-F5344CB8AC3E}">
        <p14:creationId xmlns:p14="http://schemas.microsoft.com/office/powerpoint/2010/main" val="24375328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86883" y="183804"/>
            <a:ext cx="10062710" cy="1079731"/>
          </a:xfrm>
        </p:spPr>
        <p:txBody>
          <a:bodyPr/>
          <a:lstStyle/>
          <a:p>
            <a:pPr algn="ctr"/>
            <a:r>
              <a:rPr lang="tr-TR" dirty="0" smtClean="0"/>
              <a:t>EK FİYAT FARKINDA DİKKAT EDİLECEK HUSUSLAR</a:t>
            </a:r>
            <a:endParaRPr lang="tr-TR" dirty="0"/>
          </a:p>
        </p:txBody>
      </p:sp>
      <p:sp>
        <p:nvSpPr>
          <p:cNvPr id="4" name="İçerik Yer Tutucusu 2"/>
          <p:cNvSpPr txBox="1">
            <a:spLocks/>
          </p:cNvSpPr>
          <p:nvPr/>
        </p:nvSpPr>
        <p:spPr>
          <a:xfrm>
            <a:off x="294946" y="1122218"/>
            <a:ext cx="10910609" cy="5636029"/>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Wingdings" panose="05000000000000000000" pitchFamily="2" charset="2"/>
              <a:buChar char="v"/>
            </a:pPr>
            <a:r>
              <a:rPr lang="tr-TR" sz="2400" dirty="0" smtClean="0"/>
              <a:t>Ek fiyat farkının hesaplanabilmesi için yüklenicinin 30 gün içerisinde idareye başvurması gerekir. </a:t>
            </a:r>
            <a:r>
              <a:rPr lang="tr-TR" sz="2400" b="1" u="sng" dirty="0" smtClean="0">
                <a:solidFill>
                  <a:srgbClr val="FFFF00"/>
                </a:solidFill>
              </a:rPr>
              <a:t>(13.06.2022 tarihine kadar)</a:t>
            </a:r>
          </a:p>
          <a:p>
            <a:pPr marL="0" indent="0">
              <a:buNone/>
            </a:pPr>
            <a:endParaRPr lang="tr-TR" sz="2400" dirty="0" smtClean="0"/>
          </a:p>
          <a:p>
            <a:pPr>
              <a:buFont typeface="Wingdings" panose="05000000000000000000" pitchFamily="2" charset="2"/>
              <a:buChar char="v"/>
            </a:pPr>
            <a:r>
              <a:rPr lang="tr-TR" sz="2400" dirty="0"/>
              <a:t>Ek fiyat farkı hesaplamalarında </a:t>
            </a:r>
            <a:r>
              <a:rPr lang="tr-TR" sz="2400" dirty="0" smtClean="0"/>
              <a:t>1/1/2022 </a:t>
            </a:r>
            <a:r>
              <a:rPr lang="tr-TR" sz="2400" dirty="0"/>
              <a:t>ile </a:t>
            </a:r>
            <a:r>
              <a:rPr lang="tr-TR" sz="2400" dirty="0" smtClean="0"/>
              <a:t>31/03/2022 </a:t>
            </a:r>
            <a:r>
              <a:rPr lang="tr-TR" sz="2400" dirty="0"/>
              <a:t>tarihleri arasında (bu tarihler dâhil) sözleşmelerin gerçekleştirilen kısımlarının iş veya teslim programına </a:t>
            </a:r>
            <a:r>
              <a:rPr lang="tr-TR" sz="2400" b="1" u="sng" dirty="0">
                <a:solidFill>
                  <a:srgbClr val="FFFF00"/>
                </a:solidFill>
              </a:rPr>
              <a:t>uygun olması şartı aranmaz</a:t>
            </a:r>
            <a:r>
              <a:rPr lang="tr-TR" sz="2400" b="1" u="sng" dirty="0" smtClean="0">
                <a:solidFill>
                  <a:srgbClr val="FFFF00"/>
                </a:solidFill>
              </a:rPr>
              <a:t>.</a:t>
            </a:r>
          </a:p>
          <a:p>
            <a:pPr>
              <a:buFont typeface="Wingdings" panose="05000000000000000000" pitchFamily="2" charset="2"/>
              <a:buChar char="v"/>
            </a:pPr>
            <a:endParaRPr lang="tr-TR" sz="2400" dirty="0" smtClean="0"/>
          </a:p>
          <a:p>
            <a:pPr>
              <a:buFont typeface="Wingdings" panose="05000000000000000000" pitchFamily="2" charset="2"/>
              <a:buChar char="v"/>
            </a:pPr>
            <a:r>
              <a:rPr lang="tr-TR" sz="2400" dirty="0"/>
              <a:t>İş veya teslim süresi </a:t>
            </a:r>
            <a:r>
              <a:rPr lang="tr-TR" sz="2400" dirty="0" smtClean="0"/>
              <a:t>01/01/2022 </a:t>
            </a:r>
            <a:r>
              <a:rPr lang="tr-TR" sz="2400" dirty="0"/>
              <a:t>tarihinden önce sona eren ancak bu tarihten sonra </a:t>
            </a:r>
            <a:r>
              <a:rPr lang="tr-TR" sz="2400" b="1" u="sng" dirty="0">
                <a:solidFill>
                  <a:srgbClr val="FFFF00"/>
                </a:solidFill>
              </a:rPr>
              <a:t>gecikme cezası </a:t>
            </a:r>
            <a:r>
              <a:rPr lang="tr-TR" sz="2400" dirty="0"/>
              <a:t>uygulanarak devam eden sözleşmelerde, ek </a:t>
            </a:r>
            <a:r>
              <a:rPr lang="tr-TR" sz="2400" b="1" u="sng" dirty="0">
                <a:solidFill>
                  <a:srgbClr val="FFFF00"/>
                </a:solidFill>
              </a:rPr>
              <a:t>fiyat farkı hesaplanmaz</a:t>
            </a:r>
            <a:r>
              <a:rPr lang="tr-TR" sz="2400" b="1" u="sng" dirty="0" smtClean="0">
                <a:solidFill>
                  <a:srgbClr val="FFFF00"/>
                </a:solidFill>
              </a:rPr>
              <a:t>.</a:t>
            </a:r>
          </a:p>
          <a:p>
            <a:endParaRPr lang="tr-TR" dirty="0" smtClean="0"/>
          </a:p>
        </p:txBody>
      </p:sp>
    </p:spTree>
    <p:extLst>
      <p:ext uri="{BB962C8B-B14F-4D97-AF65-F5344CB8AC3E}">
        <p14:creationId xmlns:p14="http://schemas.microsoft.com/office/powerpoint/2010/main" val="36038912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13821" y="266932"/>
            <a:ext cx="10054397" cy="1320800"/>
          </a:xfrm>
        </p:spPr>
        <p:txBody>
          <a:bodyPr/>
          <a:lstStyle/>
          <a:p>
            <a:pPr algn="ctr"/>
            <a:r>
              <a:rPr lang="tr-TR" dirty="0" smtClean="0"/>
              <a:t>EK FİYAT FARKINDA DİKKAT EDİLECEK HUSUSLAR</a:t>
            </a:r>
            <a:endParaRPr lang="tr-TR" dirty="0"/>
          </a:p>
        </p:txBody>
      </p:sp>
      <p:sp>
        <p:nvSpPr>
          <p:cNvPr id="4" name="İçerik Yer Tutucusu 2"/>
          <p:cNvSpPr txBox="1">
            <a:spLocks/>
          </p:cNvSpPr>
          <p:nvPr/>
        </p:nvSpPr>
        <p:spPr>
          <a:xfrm>
            <a:off x="394700" y="1205346"/>
            <a:ext cx="10852420" cy="544483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Wingdings" panose="05000000000000000000" pitchFamily="2" charset="2"/>
              <a:buChar char="v"/>
            </a:pPr>
            <a:r>
              <a:rPr lang="tr-TR" sz="2400" dirty="0" smtClean="0"/>
              <a:t>Sözleşmenin </a:t>
            </a:r>
            <a:r>
              <a:rPr lang="tr-TR" sz="2400" dirty="0"/>
              <a:t>ifasının idareden kaynaklanan nedenlerle gecikmesi nedeniyle </a:t>
            </a:r>
            <a:r>
              <a:rPr lang="tr-TR" sz="2400" b="1" u="sng" dirty="0">
                <a:solidFill>
                  <a:srgbClr val="FFFF00"/>
                </a:solidFill>
              </a:rPr>
              <a:t>yükleniciye süre uzatımı verilmiş olması </a:t>
            </a:r>
            <a:r>
              <a:rPr lang="tr-TR" sz="2400" dirty="0"/>
              <a:t>halinde, iş kalemleri ya da gruplarının iş programına uygun gerçekleştirilip gerçekleştirilmediğine bakılmaksızın </a:t>
            </a:r>
            <a:r>
              <a:rPr lang="tr-TR" sz="2400" dirty="0" smtClean="0"/>
              <a:t>01/01/2022 </a:t>
            </a:r>
            <a:r>
              <a:rPr lang="tr-TR" sz="2400" dirty="0"/>
              <a:t>ile </a:t>
            </a:r>
            <a:r>
              <a:rPr lang="tr-TR" sz="2400" dirty="0" smtClean="0"/>
              <a:t>31/03/2022 </a:t>
            </a:r>
            <a:r>
              <a:rPr lang="tr-TR" sz="2400" dirty="0"/>
              <a:t>tarihleri arasında (bu tarihler dâhil) yapılan imalat ve işlere ek </a:t>
            </a:r>
            <a:r>
              <a:rPr lang="tr-TR" sz="2400" b="1" u="sng" dirty="0">
                <a:solidFill>
                  <a:srgbClr val="FFFF00"/>
                </a:solidFill>
              </a:rPr>
              <a:t>fiyat farkı hesaplanır. </a:t>
            </a:r>
            <a:endParaRPr lang="tr-TR" sz="2400" b="1" u="sng" dirty="0" smtClean="0">
              <a:solidFill>
                <a:srgbClr val="FFFF00"/>
              </a:solidFill>
            </a:endParaRPr>
          </a:p>
          <a:p>
            <a:pPr>
              <a:buFont typeface="Wingdings" panose="05000000000000000000" pitchFamily="2" charset="2"/>
              <a:buChar char="v"/>
            </a:pPr>
            <a:endParaRPr lang="tr-TR" sz="2400" b="1" u="sng" dirty="0">
              <a:solidFill>
                <a:srgbClr val="FFFF00"/>
              </a:solidFill>
            </a:endParaRPr>
          </a:p>
          <a:p>
            <a:pPr>
              <a:buFont typeface="Wingdings" panose="05000000000000000000" pitchFamily="2" charset="2"/>
              <a:buChar char="v"/>
            </a:pPr>
            <a:r>
              <a:rPr lang="tr-TR" sz="2400" dirty="0"/>
              <a:t>Avans ödenen </a:t>
            </a:r>
            <a:r>
              <a:rPr lang="tr-TR" sz="2400" dirty="0" smtClean="0"/>
              <a:t>işlerde</a:t>
            </a:r>
            <a:r>
              <a:rPr lang="tr-TR" sz="2400" dirty="0"/>
              <a:t>, </a:t>
            </a:r>
            <a:r>
              <a:rPr lang="tr-TR" sz="2400" dirty="0" err="1"/>
              <a:t>hakedişten</a:t>
            </a:r>
            <a:r>
              <a:rPr lang="tr-TR" sz="2400" dirty="0"/>
              <a:t> mahsup edilen avans tutarı, formüldeki (An) tutarından </a:t>
            </a:r>
            <a:r>
              <a:rPr lang="tr-TR" sz="2400" b="1" u="sng" dirty="0">
                <a:solidFill>
                  <a:srgbClr val="FFFF00"/>
                </a:solidFill>
              </a:rPr>
              <a:t>düşüldükten sonra </a:t>
            </a:r>
            <a:r>
              <a:rPr lang="tr-TR" sz="2400" dirty="0"/>
              <a:t>ek fiyat farkı hesaplanır. </a:t>
            </a:r>
          </a:p>
          <a:p>
            <a:pPr marL="0" indent="0">
              <a:buNone/>
            </a:pPr>
            <a:endParaRPr lang="tr-TR" sz="2400" dirty="0"/>
          </a:p>
          <a:p>
            <a:pPr>
              <a:buFont typeface="Wingdings" panose="05000000000000000000" pitchFamily="2" charset="2"/>
              <a:buChar char="v"/>
            </a:pPr>
            <a:r>
              <a:rPr lang="tr-TR" sz="2400" dirty="0"/>
              <a:t>Bu Esasların uygulanması sonucu ilave olarak ödenecek tutarlar ek fiyat farkı olup, yüklenici ile idare arasında imzalanan </a:t>
            </a:r>
            <a:r>
              <a:rPr lang="tr-TR" sz="2400" b="1" u="sng" dirty="0">
                <a:solidFill>
                  <a:srgbClr val="FFFF00"/>
                </a:solidFill>
              </a:rPr>
              <a:t>sözleşme bedelini değiştirmez</a:t>
            </a:r>
            <a:r>
              <a:rPr lang="tr-TR" sz="2400" b="1" u="sng" dirty="0" smtClean="0">
                <a:solidFill>
                  <a:srgbClr val="FFFF00"/>
                </a:solidFill>
              </a:rPr>
              <a:t>.</a:t>
            </a:r>
          </a:p>
          <a:p>
            <a:endParaRPr lang="tr-TR" sz="2400" dirty="0"/>
          </a:p>
          <a:p>
            <a:endParaRPr lang="tr-TR" sz="2400" dirty="0" smtClean="0"/>
          </a:p>
          <a:p>
            <a:endParaRPr lang="tr-TR" sz="2400" dirty="0" smtClean="0"/>
          </a:p>
        </p:txBody>
      </p:sp>
    </p:spTree>
    <p:extLst>
      <p:ext uri="{BB962C8B-B14F-4D97-AF65-F5344CB8AC3E}">
        <p14:creationId xmlns:p14="http://schemas.microsoft.com/office/powerpoint/2010/main" val="13542740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ln>
            <a:noFill/>
          </a:ln>
          <a:effectLst/>
          <a:scene3d>
            <a:camera prst="orthographicFront">
              <a:rot lat="0" lon="0" rev="0"/>
            </a:camera>
            <a:lightRig rig="chilly" dir="t">
              <a:rot lat="0" lon="0" rev="18480000"/>
            </a:lightRig>
          </a:scene3d>
          <a:sp3d prstMaterial="clear">
            <a:bevelT h="63500"/>
          </a:sp3d>
        </p:spPr>
        <p:txBody>
          <a:bodyPr/>
          <a:lstStyle/>
          <a:p>
            <a:pPr algn="ctr"/>
            <a:r>
              <a:rPr lang="tr-TR" dirty="0" smtClean="0"/>
              <a:t>ARTIRIMLI FİYAT FARKI</a:t>
            </a:r>
            <a:endParaRPr lang="tr-TR" dirty="0"/>
          </a:p>
        </p:txBody>
      </p:sp>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3700" y="2801128"/>
            <a:ext cx="3654154" cy="197037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34197652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364014"/>
            <a:ext cx="8596668" cy="13208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r>
              <a:rPr lang="tr-TR" b="1" dirty="0" smtClean="0"/>
              <a:t>ARTIRIMLI FİYAT FARKI</a:t>
            </a:r>
            <a:endParaRPr lang="tr-TR" b="1" dirty="0"/>
          </a:p>
        </p:txBody>
      </p:sp>
      <p:sp>
        <p:nvSpPr>
          <p:cNvPr id="3" name="İçerik Yer Tutucusu 2"/>
          <p:cNvSpPr>
            <a:spLocks noGrp="1"/>
          </p:cNvSpPr>
          <p:nvPr>
            <p:ph idx="1"/>
          </p:nvPr>
        </p:nvSpPr>
        <p:spPr>
          <a:xfrm>
            <a:off x="677334" y="1207396"/>
            <a:ext cx="8596668" cy="954836"/>
          </a:xfrm>
        </p:spPr>
        <p:txBody>
          <a:bodyPr>
            <a:noAutofit/>
          </a:bodyPr>
          <a:lstStyle/>
          <a:p>
            <a:pPr marL="0" indent="0" algn="ctr">
              <a:buNone/>
            </a:pPr>
            <a:r>
              <a:rPr lang="tr-TR" sz="2400" b="1" dirty="0" smtClean="0">
                <a:solidFill>
                  <a:srgbClr val="FF0000"/>
                </a:solidFill>
              </a:rPr>
              <a:t>01.01.2022 - 31.12.2023 </a:t>
            </a:r>
            <a:r>
              <a:rPr lang="tr-TR" sz="2400" dirty="0" smtClean="0"/>
              <a:t>tarihleri arasında gerçekleştirilen kısımlar için;</a:t>
            </a:r>
          </a:p>
          <a:p>
            <a:pPr marL="0" indent="0" algn="ctr">
              <a:buNone/>
            </a:pPr>
            <a:r>
              <a:rPr lang="tr-TR" sz="2400" dirty="0"/>
              <a:t> </a:t>
            </a:r>
            <a:r>
              <a:rPr lang="tr-TR" sz="2400" dirty="0" smtClean="0"/>
              <a:t>                                  </a:t>
            </a:r>
          </a:p>
        </p:txBody>
      </p:sp>
      <p:sp>
        <p:nvSpPr>
          <p:cNvPr id="7" name="İçerik Yer Tutucusu 2"/>
          <p:cNvSpPr txBox="1">
            <a:spLocks/>
          </p:cNvSpPr>
          <p:nvPr/>
        </p:nvSpPr>
        <p:spPr>
          <a:xfrm>
            <a:off x="677334" y="2460566"/>
            <a:ext cx="8716048" cy="3923608"/>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ctr">
              <a:buFont typeface="Wingdings" panose="05000000000000000000" pitchFamily="2" charset="2"/>
              <a:buChar char="v"/>
            </a:pPr>
            <a:r>
              <a:rPr lang="tr-TR" sz="2400" dirty="0"/>
              <a:t>İ</a:t>
            </a:r>
            <a:r>
              <a:rPr lang="tr-TR" sz="2400" dirty="0" smtClean="0"/>
              <a:t>hale </a:t>
            </a:r>
            <a:r>
              <a:rPr lang="tr-TR" sz="2400" dirty="0"/>
              <a:t>dokümanında fiyat farkı hesaplanmasına ilişkin hüküm </a:t>
            </a:r>
            <a:r>
              <a:rPr lang="tr-TR" sz="2400" dirty="0" smtClean="0"/>
              <a:t>bulunanlarda sözleşmesine </a:t>
            </a:r>
            <a:r>
              <a:rPr lang="tr-TR" sz="2400" dirty="0"/>
              <a:t>göre hesaplanan fiyat farkı tutarı bu Esaslara göre </a:t>
            </a:r>
            <a:r>
              <a:rPr lang="tr-TR" sz="2400" dirty="0" smtClean="0"/>
              <a:t>artırılır. </a:t>
            </a:r>
          </a:p>
          <a:p>
            <a:pPr algn="ctr">
              <a:buFont typeface="Wingdings" panose="05000000000000000000" pitchFamily="2" charset="2"/>
              <a:buChar char="v"/>
            </a:pPr>
            <a:r>
              <a:rPr lang="tr-TR" sz="2400" dirty="0"/>
              <a:t>İ</a:t>
            </a:r>
            <a:r>
              <a:rPr lang="tr-TR" sz="2400" dirty="0" smtClean="0"/>
              <a:t>hale </a:t>
            </a:r>
            <a:r>
              <a:rPr lang="tr-TR" sz="2400" dirty="0"/>
              <a:t>dokümanında fiyat farkı hesaplanmasına ilişkin hüküm </a:t>
            </a:r>
            <a:r>
              <a:rPr lang="tr-TR" sz="2400" dirty="0" smtClean="0"/>
              <a:t>bulunmayanlar</a:t>
            </a:r>
          </a:p>
          <a:p>
            <a:pPr marL="0" indent="0" algn="ctr">
              <a:buNone/>
            </a:pPr>
            <a:r>
              <a:rPr lang="tr-TR" sz="2400" dirty="0" smtClean="0"/>
              <a:t> ile</a:t>
            </a:r>
          </a:p>
          <a:p>
            <a:pPr algn="ctr">
              <a:buFont typeface="Wingdings" panose="05000000000000000000" pitchFamily="2" charset="2"/>
              <a:buChar char="v"/>
            </a:pPr>
            <a:r>
              <a:rPr lang="tr-TR" sz="2400" dirty="0" smtClean="0"/>
              <a:t> </a:t>
            </a:r>
            <a:r>
              <a:rPr lang="tr-TR" sz="2400" dirty="0"/>
              <a:t>H</a:t>
            </a:r>
            <a:r>
              <a:rPr lang="tr-TR" sz="2400" dirty="0" smtClean="0"/>
              <a:t>üküm </a:t>
            </a:r>
            <a:r>
              <a:rPr lang="tr-TR" sz="2400" dirty="0"/>
              <a:t>bulunmakla birlikte sadece girdilerin bir kısmı için fiyat farkı hesaplananlarda hesaplanmayan kısımlar için </a:t>
            </a:r>
          </a:p>
          <a:p>
            <a:pPr marL="0" indent="0" algn="ctr">
              <a:buNone/>
            </a:pPr>
            <a:r>
              <a:rPr lang="tr-TR" sz="2400" dirty="0" smtClean="0"/>
              <a:t> </a:t>
            </a:r>
            <a:r>
              <a:rPr lang="tr-TR" sz="2400" dirty="0"/>
              <a:t>bu Esaslara göre fiyat farkı hesaplanır. </a:t>
            </a:r>
            <a:endParaRPr lang="tr-TR" sz="2400" dirty="0" smtClean="0"/>
          </a:p>
        </p:txBody>
      </p:sp>
    </p:spTree>
    <p:extLst>
      <p:ext uri="{BB962C8B-B14F-4D97-AF65-F5344CB8AC3E}">
        <p14:creationId xmlns:p14="http://schemas.microsoft.com/office/powerpoint/2010/main" val="37959068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8955" y="364014"/>
            <a:ext cx="11594121" cy="13208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r>
              <a:rPr lang="tr-TR" b="1" dirty="0" smtClean="0"/>
              <a:t>ARTIRIMLI FİYAT FARKI</a:t>
            </a:r>
            <a:endParaRPr lang="tr-TR" b="1" dirty="0"/>
          </a:p>
        </p:txBody>
      </p:sp>
      <p:sp>
        <p:nvSpPr>
          <p:cNvPr id="3" name="İçerik Yer Tutucusu 2"/>
          <p:cNvSpPr>
            <a:spLocks noGrp="1"/>
          </p:cNvSpPr>
          <p:nvPr>
            <p:ph idx="1"/>
          </p:nvPr>
        </p:nvSpPr>
        <p:spPr>
          <a:xfrm>
            <a:off x="677333" y="974640"/>
            <a:ext cx="11045743" cy="901052"/>
          </a:xfrm>
        </p:spPr>
        <p:txBody>
          <a:bodyPr anchor="ctr">
            <a:noAutofit/>
          </a:bodyPr>
          <a:lstStyle/>
          <a:p>
            <a:pPr marL="0" indent="0" algn="ctr">
              <a:buNone/>
            </a:pPr>
            <a:r>
              <a:rPr lang="tr-TR" sz="2400" b="1" u="sng" dirty="0" smtClean="0">
                <a:solidFill>
                  <a:schemeClr val="tx1"/>
                </a:solidFill>
              </a:rPr>
              <a:t>GENEL TANIMLAR</a:t>
            </a:r>
          </a:p>
        </p:txBody>
      </p:sp>
      <p:sp>
        <p:nvSpPr>
          <p:cNvPr id="7" name="İçerik Yer Tutucusu 2"/>
          <p:cNvSpPr txBox="1">
            <a:spLocks/>
          </p:cNvSpPr>
          <p:nvPr/>
        </p:nvSpPr>
        <p:spPr>
          <a:xfrm>
            <a:off x="128955" y="1793631"/>
            <a:ext cx="11594122" cy="4865077"/>
          </a:xfrm>
          <a:prstGeom prst="rect">
            <a:avLst/>
          </a:prstGeom>
          <a:ln>
            <a:noFill/>
          </a:ln>
          <a:effectLst>
            <a:outerShdw blurRad="107950" dist="12700" dir="5400000" algn="ctr">
              <a:srgbClr val="000000"/>
            </a:outerShdw>
          </a:effectLst>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buFont typeface="Wingdings" panose="05000000000000000000" pitchFamily="2" charset="2"/>
              <a:buChar char="v"/>
            </a:pPr>
            <a:r>
              <a:rPr lang="tr-TR" sz="2000" u="sng" dirty="0" smtClean="0"/>
              <a:t>Temel endeks: </a:t>
            </a:r>
            <a:r>
              <a:rPr lang="tr-TR" sz="2000" dirty="0" smtClean="0"/>
              <a:t>Artırımlı fiyat farkı hesabında </a:t>
            </a:r>
            <a:r>
              <a:rPr lang="tr-TR" sz="2000" b="1" u="sng" dirty="0" smtClean="0">
                <a:solidFill>
                  <a:srgbClr val="FF0000"/>
                </a:solidFill>
              </a:rPr>
              <a:t>ihale tarihinin (son teklif verme tarihinin)</a:t>
            </a:r>
            <a:r>
              <a:rPr lang="tr-TR" sz="2000" dirty="0" smtClean="0"/>
              <a:t> içinde bulunduğu aya ait endeksi; </a:t>
            </a:r>
          </a:p>
          <a:p>
            <a:pPr algn="just">
              <a:buFont typeface="Wingdings" panose="05000000000000000000" pitchFamily="2" charset="2"/>
              <a:buChar char="v"/>
            </a:pPr>
            <a:r>
              <a:rPr lang="tr-TR" sz="2000" u="sng" dirty="0"/>
              <a:t>Uygulama ayı/tarihi: </a:t>
            </a:r>
            <a:r>
              <a:rPr lang="tr-TR" sz="2000" dirty="0"/>
              <a:t>Artırımlı fiyat farkı hesabında </a:t>
            </a:r>
            <a:r>
              <a:rPr lang="tr-TR" sz="2000" b="1" u="sng" dirty="0">
                <a:solidFill>
                  <a:srgbClr val="FF0000"/>
                </a:solidFill>
              </a:rPr>
              <a:t>iş programına uygun olarak işlerin gerçekleştirilmesi gereken ayı</a:t>
            </a:r>
            <a:r>
              <a:rPr lang="tr-TR" sz="2000" dirty="0"/>
              <a:t>, </a:t>
            </a:r>
            <a:endParaRPr lang="tr-TR" sz="2000" dirty="0" smtClean="0"/>
          </a:p>
          <a:p>
            <a:pPr marL="0" indent="0" algn="ctr">
              <a:buNone/>
            </a:pPr>
            <a:r>
              <a:rPr lang="tr-TR" sz="2000" dirty="0" smtClean="0"/>
              <a:t>ifade etmek üzere</a:t>
            </a:r>
          </a:p>
          <a:p>
            <a:pPr marL="0" indent="0">
              <a:buNone/>
            </a:pPr>
            <a:r>
              <a:rPr lang="tr-TR" sz="2000" dirty="0" err="1">
                <a:solidFill>
                  <a:schemeClr val="tx1"/>
                </a:solidFill>
              </a:rPr>
              <a:t>Pn</a:t>
            </a:r>
            <a:r>
              <a:rPr lang="tr-TR" sz="2000" dirty="0">
                <a:solidFill>
                  <a:schemeClr val="tx1"/>
                </a:solidFill>
              </a:rPr>
              <a:t>          Fiyat farkı katsayısı</a:t>
            </a:r>
          </a:p>
          <a:p>
            <a:pPr marL="0" indent="0">
              <a:buNone/>
            </a:pPr>
            <a:r>
              <a:rPr lang="tr-TR" sz="2000" dirty="0" err="1">
                <a:solidFill>
                  <a:schemeClr val="tx1"/>
                </a:solidFill>
              </a:rPr>
              <a:t>Go</a:t>
            </a:r>
            <a:r>
              <a:rPr lang="tr-TR" sz="2000" dirty="0">
                <a:solidFill>
                  <a:schemeClr val="tx1"/>
                </a:solidFill>
              </a:rPr>
              <a:t>          Temel Endeks </a:t>
            </a:r>
            <a:r>
              <a:rPr lang="tr-TR" sz="2000" dirty="0">
                <a:solidFill>
                  <a:srgbClr val="FF0000"/>
                </a:solidFill>
              </a:rPr>
              <a:t>(</a:t>
            </a:r>
            <a:r>
              <a:rPr lang="tr-TR" sz="2000" b="1" u="sng" dirty="0">
                <a:solidFill>
                  <a:srgbClr val="FF0000"/>
                </a:solidFill>
              </a:rPr>
              <a:t>İhale Tarihinki Endeks)</a:t>
            </a:r>
            <a:r>
              <a:rPr lang="tr-TR" sz="2000" dirty="0">
                <a:solidFill>
                  <a:schemeClr val="tx1"/>
                </a:solidFill>
              </a:rPr>
              <a:t>    </a:t>
            </a:r>
            <a:r>
              <a:rPr lang="tr-TR" sz="2000" dirty="0" err="1">
                <a:solidFill>
                  <a:schemeClr val="tx1"/>
                </a:solidFill>
              </a:rPr>
              <a:t>Gn</a:t>
            </a:r>
            <a:r>
              <a:rPr lang="tr-TR" sz="2000" dirty="0">
                <a:solidFill>
                  <a:schemeClr val="tx1"/>
                </a:solidFill>
              </a:rPr>
              <a:t>         Güncel Endeks</a:t>
            </a:r>
            <a:r>
              <a:rPr lang="tr-TR" sz="2000" b="1" u="sng" dirty="0">
                <a:solidFill>
                  <a:srgbClr val="FF0000"/>
                </a:solidFill>
              </a:rPr>
              <a:t>(İş programına göre)</a:t>
            </a:r>
          </a:p>
          <a:p>
            <a:pPr marL="0" indent="0">
              <a:buNone/>
            </a:pPr>
            <a:r>
              <a:rPr lang="tr-TR" sz="2000" dirty="0" err="1">
                <a:solidFill>
                  <a:schemeClr val="tx1"/>
                </a:solidFill>
              </a:rPr>
              <a:t>Fd</a:t>
            </a:r>
            <a:r>
              <a:rPr lang="tr-TR" sz="2000" dirty="0">
                <a:solidFill>
                  <a:schemeClr val="tx1"/>
                </a:solidFill>
              </a:rPr>
              <a:t>          Artırımlı fiyat farkı tutarı</a:t>
            </a:r>
          </a:p>
          <a:p>
            <a:pPr marL="0" indent="0">
              <a:buNone/>
            </a:pPr>
            <a:r>
              <a:rPr lang="tr-TR" sz="2000" dirty="0">
                <a:solidFill>
                  <a:schemeClr val="tx1"/>
                </a:solidFill>
              </a:rPr>
              <a:t>An          BF işlerde uygulama ayında </a:t>
            </a:r>
            <a:r>
              <a:rPr lang="tr-TR" sz="2000" b="1" u="sng" dirty="0">
                <a:solidFill>
                  <a:srgbClr val="FFC000"/>
                </a:solidFill>
              </a:rPr>
              <a:t>gerçekleşen</a:t>
            </a:r>
            <a:r>
              <a:rPr lang="tr-TR" sz="2000" dirty="0">
                <a:solidFill>
                  <a:schemeClr val="tx1"/>
                </a:solidFill>
              </a:rPr>
              <a:t> iş kalemlerinin sözleşme birim fiyatlarıyla çarpılması sonucu bulunan tutarı (TL), ATGB işlerde ise uygulama ayında </a:t>
            </a:r>
            <a:r>
              <a:rPr lang="tr-TR" sz="2000" b="1" u="sng" dirty="0">
                <a:solidFill>
                  <a:srgbClr val="FFC000"/>
                </a:solidFill>
              </a:rPr>
              <a:t>gerçekleşen</a:t>
            </a:r>
            <a:r>
              <a:rPr lang="tr-TR" sz="2000" dirty="0">
                <a:solidFill>
                  <a:schemeClr val="tx1"/>
                </a:solidFill>
              </a:rPr>
              <a:t> ilerleme yüzdesiyle sözleşme bedelinin çarpılması sonucu bulunan tutarı (TL),</a:t>
            </a:r>
          </a:p>
          <a:p>
            <a:pPr marL="0" indent="0" algn="ctr">
              <a:buNone/>
            </a:pPr>
            <a:endParaRPr lang="tr-TR" sz="2000" dirty="0" smtClean="0"/>
          </a:p>
        </p:txBody>
      </p:sp>
      <p:sp>
        <p:nvSpPr>
          <p:cNvPr id="5" name="Çentikli Sağ Ok 4"/>
          <p:cNvSpPr/>
          <p:nvPr/>
        </p:nvSpPr>
        <p:spPr>
          <a:xfrm>
            <a:off x="6363279" y="4297552"/>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Çentikli Sağ Ok 5"/>
          <p:cNvSpPr/>
          <p:nvPr/>
        </p:nvSpPr>
        <p:spPr>
          <a:xfrm>
            <a:off x="604054" y="3878252"/>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  </a:t>
            </a:r>
            <a:endParaRPr lang="tr-TR" dirty="0"/>
          </a:p>
        </p:txBody>
      </p:sp>
      <p:sp>
        <p:nvSpPr>
          <p:cNvPr id="8" name="Çentikli Sağ Ok 7"/>
          <p:cNvSpPr/>
          <p:nvPr/>
        </p:nvSpPr>
        <p:spPr>
          <a:xfrm>
            <a:off x="604053" y="4357620"/>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                            </a:t>
            </a:r>
            <a:endParaRPr lang="tr-TR" dirty="0"/>
          </a:p>
        </p:txBody>
      </p:sp>
      <p:sp>
        <p:nvSpPr>
          <p:cNvPr id="9" name="Çentikli Sağ Ok 8"/>
          <p:cNvSpPr/>
          <p:nvPr/>
        </p:nvSpPr>
        <p:spPr>
          <a:xfrm>
            <a:off x="604052" y="4761709"/>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Çentikli Sağ Ok 9"/>
          <p:cNvSpPr/>
          <p:nvPr/>
        </p:nvSpPr>
        <p:spPr>
          <a:xfrm>
            <a:off x="604052" y="5186386"/>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8758094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364014"/>
            <a:ext cx="8596668" cy="13208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r>
              <a:rPr lang="tr-TR" b="1" dirty="0" smtClean="0"/>
              <a:t>ARTIRIMLI FİYAT FARKI</a:t>
            </a:r>
            <a:endParaRPr lang="tr-TR" b="1" dirty="0"/>
          </a:p>
        </p:txBody>
      </p:sp>
      <p:sp>
        <p:nvSpPr>
          <p:cNvPr id="3" name="İçerik Yer Tutucusu 2"/>
          <p:cNvSpPr>
            <a:spLocks noGrp="1"/>
          </p:cNvSpPr>
          <p:nvPr>
            <p:ph idx="1"/>
          </p:nvPr>
        </p:nvSpPr>
        <p:spPr>
          <a:xfrm>
            <a:off x="677334" y="974640"/>
            <a:ext cx="8596668" cy="954836"/>
          </a:xfrm>
        </p:spPr>
        <p:txBody>
          <a:bodyPr anchor="ctr">
            <a:noAutofit/>
          </a:bodyPr>
          <a:lstStyle/>
          <a:p>
            <a:pPr marL="0" indent="0" algn="ctr">
              <a:buNone/>
            </a:pPr>
            <a:r>
              <a:rPr lang="tr-TR" sz="2400" b="1" dirty="0" smtClean="0"/>
              <a:t>İhale </a:t>
            </a:r>
            <a:r>
              <a:rPr lang="tr-TR" sz="2400" b="1" dirty="0"/>
              <a:t>D</a:t>
            </a:r>
            <a:r>
              <a:rPr lang="tr-TR" sz="2400" b="1" dirty="0" smtClean="0"/>
              <a:t>okümanına </a:t>
            </a:r>
            <a:r>
              <a:rPr lang="tr-TR" sz="2400" b="1" dirty="0"/>
              <a:t>G</a:t>
            </a:r>
            <a:r>
              <a:rPr lang="tr-TR" sz="2400" b="1" dirty="0" smtClean="0"/>
              <a:t>öre Fiyat Farkı </a:t>
            </a:r>
            <a:r>
              <a:rPr lang="tr-TR" sz="2400" b="1" u="sng" dirty="0" smtClean="0">
                <a:solidFill>
                  <a:srgbClr val="FF0000"/>
                </a:solidFill>
              </a:rPr>
              <a:t>Ödenen</a:t>
            </a:r>
            <a:r>
              <a:rPr lang="tr-TR" sz="2400" b="1" dirty="0" smtClean="0"/>
              <a:t> Sözleşmeler</a:t>
            </a:r>
            <a:endParaRPr lang="tr-TR" sz="2400" dirty="0"/>
          </a:p>
        </p:txBody>
      </p:sp>
      <p:sp>
        <p:nvSpPr>
          <p:cNvPr id="7" name="İçerik Yer Tutucusu 2"/>
          <p:cNvSpPr txBox="1">
            <a:spLocks/>
          </p:cNvSpPr>
          <p:nvPr/>
        </p:nvSpPr>
        <p:spPr>
          <a:xfrm>
            <a:off x="594206" y="2295440"/>
            <a:ext cx="9281313" cy="4238569"/>
          </a:xfrm>
          <a:prstGeom prst="rect">
            <a:avLst/>
          </a:prstGeom>
          <a:ln>
            <a:noFill/>
          </a:ln>
          <a:effectLst>
            <a:outerShdw blurRad="107950" dist="12700" dir="5400000" algn="ctr">
              <a:srgbClr val="000000"/>
            </a:outerShdw>
          </a:effectLst>
        </p:spPr>
        <p:txBody>
          <a:bodyPr vert="horz" lIns="91440" tIns="45720" rIns="91440" bIns="45720" numCol="3"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tr-TR" sz="2000" dirty="0" smtClean="0"/>
              <a:t>          </a:t>
            </a:r>
            <a:r>
              <a:rPr lang="tr-TR" sz="2000" b="1" u="sng" dirty="0" smtClean="0"/>
              <a:t>YAPIM İŞLERİ </a:t>
            </a:r>
          </a:p>
          <a:p>
            <a:pPr>
              <a:buFont typeface="Wingdings" panose="05000000000000000000" pitchFamily="2" charset="2"/>
              <a:buChar char="v"/>
            </a:pPr>
            <a:r>
              <a:rPr lang="tr-TR" sz="2000" dirty="0" smtClean="0">
                <a:solidFill>
                  <a:srgbClr val="FF0000"/>
                </a:solidFill>
              </a:rPr>
              <a:t>1/1/2022-31/12/2023</a:t>
            </a:r>
            <a:r>
              <a:rPr lang="tr-TR" sz="2000" dirty="0" smtClean="0"/>
              <a:t> </a:t>
            </a:r>
            <a:r>
              <a:rPr lang="tr-TR" sz="2000" dirty="0"/>
              <a:t>tarihleri arasında </a:t>
            </a:r>
            <a:r>
              <a:rPr lang="tr-TR" sz="2000" dirty="0" smtClean="0"/>
              <a:t>gerçekleştirilen </a:t>
            </a:r>
            <a:r>
              <a:rPr lang="tr-TR" sz="2000" dirty="0"/>
              <a:t>kısımlar için </a:t>
            </a:r>
            <a:r>
              <a:rPr lang="tr-TR" sz="2000" dirty="0" smtClean="0"/>
              <a:t>hesaplanan fiyat </a:t>
            </a:r>
            <a:r>
              <a:rPr lang="tr-TR" sz="2000" dirty="0"/>
              <a:t>farkı hesaplanmasında </a:t>
            </a:r>
            <a:r>
              <a:rPr lang="tr-TR" sz="2000" dirty="0" smtClean="0"/>
              <a:t>kullanılan formülde </a:t>
            </a:r>
            <a:r>
              <a:rPr lang="tr-TR" sz="2000" dirty="0"/>
              <a:t>yer alan B katsayısı 0,90 yerine 1,00 olarak uygulanır</a:t>
            </a:r>
            <a:r>
              <a:rPr lang="tr-TR" sz="2000" dirty="0" smtClean="0"/>
              <a:t>.</a:t>
            </a:r>
          </a:p>
          <a:p>
            <a:pPr>
              <a:buFont typeface="Wingdings" panose="05000000000000000000" pitchFamily="2" charset="2"/>
              <a:buChar char="v"/>
            </a:pPr>
            <a:endParaRPr lang="tr-TR" sz="2000" dirty="0" smtClean="0"/>
          </a:p>
          <a:p>
            <a:pPr marL="0" indent="0">
              <a:buNone/>
            </a:pPr>
            <a:r>
              <a:rPr lang="tr-TR" sz="2000" dirty="0"/>
              <a:t> </a:t>
            </a:r>
            <a:r>
              <a:rPr lang="tr-TR" sz="2000" dirty="0" smtClean="0"/>
              <a:t>      </a:t>
            </a:r>
            <a:r>
              <a:rPr lang="tr-TR" sz="2000" b="1" u="sng" dirty="0" smtClean="0"/>
              <a:t>HİZMET ALIMLARI </a:t>
            </a:r>
          </a:p>
          <a:p>
            <a:pPr>
              <a:buFont typeface="Wingdings" panose="05000000000000000000" pitchFamily="2" charset="2"/>
              <a:buChar char="v"/>
            </a:pPr>
            <a:r>
              <a:rPr lang="tr-TR" sz="2000" dirty="0" smtClean="0">
                <a:solidFill>
                  <a:srgbClr val="FF0000"/>
                </a:solidFill>
              </a:rPr>
              <a:t>1/1/2022-31/12/2023</a:t>
            </a:r>
            <a:r>
              <a:rPr lang="tr-TR" sz="2000" dirty="0" smtClean="0"/>
              <a:t> </a:t>
            </a:r>
            <a:r>
              <a:rPr lang="tr-TR" sz="2000" dirty="0"/>
              <a:t>tarihleri arasında gerçekleştirilen kısımlar için hesaplanan fiyat farkı hesaplanmasında kullanılan formülde yer alan B katsayısı 0,90 yerine 1,00 olarak uygulanır.</a:t>
            </a:r>
          </a:p>
          <a:p>
            <a:pPr>
              <a:buFont typeface="Wingdings" panose="05000000000000000000" pitchFamily="2" charset="2"/>
              <a:buChar char="v"/>
            </a:pPr>
            <a:endParaRPr lang="tr-TR" sz="2000" dirty="0" smtClean="0"/>
          </a:p>
          <a:p>
            <a:pPr marL="0" indent="0">
              <a:buNone/>
            </a:pPr>
            <a:r>
              <a:rPr lang="tr-TR" sz="2000" b="1" dirty="0" smtClean="0"/>
              <a:t>         </a:t>
            </a:r>
            <a:r>
              <a:rPr lang="tr-TR" sz="2000" b="1" u="sng" dirty="0" smtClean="0"/>
              <a:t>MAL ALIMLARI </a:t>
            </a:r>
          </a:p>
          <a:p>
            <a:pPr>
              <a:buFont typeface="Wingdings" panose="05000000000000000000" pitchFamily="2" charset="2"/>
              <a:buChar char="v"/>
            </a:pPr>
            <a:r>
              <a:rPr lang="tr-TR" sz="2000" dirty="0" smtClean="0">
                <a:solidFill>
                  <a:srgbClr val="FF0000"/>
                </a:solidFill>
              </a:rPr>
              <a:t>1/1/2022-31/12/2023</a:t>
            </a:r>
            <a:r>
              <a:rPr lang="tr-TR" sz="2000" dirty="0" smtClean="0"/>
              <a:t> </a:t>
            </a:r>
            <a:r>
              <a:rPr lang="tr-TR" sz="2000" dirty="0"/>
              <a:t>tarihleri arasında </a:t>
            </a:r>
            <a:r>
              <a:rPr lang="tr-TR" sz="2000" dirty="0" smtClean="0"/>
              <a:t>teslim </a:t>
            </a:r>
            <a:r>
              <a:rPr lang="tr-TR" sz="2000" dirty="0"/>
              <a:t>edilen kısımlar için </a:t>
            </a:r>
            <a:r>
              <a:rPr lang="tr-TR" sz="2000" dirty="0" smtClean="0"/>
              <a:t>hesaplanan </a:t>
            </a:r>
            <a:r>
              <a:rPr lang="tr-TR" sz="2000" dirty="0"/>
              <a:t>fiyat farkı tutarı yüzde 10 oranında artırılarak verilir</a:t>
            </a:r>
            <a:r>
              <a:rPr lang="tr-TR" dirty="0"/>
              <a:t>.</a:t>
            </a:r>
          </a:p>
        </p:txBody>
      </p:sp>
    </p:spTree>
    <p:extLst>
      <p:ext uri="{BB962C8B-B14F-4D97-AF65-F5344CB8AC3E}">
        <p14:creationId xmlns:p14="http://schemas.microsoft.com/office/powerpoint/2010/main" val="30489066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txBox="1">
            <a:spLocks noGrp="1"/>
          </p:cNvSpPr>
          <p:nvPr>
            <p:ph idx="1"/>
          </p:nvPr>
        </p:nvSpPr>
        <p:spPr>
          <a:xfrm>
            <a:off x="384257" y="1281359"/>
            <a:ext cx="10342358" cy="4931872"/>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tr-TR" sz="2400" b="1" dirty="0">
                <a:solidFill>
                  <a:schemeClr val="accent3">
                    <a:lumMod val="75000"/>
                  </a:schemeClr>
                </a:solidFill>
              </a:rPr>
              <a:t>D</a:t>
            </a:r>
            <a:r>
              <a:rPr lang="tr-TR" sz="2400" b="1" dirty="0" smtClean="0">
                <a:solidFill>
                  <a:schemeClr val="accent3">
                    <a:lumMod val="75000"/>
                  </a:schemeClr>
                </a:solidFill>
              </a:rPr>
              <a:t> Katsayısı NEDİR?</a:t>
            </a:r>
          </a:p>
          <a:p>
            <a:pPr marL="0" indent="0">
              <a:buNone/>
            </a:pPr>
            <a:endParaRPr lang="tr-TR" sz="2400" dirty="0" smtClean="0">
              <a:solidFill>
                <a:schemeClr val="accent3">
                  <a:lumMod val="75000"/>
                </a:schemeClr>
              </a:solidFill>
            </a:endParaRPr>
          </a:p>
          <a:p>
            <a:pPr marL="0" indent="0" algn="ctr">
              <a:buNone/>
            </a:pPr>
            <a:r>
              <a:rPr lang="tr-TR" sz="2400" dirty="0" smtClean="0"/>
              <a:t>1/1/2022-31/12/2022 </a:t>
            </a:r>
            <a:r>
              <a:rPr lang="tr-TR" sz="2400" dirty="0"/>
              <a:t>tarihleri arasında (bu tarihler dâhil</a:t>
            </a:r>
            <a:r>
              <a:rPr lang="tr-TR" sz="2400" dirty="0" smtClean="0"/>
              <a:t>)</a:t>
            </a:r>
          </a:p>
          <a:p>
            <a:pPr marL="0" indent="0" algn="ctr">
              <a:buNone/>
            </a:pPr>
            <a:r>
              <a:rPr lang="tr-TR" sz="2400" dirty="0" smtClean="0">
                <a:solidFill>
                  <a:srgbClr val="FFFF00"/>
                </a:solidFill>
              </a:rPr>
              <a:t>D=0,25 </a:t>
            </a:r>
          </a:p>
          <a:p>
            <a:pPr marL="0" indent="0" algn="ctr">
              <a:buNone/>
            </a:pPr>
            <a:r>
              <a:rPr lang="tr-TR" sz="2400" dirty="0" smtClean="0">
                <a:solidFill>
                  <a:srgbClr val="FFFF00"/>
                </a:solidFill>
              </a:rPr>
              <a:t>(2022 yılı içerisinde)</a:t>
            </a:r>
            <a:endParaRPr lang="tr-TR" sz="2400" dirty="0">
              <a:solidFill>
                <a:srgbClr val="FFFF00"/>
              </a:solidFill>
            </a:endParaRPr>
          </a:p>
          <a:p>
            <a:pPr marL="0" indent="0" algn="ctr">
              <a:buNone/>
            </a:pPr>
            <a:r>
              <a:rPr lang="tr-TR" sz="2400" dirty="0"/>
              <a:t/>
            </a:r>
            <a:br>
              <a:rPr lang="tr-TR" sz="2400" dirty="0"/>
            </a:br>
            <a:r>
              <a:rPr lang="tr-TR" sz="2400" dirty="0"/>
              <a:t>1/1/2023-31/12/2023 tarihleri arasında (bu tarihler dâhil</a:t>
            </a:r>
            <a:r>
              <a:rPr lang="tr-TR" sz="2400" dirty="0" smtClean="0"/>
              <a:t>)</a:t>
            </a:r>
          </a:p>
          <a:p>
            <a:pPr marL="0" indent="0" algn="ctr">
              <a:buNone/>
            </a:pPr>
            <a:r>
              <a:rPr lang="tr-TR" sz="2400" dirty="0" smtClean="0">
                <a:solidFill>
                  <a:srgbClr val="FFFF00"/>
                </a:solidFill>
              </a:rPr>
              <a:t>D=0,15</a:t>
            </a:r>
          </a:p>
          <a:p>
            <a:pPr marL="0" indent="0" algn="ctr">
              <a:buNone/>
            </a:pPr>
            <a:r>
              <a:rPr lang="tr-TR" sz="2400" dirty="0">
                <a:solidFill>
                  <a:srgbClr val="FFFF00"/>
                </a:solidFill>
              </a:rPr>
              <a:t>(</a:t>
            </a:r>
            <a:r>
              <a:rPr lang="tr-TR" sz="2400" dirty="0" smtClean="0">
                <a:solidFill>
                  <a:srgbClr val="FFFF00"/>
                </a:solidFill>
              </a:rPr>
              <a:t>2023 </a:t>
            </a:r>
            <a:r>
              <a:rPr lang="tr-TR" sz="2400" dirty="0">
                <a:solidFill>
                  <a:srgbClr val="FFFF00"/>
                </a:solidFill>
              </a:rPr>
              <a:t>yılı içerisinde</a:t>
            </a:r>
            <a:r>
              <a:rPr lang="tr-TR" sz="2400" dirty="0" smtClean="0">
                <a:solidFill>
                  <a:srgbClr val="FFFF00"/>
                </a:solidFill>
              </a:rPr>
              <a:t>)</a:t>
            </a:r>
          </a:p>
          <a:p>
            <a:pPr marL="0" indent="0" algn="ctr">
              <a:buNone/>
            </a:pPr>
            <a:r>
              <a:rPr lang="tr-TR" sz="2400" dirty="0" smtClean="0"/>
              <a:t>Kullanılacak sabit katsayıyı ifade eder.</a:t>
            </a:r>
            <a:endParaRPr lang="tr-TR" sz="2400" dirty="0" smtClean="0">
              <a:solidFill>
                <a:srgbClr val="FFFF00"/>
              </a:solidFill>
            </a:endParaRPr>
          </a:p>
        </p:txBody>
      </p:sp>
      <p:sp>
        <p:nvSpPr>
          <p:cNvPr id="5" name="Unvan 1"/>
          <p:cNvSpPr>
            <a:spLocks noGrp="1"/>
          </p:cNvSpPr>
          <p:nvPr>
            <p:ph type="title"/>
          </p:nvPr>
        </p:nvSpPr>
        <p:spPr>
          <a:xfrm>
            <a:off x="1111087" y="199292"/>
            <a:ext cx="9216943" cy="13208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r>
              <a:rPr lang="tr-TR" b="1" dirty="0" smtClean="0"/>
              <a:t>ARTIRIMLI FİYAT FARKI</a:t>
            </a:r>
            <a:endParaRPr lang="tr-TR" b="1" dirty="0"/>
          </a:p>
        </p:txBody>
      </p:sp>
    </p:spTree>
    <p:extLst>
      <p:ext uri="{BB962C8B-B14F-4D97-AF65-F5344CB8AC3E}">
        <p14:creationId xmlns:p14="http://schemas.microsoft.com/office/powerpoint/2010/main" val="14638719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4903" y="117829"/>
            <a:ext cx="8596668" cy="13208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r>
              <a:rPr lang="tr-TR" b="1" dirty="0" smtClean="0"/>
              <a:t>ARTIRIMLI FİYAT FARKI</a:t>
            </a:r>
            <a:endParaRPr lang="tr-TR" b="1" dirty="0"/>
          </a:p>
        </p:txBody>
      </p:sp>
      <p:sp>
        <p:nvSpPr>
          <p:cNvPr id="3" name="İçerik Yer Tutucusu 2"/>
          <p:cNvSpPr>
            <a:spLocks noGrp="1"/>
          </p:cNvSpPr>
          <p:nvPr>
            <p:ph idx="1"/>
          </p:nvPr>
        </p:nvSpPr>
        <p:spPr>
          <a:xfrm>
            <a:off x="233017" y="721483"/>
            <a:ext cx="10059845" cy="729701"/>
          </a:xfrm>
        </p:spPr>
        <p:txBody>
          <a:bodyPr anchor="ctr">
            <a:noAutofit/>
          </a:bodyPr>
          <a:lstStyle/>
          <a:p>
            <a:pPr marL="0" indent="0" algn="ctr">
              <a:buNone/>
            </a:pPr>
            <a:r>
              <a:rPr lang="tr-TR" sz="2400" b="1" dirty="0" smtClean="0"/>
              <a:t>İhale </a:t>
            </a:r>
            <a:r>
              <a:rPr lang="tr-TR" sz="2400" b="1" dirty="0"/>
              <a:t>D</a:t>
            </a:r>
            <a:r>
              <a:rPr lang="tr-TR" sz="2400" b="1" dirty="0" smtClean="0"/>
              <a:t>okümanına </a:t>
            </a:r>
            <a:r>
              <a:rPr lang="tr-TR" sz="2400" b="1" dirty="0"/>
              <a:t>G</a:t>
            </a:r>
            <a:r>
              <a:rPr lang="tr-TR" sz="2400" b="1" dirty="0" smtClean="0"/>
              <a:t>öre Fiyat Farkı </a:t>
            </a:r>
            <a:r>
              <a:rPr lang="tr-TR" sz="2400" b="1" u="sng" dirty="0" smtClean="0">
                <a:solidFill>
                  <a:srgbClr val="FF0000"/>
                </a:solidFill>
              </a:rPr>
              <a:t>Ödenmeyen</a:t>
            </a:r>
            <a:r>
              <a:rPr lang="tr-TR" sz="2400" b="1" dirty="0" smtClean="0"/>
              <a:t> Sözleşmeler</a:t>
            </a:r>
            <a:endParaRPr lang="tr-TR" sz="2400" dirty="0"/>
          </a:p>
        </p:txBody>
      </p:sp>
      <p:sp>
        <p:nvSpPr>
          <p:cNvPr id="7" name="İçerik Yer Tutucusu 2"/>
          <p:cNvSpPr txBox="1">
            <a:spLocks/>
          </p:cNvSpPr>
          <p:nvPr/>
        </p:nvSpPr>
        <p:spPr>
          <a:xfrm>
            <a:off x="504093" y="1803595"/>
            <a:ext cx="9835662" cy="3940713"/>
          </a:xfrm>
          <a:prstGeom prst="rect">
            <a:avLst/>
          </a:prstGeom>
          <a:ln>
            <a:noFill/>
          </a:ln>
          <a:effectLst>
            <a:outerShdw blurRad="107950" dist="12700" dir="5400000" algn="ctr">
              <a:srgbClr val="000000"/>
            </a:outerShdw>
          </a:effectLst>
        </p:spPr>
        <p:txBody>
          <a:bodyPr vert="horz" lIns="91440" tIns="45720" rIns="91440" bIns="45720" numCol="1"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tr-TR" sz="2000" dirty="0" smtClean="0"/>
              <a:t>          </a:t>
            </a:r>
            <a:r>
              <a:rPr lang="tr-TR" sz="2400" b="1" u="sng" dirty="0" smtClean="0"/>
              <a:t>YAPIM İŞLERİ </a:t>
            </a:r>
          </a:p>
          <a:p>
            <a:pPr marL="0" indent="0" algn="ctr">
              <a:buNone/>
            </a:pPr>
            <a:r>
              <a:rPr lang="tr-TR" sz="2400" dirty="0" smtClean="0">
                <a:solidFill>
                  <a:srgbClr val="FF0000"/>
                </a:solidFill>
              </a:rPr>
              <a:t>1/1/2022-31/12/2023</a:t>
            </a:r>
            <a:r>
              <a:rPr lang="tr-TR" sz="2400" dirty="0" smtClean="0"/>
              <a:t> </a:t>
            </a:r>
            <a:r>
              <a:rPr lang="tr-TR" sz="2400" dirty="0"/>
              <a:t>tarihleri arasında </a:t>
            </a:r>
            <a:r>
              <a:rPr lang="tr-TR" sz="2400" dirty="0" smtClean="0"/>
              <a:t>gerçekleştirilen </a:t>
            </a:r>
            <a:r>
              <a:rPr lang="tr-TR" sz="2400" dirty="0"/>
              <a:t>kısımlar için </a:t>
            </a:r>
            <a:endParaRPr lang="tr-TR" sz="2400" dirty="0" smtClean="0"/>
          </a:p>
          <a:p>
            <a:pPr marL="0" indent="0" algn="ctr">
              <a:buNone/>
            </a:pPr>
            <a:r>
              <a:rPr lang="tr-TR" sz="2400" dirty="0" err="1" smtClean="0">
                <a:solidFill>
                  <a:schemeClr val="tx1"/>
                </a:solidFill>
              </a:rPr>
              <a:t>Pn</a:t>
            </a:r>
            <a:r>
              <a:rPr lang="tr-TR" sz="2400" dirty="0">
                <a:solidFill>
                  <a:schemeClr val="tx1"/>
                </a:solidFill>
              </a:rPr>
              <a:t>= </a:t>
            </a:r>
            <a:r>
              <a:rPr lang="tr-TR" sz="2400" dirty="0" err="1">
                <a:solidFill>
                  <a:schemeClr val="tx1"/>
                </a:solidFill>
              </a:rPr>
              <a:t>Gn</a:t>
            </a:r>
            <a:r>
              <a:rPr lang="tr-TR" sz="2400" dirty="0">
                <a:solidFill>
                  <a:schemeClr val="tx1"/>
                </a:solidFill>
              </a:rPr>
              <a:t>/</a:t>
            </a:r>
            <a:r>
              <a:rPr lang="tr-TR" sz="2400" dirty="0" err="1">
                <a:solidFill>
                  <a:schemeClr val="tx1"/>
                </a:solidFill>
              </a:rPr>
              <a:t>Go</a:t>
            </a:r>
            <a:endParaRPr lang="tr-TR" sz="2400" dirty="0">
              <a:solidFill>
                <a:schemeClr val="tx1"/>
              </a:solidFill>
            </a:endParaRPr>
          </a:p>
          <a:p>
            <a:pPr marL="0" indent="0" algn="ctr">
              <a:buNone/>
            </a:pPr>
            <a:r>
              <a:rPr lang="tr-TR" sz="2400" dirty="0">
                <a:solidFill>
                  <a:schemeClr val="tx1"/>
                </a:solidFill>
              </a:rPr>
              <a:t>olmak üzere, </a:t>
            </a:r>
          </a:p>
          <a:p>
            <a:pPr marL="0" indent="0" algn="ctr">
              <a:buNone/>
            </a:pPr>
            <a:r>
              <a:rPr lang="tr-TR" sz="2400" dirty="0" err="1" smtClean="0">
                <a:solidFill>
                  <a:schemeClr val="tx1"/>
                </a:solidFill>
              </a:rPr>
              <a:t>Fd</a:t>
            </a:r>
            <a:r>
              <a:rPr lang="tr-TR" sz="2400" dirty="0" smtClean="0">
                <a:solidFill>
                  <a:schemeClr val="tx1"/>
                </a:solidFill>
              </a:rPr>
              <a:t> </a:t>
            </a:r>
            <a:r>
              <a:rPr lang="tr-TR" sz="2400" dirty="0">
                <a:solidFill>
                  <a:schemeClr val="tx1"/>
                </a:solidFill>
              </a:rPr>
              <a:t>= An  x D</a:t>
            </a:r>
            <a:r>
              <a:rPr lang="tr-TR" sz="2400" dirty="0" smtClean="0">
                <a:solidFill>
                  <a:schemeClr val="tx1"/>
                </a:solidFill>
              </a:rPr>
              <a:t> </a:t>
            </a:r>
            <a:r>
              <a:rPr lang="tr-TR" sz="2400" dirty="0">
                <a:solidFill>
                  <a:schemeClr val="tx1"/>
                </a:solidFill>
              </a:rPr>
              <a:t>x ( </a:t>
            </a:r>
            <a:r>
              <a:rPr lang="tr-TR" sz="2400" dirty="0" err="1">
                <a:solidFill>
                  <a:schemeClr val="tx1"/>
                </a:solidFill>
              </a:rPr>
              <a:t>Pn</a:t>
            </a:r>
            <a:r>
              <a:rPr lang="tr-TR" sz="2400" dirty="0">
                <a:solidFill>
                  <a:schemeClr val="tx1"/>
                </a:solidFill>
              </a:rPr>
              <a:t> - 1 ) formülü </a:t>
            </a:r>
            <a:r>
              <a:rPr lang="tr-TR" sz="2400" dirty="0" smtClean="0">
                <a:solidFill>
                  <a:schemeClr val="tx1"/>
                </a:solidFill>
              </a:rPr>
              <a:t>kullanılır.</a:t>
            </a:r>
          </a:p>
          <a:p>
            <a:pPr marL="0" indent="0" algn="ctr">
              <a:buNone/>
            </a:pPr>
            <a:endParaRPr lang="tr-TR" sz="2000" dirty="0" smtClean="0"/>
          </a:p>
          <a:p>
            <a:pPr marL="0" indent="0">
              <a:buNone/>
            </a:pPr>
            <a:endParaRPr lang="tr-TR" sz="2000" dirty="0"/>
          </a:p>
        </p:txBody>
      </p:sp>
    </p:spTree>
    <p:extLst>
      <p:ext uri="{BB962C8B-B14F-4D97-AF65-F5344CB8AC3E}">
        <p14:creationId xmlns:p14="http://schemas.microsoft.com/office/powerpoint/2010/main" val="4965342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4903" y="117829"/>
            <a:ext cx="8596668" cy="13208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r>
              <a:rPr lang="tr-TR" b="1" dirty="0" smtClean="0"/>
              <a:t>ARTIRIMLI FİYAT FARKI</a:t>
            </a:r>
            <a:endParaRPr lang="tr-TR" b="1" dirty="0"/>
          </a:p>
        </p:txBody>
      </p:sp>
      <p:sp>
        <p:nvSpPr>
          <p:cNvPr id="3" name="İçerik Yer Tutucusu 2"/>
          <p:cNvSpPr>
            <a:spLocks noGrp="1"/>
          </p:cNvSpPr>
          <p:nvPr>
            <p:ph idx="1"/>
          </p:nvPr>
        </p:nvSpPr>
        <p:spPr>
          <a:xfrm>
            <a:off x="408863" y="721483"/>
            <a:ext cx="10223968" cy="729701"/>
          </a:xfrm>
        </p:spPr>
        <p:txBody>
          <a:bodyPr anchor="ctr">
            <a:noAutofit/>
          </a:bodyPr>
          <a:lstStyle/>
          <a:p>
            <a:pPr marL="0" indent="0" algn="ctr">
              <a:buNone/>
            </a:pPr>
            <a:r>
              <a:rPr lang="tr-TR" sz="2400" b="1" dirty="0" smtClean="0"/>
              <a:t>İhale </a:t>
            </a:r>
            <a:r>
              <a:rPr lang="tr-TR" sz="2400" b="1" dirty="0"/>
              <a:t>D</a:t>
            </a:r>
            <a:r>
              <a:rPr lang="tr-TR" sz="2400" b="1" dirty="0" smtClean="0"/>
              <a:t>okümanına </a:t>
            </a:r>
            <a:r>
              <a:rPr lang="tr-TR" sz="2400" b="1" dirty="0"/>
              <a:t>G</a:t>
            </a:r>
            <a:r>
              <a:rPr lang="tr-TR" sz="2400" b="1" dirty="0" smtClean="0"/>
              <a:t>öre Fiyat Farkı </a:t>
            </a:r>
            <a:r>
              <a:rPr lang="tr-TR" sz="2400" b="1" u="sng" dirty="0" smtClean="0">
                <a:solidFill>
                  <a:srgbClr val="FF0000"/>
                </a:solidFill>
              </a:rPr>
              <a:t>Ödenmeyen</a:t>
            </a:r>
            <a:r>
              <a:rPr lang="tr-TR" sz="2400" b="1" dirty="0" smtClean="0"/>
              <a:t> Sözleşmeler</a:t>
            </a:r>
            <a:endParaRPr lang="tr-TR" sz="2400" dirty="0"/>
          </a:p>
        </p:txBody>
      </p:sp>
      <p:sp>
        <p:nvSpPr>
          <p:cNvPr id="7" name="İçerik Yer Tutucusu 2"/>
          <p:cNvSpPr txBox="1">
            <a:spLocks/>
          </p:cNvSpPr>
          <p:nvPr/>
        </p:nvSpPr>
        <p:spPr>
          <a:xfrm>
            <a:off x="269260" y="1944272"/>
            <a:ext cx="10715264" cy="4327574"/>
          </a:xfrm>
          <a:prstGeom prst="rect">
            <a:avLst/>
          </a:prstGeom>
          <a:ln>
            <a:noFill/>
          </a:ln>
          <a:effectLst>
            <a:outerShdw blurRad="107950" dist="12700" dir="5400000" algn="ctr">
              <a:srgbClr val="000000"/>
            </a:outerShdw>
          </a:effectLst>
        </p:spPr>
        <p:txBody>
          <a:bodyPr vert="horz" lIns="91440" tIns="45720" rIns="91440" bIns="45720" numCol="1"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tr-TR" sz="2400" dirty="0" smtClean="0"/>
              <a:t>          </a:t>
            </a:r>
            <a:r>
              <a:rPr lang="tr-TR" sz="2400" b="1" u="sng" dirty="0" smtClean="0"/>
              <a:t>HİZMET ALIMLARI</a:t>
            </a:r>
          </a:p>
          <a:p>
            <a:pPr marL="0" indent="0" algn="ctr">
              <a:buNone/>
            </a:pPr>
            <a:r>
              <a:rPr lang="tr-TR" sz="2400" dirty="0" smtClean="0">
                <a:solidFill>
                  <a:srgbClr val="FF0000"/>
                </a:solidFill>
              </a:rPr>
              <a:t>1/1/2022-31/12/2023</a:t>
            </a:r>
            <a:r>
              <a:rPr lang="tr-TR" sz="2400" dirty="0" smtClean="0"/>
              <a:t> </a:t>
            </a:r>
            <a:r>
              <a:rPr lang="tr-TR" sz="2400" dirty="0"/>
              <a:t>tarihleri arasında </a:t>
            </a:r>
            <a:r>
              <a:rPr lang="tr-TR" sz="2400" dirty="0" smtClean="0"/>
              <a:t>gerçekleştirilen </a:t>
            </a:r>
            <a:r>
              <a:rPr lang="tr-TR" sz="2400" dirty="0"/>
              <a:t>kısımlar için </a:t>
            </a:r>
            <a:endParaRPr lang="tr-TR" sz="2400" dirty="0" smtClean="0"/>
          </a:p>
          <a:p>
            <a:pPr marL="0" indent="0">
              <a:buNone/>
            </a:pPr>
            <a:r>
              <a:rPr lang="tr-TR" sz="2400" dirty="0" smtClean="0">
                <a:solidFill>
                  <a:schemeClr val="tx1"/>
                </a:solidFill>
              </a:rPr>
              <a:t>A) İhalesinde fiyat farkı hesaplanmayan işler için</a:t>
            </a:r>
          </a:p>
          <a:p>
            <a:pPr marL="0" indent="0" algn="ctr">
              <a:buNone/>
            </a:pPr>
            <a:r>
              <a:rPr lang="tr-TR" sz="2400" dirty="0" smtClean="0">
                <a:solidFill>
                  <a:schemeClr val="tx1"/>
                </a:solidFill>
              </a:rPr>
              <a:t> </a:t>
            </a:r>
            <a:r>
              <a:rPr lang="tr-TR" sz="2400" dirty="0" err="1">
                <a:solidFill>
                  <a:schemeClr val="tx1"/>
                </a:solidFill>
              </a:rPr>
              <a:t>Pn</a:t>
            </a:r>
            <a:r>
              <a:rPr lang="tr-TR" sz="2400" dirty="0">
                <a:solidFill>
                  <a:schemeClr val="tx1"/>
                </a:solidFill>
              </a:rPr>
              <a:t>= </a:t>
            </a:r>
            <a:r>
              <a:rPr lang="tr-TR" sz="2400" dirty="0" err="1">
                <a:solidFill>
                  <a:schemeClr val="tx1"/>
                </a:solidFill>
              </a:rPr>
              <a:t>Gn</a:t>
            </a:r>
            <a:r>
              <a:rPr lang="tr-TR" sz="2400" dirty="0">
                <a:solidFill>
                  <a:schemeClr val="tx1"/>
                </a:solidFill>
              </a:rPr>
              <a:t>/</a:t>
            </a:r>
            <a:r>
              <a:rPr lang="tr-TR" sz="2400" dirty="0" err="1">
                <a:solidFill>
                  <a:schemeClr val="tx1"/>
                </a:solidFill>
              </a:rPr>
              <a:t>Go</a:t>
            </a:r>
            <a:endParaRPr lang="tr-TR" sz="2400" dirty="0">
              <a:solidFill>
                <a:schemeClr val="tx1"/>
              </a:solidFill>
            </a:endParaRPr>
          </a:p>
          <a:p>
            <a:pPr marL="0" indent="0" algn="ctr">
              <a:buNone/>
            </a:pPr>
            <a:r>
              <a:rPr lang="tr-TR" sz="2400" dirty="0">
                <a:solidFill>
                  <a:schemeClr val="tx1"/>
                </a:solidFill>
              </a:rPr>
              <a:t>olmak üzere, </a:t>
            </a:r>
          </a:p>
          <a:p>
            <a:pPr marL="0" indent="0" algn="ctr">
              <a:buNone/>
            </a:pPr>
            <a:r>
              <a:rPr lang="tr-TR" sz="2400" dirty="0" err="1" smtClean="0">
                <a:solidFill>
                  <a:schemeClr val="tx1"/>
                </a:solidFill>
              </a:rPr>
              <a:t>Fd</a:t>
            </a:r>
            <a:r>
              <a:rPr lang="tr-TR" sz="2400" dirty="0" smtClean="0">
                <a:solidFill>
                  <a:schemeClr val="tx1"/>
                </a:solidFill>
              </a:rPr>
              <a:t> </a:t>
            </a:r>
            <a:r>
              <a:rPr lang="tr-TR" sz="2400" dirty="0">
                <a:solidFill>
                  <a:schemeClr val="tx1"/>
                </a:solidFill>
              </a:rPr>
              <a:t>= An  x D</a:t>
            </a:r>
            <a:r>
              <a:rPr lang="tr-TR" sz="2400" dirty="0" smtClean="0">
                <a:solidFill>
                  <a:schemeClr val="tx1"/>
                </a:solidFill>
              </a:rPr>
              <a:t> </a:t>
            </a:r>
            <a:r>
              <a:rPr lang="tr-TR" sz="2400" dirty="0">
                <a:solidFill>
                  <a:schemeClr val="tx1"/>
                </a:solidFill>
              </a:rPr>
              <a:t>x ( </a:t>
            </a:r>
            <a:r>
              <a:rPr lang="tr-TR" sz="2400" dirty="0" err="1">
                <a:solidFill>
                  <a:schemeClr val="tx1"/>
                </a:solidFill>
              </a:rPr>
              <a:t>Pn</a:t>
            </a:r>
            <a:r>
              <a:rPr lang="tr-TR" sz="2400" dirty="0">
                <a:solidFill>
                  <a:schemeClr val="tx1"/>
                </a:solidFill>
              </a:rPr>
              <a:t> - 1 ) formülü </a:t>
            </a:r>
            <a:r>
              <a:rPr lang="tr-TR" sz="2400" dirty="0" smtClean="0">
                <a:solidFill>
                  <a:schemeClr val="tx1"/>
                </a:solidFill>
              </a:rPr>
              <a:t>kullanılır.</a:t>
            </a:r>
          </a:p>
          <a:p>
            <a:pPr marL="0" indent="0" algn="ctr">
              <a:buNone/>
            </a:pPr>
            <a:endParaRPr lang="tr-TR" sz="2400" dirty="0" smtClean="0">
              <a:solidFill>
                <a:schemeClr val="tx1"/>
              </a:solidFill>
            </a:endParaRPr>
          </a:p>
          <a:p>
            <a:pPr marL="0" indent="0" algn="ctr">
              <a:buNone/>
            </a:pPr>
            <a:endParaRPr lang="tr-TR" sz="2400" dirty="0" smtClean="0">
              <a:solidFill>
                <a:schemeClr val="tx1"/>
              </a:solidFill>
            </a:endParaRPr>
          </a:p>
          <a:p>
            <a:pPr marL="0" indent="0" algn="ctr">
              <a:buNone/>
            </a:pPr>
            <a:endParaRPr lang="tr-TR" sz="2400" dirty="0" smtClean="0"/>
          </a:p>
        </p:txBody>
      </p:sp>
    </p:spTree>
    <p:extLst>
      <p:ext uri="{BB962C8B-B14F-4D97-AF65-F5344CB8AC3E}">
        <p14:creationId xmlns:p14="http://schemas.microsoft.com/office/powerpoint/2010/main" val="8161789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4903" y="117829"/>
            <a:ext cx="8596668" cy="13208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r>
              <a:rPr lang="tr-TR" b="1" dirty="0" smtClean="0"/>
              <a:t>ARTIRIMLI FİYAT FARKI</a:t>
            </a:r>
            <a:endParaRPr lang="tr-TR" b="1" dirty="0"/>
          </a:p>
        </p:txBody>
      </p:sp>
      <p:sp>
        <p:nvSpPr>
          <p:cNvPr id="3" name="İçerik Yer Tutucusu 2"/>
          <p:cNvSpPr>
            <a:spLocks noGrp="1"/>
          </p:cNvSpPr>
          <p:nvPr>
            <p:ph idx="1"/>
          </p:nvPr>
        </p:nvSpPr>
        <p:spPr>
          <a:xfrm>
            <a:off x="408863" y="721483"/>
            <a:ext cx="10095014" cy="729701"/>
          </a:xfrm>
        </p:spPr>
        <p:txBody>
          <a:bodyPr anchor="ctr">
            <a:noAutofit/>
          </a:bodyPr>
          <a:lstStyle/>
          <a:p>
            <a:pPr marL="0" indent="0" algn="ctr">
              <a:buNone/>
            </a:pPr>
            <a:r>
              <a:rPr lang="tr-TR" sz="2400" b="1" dirty="0" smtClean="0"/>
              <a:t>İhale </a:t>
            </a:r>
            <a:r>
              <a:rPr lang="tr-TR" sz="2400" b="1" dirty="0"/>
              <a:t>D</a:t>
            </a:r>
            <a:r>
              <a:rPr lang="tr-TR" sz="2400" b="1" dirty="0" smtClean="0"/>
              <a:t>okümanına </a:t>
            </a:r>
            <a:r>
              <a:rPr lang="tr-TR" sz="2400" b="1" dirty="0"/>
              <a:t>G</a:t>
            </a:r>
            <a:r>
              <a:rPr lang="tr-TR" sz="2400" b="1" dirty="0" smtClean="0"/>
              <a:t>öre Fiyat Farkı </a:t>
            </a:r>
            <a:r>
              <a:rPr lang="tr-TR" sz="2400" b="1" u="sng" dirty="0">
                <a:solidFill>
                  <a:srgbClr val="FF0000"/>
                </a:solidFill>
              </a:rPr>
              <a:t>Kısmi </a:t>
            </a:r>
            <a:r>
              <a:rPr lang="tr-TR" sz="2400" b="1" u="sng" dirty="0" smtClean="0">
                <a:solidFill>
                  <a:srgbClr val="FF0000"/>
                </a:solidFill>
              </a:rPr>
              <a:t>Ödenen</a:t>
            </a:r>
            <a:r>
              <a:rPr lang="tr-TR" sz="2400" b="1" dirty="0" smtClean="0"/>
              <a:t> Sözleşmeler</a:t>
            </a:r>
            <a:endParaRPr lang="tr-TR" sz="2400" dirty="0"/>
          </a:p>
        </p:txBody>
      </p:sp>
      <p:sp>
        <p:nvSpPr>
          <p:cNvPr id="7" name="İçerik Yer Tutucusu 2"/>
          <p:cNvSpPr txBox="1">
            <a:spLocks/>
          </p:cNvSpPr>
          <p:nvPr/>
        </p:nvSpPr>
        <p:spPr>
          <a:xfrm>
            <a:off x="269259" y="1686364"/>
            <a:ext cx="10902833" cy="4890282"/>
          </a:xfrm>
          <a:prstGeom prst="rect">
            <a:avLst/>
          </a:prstGeom>
          <a:ln>
            <a:noFill/>
          </a:ln>
          <a:effectLst>
            <a:outerShdw blurRad="107950" dist="12700" dir="5400000" algn="ctr">
              <a:srgbClr val="000000"/>
            </a:outerShdw>
          </a:effectLst>
        </p:spPr>
        <p:txBody>
          <a:bodyPr vert="horz" lIns="91440" tIns="45720" rIns="91440" bIns="45720" numCol="1"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tr-TR" sz="2400" dirty="0" smtClean="0"/>
              <a:t>          </a:t>
            </a:r>
            <a:r>
              <a:rPr lang="tr-TR" sz="2400" b="1" u="sng" dirty="0" smtClean="0"/>
              <a:t>HİZMET ALIMLARI</a:t>
            </a:r>
          </a:p>
          <a:p>
            <a:pPr marL="0" indent="0" algn="ctr">
              <a:buNone/>
            </a:pPr>
            <a:r>
              <a:rPr lang="tr-TR" sz="2400" dirty="0" smtClean="0">
                <a:solidFill>
                  <a:srgbClr val="FF0000"/>
                </a:solidFill>
              </a:rPr>
              <a:t>1/1/2022-31/12/2023</a:t>
            </a:r>
            <a:r>
              <a:rPr lang="tr-TR" sz="2400" dirty="0" smtClean="0"/>
              <a:t> </a:t>
            </a:r>
            <a:r>
              <a:rPr lang="tr-TR" sz="2400" dirty="0"/>
              <a:t>tarihleri arasında </a:t>
            </a:r>
            <a:r>
              <a:rPr lang="tr-TR" sz="2400" dirty="0" smtClean="0"/>
              <a:t>gerçekleştirilen </a:t>
            </a:r>
            <a:r>
              <a:rPr lang="tr-TR" sz="2400" dirty="0"/>
              <a:t>kısımlar için </a:t>
            </a:r>
            <a:endParaRPr lang="tr-TR" sz="2400" dirty="0" smtClean="0"/>
          </a:p>
          <a:p>
            <a:pPr marL="0" indent="0" algn="ctr">
              <a:buNone/>
            </a:pPr>
            <a:endParaRPr lang="tr-TR" sz="2400" dirty="0" smtClean="0">
              <a:solidFill>
                <a:schemeClr val="tx1"/>
              </a:solidFill>
            </a:endParaRPr>
          </a:p>
          <a:p>
            <a:pPr marL="0" indent="0">
              <a:buNone/>
            </a:pPr>
            <a:r>
              <a:rPr lang="tr-TR" sz="2400" dirty="0"/>
              <a:t>B</a:t>
            </a:r>
            <a:r>
              <a:rPr lang="tr-TR" sz="2400" dirty="0" smtClean="0"/>
              <a:t>) İhalesinde sadece </a:t>
            </a:r>
            <a:r>
              <a:rPr lang="tr-TR" sz="2400" dirty="0"/>
              <a:t>Fiyat Farkına İlişkin Esasların 6 </a:t>
            </a:r>
            <a:r>
              <a:rPr lang="tr-TR" sz="2400" dirty="0" err="1"/>
              <a:t>ncı</a:t>
            </a:r>
            <a:r>
              <a:rPr lang="tr-TR" sz="2400" dirty="0"/>
              <a:t> maddesine göre fiyat farkı </a:t>
            </a:r>
            <a:r>
              <a:rPr lang="tr-TR" sz="2400" dirty="0" smtClean="0"/>
              <a:t>hesaplanan sözleşmeler </a:t>
            </a:r>
            <a:r>
              <a:rPr lang="tr-TR" sz="2400" dirty="0"/>
              <a:t>için</a:t>
            </a:r>
            <a:r>
              <a:rPr lang="tr-TR" sz="2400" dirty="0" smtClean="0"/>
              <a:t>, </a:t>
            </a:r>
            <a:r>
              <a:rPr lang="tr-TR" sz="2400" dirty="0" smtClean="0">
                <a:solidFill>
                  <a:srgbClr val="FF0000"/>
                </a:solidFill>
              </a:rPr>
              <a:t>(işçilik asgari ücret artışı yansıtılan işler)</a:t>
            </a:r>
            <a:endParaRPr lang="tr-TR" sz="2400" dirty="0">
              <a:solidFill>
                <a:srgbClr val="FF0000"/>
              </a:solidFill>
            </a:endParaRPr>
          </a:p>
          <a:p>
            <a:pPr marL="0" indent="0" algn="ctr">
              <a:buNone/>
            </a:pPr>
            <a:r>
              <a:rPr lang="tr-TR" sz="2400" dirty="0" err="1" smtClean="0"/>
              <a:t>P</a:t>
            </a:r>
            <a:r>
              <a:rPr lang="tr-TR" sz="2400" baseline="-25000" dirty="0" err="1" smtClean="0"/>
              <a:t>n</a:t>
            </a:r>
            <a:r>
              <a:rPr lang="tr-TR" sz="2400" dirty="0"/>
              <a:t>= </a:t>
            </a:r>
            <a:r>
              <a:rPr lang="tr-TR" sz="2400" dirty="0" smtClean="0"/>
              <a:t> a1+(1-a1) </a:t>
            </a:r>
            <a:r>
              <a:rPr lang="tr-TR" sz="2400" dirty="0" err="1" smtClean="0">
                <a:solidFill>
                  <a:schemeClr val="tx1"/>
                </a:solidFill>
              </a:rPr>
              <a:t>Gn</a:t>
            </a:r>
            <a:r>
              <a:rPr lang="tr-TR" sz="2400" dirty="0" smtClean="0">
                <a:solidFill>
                  <a:schemeClr val="tx1"/>
                </a:solidFill>
              </a:rPr>
              <a:t>/</a:t>
            </a:r>
            <a:r>
              <a:rPr lang="tr-TR" sz="2400" dirty="0" err="1" smtClean="0">
                <a:solidFill>
                  <a:schemeClr val="tx1"/>
                </a:solidFill>
              </a:rPr>
              <a:t>Go</a:t>
            </a:r>
            <a:endParaRPr lang="tr-TR" sz="2400" dirty="0" smtClean="0">
              <a:solidFill>
                <a:schemeClr val="tx1"/>
              </a:solidFill>
            </a:endParaRPr>
          </a:p>
          <a:p>
            <a:pPr marL="0" indent="0" algn="ctr">
              <a:buNone/>
            </a:pPr>
            <a:r>
              <a:rPr lang="tr-TR" sz="2400" dirty="0" smtClean="0"/>
              <a:t>       olmak </a:t>
            </a:r>
            <a:r>
              <a:rPr lang="tr-TR" sz="2400" dirty="0"/>
              <a:t>üzere, </a:t>
            </a:r>
          </a:p>
          <a:p>
            <a:pPr marL="0" indent="0" algn="ctr">
              <a:buNone/>
            </a:pPr>
            <a:r>
              <a:rPr lang="tr-TR" sz="2400" dirty="0" err="1"/>
              <a:t>F</a:t>
            </a:r>
            <a:r>
              <a:rPr lang="tr-TR" sz="2400" baseline="-25000" dirty="0" err="1"/>
              <a:t>d</a:t>
            </a:r>
            <a:r>
              <a:rPr lang="tr-TR" sz="2400" dirty="0"/>
              <a:t> = A</a:t>
            </a:r>
            <a:r>
              <a:rPr lang="tr-TR" sz="2400" baseline="-25000" dirty="0"/>
              <a:t>n</a:t>
            </a:r>
            <a:r>
              <a:rPr lang="tr-TR" sz="2400" dirty="0"/>
              <a:t>  x D x (</a:t>
            </a:r>
            <a:r>
              <a:rPr lang="tr-TR" sz="2400" dirty="0" err="1"/>
              <a:t>P</a:t>
            </a:r>
            <a:r>
              <a:rPr lang="tr-TR" sz="2400" baseline="-25000" dirty="0" err="1"/>
              <a:t>n</a:t>
            </a:r>
            <a:r>
              <a:rPr lang="tr-TR" sz="2400" dirty="0"/>
              <a:t> - 1) formülü kullanılır</a:t>
            </a:r>
            <a:r>
              <a:rPr lang="tr-TR" sz="2400" dirty="0" smtClean="0"/>
              <a:t>.</a:t>
            </a:r>
          </a:p>
          <a:p>
            <a:endParaRPr lang="tr-TR" sz="2400" dirty="0" smtClean="0"/>
          </a:p>
          <a:p>
            <a:r>
              <a:rPr lang="tr-TR" sz="2400" dirty="0" smtClean="0"/>
              <a:t>a</a:t>
            </a:r>
            <a:r>
              <a:rPr lang="tr-TR" sz="2400" baseline="-25000" dirty="0" smtClean="0"/>
              <a:t>1</a:t>
            </a:r>
            <a:r>
              <a:rPr lang="tr-TR" sz="2400" dirty="0"/>
              <a:t>: Haftalık çalışma saatinin tamamı idarede kullanılan işçiliklerin ağırlık oranını temsil </a:t>
            </a:r>
            <a:r>
              <a:rPr lang="tr-TR" sz="2400" dirty="0" smtClean="0"/>
              <a:t>eden</a:t>
            </a:r>
            <a:r>
              <a:rPr lang="tr-TR" sz="2400" dirty="0"/>
              <a:t> </a:t>
            </a:r>
            <a:r>
              <a:rPr lang="tr-TR" sz="2400" dirty="0" smtClean="0"/>
              <a:t>dokümanda belirtilen katsayı</a:t>
            </a:r>
            <a:endParaRPr lang="tr-TR" sz="2400" dirty="0"/>
          </a:p>
          <a:p>
            <a:pPr marL="0" indent="0" algn="ctr">
              <a:buNone/>
            </a:pPr>
            <a:endParaRPr lang="tr-TR" sz="2400" dirty="0" smtClean="0">
              <a:solidFill>
                <a:schemeClr val="tx1"/>
              </a:solidFill>
            </a:endParaRPr>
          </a:p>
          <a:p>
            <a:pPr marL="0" indent="0" algn="ctr">
              <a:buNone/>
            </a:pPr>
            <a:endParaRPr lang="tr-TR" sz="2400" dirty="0" smtClean="0"/>
          </a:p>
        </p:txBody>
      </p:sp>
    </p:spTree>
    <p:extLst>
      <p:ext uri="{BB962C8B-B14F-4D97-AF65-F5344CB8AC3E}">
        <p14:creationId xmlns:p14="http://schemas.microsoft.com/office/powerpoint/2010/main" val="29148054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4903" y="117829"/>
            <a:ext cx="8596668" cy="13208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r>
              <a:rPr lang="tr-TR" b="1" dirty="0" smtClean="0"/>
              <a:t>ARTIRIMLI FİYAT FARKI</a:t>
            </a:r>
            <a:endParaRPr lang="tr-TR" b="1" dirty="0"/>
          </a:p>
        </p:txBody>
      </p:sp>
      <p:sp>
        <p:nvSpPr>
          <p:cNvPr id="3" name="İçerik Yer Tutucusu 2"/>
          <p:cNvSpPr>
            <a:spLocks noGrp="1"/>
          </p:cNvSpPr>
          <p:nvPr>
            <p:ph idx="1"/>
          </p:nvPr>
        </p:nvSpPr>
        <p:spPr>
          <a:xfrm>
            <a:off x="408863" y="721483"/>
            <a:ext cx="10048122" cy="729701"/>
          </a:xfrm>
        </p:spPr>
        <p:txBody>
          <a:bodyPr anchor="ctr">
            <a:noAutofit/>
          </a:bodyPr>
          <a:lstStyle/>
          <a:p>
            <a:pPr marL="0" indent="0" algn="ctr">
              <a:buNone/>
            </a:pPr>
            <a:r>
              <a:rPr lang="tr-TR" sz="2400" b="1" dirty="0" smtClean="0"/>
              <a:t>İhale </a:t>
            </a:r>
            <a:r>
              <a:rPr lang="tr-TR" sz="2400" b="1" dirty="0"/>
              <a:t>D</a:t>
            </a:r>
            <a:r>
              <a:rPr lang="tr-TR" sz="2400" b="1" dirty="0" smtClean="0"/>
              <a:t>okümanına </a:t>
            </a:r>
            <a:r>
              <a:rPr lang="tr-TR" sz="2400" b="1" dirty="0"/>
              <a:t>G</a:t>
            </a:r>
            <a:r>
              <a:rPr lang="tr-TR" sz="2400" b="1" dirty="0" smtClean="0"/>
              <a:t>öre Fiyat Farkı </a:t>
            </a:r>
            <a:r>
              <a:rPr lang="tr-TR" sz="2400" b="1" u="sng" dirty="0" smtClean="0">
                <a:solidFill>
                  <a:srgbClr val="FF0000"/>
                </a:solidFill>
              </a:rPr>
              <a:t>Ödenmeyen</a:t>
            </a:r>
            <a:r>
              <a:rPr lang="tr-TR" sz="2400" b="1" dirty="0" smtClean="0"/>
              <a:t> Sözleşmeler</a:t>
            </a:r>
            <a:endParaRPr lang="tr-TR" sz="2400" dirty="0"/>
          </a:p>
        </p:txBody>
      </p:sp>
      <p:sp>
        <p:nvSpPr>
          <p:cNvPr id="7" name="İçerik Yer Tutucusu 2"/>
          <p:cNvSpPr txBox="1">
            <a:spLocks/>
          </p:cNvSpPr>
          <p:nvPr/>
        </p:nvSpPr>
        <p:spPr>
          <a:xfrm>
            <a:off x="140306" y="1651194"/>
            <a:ext cx="11606217" cy="5124744"/>
          </a:xfrm>
          <a:prstGeom prst="rect">
            <a:avLst/>
          </a:prstGeom>
          <a:ln>
            <a:noFill/>
          </a:ln>
          <a:effectLst>
            <a:outerShdw blurRad="107950" dist="12700" dir="5400000" algn="ctr">
              <a:srgbClr val="000000"/>
            </a:outerShdw>
          </a:effectLst>
        </p:spPr>
        <p:txBody>
          <a:bodyPr vert="horz" lIns="91440" tIns="45720" rIns="91440" bIns="45720" numCol="1"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tr-TR" sz="2400" dirty="0" smtClean="0"/>
              <a:t>          </a:t>
            </a:r>
            <a:r>
              <a:rPr lang="tr-TR" sz="2400" b="1" u="sng" dirty="0" smtClean="0"/>
              <a:t>MAL ALIMLARI</a:t>
            </a:r>
          </a:p>
          <a:p>
            <a:pPr marL="0" indent="0" algn="ctr">
              <a:buNone/>
            </a:pPr>
            <a:r>
              <a:rPr lang="tr-TR" sz="2400" dirty="0" smtClean="0">
                <a:solidFill>
                  <a:srgbClr val="FF0000"/>
                </a:solidFill>
              </a:rPr>
              <a:t>1/1/2022-31/12/2023</a:t>
            </a:r>
            <a:r>
              <a:rPr lang="tr-TR" sz="2400" dirty="0" smtClean="0"/>
              <a:t> </a:t>
            </a:r>
            <a:r>
              <a:rPr lang="tr-TR" sz="2400" dirty="0"/>
              <a:t>tarihleri arasında teslim edilen kısımları </a:t>
            </a:r>
            <a:r>
              <a:rPr lang="tr-TR" sz="2400" dirty="0" smtClean="0"/>
              <a:t>için</a:t>
            </a:r>
          </a:p>
          <a:p>
            <a:pPr marL="0" indent="0">
              <a:buNone/>
            </a:pPr>
            <a:endParaRPr lang="tr-TR" sz="2400" dirty="0" smtClean="0">
              <a:solidFill>
                <a:schemeClr val="tx1"/>
              </a:solidFill>
            </a:endParaRPr>
          </a:p>
          <a:p>
            <a:pPr marL="0" indent="0" algn="ctr">
              <a:buNone/>
            </a:pPr>
            <a:r>
              <a:rPr lang="tr-TR" sz="2400" dirty="0" err="1" smtClean="0">
                <a:solidFill>
                  <a:schemeClr val="tx1"/>
                </a:solidFill>
              </a:rPr>
              <a:t>Pn</a:t>
            </a:r>
            <a:r>
              <a:rPr lang="tr-TR" sz="2400" dirty="0">
                <a:solidFill>
                  <a:schemeClr val="tx1"/>
                </a:solidFill>
              </a:rPr>
              <a:t>= </a:t>
            </a:r>
            <a:r>
              <a:rPr lang="tr-TR" sz="2400" dirty="0" err="1">
                <a:solidFill>
                  <a:schemeClr val="tx1"/>
                </a:solidFill>
              </a:rPr>
              <a:t>Gn</a:t>
            </a:r>
            <a:r>
              <a:rPr lang="tr-TR" sz="2400" dirty="0">
                <a:solidFill>
                  <a:schemeClr val="tx1"/>
                </a:solidFill>
              </a:rPr>
              <a:t>/</a:t>
            </a:r>
            <a:r>
              <a:rPr lang="tr-TR" sz="2400" dirty="0" err="1">
                <a:solidFill>
                  <a:schemeClr val="tx1"/>
                </a:solidFill>
              </a:rPr>
              <a:t>Go</a:t>
            </a:r>
            <a:endParaRPr lang="tr-TR" sz="2400" dirty="0">
              <a:solidFill>
                <a:schemeClr val="tx1"/>
              </a:solidFill>
            </a:endParaRPr>
          </a:p>
          <a:p>
            <a:pPr marL="0" indent="0" algn="ctr">
              <a:buNone/>
            </a:pPr>
            <a:r>
              <a:rPr lang="tr-TR" sz="2400" dirty="0">
                <a:solidFill>
                  <a:schemeClr val="tx1"/>
                </a:solidFill>
              </a:rPr>
              <a:t>olmak üzere, </a:t>
            </a:r>
          </a:p>
          <a:p>
            <a:pPr marL="0" indent="0" algn="ctr">
              <a:buNone/>
            </a:pPr>
            <a:r>
              <a:rPr lang="tr-TR" sz="2400" dirty="0" err="1"/>
              <a:t>F</a:t>
            </a:r>
            <a:r>
              <a:rPr lang="tr-TR" sz="2400" baseline="-25000" dirty="0" err="1"/>
              <a:t>d</a:t>
            </a:r>
            <a:r>
              <a:rPr lang="tr-TR" sz="2400" dirty="0"/>
              <a:t> = (M x B) x D x </a:t>
            </a:r>
            <a:r>
              <a:rPr lang="tr-TR" sz="2400" dirty="0" smtClean="0"/>
              <a:t>[Pn-1</a:t>
            </a:r>
            <a:r>
              <a:rPr lang="tr-TR" sz="2400" dirty="0"/>
              <a:t>] formülü kullanılır</a:t>
            </a:r>
            <a:r>
              <a:rPr lang="tr-TR" sz="2400" dirty="0" smtClean="0"/>
              <a:t>.</a:t>
            </a:r>
          </a:p>
          <a:p>
            <a:pPr marL="0" indent="0" algn="ctr">
              <a:buNone/>
            </a:pPr>
            <a:endParaRPr lang="tr-TR" sz="2400" dirty="0"/>
          </a:p>
          <a:p>
            <a:pPr marL="0" indent="0">
              <a:buNone/>
            </a:pPr>
            <a:r>
              <a:rPr lang="tr-TR" sz="2400" dirty="0" smtClean="0"/>
              <a:t>M : 1/1/2022 </a:t>
            </a:r>
            <a:r>
              <a:rPr lang="tr-TR" sz="2400" dirty="0"/>
              <a:t>tarihinden sonra (bu tarih dâhil) gerçekleştirilen sözleşme kısmı için; birim fiyat sözleşmelerde idareye teslim edilen mal kalemi miktarını, götürü bedel sözleşmelerde ise toplam teslim yüzdesini,</a:t>
            </a:r>
          </a:p>
          <a:p>
            <a:pPr marL="0" indent="0">
              <a:buNone/>
            </a:pPr>
            <a:r>
              <a:rPr lang="tr-TR" sz="2400" dirty="0" smtClean="0"/>
              <a:t> </a:t>
            </a:r>
            <a:r>
              <a:rPr lang="tr-TR" sz="2400" dirty="0"/>
              <a:t>B: Sözleşme fiyatını,</a:t>
            </a:r>
          </a:p>
          <a:p>
            <a:pPr marL="0" indent="0" algn="ctr">
              <a:buNone/>
            </a:pPr>
            <a:endParaRPr lang="tr-TR" sz="2400" dirty="0" smtClean="0">
              <a:solidFill>
                <a:schemeClr val="tx1"/>
              </a:solidFill>
            </a:endParaRPr>
          </a:p>
          <a:p>
            <a:pPr marL="0" indent="0" algn="ctr">
              <a:buNone/>
            </a:pPr>
            <a:endParaRPr lang="tr-TR" sz="2400" dirty="0" smtClean="0">
              <a:solidFill>
                <a:schemeClr val="tx1"/>
              </a:solidFill>
            </a:endParaRPr>
          </a:p>
          <a:p>
            <a:pPr marL="0" indent="0" algn="ctr">
              <a:buNone/>
            </a:pPr>
            <a:endParaRPr lang="tr-TR" sz="2400" dirty="0" smtClean="0"/>
          </a:p>
        </p:txBody>
      </p:sp>
    </p:spTree>
    <p:extLst>
      <p:ext uri="{BB962C8B-B14F-4D97-AF65-F5344CB8AC3E}">
        <p14:creationId xmlns:p14="http://schemas.microsoft.com/office/powerpoint/2010/main" val="25184899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65611" y="1230923"/>
            <a:ext cx="10119620" cy="5087815"/>
          </a:xfrm>
        </p:spPr>
        <p:txBody>
          <a:bodyPr>
            <a:noAutofit/>
          </a:bodyPr>
          <a:lstStyle/>
          <a:p>
            <a:pPr marL="0" indent="0" algn="ctr">
              <a:buNone/>
            </a:pPr>
            <a:r>
              <a:rPr lang="tr-TR" sz="2400" dirty="0" smtClean="0">
                <a:solidFill>
                  <a:srgbClr val="FF0000"/>
                </a:solidFill>
              </a:rPr>
              <a:t>İSTİSNAİ BİR DURUM !!! </a:t>
            </a:r>
          </a:p>
          <a:p>
            <a:pPr marL="0" indent="0" algn="ctr">
              <a:buNone/>
            </a:pPr>
            <a:r>
              <a:rPr lang="tr-TR" sz="2400" dirty="0" smtClean="0">
                <a:solidFill>
                  <a:srgbClr val="FF0000"/>
                </a:solidFill>
              </a:rPr>
              <a:t>Karayolları </a:t>
            </a:r>
            <a:r>
              <a:rPr lang="tr-TR" sz="2400" dirty="0">
                <a:solidFill>
                  <a:srgbClr val="FF0000"/>
                </a:solidFill>
              </a:rPr>
              <a:t>Motorlu Araçlar Zorunlu Mali Sorumluluk </a:t>
            </a:r>
            <a:r>
              <a:rPr lang="tr-TR" sz="2400" dirty="0" smtClean="0">
                <a:solidFill>
                  <a:srgbClr val="FF0000"/>
                </a:solidFill>
              </a:rPr>
              <a:t>Sigorta İHALELERİ</a:t>
            </a:r>
          </a:p>
          <a:p>
            <a:pPr marL="0" indent="0">
              <a:buNone/>
            </a:pPr>
            <a:endParaRPr lang="tr-TR" sz="2400" dirty="0"/>
          </a:p>
          <a:p>
            <a:pPr>
              <a:buFont typeface="Wingdings" pitchFamily="2" charset="2"/>
              <a:buChar char="v"/>
            </a:pPr>
            <a:r>
              <a:rPr lang="tr-TR" sz="2400" dirty="0" smtClean="0"/>
              <a:t>31/12/2021 </a:t>
            </a:r>
            <a:r>
              <a:rPr lang="tr-TR" sz="2400" dirty="0"/>
              <a:t>tarihinden önce ihale edilen ve sigorta poliçe başlangıç tarihi 1/2/2022 tarihinden sonra (bu tarih dâhil) olan sigorta sözleşmelerinin Karayolları Motorlu Araçlar Zorunlu Mali Sorumluluk Sigortasında Tarife Uygulama Esasları Hakkında Yönetmeliğin geçici 12 </a:t>
            </a:r>
            <a:r>
              <a:rPr lang="tr-TR" sz="2400" dirty="0" err="1"/>
              <a:t>nci</a:t>
            </a:r>
            <a:r>
              <a:rPr lang="tr-TR" sz="2400" dirty="0"/>
              <a:t> maddesi uyarınca kurulan </a:t>
            </a:r>
            <a:r>
              <a:rPr lang="tr-TR" sz="2400" b="1" u="sng" dirty="0">
                <a:solidFill>
                  <a:srgbClr val="FFFF00"/>
                </a:solidFill>
              </a:rPr>
              <a:t>riskli sigortalılar havuzu kapsamındaki poliçe</a:t>
            </a:r>
            <a:r>
              <a:rPr lang="tr-TR" sz="2400" dirty="0"/>
              <a:t> primleri </a:t>
            </a:r>
            <a:r>
              <a:rPr lang="tr-TR" sz="2400" b="1" u="sng" dirty="0">
                <a:solidFill>
                  <a:srgbClr val="FFFF00"/>
                </a:solidFill>
              </a:rPr>
              <a:t>yüzde 20 </a:t>
            </a:r>
            <a:r>
              <a:rPr lang="tr-TR" sz="2400" dirty="0"/>
              <a:t>oranında artırılarak ödenir. </a:t>
            </a:r>
            <a:endParaRPr lang="tr-TR" sz="2400" dirty="0" smtClean="0"/>
          </a:p>
        </p:txBody>
      </p:sp>
      <p:sp>
        <p:nvSpPr>
          <p:cNvPr id="4" name="Unvan 1"/>
          <p:cNvSpPr>
            <a:spLocks noGrp="1"/>
          </p:cNvSpPr>
          <p:nvPr>
            <p:ph type="title"/>
          </p:nvPr>
        </p:nvSpPr>
        <p:spPr>
          <a:xfrm>
            <a:off x="864903" y="117829"/>
            <a:ext cx="8596668" cy="13208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r>
              <a:rPr lang="tr-TR" b="1" dirty="0" smtClean="0"/>
              <a:t>ARTIRIMLI FİYAT FARKI</a:t>
            </a:r>
            <a:endParaRPr lang="tr-TR" b="1" dirty="0"/>
          </a:p>
        </p:txBody>
      </p:sp>
    </p:spTree>
    <p:extLst>
      <p:ext uri="{BB962C8B-B14F-4D97-AF65-F5344CB8AC3E}">
        <p14:creationId xmlns:p14="http://schemas.microsoft.com/office/powerpoint/2010/main" val="19027902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65611" y="984739"/>
            <a:ext cx="10119620" cy="5087815"/>
          </a:xfrm>
        </p:spPr>
        <p:txBody>
          <a:bodyPr>
            <a:noAutofit/>
          </a:bodyPr>
          <a:lstStyle/>
          <a:p>
            <a:pPr marL="0" indent="0" algn="ctr">
              <a:buNone/>
            </a:pPr>
            <a:r>
              <a:rPr lang="tr-TR" sz="2400" dirty="0" smtClean="0">
                <a:solidFill>
                  <a:srgbClr val="FF0000"/>
                </a:solidFill>
              </a:rPr>
              <a:t>UYGULAMA ESASLARI</a:t>
            </a:r>
          </a:p>
          <a:p>
            <a:pPr marL="0" indent="0">
              <a:buNone/>
            </a:pPr>
            <a:r>
              <a:rPr lang="tr-TR" sz="2400" dirty="0" smtClean="0">
                <a:solidFill>
                  <a:srgbClr val="FF0000"/>
                </a:solidFill>
              </a:rPr>
              <a:t> 	</a:t>
            </a:r>
            <a:r>
              <a:rPr lang="tr-TR" sz="2400" dirty="0" smtClean="0"/>
              <a:t>Bu </a:t>
            </a:r>
            <a:r>
              <a:rPr lang="tr-TR" sz="2400" dirty="0"/>
              <a:t>Esaslar kapsamında artırımlı fiyat farkı hesaplanabilmesi için yüklenicinin idareye yazılı olarak başvuruda bulunma şartı aranmaz. Ancak </a:t>
            </a:r>
            <a:r>
              <a:rPr lang="tr-TR" sz="2400" b="1" u="sng" dirty="0" smtClean="0">
                <a:solidFill>
                  <a:srgbClr val="FFFF00"/>
                </a:solidFill>
              </a:rPr>
              <a:t>13.05.2022</a:t>
            </a:r>
            <a:r>
              <a:rPr lang="tr-TR" sz="2400" dirty="0" smtClean="0"/>
              <a:t> öncesi </a:t>
            </a:r>
            <a:r>
              <a:rPr lang="tr-TR" sz="2400" dirty="0"/>
              <a:t>düzenlenen </a:t>
            </a:r>
            <a:r>
              <a:rPr lang="tr-TR" sz="2400" dirty="0" err="1"/>
              <a:t>hakedişlere</a:t>
            </a:r>
            <a:r>
              <a:rPr lang="tr-TR" sz="2400" dirty="0"/>
              <a:t> ilişkin olarak artırımlı fiyat farkı hesaplanabilmesi için yüklenicinin idareye </a:t>
            </a:r>
            <a:r>
              <a:rPr lang="tr-TR" sz="2400" b="1" u="sng" dirty="0">
                <a:solidFill>
                  <a:srgbClr val="FFFF00"/>
                </a:solidFill>
              </a:rPr>
              <a:t>30 gün içinde </a:t>
            </a:r>
            <a:r>
              <a:rPr lang="tr-TR" sz="2400" dirty="0"/>
              <a:t>yazılı olarak başvurması gerekmektedir</a:t>
            </a:r>
            <a:r>
              <a:rPr lang="tr-TR" sz="2400" dirty="0" smtClean="0"/>
              <a:t>.</a:t>
            </a:r>
          </a:p>
          <a:p>
            <a:pPr marL="0" indent="0">
              <a:buNone/>
            </a:pPr>
            <a:endParaRPr lang="tr-TR" sz="2400" dirty="0" smtClean="0"/>
          </a:p>
          <a:p>
            <a:pPr>
              <a:buFont typeface="Wingdings" pitchFamily="2" charset="2"/>
              <a:buChar char="v"/>
            </a:pPr>
            <a:r>
              <a:rPr lang="tr-TR" sz="2400" dirty="0" smtClean="0"/>
              <a:t> </a:t>
            </a:r>
            <a:r>
              <a:rPr lang="tr-TR" sz="2400" dirty="0"/>
              <a:t>Bu kapsamda Esaslarda yer verilen koşulları sağlayan sözleşmelerde artırımlı fiyat farkı verilmesi </a:t>
            </a:r>
            <a:r>
              <a:rPr lang="tr-TR" sz="2400" b="1" u="sng" dirty="0">
                <a:solidFill>
                  <a:srgbClr val="FFFF00"/>
                </a:solidFill>
              </a:rPr>
              <a:t>zorunludur.</a:t>
            </a:r>
          </a:p>
          <a:p>
            <a:pPr>
              <a:buFont typeface="Wingdings" pitchFamily="2" charset="2"/>
              <a:buChar char="v"/>
            </a:pPr>
            <a:r>
              <a:rPr lang="tr-TR" sz="2400" dirty="0" smtClean="0"/>
              <a:t>1/1/2022 </a:t>
            </a:r>
            <a:r>
              <a:rPr lang="tr-TR" sz="2400" dirty="0"/>
              <a:t>tarihinden önce iş veya teslim süresi sona eren ancak bu tarihten sonra </a:t>
            </a:r>
            <a:r>
              <a:rPr lang="tr-TR" sz="2400" b="1" u="sng" dirty="0">
                <a:solidFill>
                  <a:srgbClr val="FFFF00"/>
                </a:solidFill>
              </a:rPr>
              <a:t>gecikme cezası </a:t>
            </a:r>
            <a:r>
              <a:rPr lang="tr-TR" sz="2400" dirty="0"/>
              <a:t>uygulanarak devam eden sözleşmelerde artırımlı </a:t>
            </a:r>
            <a:r>
              <a:rPr lang="tr-TR" sz="2400" b="1" u="sng" dirty="0">
                <a:solidFill>
                  <a:srgbClr val="FFFF00"/>
                </a:solidFill>
              </a:rPr>
              <a:t>fiyat farkı hesaplanmaz.</a:t>
            </a:r>
          </a:p>
          <a:p>
            <a:pPr marL="0" indent="0">
              <a:buNone/>
            </a:pPr>
            <a:endParaRPr lang="tr-TR" sz="2400" dirty="0"/>
          </a:p>
        </p:txBody>
      </p:sp>
      <p:sp>
        <p:nvSpPr>
          <p:cNvPr id="4" name="Unvan 1"/>
          <p:cNvSpPr>
            <a:spLocks noGrp="1"/>
          </p:cNvSpPr>
          <p:nvPr>
            <p:ph type="title"/>
          </p:nvPr>
        </p:nvSpPr>
        <p:spPr>
          <a:xfrm>
            <a:off x="1089346" y="167705"/>
            <a:ext cx="8596668" cy="13208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r>
              <a:rPr lang="tr-TR" b="1" dirty="0" smtClean="0"/>
              <a:t>ARTIRIMLI FİYAT FARKI</a:t>
            </a:r>
            <a:endParaRPr lang="tr-TR" b="1" dirty="0"/>
          </a:p>
        </p:txBody>
      </p:sp>
    </p:spTree>
    <p:extLst>
      <p:ext uri="{BB962C8B-B14F-4D97-AF65-F5344CB8AC3E}">
        <p14:creationId xmlns:p14="http://schemas.microsoft.com/office/powerpoint/2010/main" val="15760976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65611" y="984739"/>
            <a:ext cx="10119620" cy="5650523"/>
          </a:xfrm>
        </p:spPr>
        <p:txBody>
          <a:bodyPr>
            <a:noAutofit/>
          </a:bodyPr>
          <a:lstStyle/>
          <a:p>
            <a:pPr marL="0" indent="0" algn="ctr">
              <a:buNone/>
            </a:pPr>
            <a:r>
              <a:rPr lang="tr-TR" sz="2200" dirty="0" smtClean="0">
                <a:solidFill>
                  <a:srgbClr val="FF0000"/>
                </a:solidFill>
              </a:rPr>
              <a:t>UYGULAMA ESASLARI </a:t>
            </a:r>
            <a:endParaRPr lang="tr-TR" sz="2200" dirty="0" smtClean="0"/>
          </a:p>
          <a:p>
            <a:pPr>
              <a:buFont typeface="Wingdings" pitchFamily="2" charset="2"/>
              <a:buChar char="v"/>
            </a:pPr>
            <a:r>
              <a:rPr lang="tr-TR" sz="2200" dirty="0"/>
              <a:t>	</a:t>
            </a:r>
            <a:r>
              <a:rPr lang="tr-TR" sz="2200" dirty="0" smtClean="0"/>
              <a:t>Fiyat </a:t>
            </a:r>
            <a:r>
              <a:rPr lang="tr-TR" sz="2200" dirty="0"/>
              <a:t>Farkına İlişkin Esaslar kapsamında bulunmayan araştırma ve geliştirme, piyasa araştırması ve anket, tanıtım, toplantı, organizasyon, sergileme, mesleki eğitim, fotoğraf, film, fikri ve güzel sanatlar gibi nitelikleri itibarıyla kısa süreli hizmetler ile sigorta (6 </a:t>
            </a:r>
            <a:r>
              <a:rPr lang="tr-TR" sz="2200" dirty="0" err="1"/>
              <a:t>ncı</a:t>
            </a:r>
            <a:r>
              <a:rPr lang="tr-TR" sz="2200" dirty="0"/>
              <a:t> maddenin beşinci fıkrasında belirtilen sigorta hizmeti alımları hariç), muhasebe ve 4734 sayılı Kanunun 48 inci maddesinde yer alan danışmanlık hizmetlerinden mali ve hukuki nitelikteki hizmet alımlarında </a:t>
            </a:r>
            <a:r>
              <a:rPr lang="tr-TR" sz="2200" b="1" u="sng" dirty="0">
                <a:solidFill>
                  <a:srgbClr val="FFFF00"/>
                </a:solidFill>
              </a:rPr>
              <a:t>artırımlı fiyat farkı hesaplanmaz.</a:t>
            </a:r>
          </a:p>
          <a:p>
            <a:pPr>
              <a:buFont typeface="Wingdings" pitchFamily="2" charset="2"/>
              <a:buChar char="v"/>
            </a:pPr>
            <a:r>
              <a:rPr lang="tr-TR" sz="2200" dirty="0" smtClean="0"/>
              <a:t> </a:t>
            </a:r>
            <a:r>
              <a:rPr lang="tr-TR" sz="2200" dirty="0"/>
              <a:t>İhale tarihi (son teklif verme tarihi) ile teslim tarihi arasındaki süre </a:t>
            </a:r>
            <a:r>
              <a:rPr lang="tr-TR" sz="2200" b="1" u="sng" dirty="0">
                <a:solidFill>
                  <a:srgbClr val="FFFF00"/>
                </a:solidFill>
              </a:rPr>
              <a:t>60 gün </a:t>
            </a:r>
            <a:r>
              <a:rPr lang="tr-TR" sz="2200" dirty="0"/>
              <a:t>ve altında olan mal alımları (kısmi teslim yapılan mal alımlarında bu sürede teslim edilen kısımlar için) </a:t>
            </a:r>
            <a:endParaRPr lang="tr-TR" sz="2200" dirty="0" smtClean="0"/>
          </a:p>
          <a:p>
            <a:pPr marL="0" indent="0">
              <a:buNone/>
            </a:pPr>
            <a:r>
              <a:rPr lang="tr-TR" sz="2200" dirty="0" smtClean="0"/>
              <a:t>     ile </a:t>
            </a:r>
          </a:p>
          <a:p>
            <a:pPr>
              <a:buFont typeface="Wingdings" pitchFamily="2" charset="2"/>
              <a:buChar char="v"/>
            </a:pPr>
            <a:r>
              <a:rPr lang="tr-TR" sz="2200" dirty="0" smtClean="0"/>
              <a:t>ihale </a:t>
            </a:r>
            <a:r>
              <a:rPr lang="tr-TR" sz="2200" dirty="0"/>
              <a:t>dokümanında </a:t>
            </a:r>
            <a:r>
              <a:rPr lang="tr-TR" sz="2200" b="1" u="sng" dirty="0">
                <a:solidFill>
                  <a:srgbClr val="FFFF00"/>
                </a:solidFill>
              </a:rPr>
              <a:t>fiyat farkı hesaplanacağı düzenlenen elektrik, ilaç, petrol ürünleri ve sıvılaştırılmış petrol gazı </a:t>
            </a:r>
            <a:r>
              <a:rPr lang="tr-TR" sz="2200" dirty="0"/>
              <a:t>ürünleri alımlarında </a:t>
            </a:r>
            <a:r>
              <a:rPr lang="tr-TR" sz="2200" b="1" u="sng" dirty="0">
                <a:solidFill>
                  <a:srgbClr val="FFFF00"/>
                </a:solidFill>
              </a:rPr>
              <a:t>artırımlı fiyat farkı hesaplanmaz</a:t>
            </a:r>
            <a:r>
              <a:rPr lang="tr-TR" sz="2200" b="1" u="sng" dirty="0" smtClean="0">
                <a:solidFill>
                  <a:srgbClr val="FFFF00"/>
                </a:solidFill>
              </a:rPr>
              <a:t>.</a:t>
            </a:r>
            <a:endParaRPr lang="tr-TR" sz="2200" b="1" u="sng" dirty="0">
              <a:solidFill>
                <a:srgbClr val="FFFF00"/>
              </a:solidFill>
            </a:endParaRPr>
          </a:p>
        </p:txBody>
      </p:sp>
      <p:sp>
        <p:nvSpPr>
          <p:cNvPr id="4" name="Unvan 1"/>
          <p:cNvSpPr>
            <a:spLocks noGrp="1"/>
          </p:cNvSpPr>
          <p:nvPr>
            <p:ph type="title"/>
          </p:nvPr>
        </p:nvSpPr>
        <p:spPr>
          <a:xfrm>
            <a:off x="864903" y="117829"/>
            <a:ext cx="8596668" cy="13208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r>
              <a:rPr lang="tr-TR" b="1" dirty="0" smtClean="0"/>
              <a:t>ARTIRIMLI FİYAT FARKI</a:t>
            </a:r>
            <a:endParaRPr lang="tr-TR" b="1" dirty="0"/>
          </a:p>
        </p:txBody>
      </p:sp>
    </p:spTree>
    <p:extLst>
      <p:ext uri="{BB962C8B-B14F-4D97-AF65-F5344CB8AC3E}">
        <p14:creationId xmlns:p14="http://schemas.microsoft.com/office/powerpoint/2010/main" val="12888340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a:t>YAPIM SÖZLEŞMELERİNDE SÜRE UZATIMI</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66331" y="2954037"/>
            <a:ext cx="3033727" cy="2018807"/>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4759483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9506" y="250306"/>
            <a:ext cx="10607039" cy="1038167"/>
          </a:xfrm>
        </p:spPr>
        <p:txBody>
          <a:bodyPr>
            <a:normAutofit/>
          </a:bodyPr>
          <a:lstStyle/>
          <a:p>
            <a:pPr algn="ctr"/>
            <a:r>
              <a:rPr lang="tr-TR" dirty="0" smtClean="0"/>
              <a:t>YAPIM SÖZLEŞMELERİNDE SÜRE UZATIMI</a:t>
            </a:r>
            <a:endParaRPr lang="tr-TR" dirty="0"/>
          </a:p>
        </p:txBody>
      </p:sp>
      <p:sp>
        <p:nvSpPr>
          <p:cNvPr id="5" name="İçerik Yer Tutucusu 2"/>
          <p:cNvSpPr txBox="1">
            <a:spLocks/>
          </p:cNvSpPr>
          <p:nvPr/>
        </p:nvSpPr>
        <p:spPr>
          <a:xfrm>
            <a:off x="490451" y="1180408"/>
            <a:ext cx="9559636" cy="505413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tr-TR" sz="2400" b="1" dirty="0" smtClean="0">
                <a:solidFill>
                  <a:srgbClr val="FFFF00"/>
                </a:solidFill>
              </a:rPr>
              <a:t>KAPSAM</a:t>
            </a:r>
          </a:p>
          <a:p>
            <a:pPr>
              <a:buFont typeface="Wingdings" panose="05000000000000000000" pitchFamily="2" charset="2"/>
              <a:buChar char="v"/>
            </a:pPr>
            <a:r>
              <a:rPr lang="tr-TR" sz="2400" b="1" dirty="0">
                <a:solidFill>
                  <a:srgbClr val="FFFF00"/>
                </a:solidFill>
              </a:rPr>
              <a:t>1/4/2022</a:t>
            </a:r>
            <a:r>
              <a:rPr lang="tr-TR" sz="2400" dirty="0"/>
              <a:t> tarihinden önce </a:t>
            </a:r>
            <a:r>
              <a:rPr lang="tr-TR" sz="2400" dirty="0" smtClean="0"/>
              <a:t>ihale </a:t>
            </a:r>
            <a:r>
              <a:rPr lang="tr-TR" sz="2400" dirty="0"/>
              <a:t>edilen (3 üncü maddesindeki istisnalar dâhil) yapım </a:t>
            </a:r>
            <a:r>
              <a:rPr lang="tr-TR" sz="2400" dirty="0" smtClean="0"/>
              <a:t>işlerinde</a:t>
            </a:r>
          </a:p>
          <a:p>
            <a:pPr>
              <a:buFont typeface="Wingdings" panose="05000000000000000000" pitchFamily="2" charset="2"/>
              <a:buChar char="v"/>
            </a:pPr>
            <a:r>
              <a:rPr lang="tr-TR" sz="2400" b="1" dirty="0" smtClean="0">
                <a:solidFill>
                  <a:srgbClr val="FFFF00"/>
                </a:solidFill>
              </a:rPr>
              <a:t>15/4/2022</a:t>
            </a:r>
            <a:r>
              <a:rPr lang="tr-TR" sz="2400" dirty="0" smtClean="0"/>
              <a:t> </a:t>
            </a:r>
            <a:r>
              <a:rPr lang="tr-TR" sz="2400" dirty="0"/>
              <a:t>tarihi itibarıyla devam eden (geçici kabulü onaylanmamış olan) </a:t>
            </a:r>
            <a:r>
              <a:rPr lang="tr-TR" sz="2400" dirty="0" smtClean="0"/>
              <a:t>sözleşmelerde</a:t>
            </a:r>
          </a:p>
          <a:p>
            <a:pPr>
              <a:buFont typeface="Wingdings" panose="05000000000000000000" pitchFamily="2" charset="2"/>
              <a:buChar char="v"/>
            </a:pPr>
            <a:r>
              <a:rPr lang="tr-TR" sz="2400" b="1" dirty="0" smtClean="0">
                <a:solidFill>
                  <a:srgbClr val="FFFF00"/>
                </a:solidFill>
              </a:rPr>
              <a:t> </a:t>
            </a:r>
            <a:r>
              <a:rPr lang="tr-TR" sz="2400" b="1" dirty="0">
                <a:solidFill>
                  <a:srgbClr val="FFFF00"/>
                </a:solidFill>
              </a:rPr>
              <a:t>1/1/2022 ile 31/3/2022 </a:t>
            </a:r>
            <a:r>
              <a:rPr lang="tr-TR" sz="2400" dirty="0"/>
              <a:t>tarihleri arasında (bu tarihler dâhil) iş programına göre gerçekleştirilemeyen iş miktarı için </a:t>
            </a:r>
            <a:endParaRPr lang="tr-TR" sz="2400" dirty="0" smtClean="0"/>
          </a:p>
          <a:p>
            <a:pPr marL="0" indent="0">
              <a:buNone/>
            </a:pPr>
            <a:r>
              <a:rPr lang="tr-TR" sz="2400" dirty="0" smtClean="0"/>
              <a:t>süre </a:t>
            </a:r>
            <a:r>
              <a:rPr lang="tr-TR" sz="2400" dirty="0"/>
              <a:t>uzatımı </a:t>
            </a:r>
            <a:r>
              <a:rPr lang="tr-TR" sz="2400" dirty="0" smtClean="0"/>
              <a:t>verilir.</a:t>
            </a:r>
          </a:p>
          <a:p>
            <a:pPr marL="0" indent="0">
              <a:buNone/>
            </a:pPr>
            <a:r>
              <a:rPr lang="tr-TR" sz="2400" dirty="0" smtClean="0"/>
              <a:t>*</a:t>
            </a:r>
            <a:r>
              <a:rPr lang="tr-TR" sz="2400" dirty="0"/>
              <a:t>Uzatılacak süre, 1/1/2022 ile 31/3/2022 tarihleri arasındaki (bu tarihler dâhil) iş programına göre; gerçekleştirilemeyen iş miktarının, bu tarihler arasındaki günlük iş miktarına bölünmesiyle tespit edilir. </a:t>
            </a:r>
          </a:p>
          <a:p>
            <a:pPr marL="0" indent="0">
              <a:buNone/>
            </a:pPr>
            <a:endParaRPr lang="tr-TR" sz="2400" dirty="0" smtClean="0"/>
          </a:p>
        </p:txBody>
      </p:sp>
    </p:spTree>
    <p:extLst>
      <p:ext uri="{BB962C8B-B14F-4D97-AF65-F5344CB8AC3E}">
        <p14:creationId xmlns:p14="http://schemas.microsoft.com/office/powerpoint/2010/main" val="17002796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9506" y="250306"/>
            <a:ext cx="10607039" cy="1038167"/>
          </a:xfrm>
        </p:spPr>
        <p:txBody>
          <a:bodyPr>
            <a:normAutofit/>
          </a:bodyPr>
          <a:lstStyle/>
          <a:p>
            <a:pPr algn="ctr"/>
            <a:r>
              <a:rPr lang="tr-TR" dirty="0" smtClean="0"/>
              <a:t>SÖZLEŞMELERDE SÜRE UZATIMI</a:t>
            </a:r>
            <a:endParaRPr lang="tr-TR" dirty="0"/>
          </a:p>
        </p:txBody>
      </p:sp>
      <p:sp>
        <p:nvSpPr>
          <p:cNvPr id="5" name="İçerik Yer Tutucusu 2"/>
          <p:cNvSpPr txBox="1">
            <a:spLocks/>
          </p:cNvSpPr>
          <p:nvPr/>
        </p:nvSpPr>
        <p:spPr>
          <a:xfrm>
            <a:off x="473825" y="1022466"/>
            <a:ext cx="10465723" cy="505413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Wingdings" panose="05000000000000000000" pitchFamily="2" charset="2"/>
              <a:buChar char="v"/>
            </a:pPr>
            <a:r>
              <a:rPr lang="tr-TR" sz="2200" dirty="0" smtClean="0"/>
              <a:t>30 </a:t>
            </a:r>
            <a:r>
              <a:rPr lang="tr-TR" sz="2200" dirty="0"/>
              <a:t>gün içerisinde idareye</a:t>
            </a:r>
            <a:r>
              <a:rPr lang="tr-TR" sz="2200" b="1" dirty="0"/>
              <a:t> </a:t>
            </a:r>
            <a:r>
              <a:rPr lang="tr-TR" sz="2200" dirty="0"/>
              <a:t>yazılı olarak başvurması zorunludur. İdare tarafından yüklenicinin yazılı başvurusu hakkında 10 gün içerisinde karar verilir. </a:t>
            </a:r>
            <a:r>
              <a:rPr lang="tr-TR" sz="2200" b="1" u="sng" dirty="0">
                <a:solidFill>
                  <a:srgbClr val="FFFF00"/>
                </a:solidFill>
              </a:rPr>
              <a:t>(</a:t>
            </a:r>
            <a:r>
              <a:rPr lang="tr-TR" sz="2200" b="1" u="sng" dirty="0" smtClean="0">
                <a:solidFill>
                  <a:srgbClr val="FFFF00"/>
                </a:solidFill>
              </a:rPr>
              <a:t>13.06.2022 </a:t>
            </a:r>
            <a:r>
              <a:rPr lang="tr-TR" sz="2200" b="1" u="sng" dirty="0">
                <a:solidFill>
                  <a:srgbClr val="FFFF00"/>
                </a:solidFill>
              </a:rPr>
              <a:t>tarihine kadar</a:t>
            </a:r>
            <a:r>
              <a:rPr lang="tr-TR" sz="2200" b="1" u="sng" dirty="0" smtClean="0">
                <a:solidFill>
                  <a:srgbClr val="FFFF00"/>
                </a:solidFill>
              </a:rPr>
              <a:t>)</a:t>
            </a:r>
            <a:endParaRPr lang="tr-TR" sz="2200" dirty="0" smtClean="0"/>
          </a:p>
          <a:p>
            <a:pPr>
              <a:buFont typeface="Wingdings" panose="05000000000000000000" pitchFamily="2" charset="2"/>
              <a:buChar char="v"/>
            </a:pPr>
            <a:r>
              <a:rPr lang="tr-TR" sz="2200" dirty="0" smtClean="0"/>
              <a:t>Başvurunun </a:t>
            </a:r>
            <a:r>
              <a:rPr lang="tr-TR" sz="2200" dirty="0"/>
              <a:t>uygun görülmesi halinde, bu hususun yükleniciye tebliğ tarihinden itibaren 7 gün içinde </a:t>
            </a:r>
            <a:r>
              <a:rPr lang="tr-TR" sz="2200" b="1" u="sng" dirty="0">
                <a:solidFill>
                  <a:srgbClr val="FFFF00"/>
                </a:solidFill>
              </a:rPr>
              <a:t>revize iş programı </a:t>
            </a:r>
            <a:r>
              <a:rPr lang="tr-TR" sz="2200" dirty="0"/>
              <a:t>yüklenici tarafından düzenlenerek idarenin onayına sunulur. Onaylanan revize iş programına göre işe devam edilir ve bu işlerde 31/3/2022 tarihinden sonra gerçekleştirilen iş miktarına ilişkin </a:t>
            </a:r>
            <a:r>
              <a:rPr lang="tr-TR" sz="2200" b="1" u="sng" dirty="0">
                <a:solidFill>
                  <a:srgbClr val="FFFF00"/>
                </a:solidFill>
              </a:rPr>
              <a:t>fiyat farkı hesabı revize iş programı dikkate </a:t>
            </a:r>
            <a:r>
              <a:rPr lang="tr-TR" sz="2200" b="1" u="sng" dirty="0" smtClean="0">
                <a:solidFill>
                  <a:srgbClr val="FFFF00"/>
                </a:solidFill>
              </a:rPr>
              <a:t>alınarak yapılır</a:t>
            </a:r>
            <a:r>
              <a:rPr lang="tr-TR" sz="2200" b="1" u="sng" dirty="0">
                <a:solidFill>
                  <a:srgbClr val="FFFF00"/>
                </a:solidFill>
              </a:rPr>
              <a:t>. </a:t>
            </a:r>
            <a:r>
              <a:rPr lang="tr-TR" sz="2200" b="1" u="sng" dirty="0" smtClean="0">
                <a:solidFill>
                  <a:srgbClr val="FFFF00"/>
                </a:solidFill>
              </a:rPr>
              <a:t>(İş Programı**)</a:t>
            </a:r>
            <a:endParaRPr lang="tr-TR" sz="2200" b="1" u="sng" dirty="0">
              <a:solidFill>
                <a:srgbClr val="FFFF00"/>
              </a:solidFill>
            </a:endParaRPr>
          </a:p>
          <a:p>
            <a:pPr>
              <a:buFont typeface="Wingdings" panose="05000000000000000000" pitchFamily="2" charset="2"/>
              <a:buChar char="v"/>
            </a:pPr>
            <a:r>
              <a:rPr lang="tr-TR" sz="2200" dirty="0" smtClean="0"/>
              <a:t>1/1/2022 </a:t>
            </a:r>
            <a:r>
              <a:rPr lang="tr-TR" sz="2200" dirty="0"/>
              <a:t>tarihinden önce işin süresi sona eren ancak bu tarihten sonra cezalı çalışılan işlerde bu Esaslar kapsamında süre uzatımı verilemez.</a:t>
            </a:r>
          </a:p>
          <a:p>
            <a:pPr>
              <a:buFont typeface="Wingdings" panose="05000000000000000000" pitchFamily="2" charset="2"/>
              <a:buChar char="v"/>
            </a:pPr>
            <a:r>
              <a:rPr lang="tr-TR" sz="2200" dirty="0" smtClean="0"/>
              <a:t>Bu </a:t>
            </a:r>
            <a:r>
              <a:rPr lang="tr-TR" sz="2200" dirty="0"/>
              <a:t>madde kapsamında süre uzatımı verilmesi halinde, </a:t>
            </a:r>
            <a:r>
              <a:rPr lang="tr-TR" sz="2200" b="1" u="sng" dirty="0">
                <a:solidFill>
                  <a:srgbClr val="FFFF00"/>
                </a:solidFill>
              </a:rPr>
              <a:t>uzatılan sürede gerçekleştirilen imalatlar için de artırımlı fiyat farkı hükümleri uygulanır. </a:t>
            </a:r>
          </a:p>
          <a:p>
            <a:pPr>
              <a:buFont typeface="Wingdings" panose="05000000000000000000" pitchFamily="2" charset="2"/>
              <a:buChar char="v"/>
            </a:pPr>
            <a:endParaRPr lang="tr-TR" sz="2200" dirty="0">
              <a:solidFill>
                <a:schemeClr val="tx1"/>
              </a:solidFill>
            </a:endParaRPr>
          </a:p>
          <a:p>
            <a:pPr algn="ctr">
              <a:buFont typeface="Wingdings" panose="05000000000000000000" pitchFamily="2" charset="2"/>
              <a:buChar char="v"/>
            </a:pPr>
            <a:endParaRPr lang="tr-TR" sz="2200" dirty="0" smtClean="0">
              <a:solidFill>
                <a:srgbClr val="FFFF00"/>
              </a:solidFill>
            </a:endParaRPr>
          </a:p>
        </p:txBody>
      </p:sp>
    </p:spTree>
    <p:extLst>
      <p:ext uri="{BB962C8B-B14F-4D97-AF65-F5344CB8AC3E}">
        <p14:creationId xmlns:p14="http://schemas.microsoft.com/office/powerpoint/2010/main" val="12991311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a:t>SÖZLEŞMELERİN </a:t>
            </a:r>
            <a:r>
              <a:rPr lang="tr-TR" dirty="0" smtClean="0"/>
              <a:t>FESHİ VE TASFİYESİ</a:t>
            </a:r>
            <a:endParaRPr lang="tr-TR"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51339" y="2699949"/>
            <a:ext cx="3115469" cy="2333595"/>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17647181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9506" y="250306"/>
            <a:ext cx="10607039" cy="1038167"/>
          </a:xfrm>
        </p:spPr>
        <p:txBody>
          <a:bodyPr>
            <a:normAutofit/>
          </a:bodyPr>
          <a:lstStyle/>
          <a:p>
            <a:pPr algn="ctr"/>
            <a:r>
              <a:rPr lang="tr-TR" dirty="0"/>
              <a:t>SÖZLEŞMELERİN FESHİ VE TASFİYESİ</a:t>
            </a:r>
          </a:p>
        </p:txBody>
      </p:sp>
      <p:sp>
        <p:nvSpPr>
          <p:cNvPr id="4" name="İçerik Yer Tutucusu 2"/>
          <p:cNvSpPr txBox="1">
            <a:spLocks/>
          </p:cNvSpPr>
          <p:nvPr/>
        </p:nvSpPr>
        <p:spPr>
          <a:xfrm>
            <a:off x="490451" y="1180408"/>
            <a:ext cx="9559636" cy="505413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tr-TR" sz="2400" b="1" dirty="0" smtClean="0">
                <a:solidFill>
                  <a:srgbClr val="FFFF00"/>
                </a:solidFill>
              </a:rPr>
              <a:t>KAPSAM</a:t>
            </a:r>
          </a:p>
          <a:p>
            <a:pPr marL="0" indent="0">
              <a:buNone/>
            </a:pPr>
            <a:endParaRPr lang="tr-TR" sz="2400" b="1" dirty="0" smtClean="0">
              <a:solidFill>
                <a:srgbClr val="FFFF00"/>
              </a:solidFill>
            </a:endParaRPr>
          </a:p>
          <a:p>
            <a:pPr>
              <a:buFont typeface="Wingdings" panose="05000000000000000000" pitchFamily="2" charset="2"/>
              <a:buChar char="v"/>
            </a:pPr>
            <a:r>
              <a:rPr lang="tr-TR" sz="2400" b="1" u="sng" dirty="0">
                <a:solidFill>
                  <a:srgbClr val="FFFF00"/>
                </a:solidFill>
              </a:rPr>
              <a:t>1/1/2022</a:t>
            </a:r>
            <a:r>
              <a:rPr lang="tr-TR" sz="2400" dirty="0"/>
              <a:t> tarihinden önce </a:t>
            </a:r>
            <a:r>
              <a:rPr lang="tr-TR" sz="2400" dirty="0" smtClean="0"/>
              <a:t>ihale </a:t>
            </a:r>
            <a:r>
              <a:rPr lang="tr-TR" sz="2400" dirty="0"/>
              <a:t>edilen mal ve hizmet alımları ile yapım </a:t>
            </a:r>
            <a:r>
              <a:rPr lang="tr-TR" sz="2400" dirty="0" smtClean="0"/>
              <a:t>işlerinde</a:t>
            </a:r>
          </a:p>
          <a:p>
            <a:pPr marL="0" indent="0">
              <a:buNone/>
            </a:pPr>
            <a:endParaRPr lang="tr-TR" sz="2400" dirty="0" smtClean="0"/>
          </a:p>
          <a:p>
            <a:pPr>
              <a:buFont typeface="Wingdings" panose="05000000000000000000" pitchFamily="2" charset="2"/>
              <a:buChar char="v"/>
            </a:pPr>
            <a:r>
              <a:rPr lang="tr-TR" sz="2400" b="1" u="sng" dirty="0" smtClean="0">
                <a:solidFill>
                  <a:srgbClr val="FFFF00"/>
                </a:solidFill>
              </a:rPr>
              <a:t>15/4/2022</a:t>
            </a:r>
            <a:r>
              <a:rPr lang="tr-TR" sz="2400" dirty="0" smtClean="0"/>
              <a:t> </a:t>
            </a:r>
            <a:r>
              <a:rPr lang="tr-TR" sz="2400" dirty="0"/>
              <a:t>tarihi itibarıyla gerçekleşme oranı ilk sözleşme bedelinin </a:t>
            </a:r>
            <a:r>
              <a:rPr lang="tr-TR" sz="2400" b="1" u="sng" dirty="0">
                <a:solidFill>
                  <a:srgbClr val="FFFF00"/>
                </a:solidFill>
              </a:rPr>
              <a:t>yüzde 15’ine kadar </a:t>
            </a:r>
            <a:r>
              <a:rPr lang="tr-TR" sz="2400" dirty="0"/>
              <a:t>olanlar (bu oran dâhil) yüklenicinin başvurusu halinde </a:t>
            </a:r>
            <a:r>
              <a:rPr lang="tr-TR" sz="2400" dirty="0" smtClean="0"/>
              <a:t>feshedilip </a:t>
            </a:r>
            <a:r>
              <a:rPr lang="tr-TR" sz="2400" dirty="0"/>
              <a:t>tasfiye edilir.</a:t>
            </a:r>
            <a:endParaRPr lang="tr-TR" sz="2400" dirty="0" smtClean="0"/>
          </a:p>
        </p:txBody>
      </p:sp>
    </p:spTree>
    <p:extLst>
      <p:ext uri="{BB962C8B-B14F-4D97-AF65-F5344CB8AC3E}">
        <p14:creationId xmlns:p14="http://schemas.microsoft.com/office/powerpoint/2010/main" val="352610729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07819" y="59113"/>
            <a:ext cx="10607039" cy="1038167"/>
          </a:xfrm>
        </p:spPr>
        <p:txBody>
          <a:bodyPr>
            <a:normAutofit/>
          </a:bodyPr>
          <a:lstStyle/>
          <a:p>
            <a:pPr algn="ctr"/>
            <a:r>
              <a:rPr lang="tr-TR" dirty="0"/>
              <a:t>SÖZLEŞMELERİN FESHİ VE TASFİYESİ</a:t>
            </a:r>
          </a:p>
        </p:txBody>
      </p:sp>
      <p:sp>
        <p:nvSpPr>
          <p:cNvPr id="4" name="İçerik Yer Tutucusu 2"/>
          <p:cNvSpPr txBox="1">
            <a:spLocks/>
          </p:cNvSpPr>
          <p:nvPr/>
        </p:nvSpPr>
        <p:spPr>
          <a:xfrm>
            <a:off x="340822" y="814647"/>
            <a:ext cx="10823171" cy="568590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Wingdings" panose="05000000000000000000" pitchFamily="2" charset="2"/>
              <a:buChar char="v"/>
            </a:pPr>
            <a:r>
              <a:rPr lang="tr-TR" sz="2000" dirty="0"/>
              <a:t>Y</a:t>
            </a:r>
            <a:r>
              <a:rPr lang="tr-TR" sz="2000" dirty="0" smtClean="0"/>
              <a:t>üklenicinin 30 </a:t>
            </a:r>
            <a:r>
              <a:rPr lang="tr-TR" sz="2000" dirty="0"/>
              <a:t>gün içerisinde idareye yazılı olarak başvuruda bulunması zorunludur</a:t>
            </a:r>
            <a:r>
              <a:rPr lang="tr-TR" sz="2000" dirty="0" smtClean="0"/>
              <a:t>.</a:t>
            </a:r>
            <a:r>
              <a:rPr lang="tr-TR" sz="2000" b="1" u="sng" dirty="0">
                <a:solidFill>
                  <a:srgbClr val="FFFF00"/>
                </a:solidFill>
              </a:rPr>
              <a:t> (</a:t>
            </a:r>
            <a:r>
              <a:rPr lang="tr-TR" sz="2000" b="1" u="sng" dirty="0" smtClean="0">
                <a:solidFill>
                  <a:srgbClr val="FFFF00"/>
                </a:solidFill>
              </a:rPr>
              <a:t>13.06.2022 </a:t>
            </a:r>
            <a:r>
              <a:rPr lang="tr-TR" sz="2000" b="1" u="sng" dirty="0">
                <a:solidFill>
                  <a:srgbClr val="FFFF00"/>
                </a:solidFill>
              </a:rPr>
              <a:t>tarihine kadar)</a:t>
            </a:r>
            <a:endParaRPr lang="tr-TR" sz="2000" dirty="0" smtClean="0"/>
          </a:p>
          <a:p>
            <a:pPr>
              <a:buFont typeface="Wingdings" panose="05000000000000000000" pitchFamily="2" charset="2"/>
              <a:buChar char="v"/>
            </a:pPr>
            <a:r>
              <a:rPr lang="tr-TR" sz="2000" dirty="0" smtClean="0"/>
              <a:t>Başvuru </a:t>
            </a:r>
            <a:r>
              <a:rPr lang="tr-TR" sz="2000" dirty="0"/>
              <a:t>üzerine idarece 30 gün içerisinde, sözleşmenin gerçekleşme oranının 15/4/2022 tarihi itibarıyla ilk sözleşme bedelinin yüzde 15’ini geçip geçmediği tespit edilir. </a:t>
            </a:r>
            <a:endParaRPr lang="tr-TR" sz="2000" dirty="0" smtClean="0"/>
          </a:p>
          <a:p>
            <a:pPr>
              <a:buFont typeface="Wingdings" panose="05000000000000000000" pitchFamily="2" charset="2"/>
              <a:buChar char="v"/>
            </a:pPr>
            <a:r>
              <a:rPr lang="tr-TR" sz="2000" dirty="0" smtClean="0"/>
              <a:t>Gerçekleşme oranı ; 15/04/2022 tarihine kadar </a:t>
            </a:r>
            <a:r>
              <a:rPr lang="tr-TR" sz="2000" dirty="0"/>
              <a:t>gerçekleştirilen </a:t>
            </a:r>
            <a:r>
              <a:rPr lang="tr-TR" sz="2000" dirty="0" smtClean="0"/>
              <a:t>kısımlara ilişkin </a:t>
            </a:r>
            <a:r>
              <a:rPr lang="tr-TR" sz="2000" b="1" u="sng" dirty="0">
                <a:solidFill>
                  <a:srgbClr val="FFFF00"/>
                </a:solidFill>
              </a:rPr>
              <a:t>onaylanan </a:t>
            </a:r>
            <a:r>
              <a:rPr lang="tr-TR" sz="2000" b="1" u="sng" dirty="0" err="1">
                <a:solidFill>
                  <a:srgbClr val="FFFF00"/>
                </a:solidFill>
              </a:rPr>
              <a:t>hakedişlerin</a:t>
            </a:r>
            <a:r>
              <a:rPr lang="tr-TR" sz="2000" dirty="0"/>
              <a:t> ilk sözleşme bedeline oranı dikkate alınır</a:t>
            </a:r>
            <a:r>
              <a:rPr lang="tr-TR" sz="2000" dirty="0" smtClean="0"/>
              <a:t>.</a:t>
            </a:r>
          </a:p>
          <a:p>
            <a:pPr>
              <a:buFont typeface="Wingdings" panose="05000000000000000000" pitchFamily="2" charset="2"/>
              <a:buChar char="v"/>
            </a:pPr>
            <a:r>
              <a:rPr lang="tr-TR" sz="2000" dirty="0" smtClean="0"/>
              <a:t> </a:t>
            </a:r>
            <a:r>
              <a:rPr lang="tr-TR" sz="2000" dirty="0"/>
              <a:t>Onaylanan </a:t>
            </a:r>
            <a:r>
              <a:rPr lang="tr-TR" sz="2000" dirty="0" err="1" smtClean="0"/>
              <a:t>hakediş</a:t>
            </a:r>
            <a:r>
              <a:rPr lang="tr-TR" sz="2000" dirty="0" smtClean="0"/>
              <a:t>; </a:t>
            </a:r>
          </a:p>
          <a:p>
            <a:pPr marL="0" indent="0">
              <a:buNone/>
            </a:pPr>
            <a:r>
              <a:rPr lang="tr-TR" sz="2000" dirty="0"/>
              <a:t>	Y</a:t>
            </a:r>
            <a:r>
              <a:rPr lang="tr-TR" sz="2000" dirty="0" smtClean="0"/>
              <a:t>apım </a:t>
            </a:r>
            <a:r>
              <a:rPr lang="tr-TR" sz="2000" dirty="0"/>
              <a:t>işleri ile hizmet alımları için </a:t>
            </a:r>
            <a:r>
              <a:rPr lang="tr-TR" sz="2000" dirty="0" err="1"/>
              <a:t>hakediş</a:t>
            </a:r>
            <a:r>
              <a:rPr lang="tr-TR" sz="2000" dirty="0"/>
              <a:t> raporunun </a:t>
            </a:r>
            <a:r>
              <a:rPr lang="tr-TR" sz="2000" dirty="0" smtClean="0"/>
              <a:t>imzalanması,</a:t>
            </a:r>
          </a:p>
          <a:p>
            <a:pPr marL="0" indent="0">
              <a:buNone/>
            </a:pPr>
            <a:r>
              <a:rPr lang="tr-TR" sz="2000" dirty="0"/>
              <a:t>	M</a:t>
            </a:r>
            <a:r>
              <a:rPr lang="tr-TR" sz="2000" dirty="0" smtClean="0"/>
              <a:t>al </a:t>
            </a:r>
            <a:r>
              <a:rPr lang="tr-TR" sz="2000" dirty="0"/>
              <a:t>alımları için ise kabule/kısmi kabule ilişkin belgenin yetkili makam tarafından onaylanması anlaşılır. </a:t>
            </a:r>
            <a:endParaRPr lang="tr-TR" sz="2000" dirty="0" smtClean="0"/>
          </a:p>
          <a:p>
            <a:pPr marL="0" indent="0">
              <a:buNone/>
            </a:pPr>
            <a:r>
              <a:rPr lang="tr-TR" sz="2000" dirty="0" smtClean="0"/>
              <a:t>Gerçekleşme </a:t>
            </a:r>
            <a:r>
              <a:rPr lang="tr-TR" sz="2000" dirty="0"/>
              <a:t>oranının yüzde 15’i geçtiğinin tespit edilmesi halinde başvuru reddedilir</a:t>
            </a:r>
            <a:r>
              <a:rPr lang="tr-TR" sz="2000" dirty="0" smtClean="0"/>
              <a:t>.</a:t>
            </a:r>
          </a:p>
          <a:p>
            <a:pPr marL="0" indent="0">
              <a:buNone/>
            </a:pPr>
            <a:r>
              <a:rPr lang="tr-TR" sz="2000" dirty="0" smtClean="0"/>
              <a:t> </a:t>
            </a:r>
            <a:r>
              <a:rPr lang="tr-TR" sz="2000" dirty="0"/>
              <a:t>Kesin hesap sonucunda tespit edilen gerçekleşme oranı bu maddenin uygulanmasında dikkate alınmaz</a:t>
            </a:r>
            <a:r>
              <a:rPr lang="tr-TR" sz="2000" dirty="0" smtClean="0"/>
              <a:t>.</a:t>
            </a:r>
          </a:p>
          <a:p>
            <a:pPr>
              <a:buFont typeface="Wingdings" panose="05000000000000000000" pitchFamily="2" charset="2"/>
              <a:buChar char="v"/>
            </a:pPr>
            <a:r>
              <a:rPr lang="tr-TR" sz="2000" dirty="0"/>
              <a:t>4735 sayılı Kanunun geçici 5 inci maddesine göre </a:t>
            </a:r>
            <a:r>
              <a:rPr lang="tr-TR" sz="2000" b="1" u="sng" dirty="0">
                <a:solidFill>
                  <a:srgbClr val="FFFF00"/>
                </a:solidFill>
              </a:rPr>
              <a:t>devredilen sözleşmeler için </a:t>
            </a:r>
            <a:r>
              <a:rPr lang="tr-TR" sz="2000" dirty="0"/>
              <a:t>gerçekleşme oranı hangi seviyede olursa olsun bu fıkra kapsamında fesih başvurusunda bulunulamaz. </a:t>
            </a:r>
          </a:p>
          <a:p>
            <a:pPr marL="0" indent="0">
              <a:buNone/>
            </a:pPr>
            <a:endParaRPr lang="tr-TR" sz="2000" dirty="0"/>
          </a:p>
        </p:txBody>
      </p:sp>
    </p:spTree>
    <p:extLst>
      <p:ext uri="{BB962C8B-B14F-4D97-AF65-F5344CB8AC3E}">
        <p14:creationId xmlns:p14="http://schemas.microsoft.com/office/powerpoint/2010/main" val="31734191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1440" y="84051"/>
            <a:ext cx="10607039" cy="1038167"/>
          </a:xfrm>
        </p:spPr>
        <p:txBody>
          <a:bodyPr>
            <a:normAutofit/>
          </a:bodyPr>
          <a:lstStyle/>
          <a:p>
            <a:pPr algn="ctr"/>
            <a:r>
              <a:rPr lang="tr-TR" dirty="0"/>
              <a:t>SÖZLEŞMELERİN FESHİ VE TASFİYESİ</a:t>
            </a:r>
          </a:p>
        </p:txBody>
      </p:sp>
      <p:sp>
        <p:nvSpPr>
          <p:cNvPr id="4" name="İçerik Yer Tutucusu 2"/>
          <p:cNvSpPr txBox="1">
            <a:spLocks/>
          </p:cNvSpPr>
          <p:nvPr/>
        </p:nvSpPr>
        <p:spPr>
          <a:xfrm>
            <a:off x="324196" y="764771"/>
            <a:ext cx="11338560" cy="5710844"/>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tr-TR" sz="2000" dirty="0" smtClean="0"/>
              <a:t> </a:t>
            </a:r>
            <a:r>
              <a:rPr lang="tr-TR" sz="2000" dirty="0"/>
              <a:t>Gerçekleşme oranının ilk sözleşme bedelinin yüzde 15’inin (bu oran dâhil) altında olduğu anlaşılan sözleşmeler hakkında fesih ve tasfiye kararı alınır. Bu durumda; </a:t>
            </a:r>
            <a:endParaRPr lang="tr-TR" sz="2000" dirty="0" smtClean="0"/>
          </a:p>
          <a:p>
            <a:pPr marL="0" indent="0">
              <a:buNone/>
            </a:pPr>
            <a:endParaRPr lang="tr-TR" sz="2000" dirty="0"/>
          </a:p>
          <a:p>
            <a:pPr>
              <a:buFont typeface="Wingdings" panose="05000000000000000000" pitchFamily="2" charset="2"/>
              <a:buChar char="v"/>
            </a:pPr>
            <a:r>
              <a:rPr lang="tr-TR" sz="2000" dirty="0"/>
              <a:t>a) Yapım işlerinde, </a:t>
            </a:r>
            <a:endParaRPr lang="tr-TR" sz="2000" dirty="0" smtClean="0"/>
          </a:p>
          <a:p>
            <a:pPr marL="0" indent="0">
              <a:buNone/>
            </a:pPr>
            <a:r>
              <a:rPr lang="tr-TR" sz="2000" dirty="0"/>
              <a:t>	Y</a:t>
            </a:r>
            <a:r>
              <a:rPr lang="tr-TR" sz="2000" dirty="0" smtClean="0"/>
              <a:t>üklenici </a:t>
            </a:r>
            <a:r>
              <a:rPr lang="tr-TR" sz="2000" dirty="0"/>
              <a:t>tarafından yapılmış imalatlar için, </a:t>
            </a:r>
            <a:endParaRPr lang="tr-TR" sz="2000" dirty="0" smtClean="0"/>
          </a:p>
          <a:p>
            <a:pPr>
              <a:buFont typeface="+mj-lt"/>
              <a:buAutoNum type="arabicPeriod"/>
            </a:pPr>
            <a:r>
              <a:rPr lang="tr-TR" sz="2000" dirty="0"/>
              <a:t> </a:t>
            </a:r>
            <a:r>
              <a:rPr lang="tr-TR" sz="2000" dirty="0" smtClean="0"/>
              <a:t>Tasfiye </a:t>
            </a:r>
            <a:r>
              <a:rPr lang="tr-TR" sz="2000" dirty="0"/>
              <a:t>onay tarihi geçici kabul tarihi </a:t>
            </a:r>
            <a:r>
              <a:rPr lang="tr-TR" sz="2000" dirty="0" smtClean="0"/>
              <a:t>sayılır.</a:t>
            </a:r>
          </a:p>
          <a:p>
            <a:pPr>
              <a:buFont typeface="+mj-lt"/>
              <a:buAutoNum type="arabicPeriod"/>
            </a:pPr>
            <a:r>
              <a:rPr lang="tr-TR" sz="2000" dirty="0" smtClean="0"/>
              <a:t> </a:t>
            </a:r>
            <a:r>
              <a:rPr lang="tr-TR" sz="2000" dirty="0"/>
              <a:t>G</a:t>
            </a:r>
            <a:r>
              <a:rPr lang="tr-TR" sz="2000" dirty="0" smtClean="0"/>
              <a:t>eçici </a:t>
            </a:r>
            <a:r>
              <a:rPr lang="tr-TR" sz="2000" dirty="0"/>
              <a:t>kabul, teminat süresi ve bu süredeki bakım sorumluluğu, kesin kabul ve teminatın geri verilmesi hakkında sözleşmesinde bulunan hükümlerle Yapım İşleri Genel Şartnamesinin ilgili hükümleri, normal şekilde bitirilmiş işlerde olduğu gibi aynen uygulanır</a:t>
            </a:r>
            <a:r>
              <a:rPr lang="tr-TR" sz="2000" dirty="0" smtClean="0"/>
              <a:t>.</a:t>
            </a:r>
          </a:p>
          <a:p>
            <a:pPr>
              <a:buFont typeface="+mj-lt"/>
              <a:buAutoNum type="arabicPeriod"/>
            </a:pPr>
            <a:r>
              <a:rPr lang="tr-TR" sz="2000" dirty="0" smtClean="0"/>
              <a:t>İdare ve yüklenici arasında tasfiye protokolü imzalanır.</a:t>
            </a:r>
          </a:p>
          <a:p>
            <a:pPr>
              <a:buFont typeface="+mj-lt"/>
              <a:buAutoNum type="arabicPeriod"/>
            </a:pPr>
            <a:r>
              <a:rPr lang="tr-TR" sz="2000" dirty="0" smtClean="0"/>
              <a:t> </a:t>
            </a:r>
            <a:r>
              <a:rPr lang="tr-TR" sz="2000" dirty="0"/>
              <a:t>İ</a:t>
            </a:r>
            <a:r>
              <a:rPr lang="tr-TR" sz="2000" dirty="0" smtClean="0"/>
              <a:t>şin </a:t>
            </a:r>
            <a:r>
              <a:rPr lang="tr-TR" sz="2000" dirty="0"/>
              <a:t>yapılmış kısmının son </a:t>
            </a:r>
            <a:r>
              <a:rPr lang="tr-TR" sz="2000" dirty="0" err="1"/>
              <a:t>hakedişindeki</a:t>
            </a:r>
            <a:r>
              <a:rPr lang="tr-TR" sz="2000" dirty="0"/>
              <a:t> veya </a:t>
            </a:r>
            <a:r>
              <a:rPr lang="tr-TR" sz="2000" dirty="0" smtClean="0"/>
              <a:t>kesin </a:t>
            </a:r>
            <a:r>
              <a:rPr lang="tr-TR" sz="2000" dirty="0" err="1"/>
              <a:t>hakediş</a:t>
            </a:r>
            <a:r>
              <a:rPr lang="tr-TR" sz="2000" dirty="0"/>
              <a:t> raporundaki tutarına göre hesaplanacak kesin teminat tutarından fazlası, </a:t>
            </a:r>
            <a:r>
              <a:rPr lang="tr-TR" sz="2000" dirty="0" smtClean="0"/>
              <a:t>yükleniciye </a:t>
            </a:r>
            <a:r>
              <a:rPr lang="tr-TR" sz="2000" dirty="0"/>
              <a:t>geri verilir. </a:t>
            </a:r>
            <a:endParaRPr lang="tr-TR" sz="2000" dirty="0" smtClean="0"/>
          </a:p>
          <a:p>
            <a:pPr>
              <a:buFont typeface="+mj-lt"/>
              <a:buAutoNum type="arabicPeriod"/>
            </a:pPr>
            <a:r>
              <a:rPr lang="tr-TR" sz="2000" dirty="0" smtClean="0"/>
              <a:t>Teminatın </a:t>
            </a:r>
            <a:r>
              <a:rPr lang="tr-TR" sz="2000" dirty="0"/>
              <a:t>kalan kısmının geri verilmesi ise Şartnamenin 45 inci maddesinde yer alan esaslara göre yapılır</a:t>
            </a:r>
            <a:r>
              <a:rPr lang="tr-TR" sz="2000" dirty="0" smtClean="0"/>
              <a:t>.(SGK dan alınması gereken İlişiksizlik Belgesinin alınması gerekir)</a:t>
            </a:r>
            <a:endParaRPr lang="tr-TR" sz="2000" dirty="0"/>
          </a:p>
        </p:txBody>
      </p:sp>
    </p:spTree>
    <p:extLst>
      <p:ext uri="{BB962C8B-B14F-4D97-AF65-F5344CB8AC3E}">
        <p14:creationId xmlns:p14="http://schemas.microsoft.com/office/powerpoint/2010/main" val="14453761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1440" y="84051"/>
            <a:ext cx="10607039" cy="1038167"/>
          </a:xfrm>
        </p:spPr>
        <p:txBody>
          <a:bodyPr>
            <a:normAutofit/>
          </a:bodyPr>
          <a:lstStyle/>
          <a:p>
            <a:pPr algn="ctr"/>
            <a:r>
              <a:rPr lang="tr-TR" dirty="0"/>
              <a:t>SÖZLEŞMELERİN FESHİ VE TASFİYESİ</a:t>
            </a:r>
          </a:p>
        </p:txBody>
      </p:sp>
      <p:sp>
        <p:nvSpPr>
          <p:cNvPr id="4" name="İçerik Yer Tutucusu 2"/>
          <p:cNvSpPr txBox="1">
            <a:spLocks/>
          </p:cNvSpPr>
          <p:nvPr/>
        </p:nvSpPr>
        <p:spPr>
          <a:xfrm>
            <a:off x="241069" y="1354974"/>
            <a:ext cx="11338560" cy="487957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Wingdings" panose="05000000000000000000" pitchFamily="2" charset="2"/>
              <a:buChar char="v"/>
            </a:pPr>
            <a:r>
              <a:rPr lang="tr-TR" sz="2000" dirty="0" smtClean="0"/>
              <a:t>b</a:t>
            </a:r>
            <a:r>
              <a:rPr lang="tr-TR" sz="2000" dirty="0"/>
              <a:t>) Hizmet alımlarında, </a:t>
            </a:r>
            <a:endParaRPr lang="tr-TR" sz="2000" dirty="0" smtClean="0"/>
          </a:p>
          <a:p>
            <a:pPr marL="0" indent="0">
              <a:buNone/>
            </a:pPr>
            <a:r>
              <a:rPr lang="tr-TR" sz="2000" dirty="0" smtClean="0"/>
              <a:t> 	Yüklenici </a:t>
            </a:r>
            <a:r>
              <a:rPr lang="tr-TR" sz="2000" dirty="0"/>
              <a:t>tarafından yapılmış iş kısımları için, </a:t>
            </a:r>
            <a:endParaRPr lang="tr-TR" sz="2000" dirty="0" smtClean="0"/>
          </a:p>
          <a:p>
            <a:pPr>
              <a:buFont typeface="+mj-lt"/>
              <a:buAutoNum type="arabicPeriod"/>
            </a:pPr>
            <a:r>
              <a:rPr lang="tr-TR" sz="2000" dirty="0"/>
              <a:t>T</a:t>
            </a:r>
            <a:r>
              <a:rPr lang="tr-TR" sz="2000" dirty="0" smtClean="0"/>
              <a:t>asfiye </a:t>
            </a:r>
            <a:r>
              <a:rPr lang="tr-TR" sz="2000" dirty="0"/>
              <a:t>onay tarihi ön kabul veya kabul tarihi </a:t>
            </a:r>
            <a:r>
              <a:rPr lang="tr-TR" sz="2000" dirty="0" smtClean="0"/>
              <a:t>sayılır.</a:t>
            </a:r>
          </a:p>
          <a:p>
            <a:pPr>
              <a:buFont typeface="+mj-lt"/>
              <a:buAutoNum type="arabicPeriod"/>
            </a:pPr>
            <a:r>
              <a:rPr lang="tr-TR" sz="2000" dirty="0"/>
              <a:t>Ö</a:t>
            </a:r>
            <a:r>
              <a:rPr lang="tr-TR" sz="2000" dirty="0" smtClean="0"/>
              <a:t>n </a:t>
            </a:r>
            <a:r>
              <a:rPr lang="tr-TR" sz="2000" dirty="0"/>
              <a:t>kabul, ön kabul ile kabul tarihi arasındaki süre ve bu süredeki bakım sorumluluğu, kabul ve teminatın geri verilmesi hakkında sözleşmesinde bulunan hükümlerle Hizmet İşleri Genel Şartnamesinin ilgili hükümleri, normal şekilde bitirilmiş işlerde olduğu gibi aynen uygulanır. </a:t>
            </a:r>
            <a:endParaRPr lang="tr-TR" sz="2000" dirty="0" smtClean="0"/>
          </a:p>
          <a:p>
            <a:pPr>
              <a:buFont typeface="+mj-lt"/>
              <a:buAutoNum type="arabicPeriod"/>
            </a:pPr>
            <a:r>
              <a:rPr lang="tr-TR" sz="2000" dirty="0"/>
              <a:t>İdare ve yüklenici arasında tasfiye protokolü imzalanır</a:t>
            </a:r>
            <a:r>
              <a:rPr lang="tr-TR" sz="2000" dirty="0" smtClean="0"/>
              <a:t>.</a:t>
            </a:r>
          </a:p>
          <a:p>
            <a:pPr>
              <a:buFont typeface="+mj-lt"/>
              <a:buAutoNum type="arabicPeriod"/>
            </a:pPr>
            <a:r>
              <a:rPr lang="tr-TR" sz="2000" dirty="0"/>
              <a:t>Y</a:t>
            </a:r>
            <a:r>
              <a:rPr lang="tr-TR" sz="2000" dirty="0" smtClean="0"/>
              <a:t>apılan </a:t>
            </a:r>
            <a:r>
              <a:rPr lang="tr-TR" sz="2000" dirty="0"/>
              <a:t>iş için bir garanti süresi öngörülmüş ise işin yapılmış kısmının son </a:t>
            </a:r>
            <a:r>
              <a:rPr lang="tr-TR" sz="2000" dirty="0" err="1"/>
              <a:t>hakedişindeki</a:t>
            </a:r>
            <a:r>
              <a:rPr lang="tr-TR" sz="2000" dirty="0"/>
              <a:t> miktarına göre hesaplanacak kesin teminat miktarından </a:t>
            </a:r>
            <a:r>
              <a:rPr lang="tr-TR" sz="2000" dirty="0" smtClean="0"/>
              <a:t>fazlası yükleniciye </a:t>
            </a:r>
            <a:r>
              <a:rPr lang="tr-TR" sz="2000" dirty="0"/>
              <a:t>geri verilir. </a:t>
            </a:r>
            <a:endParaRPr lang="tr-TR" sz="2000" dirty="0" smtClean="0"/>
          </a:p>
          <a:p>
            <a:pPr>
              <a:buFont typeface="+mj-lt"/>
              <a:buAutoNum type="arabicPeriod"/>
            </a:pPr>
            <a:r>
              <a:rPr lang="tr-TR" sz="2000" dirty="0" smtClean="0"/>
              <a:t>Teminatın </a:t>
            </a:r>
            <a:r>
              <a:rPr lang="tr-TR" sz="2000" dirty="0"/>
              <a:t>kalan kısmının geri verilmesi ise Şartnamenin 51 inci maddesinde yer alan esaslara göre </a:t>
            </a:r>
            <a:r>
              <a:rPr lang="tr-TR" sz="2000" dirty="0" smtClean="0"/>
              <a:t>yapılır. </a:t>
            </a:r>
            <a:r>
              <a:rPr lang="tr-TR" sz="2000" b="1" u="sng" dirty="0" smtClean="0">
                <a:solidFill>
                  <a:srgbClr val="FFFF00"/>
                </a:solidFill>
              </a:rPr>
              <a:t>(Kesin </a:t>
            </a:r>
            <a:r>
              <a:rPr lang="tr-TR" sz="2000" b="1" u="sng" dirty="0">
                <a:solidFill>
                  <a:srgbClr val="FFFF00"/>
                </a:solidFill>
              </a:rPr>
              <a:t>teminatın ve ek kesin teminatın geri </a:t>
            </a:r>
            <a:r>
              <a:rPr lang="tr-TR" sz="2000" b="1" u="sng" dirty="0" smtClean="0">
                <a:solidFill>
                  <a:srgbClr val="FFFF00"/>
                </a:solidFill>
              </a:rPr>
              <a:t>verilmesi başlıklı)</a:t>
            </a:r>
            <a:endParaRPr lang="tr-TR" sz="2000" b="1" u="sng" dirty="0">
              <a:solidFill>
                <a:srgbClr val="FFFF00"/>
              </a:solidFill>
            </a:endParaRPr>
          </a:p>
        </p:txBody>
      </p:sp>
    </p:spTree>
    <p:extLst>
      <p:ext uri="{BB962C8B-B14F-4D97-AF65-F5344CB8AC3E}">
        <p14:creationId xmlns:p14="http://schemas.microsoft.com/office/powerpoint/2010/main" val="185525358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1440" y="84051"/>
            <a:ext cx="10607039" cy="1038167"/>
          </a:xfrm>
        </p:spPr>
        <p:txBody>
          <a:bodyPr>
            <a:normAutofit/>
          </a:bodyPr>
          <a:lstStyle/>
          <a:p>
            <a:pPr algn="ctr"/>
            <a:r>
              <a:rPr lang="tr-TR" dirty="0"/>
              <a:t>SÖZLEŞMELERİN FESHİ VE TASFİYESİ</a:t>
            </a:r>
          </a:p>
        </p:txBody>
      </p:sp>
      <p:sp>
        <p:nvSpPr>
          <p:cNvPr id="4" name="İçerik Yer Tutucusu 2"/>
          <p:cNvSpPr txBox="1">
            <a:spLocks/>
          </p:cNvSpPr>
          <p:nvPr/>
        </p:nvSpPr>
        <p:spPr>
          <a:xfrm>
            <a:off x="290945" y="1512916"/>
            <a:ext cx="11338560" cy="4904509"/>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Wingdings" panose="05000000000000000000" pitchFamily="2" charset="2"/>
              <a:buChar char="v"/>
            </a:pPr>
            <a:r>
              <a:rPr lang="tr-TR" sz="2000" dirty="0" smtClean="0"/>
              <a:t>c</a:t>
            </a:r>
            <a:r>
              <a:rPr lang="tr-TR" sz="2000" dirty="0"/>
              <a:t>) Mal alımlarında, </a:t>
            </a:r>
            <a:endParaRPr lang="tr-TR" sz="2000" dirty="0" smtClean="0"/>
          </a:p>
          <a:p>
            <a:pPr marL="0" indent="0">
              <a:buNone/>
            </a:pPr>
            <a:r>
              <a:rPr lang="tr-TR" sz="2000" dirty="0"/>
              <a:t>	</a:t>
            </a:r>
            <a:r>
              <a:rPr lang="tr-TR" sz="2000" dirty="0" smtClean="0"/>
              <a:t>Yüklenici </a:t>
            </a:r>
            <a:r>
              <a:rPr lang="tr-TR" sz="2000" dirty="0"/>
              <a:t>tarafından teslim edilen kısımlar </a:t>
            </a:r>
            <a:r>
              <a:rPr lang="tr-TR" sz="2000" dirty="0" smtClean="0"/>
              <a:t>için,</a:t>
            </a:r>
          </a:p>
          <a:p>
            <a:pPr>
              <a:buFont typeface="+mj-lt"/>
              <a:buAutoNum type="arabicPeriod"/>
            </a:pPr>
            <a:r>
              <a:rPr lang="tr-TR" sz="2000" dirty="0" smtClean="0"/>
              <a:t> </a:t>
            </a:r>
            <a:r>
              <a:rPr lang="tr-TR" sz="2000" dirty="0"/>
              <a:t>T</a:t>
            </a:r>
            <a:r>
              <a:rPr lang="tr-TR" sz="2000" dirty="0" smtClean="0"/>
              <a:t>asfiye </a:t>
            </a:r>
            <a:r>
              <a:rPr lang="tr-TR" sz="2000" dirty="0"/>
              <a:t>onay tarihi geçici kabul veya kabul tarihi </a:t>
            </a:r>
            <a:r>
              <a:rPr lang="tr-TR" sz="2000" dirty="0" smtClean="0"/>
              <a:t>sayılır.</a:t>
            </a:r>
          </a:p>
          <a:p>
            <a:pPr>
              <a:buFont typeface="+mj-lt"/>
              <a:buAutoNum type="arabicPeriod"/>
            </a:pPr>
            <a:r>
              <a:rPr lang="tr-TR" sz="2000" dirty="0" smtClean="0"/>
              <a:t>Geçici </a:t>
            </a:r>
            <a:r>
              <a:rPr lang="tr-TR" sz="2000" dirty="0"/>
              <a:t>kabul, garanti süresi ve bu süredeki bakım/garanti sorumluluğu, kabul ve teminatın geri verilmesi hakkında sözleşmesinde bulunan hükümler, normal şekilde yapılmış alımlarda olduğu gibi aynen uygulanır. </a:t>
            </a:r>
            <a:endParaRPr lang="tr-TR" sz="2000" dirty="0" smtClean="0"/>
          </a:p>
          <a:p>
            <a:pPr>
              <a:buFont typeface="+mj-lt"/>
              <a:buAutoNum type="arabicPeriod"/>
            </a:pPr>
            <a:r>
              <a:rPr lang="tr-TR" sz="2000" dirty="0"/>
              <a:t>İdare ve yüklenici arasında tasfiye protokolü imzalanır</a:t>
            </a:r>
            <a:r>
              <a:rPr lang="tr-TR" sz="2000" dirty="0" smtClean="0"/>
              <a:t>.</a:t>
            </a:r>
          </a:p>
          <a:p>
            <a:pPr>
              <a:buFont typeface="+mj-lt"/>
              <a:buAutoNum type="arabicPeriod"/>
            </a:pPr>
            <a:r>
              <a:rPr lang="tr-TR" sz="2000" dirty="0"/>
              <a:t>G</a:t>
            </a:r>
            <a:r>
              <a:rPr lang="tr-TR" sz="2000" dirty="0" smtClean="0"/>
              <a:t>aranti </a:t>
            </a:r>
            <a:r>
              <a:rPr lang="tr-TR" sz="2000" dirty="0"/>
              <a:t>süresi öngörülmüş ise sözleşmenin teslim edilmiş kısmının son </a:t>
            </a:r>
            <a:r>
              <a:rPr lang="tr-TR" sz="2000" dirty="0" err="1"/>
              <a:t>hakedişindeki</a:t>
            </a:r>
            <a:r>
              <a:rPr lang="tr-TR" sz="2000" dirty="0"/>
              <a:t> veya yapılmışsa bu kısmın kesin </a:t>
            </a:r>
            <a:r>
              <a:rPr lang="tr-TR" sz="2000" dirty="0" err="1"/>
              <a:t>hakediş</a:t>
            </a:r>
            <a:r>
              <a:rPr lang="tr-TR" sz="2000" dirty="0"/>
              <a:t> raporundaki tutarına göre hesaplanacak kesin teminat tutarından </a:t>
            </a:r>
            <a:r>
              <a:rPr lang="tr-TR" sz="2000" dirty="0" smtClean="0"/>
              <a:t>fazlası yükleniciye </a:t>
            </a:r>
            <a:r>
              <a:rPr lang="tr-TR" sz="2000" dirty="0"/>
              <a:t>geri verilir. </a:t>
            </a:r>
            <a:endParaRPr lang="tr-TR" sz="2000" dirty="0" smtClean="0"/>
          </a:p>
          <a:p>
            <a:pPr>
              <a:buFont typeface="+mj-lt"/>
              <a:buAutoNum type="arabicPeriod"/>
            </a:pPr>
            <a:r>
              <a:rPr lang="tr-TR" sz="2000" dirty="0" smtClean="0"/>
              <a:t>Teminatın </a:t>
            </a:r>
            <a:r>
              <a:rPr lang="tr-TR" sz="2000" dirty="0"/>
              <a:t>kalan kısmının geri verilmesi ise sözleşmesinde bulunan hükümlere göre yapılır.</a:t>
            </a:r>
          </a:p>
          <a:p>
            <a:pPr marL="0" indent="0">
              <a:buNone/>
            </a:pPr>
            <a:r>
              <a:rPr lang="tr-TR" sz="2000" dirty="0"/>
              <a:t>	</a:t>
            </a:r>
          </a:p>
        </p:txBody>
      </p:sp>
    </p:spTree>
    <p:extLst>
      <p:ext uri="{BB962C8B-B14F-4D97-AF65-F5344CB8AC3E}">
        <p14:creationId xmlns:p14="http://schemas.microsoft.com/office/powerpoint/2010/main" val="22178997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1440" y="84051"/>
            <a:ext cx="10607039" cy="1038167"/>
          </a:xfrm>
        </p:spPr>
        <p:txBody>
          <a:bodyPr>
            <a:normAutofit/>
          </a:bodyPr>
          <a:lstStyle/>
          <a:p>
            <a:pPr algn="ctr"/>
            <a:r>
              <a:rPr lang="tr-TR" dirty="0"/>
              <a:t>SÖZLEŞMELERİN FESHİ VE TASFİYESİ</a:t>
            </a:r>
          </a:p>
        </p:txBody>
      </p:sp>
      <p:sp>
        <p:nvSpPr>
          <p:cNvPr id="4" name="İçerik Yer Tutucusu 2"/>
          <p:cNvSpPr txBox="1">
            <a:spLocks/>
          </p:cNvSpPr>
          <p:nvPr/>
        </p:nvSpPr>
        <p:spPr>
          <a:xfrm>
            <a:off x="315883" y="831272"/>
            <a:ext cx="11338560" cy="5893724"/>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tr-TR" sz="2000" dirty="0"/>
              <a:t>	</a:t>
            </a:r>
            <a:r>
              <a:rPr lang="tr-TR" sz="2000" dirty="0" smtClean="0"/>
              <a:t> </a:t>
            </a:r>
            <a:r>
              <a:rPr lang="tr-TR" sz="2000" dirty="0"/>
              <a:t>Feshedilen sözleşmelerde;</a:t>
            </a:r>
          </a:p>
          <a:p>
            <a:pPr>
              <a:buFont typeface="Wingdings" panose="05000000000000000000" pitchFamily="2" charset="2"/>
              <a:buChar char="v"/>
            </a:pPr>
            <a:r>
              <a:rPr lang="tr-TR" sz="2000" dirty="0" smtClean="0"/>
              <a:t>a</a:t>
            </a:r>
            <a:r>
              <a:rPr lang="tr-TR" sz="2000" dirty="0"/>
              <a:t>) Fesihten kaynaklanan kısıtlama ve yaptırımlar uygulanmaz</a:t>
            </a:r>
            <a:r>
              <a:rPr lang="tr-TR" sz="2000" dirty="0" smtClean="0"/>
              <a:t>. </a:t>
            </a:r>
            <a:r>
              <a:rPr lang="tr-TR" sz="2000" b="1" u="sng" dirty="0" smtClean="0">
                <a:solidFill>
                  <a:srgbClr val="FFFF00"/>
                </a:solidFill>
              </a:rPr>
              <a:t>(Teminatın gelir kaydedilmesi ve yasaklama)</a:t>
            </a:r>
            <a:endParaRPr lang="tr-TR" sz="2000" b="1" u="sng" dirty="0">
              <a:solidFill>
                <a:srgbClr val="FFFF00"/>
              </a:solidFill>
            </a:endParaRPr>
          </a:p>
          <a:p>
            <a:pPr>
              <a:buFont typeface="Wingdings" panose="05000000000000000000" pitchFamily="2" charset="2"/>
              <a:buChar char="v"/>
            </a:pPr>
            <a:r>
              <a:rPr lang="tr-TR" sz="2000" dirty="0"/>
              <a:t>b) Düzenlenecek </a:t>
            </a:r>
            <a:r>
              <a:rPr lang="tr-TR" sz="2000" dirty="0" err="1"/>
              <a:t>fesihnamelerden</a:t>
            </a:r>
            <a:r>
              <a:rPr lang="tr-TR" sz="2000" dirty="0"/>
              <a:t> damga vergisi alınmaz. </a:t>
            </a:r>
          </a:p>
          <a:p>
            <a:pPr>
              <a:buFont typeface="Wingdings" panose="05000000000000000000" pitchFamily="2" charset="2"/>
              <a:buChar char="v"/>
            </a:pPr>
            <a:r>
              <a:rPr lang="tr-TR" sz="2000" dirty="0"/>
              <a:t>c) Artırımlı fiyat farkı ve/veya ek fiyat farkı hesaplanmaz. Ancak sözleşmenin feshinden önce yükleniciye bu Esaslara göre artırımlı fiyat farkı ve/veya ek fiyat farkı verilmiş olması halinde, ödenen tutar iade edilmedikçe fesih işlemleri sonuçlandırılmaz. Sözleşmenin feshine ilişkin başvuru yapılmış olması halinde artırımlı fiyat farkı ve/veya ek fiyat farkına ilişkin işlemler fesih işlemleri sonuçlandırılıncaya kadar durdurulur. </a:t>
            </a:r>
          </a:p>
          <a:p>
            <a:pPr>
              <a:buFont typeface="Wingdings" panose="05000000000000000000" pitchFamily="2" charset="2"/>
              <a:buChar char="v"/>
            </a:pPr>
            <a:r>
              <a:rPr lang="tr-TR" sz="2000" dirty="0"/>
              <a:t>ç) Yüklenici tarafından can ve mal güvenliği ile yapı güvenliğine yönelik idarece uygun görülecek tedbirlerin alınması şarttır.</a:t>
            </a:r>
          </a:p>
          <a:p>
            <a:pPr>
              <a:buFont typeface="Wingdings" panose="05000000000000000000" pitchFamily="2" charset="2"/>
              <a:buChar char="v"/>
            </a:pPr>
            <a:r>
              <a:rPr lang="tr-TR" sz="2000" dirty="0"/>
              <a:t>d) Fesih tarihine kadar gerçekleştirilen imalatlar dışında idareden herhangi bir mali hak talebinde bulunulamaz. Ancak gerçekleştirilen kısma ilişkin olarak ilgili mevzuatına göre iş deneyim belgesi düzenlenebilir</a:t>
            </a:r>
            <a:r>
              <a:rPr lang="tr-TR" sz="2000" dirty="0" smtClean="0"/>
              <a:t>.</a:t>
            </a:r>
          </a:p>
          <a:p>
            <a:pPr>
              <a:buFont typeface="Wingdings" panose="05000000000000000000" pitchFamily="2" charset="2"/>
              <a:buChar char="v"/>
            </a:pPr>
            <a:r>
              <a:rPr lang="tr-TR" sz="2000" dirty="0"/>
              <a:t>e) 4734 sayılı Kanunun 53 üncü maddesinin (j) fıkrasının (1) numaralı bendi uyarınca tahsil edilen bedel iade edilmez. </a:t>
            </a:r>
            <a:r>
              <a:rPr lang="tr-TR" sz="2000" b="1" u="sng" dirty="0">
                <a:solidFill>
                  <a:srgbClr val="FFFF00"/>
                </a:solidFill>
              </a:rPr>
              <a:t>(KİK </a:t>
            </a:r>
            <a:r>
              <a:rPr lang="tr-TR" sz="2000" b="1" u="sng" dirty="0" err="1">
                <a:solidFill>
                  <a:srgbClr val="FFFF00"/>
                </a:solidFill>
              </a:rPr>
              <a:t>Onbinde</a:t>
            </a:r>
            <a:r>
              <a:rPr lang="tr-TR" sz="2000" b="1" u="sng" dirty="0">
                <a:solidFill>
                  <a:srgbClr val="FFFF00"/>
                </a:solidFill>
              </a:rPr>
              <a:t> beş kurum payı)</a:t>
            </a:r>
          </a:p>
          <a:p>
            <a:pPr>
              <a:buFont typeface="Wingdings" panose="05000000000000000000" pitchFamily="2" charset="2"/>
              <a:buChar char="v"/>
            </a:pPr>
            <a:endParaRPr lang="tr-TR" sz="2000" dirty="0"/>
          </a:p>
        </p:txBody>
      </p:sp>
    </p:spTree>
    <p:extLst>
      <p:ext uri="{BB962C8B-B14F-4D97-AF65-F5344CB8AC3E}">
        <p14:creationId xmlns:p14="http://schemas.microsoft.com/office/powerpoint/2010/main" val="20213167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1440" y="84051"/>
            <a:ext cx="10607039" cy="1038167"/>
          </a:xfrm>
        </p:spPr>
        <p:txBody>
          <a:bodyPr>
            <a:normAutofit/>
          </a:bodyPr>
          <a:lstStyle/>
          <a:p>
            <a:pPr algn="ctr"/>
            <a:r>
              <a:rPr lang="tr-TR" dirty="0"/>
              <a:t>SÖZLEŞMELERİN FESHİ VE TASFİYESİ</a:t>
            </a:r>
          </a:p>
        </p:txBody>
      </p:sp>
      <p:sp>
        <p:nvSpPr>
          <p:cNvPr id="4" name="İçerik Yer Tutucusu 2"/>
          <p:cNvSpPr txBox="1">
            <a:spLocks/>
          </p:cNvSpPr>
          <p:nvPr/>
        </p:nvSpPr>
        <p:spPr>
          <a:xfrm>
            <a:off x="199506" y="1330037"/>
            <a:ext cx="10789919" cy="495438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tr-TR" sz="2000" b="1" u="sng" dirty="0" smtClean="0">
                <a:solidFill>
                  <a:srgbClr val="FFFF00"/>
                </a:solidFill>
              </a:rPr>
              <a:t>Hazine </a:t>
            </a:r>
            <a:r>
              <a:rPr lang="tr-TR" sz="2000" b="1" u="sng" dirty="0">
                <a:solidFill>
                  <a:srgbClr val="FFFF00"/>
                </a:solidFill>
              </a:rPr>
              <a:t>ve Maliye Bakanlığı </a:t>
            </a:r>
            <a:r>
              <a:rPr lang="tr-TR" sz="2000" dirty="0"/>
              <a:t>Strateji Geliştirme Başkanlığı tarafından 23/05/2022 tarih ve 30343279-010.99-1118088 sayılı </a:t>
            </a:r>
            <a:r>
              <a:rPr lang="tr-TR" sz="2000" dirty="0" smtClean="0"/>
              <a:t>yazısında,</a:t>
            </a:r>
          </a:p>
          <a:p>
            <a:pPr marL="0" indent="0">
              <a:buNone/>
            </a:pPr>
            <a:r>
              <a:rPr lang="tr-TR" sz="2000" dirty="0" smtClean="0"/>
              <a:t>Bu kapsamda feshedilip</a:t>
            </a:r>
            <a:r>
              <a:rPr lang="tr-TR" sz="2000" dirty="0"/>
              <a:t>, yeniden ihale edilmesi planlanan işlerden</a:t>
            </a:r>
            <a:r>
              <a:rPr lang="tr-TR" sz="2000" dirty="0" smtClean="0"/>
              <a:t>;</a:t>
            </a:r>
          </a:p>
          <a:p>
            <a:pPr marL="0" indent="0">
              <a:buNone/>
            </a:pPr>
            <a:endParaRPr lang="tr-TR" sz="2000" dirty="0" smtClean="0"/>
          </a:p>
          <a:p>
            <a:pPr marL="457200" indent="-457200">
              <a:buAutoNum type="alphaLcParenR"/>
            </a:pPr>
            <a:r>
              <a:rPr lang="tr-TR" sz="2000" dirty="0" smtClean="0"/>
              <a:t>Gıda </a:t>
            </a:r>
            <a:r>
              <a:rPr lang="tr-TR" sz="2000" dirty="0"/>
              <a:t>maddesi ve malzemeleri, kırtasiye, temizlik malzemesi, ilaç, aşı, sağlık sunumu hizmetlerinde kullanılan sarf malzemesi niteliğindeki alımlar, enerji alımları ile </a:t>
            </a:r>
            <a:r>
              <a:rPr lang="tr-TR" sz="2000" b="1" u="sng" dirty="0">
                <a:solidFill>
                  <a:srgbClr val="FFFF00"/>
                </a:solidFill>
              </a:rPr>
              <a:t>tahmini maliyeti 2.000.000 TL altındaki mal alımları</a:t>
            </a:r>
            <a:r>
              <a:rPr lang="tr-TR" sz="2000" b="1" u="sng" dirty="0" smtClean="0">
                <a:solidFill>
                  <a:srgbClr val="FFFF00"/>
                </a:solidFill>
              </a:rPr>
              <a:t>,</a:t>
            </a:r>
          </a:p>
          <a:p>
            <a:pPr marL="457200" indent="-457200">
              <a:buAutoNum type="alphaLcParenR"/>
            </a:pPr>
            <a:r>
              <a:rPr lang="tr-TR" sz="2000" dirty="0" smtClean="0"/>
              <a:t>Yemek </a:t>
            </a:r>
            <a:r>
              <a:rPr lang="tr-TR" sz="2000" dirty="0"/>
              <a:t>hizmeti, tıbbi görüntüleme ve laboratuvar hizmet alımları, Kamu İhale Kanunu’nun 62 </a:t>
            </a:r>
            <a:r>
              <a:rPr lang="tr-TR" sz="2000" dirty="0" err="1"/>
              <a:t>nci</a:t>
            </a:r>
            <a:r>
              <a:rPr lang="tr-TR" sz="2000" dirty="0"/>
              <a:t> maddesinin 1 inci fıkrasının (e) bendinde yer alan personel çalıştırılmasına dayalı hizmet alımı hükmüne aykırı olmamak kaydıyla temizlik ve güvenlik alımları, personel servisi taşıma ve kiralama, taşıt kiralama, çağrı merkezi hizmet alımları ve hastane bilgi yönetim sistemi hizmetleri ile </a:t>
            </a:r>
            <a:r>
              <a:rPr lang="tr-TR" sz="2000" b="1" u="sng" dirty="0">
                <a:solidFill>
                  <a:srgbClr val="FFFF00"/>
                </a:solidFill>
              </a:rPr>
              <a:t>tahmini maliyeti 2.000.000 TL altındaki hizmet alımları</a:t>
            </a:r>
            <a:r>
              <a:rPr lang="tr-TR" sz="2000" b="1" u="sng" dirty="0" smtClean="0">
                <a:solidFill>
                  <a:srgbClr val="FFFF00"/>
                </a:solidFill>
              </a:rPr>
              <a:t>,</a:t>
            </a:r>
          </a:p>
        </p:txBody>
      </p:sp>
    </p:spTree>
    <p:extLst>
      <p:ext uri="{BB962C8B-B14F-4D97-AF65-F5344CB8AC3E}">
        <p14:creationId xmlns:p14="http://schemas.microsoft.com/office/powerpoint/2010/main" val="323496236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1440" y="84051"/>
            <a:ext cx="10607039" cy="1038167"/>
          </a:xfrm>
        </p:spPr>
        <p:txBody>
          <a:bodyPr>
            <a:normAutofit/>
          </a:bodyPr>
          <a:lstStyle/>
          <a:p>
            <a:pPr algn="ctr"/>
            <a:r>
              <a:rPr lang="tr-TR" dirty="0"/>
              <a:t>SÖZLEŞMELERİN FESHİ VE TASFİYESİ</a:t>
            </a:r>
          </a:p>
        </p:txBody>
      </p:sp>
      <p:sp>
        <p:nvSpPr>
          <p:cNvPr id="4" name="İçerik Yer Tutucusu 2"/>
          <p:cNvSpPr txBox="1">
            <a:spLocks/>
          </p:cNvSpPr>
          <p:nvPr/>
        </p:nvSpPr>
        <p:spPr>
          <a:xfrm>
            <a:off x="207819" y="1221970"/>
            <a:ext cx="10789919" cy="496269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indent="-457200">
              <a:buAutoNum type="alphaLcParenR" startAt="3"/>
            </a:pPr>
            <a:r>
              <a:rPr lang="tr-TR" sz="2000" b="1" u="sng" dirty="0" smtClean="0">
                <a:solidFill>
                  <a:srgbClr val="FFFF00"/>
                </a:solidFill>
              </a:rPr>
              <a:t>Tahmini </a:t>
            </a:r>
            <a:r>
              <a:rPr lang="tr-TR" sz="2000" b="1" u="sng" dirty="0">
                <a:solidFill>
                  <a:srgbClr val="FFFF00"/>
                </a:solidFill>
              </a:rPr>
              <a:t>maliyeti 5.000.000 TL altındaki yapım </a:t>
            </a:r>
            <a:r>
              <a:rPr lang="tr-TR" sz="2000" b="1" u="sng" dirty="0" smtClean="0">
                <a:solidFill>
                  <a:srgbClr val="FFFF00"/>
                </a:solidFill>
              </a:rPr>
              <a:t>işleri</a:t>
            </a:r>
            <a:r>
              <a:rPr lang="tr-TR" sz="2000" dirty="0" smtClean="0"/>
              <a:t>,</a:t>
            </a:r>
          </a:p>
          <a:p>
            <a:pPr marL="457200" indent="-457200">
              <a:buAutoNum type="alphaLcParenR" startAt="3"/>
            </a:pPr>
            <a:r>
              <a:rPr lang="tr-TR" sz="2000" dirty="0" smtClean="0"/>
              <a:t> </a:t>
            </a:r>
            <a:r>
              <a:rPr lang="tr-TR" sz="2000" dirty="0"/>
              <a:t>Anılan Cumhurbaşkanı Kararı'nın 14’üncü maddesi </a:t>
            </a:r>
            <a:r>
              <a:rPr lang="tr-TR" sz="2000" dirty="0" smtClean="0"/>
              <a:t>uyarınca feshedilen işler</a:t>
            </a:r>
            <a:r>
              <a:rPr lang="tr-TR" sz="2000" b="1" u="sng" dirty="0" smtClean="0">
                <a:solidFill>
                  <a:srgbClr val="FFFF00"/>
                </a:solidFill>
              </a:rPr>
              <a:t>(İstisnai ve kapsam dışı alımlar)</a:t>
            </a:r>
            <a:r>
              <a:rPr lang="tr-TR" sz="2000" dirty="0" smtClean="0"/>
              <a:t> </a:t>
            </a:r>
          </a:p>
          <a:p>
            <a:pPr marL="0" indent="0">
              <a:buNone/>
            </a:pPr>
            <a:r>
              <a:rPr lang="tr-TR" sz="2000" dirty="0" smtClean="0"/>
              <a:t>sözleşmelerin </a:t>
            </a:r>
            <a:r>
              <a:rPr lang="tr-TR" sz="2000" dirty="0"/>
              <a:t>feshedilmesi halinde </a:t>
            </a:r>
            <a:r>
              <a:rPr lang="tr-TR" sz="2000" dirty="0" smtClean="0"/>
              <a:t>bu </a:t>
            </a:r>
            <a:r>
              <a:rPr lang="tr-TR" sz="2000" dirty="0"/>
              <a:t>işlerin yeniden ihale </a:t>
            </a:r>
            <a:r>
              <a:rPr lang="tr-TR" sz="2000" dirty="0" smtClean="0"/>
              <a:t>edilmesi için </a:t>
            </a:r>
            <a:r>
              <a:rPr lang="tr-TR" sz="2000" dirty="0"/>
              <a:t>Bakanlığımızdan uygun görüş talep edilmeyecek ve feshedilen söz konusu alım/işlerle ilgili yeni ihaleye çıkılıp çıkılmayacağı kararı, </a:t>
            </a:r>
            <a:r>
              <a:rPr lang="tr-TR" sz="2000" b="1" u="sng" dirty="0">
                <a:solidFill>
                  <a:srgbClr val="FFFF00"/>
                </a:solidFill>
              </a:rPr>
              <a:t>idarelerce verilecektir</a:t>
            </a:r>
            <a:r>
              <a:rPr lang="tr-TR" sz="2000" b="1" u="sng" dirty="0" smtClean="0">
                <a:solidFill>
                  <a:srgbClr val="FFFF00"/>
                </a:solidFill>
              </a:rPr>
              <a:t>.</a:t>
            </a:r>
          </a:p>
          <a:p>
            <a:pPr marL="0" indent="0">
              <a:buNone/>
            </a:pPr>
            <a:endParaRPr lang="tr-TR" sz="2000" b="1" u="sng" dirty="0">
              <a:solidFill>
                <a:srgbClr val="FFFF00"/>
              </a:solidFill>
            </a:endParaRPr>
          </a:p>
          <a:p>
            <a:pPr marL="0" indent="0">
              <a:buNone/>
            </a:pPr>
            <a:r>
              <a:rPr lang="tr-TR" sz="2000" dirty="0" smtClean="0"/>
              <a:t>Bununla </a:t>
            </a:r>
            <a:r>
              <a:rPr lang="tr-TR" sz="2000" dirty="0"/>
              <a:t>birlikte, bu kapsamda feshedilen işe/alıma ait bilgiler (yüklenici adı, işin adı, fesih tarihi, ihale türü, ilk sözleşme tutarı, onaylanan </a:t>
            </a:r>
            <a:r>
              <a:rPr lang="tr-TR" sz="2000" dirty="0" err="1"/>
              <a:t>hakediş</a:t>
            </a:r>
            <a:r>
              <a:rPr lang="tr-TR" sz="2000" dirty="0"/>
              <a:t> tutarı (KDV Hariç)) ve yapılması planlanan ihalelere ait bilgiler (ihaleyi yapacak idare adı, işin adı, feshedilen işin ne kadarlık kısmının yeniden yapılacağı, işin süresi, ödenek durumu, işin tahmini maliyeti vb.) ilgili idareler tarafından Bakanlığımıza idarelerin mali hizmetler birimleri aracılığıyla gönderilecektir.” açıklamalarına yer verilmiştir</a:t>
            </a:r>
            <a:r>
              <a:rPr lang="tr-TR" sz="2000" dirty="0" smtClean="0"/>
              <a:t>.</a:t>
            </a:r>
          </a:p>
        </p:txBody>
      </p:sp>
    </p:spTree>
    <p:extLst>
      <p:ext uri="{BB962C8B-B14F-4D97-AF65-F5344CB8AC3E}">
        <p14:creationId xmlns:p14="http://schemas.microsoft.com/office/powerpoint/2010/main" val="57573532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dirty="0" smtClean="0"/>
              <a:t>Geçici 6. madde kapsamında</a:t>
            </a:r>
            <a:endParaRPr lang="tr-TR" dirty="0"/>
          </a:p>
        </p:txBody>
      </p:sp>
      <p:sp>
        <p:nvSpPr>
          <p:cNvPr id="3" name="İçerik Yer Tutucusu 2"/>
          <p:cNvSpPr>
            <a:spLocks noGrp="1"/>
          </p:cNvSpPr>
          <p:nvPr>
            <p:ph idx="1"/>
          </p:nvPr>
        </p:nvSpPr>
        <p:spPr/>
        <p:txBody>
          <a:bodyPr>
            <a:normAutofit/>
          </a:bodyPr>
          <a:lstStyle/>
          <a:p>
            <a:r>
              <a:rPr lang="tr-TR" sz="2400" b="1" dirty="0"/>
              <a:t>İstisna ve kapsam dışı alımlara ilişkin </a:t>
            </a:r>
            <a:r>
              <a:rPr lang="tr-TR" sz="2400" b="1" dirty="0" smtClean="0"/>
              <a:t> ;</a:t>
            </a:r>
          </a:p>
          <a:p>
            <a:pPr marL="0" indent="0">
              <a:buNone/>
            </a:pPr>
            <a:r>
              <a:rPr lang="tr-TR" sz="2400" dirty="0" smtClean="0"/>
              <a:t>4734 </a:t>
            </a:r>
            <a:r>
              <a:rPr lang="tr-TR" sz="2400" dirty="0"/>
              <a:t>sayılı Kanun kapsamındaki idarelerin bu Kanundan istisna edilen (3 üncü maddesindeki istisnalar dâhil) mal ve hizmet alımları ile yapım işlerine ilişkin imzalanan ve 2 </a:t>
            </a:r>
            <a:r>
              <a:rPr lang="tr-TR" sz="2400" dirty="0" err="1"/>
              <a:t>nci</a:t>
            </a:r>
            <a:r>
              <a:rPr lang="tr-TR" sz="2400" dirty="0"/>
              <a:t> maddede belirtilen şartları sağlayan sözleşmeler için, bu Esasların yürürlüğe girdiği tarihten itibaren </a:t>
            </a:r>
            <a:r>
              <a:rPr lang="tr-TR" sz="2400" b="1" u="sng" dirty="0">
                <a:solidFill>
                  <a:srgbClr val="FFFF00"/>
                </a:solidFill>
              </a:rPr>
              <a:t>120 gün içinde </a:t>
            </a:r>
            <a:r>
              <a:rPr lang="tr-TR" sz="2400" dirty="0"/>
              <a:t>bu Esaslara uygun olarak ilgili mevzuatında düzenleme yapılması </a:t>
            </a:r>
            <a:r>
              <a:rPr lang="tr-TR" sz="2400" dirty="0" smtClean="0"/>
              <a:t>kaydıyla ek fiyat </a:t>
            </a:r>
            <a:r>
              <a:rPr lang="tr-TR" sz="2400" dirty="0" err="1" smtClean="0"/>
              <a:t>farkı,artırımlı</a:t>
            </a:r>
            <a:r>
              <a:rPr lang="tr-TR" sz="2400" dirty="0" smtClean="0"/>
              <a:t> fiyat farkı, süre uzatımı ve sözleşmenin feshi uygulamaları yapılır.</a:t>
            </a:r>
            <a:endParaRPr lang="tr-TR" sz="2400" dirty="0"/>
          </a:p>
          <a:p>
            <a:endParaRPr lang="tr-TR" sz="2400" dirty="0"/>
          </a:p>
        </p:txBody>
      </p:sp>
    </p:spTree>
    <p:extLst>
      <p:ext uri="{BB962C8B-B14F-4D97-AF65-F5344CB8AC3E}">
        <p14:creationId xmlns:p14="http://schemas.microsoft.com/office/powerpoint/2010/main" val="41874249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9506" y="366683"/>
            <a:ext cx="10607039" cy="1038167"/>
          </a:xfrm>
        </p:spPr>
        <p:txBody>
          <a:bodyPr>
            <a:normAutofit/>
          </a:bodyPr>
          <a:lstStyle/>
          <a:p>
            <a:pPr algn="ctr"/>
            <a:r>
              <a:rPr lang="tr-TR" dirty="0" smtClean="0"/>
              <a:t>Geçici 6. Maddede de Yer </a:t>
            </a:r>
            <a:r>
              <a:rPr lang="tr-TR" dirty="0"/>
              <a:t>A</a:t>
            </a:r>
            <a:r>
              <a:rPr lang="tr-TR" dirty="0" smtClean="0"/>
              <a:t>lan </a:t>
            </a:r>
            <a:r>
              <a:rPr lang="tr-TR" dirty="0"/>
              <a:t>B</a:t>
            </a:r>
            <a:r>
              <a:rPr lang="tr-TR" dirty="0" smtClean="0"/>
              <a:t>ir Değişiklik </a:t>
            </a:r>
            <a:endParaRPr lang="tr-TR" dirty="0"/>
          </a:p>
        </p:txBody>
      </p:sp>
      <p:sp>
        <p:nvSpPr>
          <p:cNvPr id="4" name="İçerik Yer Tutucusu 2"/>
          <p:cNvSpPr txBox="1">
            <a:spLocks/>
          </p:cNvSpPr>
          <p:nvPr/>
        </p:nvSpPr>
        <p:spPr>
          <a:xfrm>
            <a:off x="199506" y="814647"/>
            <a:ext cx="10789919" cy="5918662"/>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indent="-457200">
              <a:buAutoNum type="alphaLcParenR" startAt="3"/>
            </a:pPr>
            <a:endParaRPr lang="tr-TR" sz="2000" dirty="0"/>
          </a:p>
        </p:txBody>
      </p:sp>
      <p:sp>
        <p:nvSpPr>
          <p:cNvPr id="3" name="Dikdörtgen 2"/>
          <p:cNvSpPr/>
          <p:nvPr/>
        </p:nvSpPr>
        <p:spPr>
          <a:xfrm>
            <a:off x="556953" y="1463039"/>
            <a:ext cx="9709265" cy="2831544"/>
          </a:xfrm>
          <a:prstGeom prst="rect">
            <a:avLst/>
          </a:prstGeom>
        </p:spPr>
        <p:txBody>
          <a:bodyPr wrap="square">
            <a:spAutoFit/>
          </a:bodyPr>
          <a:lstStyle/>
          <a:p>
            <a:pPr algn="ctr">
              <a:spcAft>
                <a:spcPts val="0"/>
              </a:spcAft>
            </a:pPr>
            <a:r>
              <a:rPr lang="tr-TR" b="1" dirty="0">
                <a:latin typeface="Times New Roman" panose="02020603050405020304" pitchFamily="18" charset="0"/>
                <a:ea typeface="Times New Roman" panose="02020603050405020304" pitchFamily="18" charset="0"/>
              </a:rPr>
              <a:t> </a:t>
            </a:r>
            <a:endParaRPr lang="tr-TR" sz="1200" dirty="0">
              <a:latin typeface="Times New Roman" panose="02020603050405020304" pitchFamily="18" charset="0"/>
              <a:ea typeface="Times New Roman" panose="02020603050405020304" pitchFamily="18" charset="0"/>
            </a:endParaRPr>
          </a:p>
          <a:p>
            <a:pPr indent="450215" algn="just">
              <a:spcAft>
                <a:spcPts val="0"/>
              </a:spcAft>
            </a:pPr>
            <a:r>
              <a:rPr lang="tr-TR" sz="2000" dirty="0">
                <a:solidFill>
                  <a:schemeClr val="tx1">
                    <a:lumMod val="75000"/>
                    <a:lumOff val="25000"/>
                  </a:schemeClr>
                </a:solidFill>
              </a:rPr>
              <a:t>MADDE 1- 23/2/2022 tarihli ve 5203 sayılı Cumhurbaşkanı Kararı ile yürürlüğe konulan 4735 Sayılı Kamu İhale Sözleşmeleri Kanununun Geçici 5 inci Maddesinin Uygulanmasına İlişkin Esasların 9 uncu maddesinin birinci fıkrasında yer alan “60 gün” ibaresi “120 gün” şeklinde değiştirilmiştir. </a:t>
            </a:r>
          </a:p>
          <a:p>
            <a:pPr indent="450215" algn="just">
              <a:spcAft>
                <a:spcPts val="0"/>
              </a:spcAft>
            </a:pPr>
            <a:endParaRPr lang="tr-TR" sz="2000" dirty="0">
              <a:solidFill>
                <a:schemeClr val="tx1">
                  <a:lumMod val="75000"/>
                  <a:lumOff val="25000"/>
                </a:schemeClr>
              </a:solidFill>
            </a:endParaRPr>
          </a:p>
          <a:p>
            <a:pPr indent="450215" algn="just">
              <a:spcAft>
                <a:spcPts val="0"/>
              </a:spcAft>
            </a:pPr>
            <a:endParaRPr lang="tr-TR" sz="2000" dirty="0">
              <a:solidFill>
                <a:schemeClr val="tx1">
                  <a:lumMod val="75000"/>
                  <a:lumOff val="25000"/>
                </a:schemeClr>
              </a:solidFill>
            </a:endParaRPr>
          </a:p>
          <a:p>
            <a:pPr indent="450215" algn="just">
              <a:spcAft>
                <a:spcPts val="0"/>
              </a:spcAft>
            </a:pPr>
            <a:r>
              <a:rPr lang="tr-TR" sz="2000" dirty="0">
                <a:solidFill>
                  <a:schemeClr val="tx1">
                    <a:lumMod val="75000"/>
                    <a:lumOff val="25000"/>
                  </a:schemeClr>
                </a:solidFill>
              </a:rPr>
              <a:t>*** Geçici 5. madde de yer alan ‘Sözleşmenin Devri’ ile ilgili yüklenici başvuru süresi </a:t>
            </a:r>
            <a:r>
              <a:rPr lang="tr-TR" sz="2000" dirty="0" smtClean="0">
                <a:solidFill>
                  <a:schemeClr val="tx1">
                    <a:lumMod val="75000"/>
                    <a:lumOff val="25000"/>
                  </a:schemeClr>
                </a:solidFill>
              </a:rPr>
              <a:t>24.06.2022 </a:t>
            </a:r>
            <a:r>
              <a:rPr lang="tr-TR" sz="2000" dirty="0">
                <a:solidFill>
                  <a:schemeClr val="tx1">
                    <a:lumMod val="75000"/>
                    <a:lumOff val="25000"/>
                  </a:schemeClr>
                </a:solidFill>
              </a:rPr>
              <a:t>tarihine kadar uzatılmıştır. </a:t>
            </a:r>
          </a:p>
        </p:txBody>
      </p:sp>
    </p:spTree>
    <p:extLst>
      <p:ext uri="{BB962C8B-B14F-4D97-AF65-F5344CB8AC3E}">
        <p14:creationId xmlns:p14="http://schemas.microsoft.com/office/powerpoint/2010/main" val="3127006205"/>
      </p:ext>
    </p:extLst>
  </p:cSld>
  <p:clrMapOvr>
    <a:masterClrMapping/>
  </p:clrMapOvr>
  <p:timing>
    <p:tnLst>
      <p:par>
        <p:cTn id="1" dur="indefinite" restart="never" nodeType="tmRoot"/>
      </p:par>
    </p:tnLst>
  </p:timing>
</p:sld>
</file>

<file path=ppt/theme/theme1.xml><?xml version="1.0" encoding="utf-8"?>
<a:theme xmlns:a="http://schemas.openxmlformats.org/drawingml/2006/main" name="Yüzeyler">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2615</TotalTime>
  <Words>3543</Words>
  <Application>Microsoft Office PowerPoint</Application>
  <PresentationFormat>Geniş ekran</PresentationFormat>
  <Paragraphs>299</Paragraphs>
  <Slides>46</Slides>
  <Notes>0</Notes>
  <HiddenSlides>0</HiddenSlides>
  <MMClips>0</MMClips>
  <ScaleCrop>false</ScaleCrop>
  <HeadingPairs>
    <vt:vector size="8" baseType="variant">
      <vt:variant>
        <vt:lpstr>Kullanılan Yazı Tipleri</vt:lpstr>
      </vt:variant>
      <vt:variant>
        <vt:i4>5</vt:i4>
      </vt:variant>
      <vt:variant>
        <vt:lpstr>Tema</vt:lpstr>
      </vt:variant>
      <vt:variant>
        <vt:i4>1</vt:i4>
      </vt:variant>
      <vt:variant>
        <vt:lpstr>Eklenmiş OLE Hizmet Programları</vt:lpstr>
      </vt:variant>
      <vt:variant>
        <vt:i4>1</vt:i4>
      </vt:variant>
      <vt:variant>
        <vt:lpstr>Slayt Başlıkları</vt:lpstr>
      </vt:variant>
      <vt:variant>
        <vt:i4>46</vt:i4>
      </vt:variant>
    </vt:vector>
  </HeadingPairs>
  <TitlesOfParts>
    <vt:vector size="53" baseType="lpstr">
      <vt:lpstr>Arial</vt:lpstr>
      <vt:lpstr>Times New Roman</vt:lpstr>
      <vt:lpstr>Trebuchet MS</vt:lpstr>
      <vt:lpstr>Wingdings</vt:lpstr>
      <vt:lpstr>Wingdings 3</vt:lpstr>
      <vt:lpstr>Yüzeyler</vt:lpstr>
      <vt:lpstr>Çalışma Sayfası</vt:lpstr>
      <vt:lpstr>GEÇİCİ 6. MADDE</vt:lpstr>
      <vt:lpstr>GENEL KAPSAM</vt:lpstr>
      <vt:lpstr>EK FİYAT FARKI</vt:lpstr>
      <vt:lpstr>EK FİYAT FARKI HANGİ DÖNEME AİT VERİLİR?</vt:lpstr>
      <vt:lpstr>EK FİYAT FARKI NASIL HESAPLANIR?</vt:lpstr>
      <vt:lpstr>EK FİYAT FARKI NASIL HESAPLANIR?</vt:lpstr>
      <vt:lpstr>YAPIM İŞLERİNDE EK FİYAT FARKI NASIL HESAPLANIR?</vt:lpstr>
      <vt:lpstr>PowerPoint Sunusu</vt:lpstr>
      <vt:lpstr>PowerPoint Sunusu</vt:lpstr>
      <vt:lpstr>HİZMET ALIMLARINDA EK FİYAT FARKI NASIL HESAPLANIR?</vt:lpstr>
      <vt:lpstr>HİZMET ALIMLARINDA EK FİYAT FARKI NASIL HESAPLANIR?</vt:lpstr>
      <vt:lpstr>HİZMET ALIMLARINDA EK FİYAT FARKI NASIL HESAPLANIR?</vt:lpstr>
      <vt:lpstr>PowerPoint Sunusu</vt:lpstr>
      <vt:lpstr>PowerPoint Sunusu</vt:lpstr>
      <vt:lpstr>PowerPoint Sunusu</vt:lpstr>
      <vt:lpstr>MAL ALIMLARINDA EK FİYAT FARKI NASIL HESAPLANIR?</vt:lpstr>
      <vt:lpstr>PowerPoint Sunusu</vt:lpstr>
      <vt:lpstr>PowerPoint Sunusu</vt:lpstr>
      <vt:lpstr>EK FİYAT FARKINDA DİKKAT EDİLECEK HUSUSLAR</vt:lpstr>
      <vt:lpstr>EK FİYAT FARKINDA DİKKAT EDİLECEK HUSUSLAR</vt:lpstr>
      <vt:lpstr>ARTIRIMLI FİYAT FARKI</vt:lpstr>
      <vt:lpstr>ARTIRIMLI FİYAT FARKI</vt:lpstr>
      <vt:lpstr>ARTIRIMLI FİYAT FARKI</vt:lpstr>
      <vt:lpstr>ARTIRIMLI FİYAT FARKI</vt:lpstr>
      <vt:lpstr>ARTIRIMLI FİYAT FARKI</vt:lpstr>
      <vt:lpstr>ARTIRIMLI FİYAT FARKI</vt:lpstr>
      <vt:lpstr>ARTIRIMLI FİYAT FARKI</vt:lpstr>
      <vt:lpstr>ARTIRIMLI FİYAT FARKI</vt:lpstr>
      <vt:lpstr>ARTIRIMLI FİYAT FARKI</vt:lpstr>
      <vt:lpstr>ARTIRIMLI FİYAT FARKI</vt:lpstr>
      <vt:lpstr>ARTIRIMLI FİYAT FARKI</vt:lpstr>
      <vt:lpstr>ARTIRIMLI FİYAT FARKI</vt:lpstr>
      <vt:lpstr>YAPIM SÖZLEŞMELERİNDE SÜRE UZATIMI</vt:lpstr>
      <vt:lpstr>YAPIM SÖZLEŞMELERİNDE SÜRE UZATIMI</vt:lpstr>
      <vt:lpstr>SÖZLEŞMELERDE SÜRE UZATIMI</vt:lpstr>
      <vt:lpstr>SÖZLEŞMELERİN FESHİ VE TASFİYESİ</vt:lpstr>
      <vt:lpstr>SÖZLEŞMELERİN FESHİ VE TASFİYESİ</vt:lpstr>
      <vt:lpstr>SÖZLEŞMELERİN FESHİ VE TASFİYESİ</vt:lpstr>
      <vt:lpstr>SÖZLEŞMELERİN FESHİ VE TASFİYESİ</vt:lpstr>
      <vt:lpstr>SÖZLEŞMELERİN FESHİ VE TASFİYESİ</vt:lpstr>
      <vt:lpstr>SÖZLEŞMELERİN FESHİ VE TASFİYESİ</vt:lpstr>
      <vt:lpstr>SÖZLEŞMELERİN FESHİ VE TASFİYESİ</vt:lpstr>
      <vt:lpstr>SÖZLEŞMELERİN FESHİ VE TASFİYESİ</vt:lpstr>
      <vt:lpstr>SÖZLEŞMELERİN FESHİ VE TASFİYESİ</vt:lpstr>
      <vt:lpstr>Geçici 6. madde kapsamında</vt:lpstr>
      <vt:lpstr>Geçici 6. Maddede de Yer Alan Bir Değişiklik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EK FİYAT FARKI VE SÖZLEŞMENİN DEVRİ</dc:title>
  <dc:creator>SAVİŞM</dc:creator>
  <cp:lastModifiedBy>Nihat Yıldız</cp:lastModifiedBy>
  <cp:revision>117</cp:revision>
  <dcterms:created xsi:type="dcterms:W3CDTF">2022-03-15T06:33:55Z</dcterms:created>
  <dcterms:modified xsi:type="dcterms:W3CDTF">2022-10-21T13:20:18Z</dcterms:modified>
</cp:coreProperties>
</file>