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08" r:id="rId1"/>
  </p:sldMasterIdLst>
  <p:sldIdLst>
    <p:sldId id="351" r:id="rId2"/>
    <p:sldId id="305" r:id="rId3"/>
    <p:sldId id="334" r:id="rId4"/>
    <p:sldId id="306" r:id="rId5"/>
    <p:sldId id="311" r:id="rId6"/>
    <p:sldId id="264" r:id="rId7"/>
    <p:sldId id="313" r:id="rId8"/>
    <p:sldId id="314" r:id="rId9"/>
    <p:sldId id="315" r:id="rId10"/>
    <p:sldId id="268" r:id="rId11"/>
    <p:sldId id="335" r:id="rId12"/>
    <p:sldId id="336" r:id="rId13"/>
    <p:sldId id="337" r:id="rId14"/>
    <p:sldId id="338" r:id="rId15"/>
    <p:sldId id="339" r:id="rId16"/>
    <p:sldId id="340" r:id="rId17"/>
    <p:sldId id="341" r:id="rId18"/>
    <p:sldId id="316" r:id="rId19"/>
    <p:sldId id="342" r:id="rId20"/>
    <p:sldId id="344" r:id="rId21"/>
    <p:sldId id="345" r:id="rId22"/>
    <p:sldId id="343" r:id="rId23"/>
    <p:sldId id="346" r:id="rId24"/>
    <p:sldId id="347" r:id="rId25"/>
    <p:sldId id="348" r:id="rId26"/>
    <p:sldId id="349" r:id="rId27"/>
    <p:sldId id="350"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884" autoAdjust="0"/>
  </p:normalViewPr>
  <p:slideViewPr>
    <p:cSldViewPr snapToGrid="0">
      <p:cViewPr varScale="1">
        <p:scale>
          <a:sx n="67" d="100"/>
          <a:sy n="67" d="100"/>
        </p:scale>
        <p:origin x="-632" y="-3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tr-TR" smtClean="0"/>
              <a:t>Asıl başlık stili için tıklatın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11/16/2022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7646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32985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tr-TR" smtClean="0"/>
              <a:t>Asıl başlık stili için tıklatın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smtClean="0"/>
              <a:pPr/>
              <a:t>11/16/2022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18092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64523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1447191" y="2824269"/>
            <a:ext cx="4645152" cy="2644457"/>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6412362" y="2821491"/>
            <a:ext cx="4645152" cy="2637371"/>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11/16/2022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75569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11/16/2022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21218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11/16/2022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77453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tr-TR" smtClean="0"/>
              <a:t>Asıl başlık stili için tıklatın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smtClean="0"/>
              <a:pPr/>
              <a:t>11/16/2022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69736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61BEF0D-F0BB-DE4B-95CE-6DB70DBA9567}" type="datetimeFigureOut">
              <a:rPr lang="en-US" smtClean="0"/>
              <a:pPr/>
              <a:t>11/16/2022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41408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02573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08740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61BEF0D-F0BB-DE4B-95CE-6DB70DBA9567}" type="datetimeFigureOut">
              <a:rPr lang="en-US" smtClean="0"/>
              <a:pPr/>
              <a:t>11/16/2022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57F1E4F-1CFF-5643-939E-217C01CDF56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7257822"/>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17779" y="394284"/>
            <a:ext cx="8637073" cy="2063690"/>
          </a:xfrm>
        </p:spPr>
        <p:txBody>
          <a:bodyPr>
            <a:normAutofit/>
          </a:bodyPr>
          <a:lstStyle/>
          <a:p>
            <a:pPr algn="ctr"/>
            <a:r>
              <a:rPr lang="tr-TR" sz="3200" dirty="0" smtClean="0">
                <a:solidFill>
                  <a:srgbClr val="FF0000"/>
                </a:solidFill>
                <a:latin typeface="Times New Roman" panose="02020603050405020304" pitchFamily="18" charset="0"/>
                <a:cs typeface="Times New Roman" panose="02020603050405020304" pitchFamily="18" charset="0"/>
              </a:rPr>
              <a:t>Pazarlık usulü ile Elektronik ihale süreci </a:t>
            </a:r>
            <a:endParaRPr lang="tr-TR" sz="3200" dirty="0">
              <a:solidFill>
                <a:srgbClr val="FF0000"/>
              </a:solidFill>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2417780" y="3523376"/>
            <a:ext cx="8637072" cy="2114026"/>
          </a:xfrm>
        </p:spPr>
        <p:txBody>
          <a:bodyPr>
            <a:normAutofit/>
          </a:bodyPr>
          <a:lstStyle/>
          <a:p>
            <a:pPr algn="ctr"/>
            <a:r>
              <a:rPr lang="tr-TR" sz="3200" dirty="0" smtClean="0">
                <a:solidFill>
                  <a:srgbClr val="FF0000"/>
                </a:solidFill>
              </a:rPr>
              <a:t>Nihat yıldız</a:t>
            </a:r>
          </a:p>
          <a:p>
            <a:pPr algn="ctr"/>
            <a:r>
              <a:rPr lang="tr-TR" sz="3200" dirty="0" smtClean="0">
                <a:solidFill>
                  <a:srgbClr val="FF0000"/>
                </a:solidFill>
              </a:rPr>
              <a:t>İçişleri bakanlığı </a:t>
            </a:r>
            <a:r>
              <a:rPr lang="tr-TR" sz="3200" dirty="0" err="1" smtClean="0">
                <a:solidFill>
                  <a:srgbClr val="FF0000"/>
                </a:solidFill>
              </a:rPr>
              <a:t>başkontrolörü</a:t>
            </a:r>
            <a:endParaRPr lang="tr-TR" sz="3200" dirty="0" smtClean="0">
              <a:solidFill>
                <a:srgbClr val="FF0000"/>
              </a:solidFill>
            </a:endParaRPr>
          </a:p>
        </p:txBody>
      </p:sp>
    </p:spTree>
    <p:extLst>
      <p:ext uri="{BB962C8B-B14F-4D97-AF65-F5344CB8AC3E}">
        <p14:creationId xmlns:p14="http://schemas.microsoft.com/office/powerpoint/2010/main" val="48287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29A8E9AE-0BFB-4AD4-B4B3-9B8A76EBD1A8}"/>
              </a:ext>
            </a:extLst>
          </p:cNvPr>
          <p:cNvSpPr>
            <a:spLocks noGrp="1"/>
          </p:cNvSpPr>
          <p:nvPr>
            <p:ph idx="1"/>
          </p:nvPr>
        </p:nvSpPr>
        <p:spPr>
          <a:xfrm>
            <a:off x="779318" y="1176570"/>
            <a:ext cx="10804467" cy="5226628"/>
          </a:xfrm>
          <a:solidFill>
            <a:schemeClr val="bg1"/>
          </a:solidFill>
        </p:spPr>
        <p:txBody>
          <a:bodyPr>
            <a:normAutofit fontScale="62500" lnSpcReduction="20000"/>
          </a:bodyPr>
          <a:lstStyle/>
          <a:p>
            <a:pPr>
              <a:buNone/>
            </a:pPr>
            <a:r>
              <a:rPr lang="tr-TR" sz="2800" dirty="0" smtClean="0">
                <a:solidFill>
                  <a:srgbClr val="FF0000"/>
                </a:solidFill>
              </a:rPr>
              <a:t>Madde 21- </a:t>
            </a:r>
          </a:p>
          <a:p>
            <a:pPr marL="0" indent="0">
              <a:buNone/>
            </a:pPr>
            <a:r>
              <a:rPr lang="tr-TR" sz="2800" dirty="0" smtClean="0"/>
              <a:t>	</a:t>
            </a:r>
            <a:r>
              <a:rPr lang="tr-TR" sz="2800" dirty="0" smtClean="0">
                <a:solidFill>
                  <a:srgbClr val="FF0000"/>
                </a:solidFill>
              </a:rPr>
              <a:t>Aşağıda belirtilen hallerde pazarlık usulü ile ihale yapılabilir:</a:t>
            </a:r>
          </a:p>
          <a:p>
            <a:pPr marL="0" indent="0">
              <a:buNone/>
            </a:pPr>
            <a:r>
              <a:rPr lang="tr-TR" sz="2800" dirty="0" smtClean="0"/>
              <a:t> a) Açık ihale usulü veya belli istekliler arasında ihale usulü ile yapılan ihale sonucunda teklif çıkmaması. </a:t>
            </a:r>
          </a:p>
          <a:p>
            <a:pPr marL="0" indent="0">
              <a:buNone/>
            </a:pPr>
            <a:r>
              <a:rPr lang="tr-TR" sz="2800" dirty="0" smtClean="0"/>
              <a:t>b) Doğal afetler, salgın hastalıklar, can veya mal kaybı tehlikesi gibi ani ve beklenmeyen veya yapım tekniği açısından özellik arz eden veya yapı veya can ve mal güvenliğinin sağlanması açısından ivedilikle yapılması gerekliliği idarece belirlenen hallerde veyahut idare tarafından önceden öngörülemeyen olayların ortaya çıkması üzerine ihalenin ivedi olarak yapılmasının zorunlu olması.</a:t>
            </a:r>
          </a:p>
          <a:p>
            <a:pPr marL="0" indent="0">
              <a:buNone/>
            </a:pPr>
            <a:r>
              <a:rPr lang="tr-TR" sz="2800" dirty="0" smtClean="0"/>
              <a:t>c) Savunma ve güvenlikle ilgili özel durumların ortaya çıkması üzerine ihalenin ivedi olarak yapılmasının zorunlu olması. </a:t>
            </a:r>
          </a:p>
          <a:p>
            <a:pPr marL="0" indent="0">
              <a:buNone/>
            </a:pPr>
            <a:r>
              <a:rPr lang="tr-TR" sz="2800" dirty="0" smtClean="0"/>
              <a:t>d) İhalenin, araştırma ve geliştirme sürecine ihtiyaç gösteren ve seri üretime konu olmayan nitelikte olması. </a:t>
            </a:r>
          </a:p>
          <a:p>
            <a:pPr marL="0" indent="0">
              <a:buNone/>
            </a:pPr>
            <a:r>
              <a:rPr lang="tr-TR" sz="2800" dirty="0" smtClean="0"/>
              <a:t>e) İhale konusu mal veya hizmet alımları ile yapım işlerinin özgün nitelikte ve karmaşık olması nedeniyle teknik ve malî özelliklerinin gerekli olan netlikte belirlenememesi. </a:t>
            </a:r>
          </a:p>
          <a:p>
            <a:pPr marL="0" indent="0">
              <a:buNone/>
            </a:pPr>
            <a:r>
              <a:rPr lang="tr-TR" sz="2800" dirty="0" smtClean="0"/>
              <a:t>f) (Ek: 30/7/2003-4964/14 md.) İdarelerin yaklaşık maliyeti </a:t>
            </a:r>
            <a:r>
              <a:rPr lang="tr-TR" sz="2800" dirty="0" smtClean="0">
                <a:solidFill>
                  <a:srgbClr val="FF0000"/>
                </a:solidFill>
              </a:rPr>
              <a:t>728.072</a:t>
            </a:r>
            <a:r>
              <a:rPr lang="tr-TR" sz="2800" dirty="0" smtClean="0"/>
              <a:t> (</a:t>
            </a:r>
            <a:r>
              <a:rPr lang="tr-TR" sz="2800" dirty="0" err="1" smtClean="0"/>
              <a:t>yediyüzyirmisekizbinyetmişiki</a:t>
            </a:r>
            <a:r>
              <a:rPr lang="tr-TR" sz="2800" dirty="0" smtClean="0"/>
              <a:t>) Türk Lirasına kadar olan </a:t>
            </a:r>
            <a:r>
              <a:rPr lang="tr-TR" sz="2800" dirty="0" smtClean="0">
                <a:solidFill>
                  <a:srgbClr val="FF0000"/>
                </a:solidFill>
              </a:rPr>
              <a:t>mamul mal, malzeme veya hizmet </a:t>
            </a:r>
            <a:r>
              <a:rPr lang="tr-TR" sz="2800" dirty="0" smtClean="0"/>
              <a:t>alımları.</a:t>
            </a:r>
            <a:endParaRPr lang="tr-TR" sz="2500" dirty="0">
              <a:latin typeface="Times New Roman" panose="02020603050405020304" pitchFamily="18" charset="0"/>
              <a:cs typeface="Times New Roman" panose="02020603050405020304" pitchFamily="18" charset="0"/>
            </a:endParaRPr>
          </a:p>
        </p:txBody>
      </p:sp>
      <p:sp>
        <p:nvSpPr>
          <p:cNvPr id="4" name="Başlık 1">
            <a:extLst>
              <a:ext uri="{FF2B5EF4-FFF2-40B4-BE49-F238E27FC236}">
                <a16:creationId xmlns:a16="http://schemas.microsoft.com/office/drawing/2014/main" xmlns="" id="{D731B4A3-7FDA-470A-ADAF-27E9A1A0BF35}"/>
              </a:ext>
            </a:extLst>
          </p:cNvPr>
          <p:cNvSpPr txBox="1">
            <a:spLocks/>
          </p:cNvSpPr>
          <p:nvPr/>
        </p:nvSpPr>
        <p:spPr>
          <a:xfrm>
            <a:off x="685801" y="140676"/>
            <a:ext cx="10835639" cy="844062"/>
          </a:xfrm>
          <a:prstGeom prst="rect">
            <a:avLst/>
          </a:prstGeom>
          <a:solidFill>
            <a:schemeClr val="bg1"/>
          </a:solidFill>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b="1" dirty="0" smtClean="0">
                <a:solidFill>
                  <a:srgbClr val="FF0000"/>
                </a:solidFill>
                <a:latin typeface="Times New Roman" panose="02020603050405020304" pitchFamily="18" charset="0"/>
                <a:cs typeface="Times New Roman" panose="02020603050405020304" pitchFamily="18" charset="0"/>
              </a:rPr>
              <a:t>PAZARLIK USULÜ</a:t>
            </a:r>
            <a:endParaRPr lang="tr-TR" b="1" dirty="0">
              <a:solidFill>
                <a:srgbClr val="FF0000"/>
              </a:solidFill>
              <a:latin typeface="Times New Roman" panose="02020603050405020304" pitchFamily="18" charset="0"/>
              <a:cs typeface="Times New Roman" panose="02020603050405020304" pitchFamily="18" charset="0"/>
            </a:endParaRPr>
          </a:p>
        </p:txBody>
      </p:sp>
      <p:sp>
        <p:nvSpPr>
          <p:cNvPr id="6" name="5 Sağ Ok"/>
          <p:cNvSpPr/>
          <p:nvPr/>
        </p:nvSpPr>
        <p:spPr>
          <a:xfrm>
            <a:off x="211814" y="5815712"/>
            <a:ext cx="540327"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0000"/>
              </a:solidFill>
            </a:endParaRPr>
          </a:p>
        </p:txBody>
      </p:sp>
    </p:spTree>
    <p:extLst>
      <p:ext uri="{BB962C8B-B14F-4D97-AF65-F5344CB8AC3E}">
        <p14:creationId xmlns:p14="http://schemas.microsoft.com/office/powerpoint/2010/main" val="34027893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29A8E9AE-0BFB-4AD4-B4B3-9B8A76EBD1A8}"/>
              </a:ext>
            </a:extLst>
          </p:cNvPr>
          <p:cNvSpPr>
            <a:spLocks noGrp="1"/>
          </p:cNvSpPr>
          <p:nvPr>
            <p:ph idx="1"/>
          </p:nvPr>
        </p:nvSpPr>
        <p:spPr>
          <a:xfrm>
            <a:off x="479612" y="1723293"/>
            <a:ext cx="10835639" cy="3719145"/>
          </a:xfrm>
          <a:solidFill>
            <a:schemeClr val="bg1"/>
          </a:solidFill>
        </p:spPr>
        <p:txBody>
          <a:bodyPr>
            <a:noAutofit/>
          </a:bodyPr>
          <a:lstStyle/>
          <a:p>
            <a:pPr marL="0" indent="0">
              <a:buNone/>
            </a:pPr>
            <a:r>
              <a:rPr lang="tr-TR" sz="3600" dirty="0" smtClean="0"/>
              <a:t>Kanunda belirtilen hallerde kullanılabilen, ihale sürecinin iki aşamalı olarak gerçekleştirildiği ve idarenin ihale konusu işin teknik detayları ile gerçekleştirme yöntemlerini ve belli hallerde fiyatı isteklilerle görüştüğü usuldür.</a:t>
            </a:r>
          </a:p>
          <a:p>
            <a:pPr marL="0" indent="0">
              <a:buNone/>
            </a:pPr>
            <a:endParaRPr lang="tr-TR" dirty="0">
              <a:latin typeface="Times New Roman" panose="02020603050405020304" pitchFamily="18" charset="0"/>
              <a:cs typeface="Times New Roman" panose="02020603050405020304" pitchFamily="18" charset="0"/>
            </a:endParaRPr>
          </a:p>
        </p:txBody>
      </p:sp>
      <p:sp>
        <p:nvSpPr>
          <p:cNvPr id="4" name="Başlık 1">
            <a:extLst>
              <a:ext uri="{FF2B5EF4-FFF2-40B4-BE49-F238E27FC236}">
                <a16:creationId xmlns:a16="http://schemas.microsoft.com/office/drawing/2014/main" xmlns="" id="{D731B4A3-7FDA-470A-ADAF-27E9A1A0BF35}"/>
              </a:ext>
            </a:extLst>
          </p:cNvPr>
          <p:cNvSpPr txBox="1">
            <a:spLocks/>
          </p:cNvSpPr>
          <p:nvPr/>
        </p:nvSpPr>
        <p:spPr>
          <a:xfrm>
            <a:off x="479612" y="354792"/>
            <a:ext cx="10835639" cy="717870"/>
          </a:xfrm>
          <a:prstGeom prst="rect">
            <a:avLst/>
          </a:prstGeom>
          <a:solidFill>
            <a:schemeClr val="bg1"/>
          </a:solidFill>
          <a:effectLst/>
        </p:spPr>
        <p:txBody>
          <a:bodyPr vert="horz" lIns="91440" tIns="45720" rIns="91440" bIns="45720" rtlCol="0" anchor="t">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b="1" dirty="0" smtClean="0">
                <a:solidFill>
                  <a:srgbClr val="FF0000"/>
                </a:solidFill>
                <a:latin typeface="Times New Roman" panose="02020603050405020304" pitchFamily="18" charset="0"/>
                <a:cs typeface="Times New Roman" panose="02020603050405020304" pitchFamily="18" charset="0"/>
              </a:rPr>
              <a:t>Pazarlık usulü nedir?</a:t>
            </a:r>
          </a:p>
          <a:p>
            <a:pPr algn="ctr"/>
            <a:endParaRPr lang="tr-TR"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86559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BB938E4-B612-4B43-9DC1-22F754F1D325}"/>
              </a:ext>
            </a:extLst>
          </p:cNvPr>
          <p:cNvSpPr>
            <a:spLocks noGrp="1"/>
          </p:cNvSpPr>
          <p:nvPr>
            <p:ph type="title"/>
          </p:nvPr>
        </p:nvSpPr>
        <p:spPr>
          <a:xfrm>
            <a:off x="621059" y="229163"/>
            <a:ext cx="10686010" cy="983058"/>
          </a:xfrm>
          <a:solidFill>
            <a:schemeClr val="bg1"/>
          </a:solidFill>
        </p:spPr>
        <p:txBody>
          <a:bodyPr anchor="ctr">
            <a:normAutofit/>
          </a:bodyPr>
          <a:lstStyle/>
          <a:p>
            <a:pPr algn="ctr"/>
            <a:r>
              <a:rPr lang="tr-TR" dirty="0" smtClean="0">
                <a:solidFill>
                  <a:srgbClr val="FF0000"/>
                </a:solidFill>
                <a:latin typeface="Times New Roman" panose="02020603050405020304" pitchFamily="18" charset="0"/>
                <a:cs typeface="Times New Roman" panose="02020603050405020304" pitchFamily="18" charset="0"/>
              </a:rPr>
              <a:t>21/F ÖZELLİKLERİ</a:t>
            </a:r>
            <a:endParaRPr lang="tr-TR"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xmlns="" id="{0C2A5FF8-0537-4E4D-9B8E-9AA056D0F09D}"/>
              </a:ext>
            </a:extLst>
          </p:cNvPr>
          <p:cNvSpPr>
            <a:spLocks noGrp="1"/>
          </p:cNvSpPr>
          <p:nvPr>
            <p:ph idx="1"/>
          </p:nvPr>
        </p:nvSpPr>
        <p:spPr>
          <a:xfrm>
            <a:off x="621058" y="1435248"/>
            <a:ext cx="10686011" cy="4473183"/>
          </a:xfrm>
          <a:solidFill>
            <a:schemeClr val="bg1"/>
          </a:solidFill>
        </p:spPr>
        <p:txBody>
          <a:bodyPr>
            <a:noAutofit/>
          </a:bodyPr>
          <a:lstStyle/>
          <a:p>
            <a:pPr marL="0" indent="0"/>
            <a:r>
              <a:rPr lang="tr-TR" sz="3600" dirty="0" smtClean="0">
                <a:latin typeface="Times New Roman" panose="02020603050405020304" pitchFamily="18" charset="0"/>
                <a:cs typeface="Times New Roman" panose="02020603050405020304" pitchFamily="18" charset="0"/>
              </a:rPr>
              <a:t>Parasal limiti vardır </a:t>
            </a:r>
            <a:r>
              <a:rPr lang="tr-TR" sz="3600" dirty="0" smtClean="0">
                <a:solidFill>
                  <a:srgbClr val="FF0000"/>
                </a:solidFill>
                <a:latin typeface="Times New Roman" panose="02020603050405020304" pitchFamily="18" charset="0"/>
                <a:cs typeface="Times New Roman" panose="02020603050405020304" pitchFamily="18" charset="0"/>
              </a:rPr>
              <a:t>(728.072 TL)  </a:t>
            </a:r>
            <a:r>
              <a:rPr lang="tr-TR" sz="3600" dirty="0" smtClean="0">
                <a:latin typeface="Times New Roman" panose="02020603050405020304" pitchFamily="18" charset="0"/>
                <a:cs typeface="Times New Roman" panose="02020603050405020304" pitchFamily="18" charset="0"/>
              </a:rPr>
              <a:t>ilan zorunlu değildir.</a:t>
            </a:r>
          </a:p>
          <a:p>
            <a:pPr marL="0" indent="0"/>
            <a:r>
              <a:rPr lang="tr-TR" sz="3600" dirty="0" smtClean="0">
                <a:latin typeface="Times New Roman" panose="02020603050405020304" pitchFamily="18" charset="0"/>
                <a:cs typeface="Times New Roman" panose="02020603050405020304" pitchFamily="18" charset="0"/>
              </a:rPr>
              <a:t>KİK ilan bedeli ve gazete ilanı yoktur.</a:t>
            </a:r>
          </a:p>
          <a:p>
            <a:pPr marL="0" indent="0"/>
            <a:r>
              <a:rPr lang="tr-TR" sz="3600" dirty="0" smtClean="0">
                <a:latin typeface="Times New Roman" panose="02020603050405020304" pitchFamily="18" charset="0"/>
                <a:cs typeface="Times New Roman" panose="02020603050405020304" pitchFamily="18" charset="0"/>
              </a:rPr>
              <a:t>Davet usulüne tabiidir.En az üç firmaya davet gönderilmesi zorunludur.</a:t>
            </a:r>
          </a:p>
          <a:p>
            <a:pPr marL="0" indent="0"/>
            <a:r>
              <a:rPr lang="tr-TR" sz="3600" dirty="0">
                <a:latin typeface="Times New Roman" panose="02020603050405020304" pitchFamily="18" charset="0"/>
                <a:cs typeface="Times New Roman" panose="02020603050405020304" pitchFamily="18" charset="0"/>
              </a:rPr>
              <a:t>Ayrıca, yapım işlerinde pazarlık usulüne gidilmez.</a:t>
            </a:r>
          </a:p>
          <a:p>
            <a:pPr marL="0" indent="0"/>
            <a:endParaRPr lang="tr-TR"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84239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41C0AA5-BE72-46A5-9163-B24B1152BADB}"/>
              </a:ext>
            </a:extLst>
          </p:cNvPr>
          <p:cNvSpPr>
            <a:spLocks noGrp="1"/>
          </p:cNvSpPr>
          <p:nvPr>
            <p:ph type="title"/>
          </p:nvPr>
        </p:nvSpPr>
        <p:spPr>
          <a:xfrm>
            <a:off x="597310" y="2786325"/>
            <a:ext cx="5205614" cy="1453363"/>
          </a:xfrm>
          <a:noFill/>
        </p:spPr>
        <p:txBody>
          <a:bodyPr anchor="ctr">
            <a:normAutofit/>
          </a:bodyPr>
          <a:lstStyle/>
          <a:p>
            <a:pPr algn="ctr">
              <a:lnSpc>
                <a:spcPct val="90000"/>
              </a:lnSpc>
            </a:pPr>
            <a:r>
              <a:rPr lang="tr-TR" sz="2800" b="1" dirty="0">
                <a:latin typeface="Times New Roman" panose="02020603050405020304" pitchFamily="18" charset="0"/>
                <a:ea typeface="+mn-ea"/>
                <a:cs typeface="Times New Roman" panose="02020603050405020304" pitchFamily="18" charset="0"/>
              </a:rPr>
              <a:t>Uygulamalı </a:t>
            </a:r>
            <a:br>
              <a:rPr lang="tr-TR" sz="2800" b="1" dirty="0">
                <a:latin typeface="Times New Roman" panose="02020603050405020304" pitchFamily="18" charset="0"/>
                <a:ea typeface="+mn-ea"/>
                <a:cs typeface="Times New Roman" panose="02020603050405020304" pitchFamily="18" charset="0"/>
              </a:rPr>
            </a:br>
            <a:r>
              <a:rPr lang="tr-TR" sz="2800" b="1" dirty="0">
                <a:latin typeface="Times New Roman" panose="02020603050405020304" pitchFamily="18" charset="0"/>
                <a:ea typeface="+mn-ea"/>
                <a:cs typeface="Times New Roman" panose="02020603050405020304" pitchFamily="18" charset="0"/>
              </a:rPr>
              <a:t>EKAP İŞLEMLERİ</a:t>
            </a:r>
          </a:p>
        </p:txBody>
      </p:sp>
      <p:pic>
        <p:nvPicPr>
          <p:cNvPr id="5" name="İçerik Yer Tutucusu 4" descr="Sınıf">
            <a:extLst>
              <a:ext uri="{FF2B5EF4-FFF2-40B4-BE49-F238E27FC236}">
                <a16:creationId xmlns:a16="http://schemas.microsoft.com/office/drawing/2014/main" xmlns="" id="{9B993B5B-C1B1-4569-B830-505E4BC567EE}"/>
              </a:ext>
            </a:extLst>
          </p:cNvPr>
          <p:cNvPicPr>
            <a:picLocks noChangeAspect="1"/>
          </p:cNvPicPr>
          <p:nvPr/>
        </p:nvPicPr>
        <p:blipFill>
          <a:blip r:embed="rId2">
            <a:extLst>
              <a:ext uri="{96DAC541-7B7A-43D3-8B79-37D633B846F1}">
                <asvg:svgBlip xmlns="" xmlns:asvg="http://schemas.microsoft.com/office/drawing/2016/SVG/main" r:embed="rId4"/>
              </a:ext>
            </a:extLst>
          </a:blip>
          <a:stretch>
            <a:fillRect/>
          </a:stretch>
        </p:blipFill>
        <p:spPr>
          <a:xfrm>
            <a:off x="6427915" y="778828"/>
            <a:ext cx="5102943" cy="5102943"/>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6" name="Başlık 1">
            <a:extLst>
              <a:ext uri="{FF2B5EF4-FFF2-40B4-BE49-F238E27FC236}">
                <a16:creationId xmlns:a16="http://schemas.microsoft.com/office/drawing/2014/main" xmlns="" id="{841C0AA5-BE72-46A5-9163-B24B1152BADB}"/>
              </a:ext>
            </a:extLst>
          </p:cNvPr>
          <p:cNvSpPr txBox="1">
            <a:spLocks/>
          </p:cNvSpPr>
          <p:nvPr/>
        </p:nvSpPr>
        <p:spPr>
          <a:xfrm>
            <a:off x="861077" y="316813"/>
            <a:ext cx="4547949" cy="1152630"/>
          </a:xfrm>
          <a:prstGeom prst="rect">
            <a:avLst/>
          </a:prstGeom>
          <a:solidFill>
            <a:schemeClr val="bg1"/>
          </a:solidFill>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tr-TR" sz="3300" b="1" smtClean="0">
                <a:solidFill>
                  <a:srgbClr val="FF0000"/>
                </a:solidFill>
                <a:latin typeface="Times New Roman" panose="02020603050405020304" pitchFamily="18" charset="0"/>
                <a:cs typeface="Times New Roman" panose="02020603050405020304" pitchFamily="18" charset="0"/>
              </a:rPr>
              <a:t>21/F </a:t>
            </a:r>
            <a:br>
              <a:rPr lang="tr-TR" sz="3300" b="1" smtClean="0">
                <a:solidFill>
                  <a:srgbClr val="FF0000"/>
                </a:solidFill>
                <a:latin typeface="Times New Roman" panose="02020603050405020304" pitchFamily="18" charset="0"/>
                <a:cs typeface="Times New Roman" panose="02020603050405020304" pitchFamily="18" charset="0"/>
              </a:rPr>
            </a:br>
            <a:r>
              <a:rPr lang="tr-TR" sz="3300" b="1" smtClean="0">
                <a:solidFill>
                  <a:srgbClr val="FF0000"/>
                </a:solidFill>
                <a:latin typeface="Times New Roman" panose="02020603050405020304" pitchFamily="18" charset="0"/>
                <a:cs typeface="Times New Roman" panose="02020603050405020304" pitchFamily="18" charset="0"/>
              </a:rPr>
              <a:t>E-İHALE SÜREÇLERİ</a:t>
            </a:r>
            <a:endParaRPr lang="tr-TR" sz="33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60726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AF4C747-D358-4405-95F4-E9A3F7FE0FA2}"/>
              </a:ext>
            </a:extLst>
          </p:cNvPr>
          <p:cNvSpPr>
            <a:spLocks noGrp="1"/>
          </p:cNvSpPr>
          <p:nvPr>
            <p:ph type="title"/>
          </p:nvPr>
        </p:nvSpPr>
        <p:spPr>
          <a:xfrm>
            <a:off x="4490588" y="5635354"/>
            <a:ext cx="3235330" cy="397961"/>
          </a:xfrm>
          <a:solidFill>
            <a:schemeClr val="bg2">
              <a:lumMod val="20000"/>
              <a:lumOff val="80000"/>
            </a:schemeClr>
          </a:solidFill>
        </p:spPr>
        <p:txBody>
          <a:bodyPr>
            <a:normAutofit/>
          </a:bodyPr>
          <a:lstStyle/>
          <a:p>
            <a:pPr algn="ctr"/>
            <a:r>
              <a:rPr lang="tr-TR" sz="2000" b="1" dirty="0">
                <a:solidFill>
                  <a:srgbClr val="FF0000"/>
                </a:solidFill>
                <a:latin typeface="Times New Roman" panose="02020603050405020304" pitchFamily="18" charset="0"/>
                <a:cs typeface="Times New Roman" panose="02020603050405020304" pitchFamily="18" charset="0"/>
              </a:rPr>
              <a:t>1. ADIM    </a:t>
            </a:r>
            <a:r>
              <a:rPr lang="tr-TR" sz="2000" b="1" dirty="0" smtClean="0">
                <a:solidFill>
                  <a:srgbClr val="FF0000"/>
                </a:solidFill>
                <a:latin typeface="Times New Roman" panose="02020603050405020304" pitchFamily="18" charset="0"/>
                <a:cs typeface="Times New Roman" panose="02020603050405020304" pitchFamily="18" charset="0"/>
              </a:rPr>
              <a:t>ihale </a:t>
            </a:r>
            <a:r>
              <a:rPr lang="tr-TR" sz="2000" b="1" dirty="0">
                <a:solidFill>
                  <a:srgbClr val="FF0000"/>
                </a:solidFill>
                <a:latin typeface="Times New Roman" panose="02020603050405020304" pitchFamily="18" charset="0"/>
                <a:cs typeface="Times New Roman" panose="02020603050405020304" pitchFamily="18" charset="0"/>
              </a:rPr>
              <a:t>kayıt</a:t>
            </a:r>
            <a:endParaRPr lang="tr-TR" sz="2400" b="1" dirty="0">
              <a:solidFill>
                <a:srgbClr val="FF0000"/>
              </a:solidFill>
              <a:latin typeface="Times New Roman" panose="02020603050405020304" pitchFamily="18" charset="0"/>
              <a:cs typeface="Times New Roman" panose="02020603050405020304" pitchFamily="18" charset="0"/>
            </a:endParaRPr>
          </a:p>
        </p:txBody>
      </p:sp>
      <p:pic>
        <p:nvPicPr>
          <p:cNvPr id="6" name="İçerik Yer Tutucusu 5" descr="metin içeren bir resim&#10;&#10;Açıklama otomatik olarak oluşturuldu">
            <a:extLst>
              <a:ext uri="{FF2B5EF4-FFF2-40B4-BE49-F238E27FC236}">
                <a16:creationId xmlns:a16="http://schemas.microsoft.com/office/drawing/2014/main" xmlns="" id="{60572F6B-0B31-4E46-91AD-CD1CCA24369B}"/>
              </a:ext>
            </a:extLst>
          </p:cNvPr>
          <p:cNvPicPr>
            <a:picLocks noChangeAspect="1"/>
          </p:cNvPicPr>
          <p:nvPr/>
        </p:nvPicPr>
        <p:blipFill rotWithShape="1">
          <a:blip r:embed="rId2"/>
          <a:srcRect l="17796" t="8790" r="17758" b="48183"/>
          <a:stretch/>
        </p:blipFill>
        <p:spPr>
          <a:xfrm>
            <a:off x="412436" y="765091"/>
            <a:ext cx="11391635" cy="4607642"/>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2" name="Başlık 1">
            <a:extLst>
              <a:ext uri="{FF2B5EF4-FFF2-40B4-BE49-F238E27FC236}">
                <a16:creationId xmlns:a16="http://schemas.microsoft.com/office/drawing/2014/main" xmlns="" id="{6D13C6C4-32CD-4828-9C3F-63A63CAB92A8}"/>
              </a:ext>
            </a:extLst>
          </p:cNvPr>
          <p:cNvSpPr txBox="1">
            <a:spLocks/>
          </p:cNvSpPr>
          <p:nvPr/>
        </p:nvSpPr>
        <p:spPr>
          <a:xfrm>
            <a:off x="4409419" y="88190"/>
            <a:ext cx="2830966" cy="517269"/>
          </a:xfrm>
          <a:prstGeom prst="rect">
            <a:avLst/>
          </a:prstGeom>
          <a:solidFill>
            <a:schemeClr val="bg1"/>
          </a:solidFill>
          <a:effectLst/>
        </p:spPr>
        <p:txBody>
          <a:bodyPr vert="horz" lIns="91440" tIns="45720" rIns="91440" bIns="45720" rtlCol="0" anchor="ctr">
            <a:normAutofit fontScale="92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400" b="1" dirty="0">
                <a:solidFill>
                  <a:srgbClr val="FF0000"/>
                </a:solidFill>
                <a:latin typeface="Times New Roman" panose="02020603050405020304" pitchFamily="18" charset="0"/>
                <a:cs typeface="Times New Roman" panose="02020603050405020304" pitchFamily="18" charset="0"/>
              </a:rPr>
              <a:t>EKAP İŞLEMLERİ !</a:t>
            </a:r>
          </a:p>
        </p:txBody>
      </p:sp>
      <p:sp>
        <p:nvSpPr>
          <p:cNvPr id="13" name="Ok: Sağ 12">
            <a:extLst>
              <a:ext uri="{FF2B5EF4-FFF2-40B4-BE49-F238E27FC236}">
                <a16:creationId xmlns:a16="http://schemas.microsoft.com/office/drawing/2014/main" xmlns="" id="{8FA486F7-6CD2-43A0-A3C4-0B8728683D39}"/>
              </a:ext>
            </a:extLst>
          </p:cNvPr>
          <p:cNvSpPr/>
          <p:nvPr/>
        </p:nvSpPr>
        <p:spPr>
          <a:xfrm>
            <a:off x="1999162" y="5592018"/>
            <a:ext cx="2099172" cy="48463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sp>
        <p:nvSpPr>
          <p:cNvPr id="4" name="4-Nokta Yıldız 3"/>
          <p:cNvSpPr/>
          <p:nvPr/>
        </p:nvSpPr>
        <p:spPr>
          <a:xfrm>
            <a:off x="914400" y="2460567"/>
            <a:ext cx="349135" cy="432262"/>
          </a:xfrm>
          <a:prstGeom prst="star4">
            <a:avLst>
              <a:gd name="adj" fmla="val 18269"/>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ln>
                <a:solidFill>
                  <a:srgbClr val="FF0000"/>
                </a:solidFill>
              </a:ln>
              <a:solidFill>
                <a:srgbClr val="FF0000"/>
              </a:solidFill>
            </a:endParaRPr>
          </a:p>
        </p:txBody>
      </p:sp>
    </p:spTree>
    <p:extLst>
      <p:ext uri="{BB962C8B-B14F-4D97-AF65-F5344CB8AC3E}">
        <p14:creationId xmlns:p14="http://schemas.microsoft.com/office/powerpoint/2010/main" val="287581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AF4C747-D358-4405-95F4-E9A3F7FE0FA2}"/>
              </a:ext>
            </a:extLst>
          </p:cNvPr>
          <p:cNvSpPr>
            <a:spLocks noGrp="1"/>
          </p:cNvSpPr>
          <p:nvPr>
            <p:ph type="title"/>
          </p:nvPr>
        </p:nvSpPr>
        <p:spPr>
          <a:xfrm>
            <a:off x="4409418" y="5608776"/>
            <a:ext cx="3235330" cy="378786"/>
          </a:xfrm>
          <a:solidFill>
            <a:schemeClr val="bg2">
              <a:lumMod val="20000"/>
              <a:lumOff val="80000"/>
            </a:schemeClr>
          </a:solidFill>
        </p:spPr>
        <p:txBody>
          <a:bodyPr>
            <a:normAutofit fontScale="90000"/>
          </a:bodyPr>
          <a:lstStyle/>
          <a:p>
            <a:pPr algn="ctr"/>
            <a:r>
              <a:rPr lang="tr-TR" sz="2000" b="1" dirty="0">
                <a:solidFill>
                  <a:srgbClr val="FF0000"/>
                </a:solidFill>
                <a:latin typeface="Times New Roman" panose="02020603050405020304" pitchFamily="18" charset="0"/>
                <a:cs typeface="Times New Roman" panose="02020603050405020304" pitchFamily="18" charset="0"/>
              </a:rPr>
              <a:t>2</a:t>
            </a:r>
            <a:r>
              <a:rPr lang="tr-TR" sz="2000" b="1" dirty="0" smtClean="0">
                <a:solidFill>
                  <a:srgbClr val="FF0000"/>
                </a:solidFill>
                <a:latin typeface="Times New Roman" panose="02020603050405020304" pitchFamily="18" charset="0"/>
                <a:cs typeface="Times New Roman" panose="02020603050405020304" pitchFamily="18" charset="0"/>
              </a:rPr>
              <a:t>. </a:t>
            </a:r>
            <a:r>
              <a:rPr lang="tr-TR" sz="2000" b="1" dirty="0">
                <a:solidFill>
                  <a:srgbClr val="FF0000"/>
                </a:solidFill>
                <a:latin typeface="Times New Roman" panose="02020603050405020304" pitchFamily="18" charset="0"/>
                <a:cs typeface="Times New Roman" panose="02020603050405020304" pitchFamily="18" charset="0"/>
              </a:rPr>
              <a:t>ADIM    </a:t>
            </a:r>
            <a:r>
              <a:rPr lang="tr-TR" sz="2000" b="1" dirty="0" smtClean="0">
                <a:solidFill>
                  <a:srgbClr val="FF0000"/>
                </a:solidFill>
                <a:latin typeface="Times New Roman" panose="02020603050405020304" pitchFamily="18" charset="0"/>
                <a:cs typeface="Times New Roman" panose="02020603050405020304" pitchFamily="18" charset="0"/>
              </a:rPr>
              <a:t>ihale </a:t>
            </a:r>
            <a:r>
              <a:rPr lang="tr-TR" sz="2000" b="1" dirty="0" err="1" smtClean="0">
                <a:solidFill>
                  <a:srgbClr val="FF0000"/>
                </a:solidFill>
                <a:latin typeface="Times New Roman" panose="02020603050405020304" pitchFamily="18" charset="0"/>
                <a:cs typeface="Times New Roman" panose="02020603050405020304" pitchFamily="18" charset="0"/>
              </a:rPr>
              <a:t>kaPSAMI</a:t>
            </a:r>
            <a:endParaRPr lang="tr-TR" sz="2400" b="1" dirty="0">
              <a:solidFill>
                <a:srgbClr val="FF0000"/>
              </a:solidFill>
              <a:latin typeface="Times New Roman" panose="02020603050405020304" pitchFamily="18" charset="0"/>
              <a:cs typeface="Times New Roman" panose="02020603050405020304" pitchFamily="18" charset="0"/>
            </a:endParaRPr>
          </a:p>
        </p:txBody>
      </p:sp>
      <p:pic>
        <p:nvPicPr>
          <p:cNvPr id="7" name="İçerik Yer Tutucusu 7" descr="metin içeren bir resim&#10;&#10;Açıklama otomatik olarak oluşturuldu">
            <a:extLst>
              <a:ext uri="{FF2B5EF4-FFF2-40B4-BE49-F238E27FC236}">
                <a16:creationId xmlns:a16="http://schemas.microsoft.com/office/drawing/2014/main" xmlns="" id="{C34D78B2-8E57-47CE-B586-323839BA4DD1}"/>
              </a:ext>
            </a:extLst>
          </p:cNvPr>
          <p:cNvPicPr>
            <a:picLocks noGrp="1" noChangeAspect="1"/>
          </p:cNvPicPr>
          <p:nvPr>
            <p:ph idx="1"/>
          </p:nvPr>
        </p:nvPicPr>
        <p:blipFill rotWithShape="1">
          <a:blip r:embed="rId2"/>
          <a:srcRect l="19657" t="9741" r="19959" b="34619"/>
          <a:stretch/>
        </p:blipFill>
        <p:spPr>
          <a:xfrm>
            <a:off x="1551917" y="800100"/>
            <a:ext cx="8902136" cy="461403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2" name="Başlık 1">
            <a:extLst>
              <a:ext uri="{FF2B5EF4-FFF2-40B4-BE49-F238E27FC236}">
                <a16:creationId xmlns:a16="http://schemas.microsoft.com/office/drawing/2014/main" xmlns="" id="{6D13C6C4-32CD-4828-9C3F-63A63CAB92A8}"/>
              </a:ext>
            </a:extLst>
          </p:cNvPr>
          <p:cNvSpPr txBox="1">
            <a:spLocks/>
          </p:cNvSpPr>
          <p:nvPr/>
        </p:nvSpPr>
        <p:spPr>
          <a:xfrm>
            <a:off x="4409418" y="88190"/>
            <a:ext cx="3064043" cy="517269"/>
          </a:xfrm>
          <a:prstGeom prst="rect">
            <a:avLst/>
          </a:prstGeom>
          <a:solidFill>
            <a:schemeClr val="bg1"/>
          </a:solidFill>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200" b="1" dirty="0">
                <a:solidFill>
                  <a:srgbClr val="FF0000"/>
                </a:solidFill>
                <a:latin typeface="Times New Roman" panose="02020603050405020304" pitchFamily="18" charset="0"/>
                <a:cs typeface="Times New Roman" panose="02020603050405020304" pitchFamily="18" charset="0"/>
              </a:rPr>
              <a:t>EKAP İŞLEMLERİ !</a:t>
            </a:r>
          </a:p>
        </p:txBody>
      </p:sp>
      <p:sp>
        <p:nvSpPr>
          <p:cNvPr id="13" name="Ok: Sağ 12">
            <a:extLst>
              <a:ext uri="{FF2B5EF4-FFF2-40B4-BE49-F238E27FC236}">
                <a16:creationId xmlns:a16="http://schemas.microsoft.com/office/drawing/2014/main" xmlns="" id="{8FA486F7-6CD2-43A0-A3C4-0B8728683D39}"/>
              </a:ext>
            </a:extLst>
          </p:cNvPr>
          <p:cNvSpPr/>
          <p:nvPr/>
        </p:nvSpPr>
        <p:spPr>
          <a:xfrm>
            <a:off x="2016748" y="5608776"/>
            <a:ext cx="2099172" cy="48463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spTree>
    <p:extLst>
      <p:ext uri="{BB962C8B-B14F-4D97-AF65-F5344CB8AC3E}">
        <p14:creationId xmlns:p14="http://schemas.microsoft.com/office/powerpoint/2010/main" val="26093817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AF4C747-D358-4405-95F4-E9A3F7FE0FA2}"/>
              </a:ext>
            </a:extLst>
          </p:cNvPr>
          <p:cNvSpPr>
            <a:spLocks noGrp="1"/>
          </p:cNvSpPr>
          <p:nvPr>
            <p:ph type="title"/>
          </p:nvPr>
        </p:nvSpPr>
        <p:spPr>
          <a:xfrm>
            <a:off x="4207237" y="5338142"/>
            <a:ext cx="3235330" cy="554146"/>
          </a:xfrm>
          <a:solidFill>
            <a:schemeClr val="bg2">
              <a:lumMod val="20000"/>
              <a:lumOff val="80000"/>
            </a:schemeClr>
          </a:solidFill>
        </p:spPr>
        <p:txBody>
          <a:bodyPr>
            <a:normAutofit/>
          </a:bodyPr>
          <a:lstStyle/>
          <a:p>
            <a:pPr algn="ctr"/>
            <a:r>
              <a:rPr lang="tr-TR" sz="2000" b="1" dirty="0">
                <a:solidFill>
                  <a:srgbClr val="FF0000"/>
                </a:solidFill>
                <a:latin typeface="Times New Roman" panose="02020603050405020304" pitchFamily="18" charset="0"/>
                <a:cs typeface="Times New Roman" panose="02020603050405020304" pitchFamily="18" charset="0"/>
              </a:rPr>
              <a:t>3</a:t>
            </a:r>
            <a:r>
              <a:rPr lang="tr-TR" sz="2000" b="1" dirty="0" smtClean="0">
                <a:solidFill>
                  <a:srgbClr val="FF0000"/>
                </a:solidFill>
                <a:latin typeface="Times New Roman" panose="02020603050405020304" pitchFamily="18" charset="0"/>
                <a:cs typeface="Times New Roman" panose="02020603050405020304" pitchFamily="18" charset="0"/>
              </a:rPr>
              <a:t>. </a:t>
            </a:r>
            <a:r>
              <a:rPr lang="tr-TR" sz="2000" b="1" dirty="0">
                <a:solidFill>
                  <a:srgbClr val="FF0000"/>
                </a:solidFill>
                <a:latin typeface="Times New Roman" panose="02020603050405020304" pitchFamily="18" charset="0"/>
                <a:cs typeface="Times New Roman" panose="02020603050405020304" pitchFamily="18" charset="0"/>
              </a:rPr>
              <a:t>ADIM    </a:t>
            </a:r>
            <a:r>
              <a:rPr lang="tr-TR" sz="2000" b="1" dirty="0" smtClean="0">
                <a:solidFill>
                  <a:srgbClr val="FF0000"/>
                </a:solidFill>
                <a:latin typeface="Times New Roman" panose="02020603050405020304" pitchFamily="18" charset="0"/>
                <a:cs typeface="Times New Roman" panose="02020603050405020304" pitchFamily="18" charset="0"/>
              </a:rPr>
              <a:t>TÜR VE USÜL</a:t>
            </a:r>
            <a:endParaRPr lang="tr-TR" sz="2400" b="1" dirty="0">
              <a:solidFill>
                <a:srgbClr val="FF0000"/>
              </a:solidFill>
              <a:latin typeface="Times New Roman" panose="02020603050405020304" pitchFamily="18" charset="0"/>
              <a:cs typeface="Times New Roman" panose="02020603050405020304" pitchFamily="18" charset="0"/>
            </a:endParaRPr>
          </a:p>
        </p:txBody>
      </p:sp>
      <p:sp>
        <p:nvSpPr>
          <p:cNvPr id="12" name="Başlık 1">
            <a:extLst>
              <a:ext uri="{FF2B5EF4-FFF2-40B4-BE49-F238E27FC236}">
                <a16:creationId xmlns:a16="http://schemas.microsoft.com/office/drawing/2014/main" xmlns="" id="{6D13C6C4-32CD-4828-9C3F-63A63CAB92A8}"/>
              </a:ext>
            </a:extLst>
          </p:cNvPr>
          <p:cNvSpPr txBox="1">
            <a:spLocks/>
          </p:cNvSpPr>
          <p:nvPr/>
        </p:nvSpPr>
        <p:spPr>
          <a:xfrm>
            <a:off x="4409419" y="88190"/>
            <a:ext cx="2830966" cy="517269"/>
          </a:xfrm>
          <a:prstGeom prst="rect">
            <a:avLst/>
          </a:prstGeom>
          <a:solidFill>
            <a:schemeClr val="bg1"/>
          </a:solidFill>
          <a:effectLst/>
        </p:spPr>
        <p:txBody>
          <a:bodyPr vert="horz" lIns="91440" tIns="45720" rIns="91440" bIns="45720" rtlCol="0" anchor="ctr">
            <a:normAutofit fontScale="92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400" b="1" dirty="0">
                <a:solidFill>
                  <a:srgbClr val="FF0000"/>
                </a:solidFill>
                <a:latin typeface="Times New Roman" panose="02020603050405020304" pitchFamily="18" charset="0"/>
                <a:cs typeface="Times New Roman" panose="02020603050405020304" pitchFamily="18" charset="0"/>
              </a:rPr>
              <a:t>EKAP İŞLEMLERİ !</a:t>
            </a:r>
          </a:p>
        </p:txBody>
      </p:sp>
      <p:sp>
        <p:nvSpPr>
          <p:cNvPr id="13" name="Ok: Sağ 12">
            <a:extLst>
              <a:ext uri="{FF2B5EF4-FFF2-40B4-BE49-F238E27FC236}">
                <a16:creationId xmlns:a16="http://schemas.microsoft.com/office/drawing/2014/main" xmlns="" id="{8FA486F7-6CD2-43A0-A3C4-0B8728683D39}"/>
              </a:ext>
            </a:extLst>
          </p:cNvPr>
          <p:cNvSpPr/>
          <p:nvPr/>
        </p:nvSpPr>
        <p:spPr>
          <a:xfrm>
            <a:off x="1752978" y="5479169"/>
            <a:ext cx="2099172" cy="48463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pic>
        <p:nvPicPr>
          <p:cNvPr id="1027" name="Picture 3"/>
          <p:cNvPicPr>
            <a:picLocks noChangeAspect="1" noChangeArrowheads="1"/>
          </p:cNvPicPr>
          <p:nvPr/>
        </p:nvPicPr>
        <p:blipFill>
          <a:blip r:embed="rId2"/>
          <a:srcRect/>
          <a:stretch>
            <a:fillRect/>
          </a:stretch>
        </p:blipFill>
        <p:spPr bwMode="auto">
          <a:xfrm>
            <a:off x="1007052" y="820882"/>
            <a:ext cx="10129026" cy="4301837"/>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9" name="8 Şeritli Sağ Ok"/>
          <p:cNvSpPr/>
          <p:nvPr/>
        </p:nvSpPr>
        <p:spPr>
          <a:xfrm rot="10617634">
            <a:off x="5049982" y="4197928"/>
            <a:ext cx="1101436" cy="509155"/>
          </a:xfrm>
          <a:prstGeom prst="stripedRightArrow">
            <a:avLst/>
          </a:prstGeom>
          <a:solidFill>
            <a:srgbClr val="FF0000"/>
          </a:solidFill>
          <a:ln>
            <a:solidFill>
              <a:schemeClr val="accent3"/>
            </a:solidFill>
          </a:ln>
          <a:scene3d>
            <a:camera prst="orthographicFront">
              <a:rot lat="0" lon="21299999"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9593866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AF4C747-D358-4405-95F4-E9A3F7FE0FA2}"/>
              </a:ext>
            </a:extLst>
          </p:cNvPr>
          <p:cNvSpPr>
            <a:spLocks noGrp="1"/>
          </p:cNvSpPr>
          <p:nvPr>
            <p:ph type="title"/>
          </p:nvPr>
        </p:nvSpPr>
        <p:spPr>
          <a:xfrm>
            <a:off x="3785964" y="5757817"/>
            <a:ext cx="4228701" cy="291291"/>
          </a:xfrm>
          <a:solidFill>
            <a:schemeClr val="bg2">
              <a:lumMod val="20000"/>
              <a:lumOff val="80000"/>
            </a:schemeClr>
          </a:solidFill>
        </p:spPr>
        <p:txBody>
          <a:bodyPr>
            <a:normAutofit fontScale="90000"/>
          </a:bodyPr>
          <a:lstStyle/>
          <a:p>
            <a:pPr algn="ctr"/>
            <a:r>
              <a:rPr lang="tr-TR" sz="2000" b="1" dirty="0">
                <a:solidFill>
                  <a:srgbClr val="FF0000"/>
                </a:solidFill>
                <a:latin typeface="Times New Roman" panose="02020603050405020304" pitchFamily="18" charset="0"/>
                <a:cs typeface="Times New Roman" panose="02020603050405020304" pitchFamily="18" charset="0"/>
              </a:rPr>
              <a:t>4</a:t>
            </a:r>
            <a:r>
              <a:rPr lang="tr-TR" sz="2000" b="1" dirty="0" smtClean="0">
                <a:solidFill>
                  <a:srgbClr val="FF0000"/>
                </a:solidFill>
                <a:latin typeface="Times New Roman" panose="02020603050405020304" pitchFamily="18" charset="0"/>
                <a:cs typeface="Times New Roman" panose="02020603050405020304" pitchFamily="18" charset="0"/>
              </a:rPr>
              <a:t>. </a:t>
            </a:r>
            <a:r>
              <a:rPr lang="tr-TR" sz="2000" b="1" dirty="0">
                <a:solidFill>
                  <a:srgbClr val="FF0000"/>
                </a:solidFill>
                <a:latin typeface="Times New Roman" panose="02020603050405020304" pitchFamily="18" charset="0"/>
                <a:cs typeface="Times New Roman" panose="02020603050405020304" pitchFamily="18" charset="0"/>
              </a:rPr>
              <a:t>ADIM </a:t>
            </a:r>
            <a:r>
              <a:rPr lang="tr-TR" sz="2000" b="1" dirty="0" smtClean="0">
                <a:solidFill>
                  <a:srgbClr val="FF0000"/>
                </a:solidFill>
                <a:latin typeface="Times New Roman" panose="02020603050405020304" pitchFamily="18" charset="0"/>
                <a:cs typeface="Times New Roman" panose="02020603050405020304" pitchFamily="18" charset="0"/>
              </a:rPr>
              <a:t>İHALE BİLGİLERİ</a:t>
            </a:r>
            <a:endParaRPr lang="tr-TR" sz="2400" b="1" dirty="0">
              <a:solidFill>
                <a:srgbClr val="FF0000"/>
              </a:solidFill>
              <a:latin typeface="Times New Roman" panose="02020603050405020304" pitchFamily="18" charset="0"/>
              <a:cs typeface="Times New Roman" panose="02020603050405020304" pitchFamily="18" charset="0"/>
            </a:endParaRPr>
          </a:p>
        </p:txBody>
      </p:sp>
      <p:sp>
        <p:nvSpPr>
          <p:cNvPr id="12" name="Başlık 1">
            <a:extLst>
              <a:ext uri="{FF2B5EF4-FFF2-40B4-BE49-F238E27FC236}">
                <a16:creationId xmlns:a16="http://schemas.microsoft.com/office/drawing/2014/main" xmlns="" id="{6D13C6C4-32CD-4828-9C3F-63A63CAB92A8}"/>
              </a:ext>
            </a:extLst>
          </p:cNvPr>
          <p:cNvSpPr txBox="1">
            <a:spLocks/>
          </p:cNvSpPr>
          <p:nvPr/>
        </p:nvSpPr>
        <p:spPr>
          <a:xfrm>
            <a:off x="4409419" y="88190"/>
            <a:ext cx="2830966" cy="517269"/>
          </a:xfrm>
          <a:prstGeom prst="rect">
            <a:avLst/>
          </a:prstGeom>
          <a:solidFill>
            <a:schemeClr val="bg1"/>
          </a:solidFill>
          <a:effectLst/>
        </p:spPr>
        <p:txBody>
          <a:bodyPr vert="horz" lIns="91440" tIns="45720" rIns="91440" bIns="45720" rtlCol="0" anchor="ctr">
            <a:normAutofit fontScale="92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400" b="1" dirty="0">
                <a:solidFill>
                  <a:srgbClr val="FF0000"/>
                </a:solidFill>
                <a:latin typeface="Times New Roman" panose="02020603050405020304" pitchFamily="18" charset="0"/>
                <a:cs typeface="Times New Roman" panose="02020603050405020304" pitchFamily="18" charset="0"/>
              </a:rPr>
              <a:t>EKAP İŞLEMLERİ !</a:t>
            </a:r>
          </a:p>
        </p:txBody>
      </p:sp>
      <p:sp>
        <p:nvSpPr>
          <p:cNvPr id="13" name="Ok: Sağ 12">
            <a:extLst>
              <a:ext uri="{FF2B5EF4-FFF2-40B4-BE49-F238E27FC236}">
                <a16:creationId xmlns:a16="http://schemas.microsoft.com/office/drawing/2014/main" xmlns="" id="{8FA486F7-6CD2-43A0-A3C4-0B8728683D39}"/>
              </a:ext>
            </a:extLst>
          </p:cNvPr>
          <p:cNvSpPr/>
          <p:nvPr/>
        </p:nvSpPr>
        <p:spPr>
          <a:xfrm>
            <a:off x="2313031" y="5744612"/>
            <a:ext cx="1115969" cy="35834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sp>
        <p:nvSpPr>
          <p:cNvPr id="9" name="4-Nokta Yıldız 8"/>
          <p:cNvSpPr/>
          <p:nvPr/>
        </p:nvSpPr>
        <p:spPr>
          <a:xfrm>
            <a:off x="4181300" y="2768138"/>
            <a:ext cx="349135" cy="432262"/>
          </a:xfrm>
          <a:prstGeom prst="star4">
            <a:avLst>
              <a:gd name="adj" fmla="val 18269"/>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ln>
                <a:solidFill>
                  <a:srgbClr val="FF0000"/>
                </a:solidFill>
              </a:ln>
              <a:solidFill>
                <a:srgbClr val="FF0000"/>
              </a:solidFill>
            </a:endParaRPr>
          </a:p>
        </p:txBody>
      </p:sp>
      <p:pic>
        <p:nvPicPr>
          <p:cNvPr id="2050" name="Picture 2"/>
          <p:cNvPicPr>
            <a:picLocks noChangeAspect="1" noChangeArrowheads="1"/>
          </p:cNvPicPr>
          <p:nvPr/>
        </p:nvPicPr>
        <p:blipFill>
          <a:blip r:embed="rId2"/>
          <a:srcRect/>
          <a:stretch>
            <a:fillRect/>
          </a:stretch>
        </p:blipFill>
        <p:spPr bwMode="auto">
          <a:xfrm>
            <a:off x="1313925" y="682451"/>
            <a:ext cx="9638533" cy="498516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5" name="14 Akış Çizelgesi: Öteki İşlem"/>
          <p:cNvSpPr/>
          <p:nvPr/>
        </p:nvSpPr>
        <p:spPr>
          <a:xfrm>
            <a:off x="3785964" y="4724098"/>
            <a:ext cx="1246909" cy="269934"/>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4-Nokta Yıldız 9"/>
          <p:cNvSpPr/>
          <p:nvPr/>
        </p:nvSpPr>
        <p:spPr>
          <a:xfrm>
            <a:off x="5147176" y="4642934"/>
            <a:ext cx="349135" cy="432262"/>
          </a:xfrm>
          <a:prstGeom prst="star4">
            <a:avLst>
              <a:gd name="adj" fmla="val 18269"/>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ln>
                <a:solidFill>
                  <a:srgbClr val="FF0000"/>
                </a:solidFill>
              </a:ln>
              <a:solidFill>
                <a:srgbClr val="FF0000"/>
              </a:solidFill>
            </a:endParaRPr>
          </a:p>
        </p:txBody>
      </p:sp>
    </p:spTree>
    <p:extLst>
      <p:ext uri="{BB962C8B-B14F-4D97-AF65-F5344CB8AC3E}">
        <p14:creationId xmlns:p14="http://schemas.microsoft.com/office/powerpoint/2010/main" val="33264566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Başlık 1">
            <a:extLst>
              <a:ext uri="{FF2B5EF4-FFF2-40B4-BE49-F238E27FC236}">
                <a16:creationId xmlns:a16="http://schemas.microsoft.com/office/drawing/2014/main" xmlns="" id="{FAF4C747-D358-4405-95F4-E9A3F7FE0FA2}"/>
              </a:ext>
            </a:extLst>
          </p:cNvPr>
          <p:cNvSpPr>
            <a:spLocks noGrp="1"/>
          </p:cNvSpPr>
          <p:nvPr>
            <p:ph type="title"/>
          </p:nvPr>
        </p:nvSpPr>
        <p:spPr>
          <a:xfrm>
            <a:off x="9257100" y="3283501"/>
            <a:ext cx="2829392" cy="796129"/>
          </a:xfrm>
          <a:solidFill>
            <a:schemeClr val="bg2">
              <a:lumMod val="20000"/>
              <a:lumOff val="80000"/>
            </a:schemeClr>
          </a:solidFill>
        </p:spPr>
        <p:txBody>
          <a:bodyPr>
            <a:normAutofit/>
          </a:bodyPr>
          <a:lstStyle/>
          <a:p>
            <a:pPr algn="ctr"/>
            <a:r>
              <a:rPr lang="tr-TR" sz="2000" b="1" dirty="0" smtClean="0">
                <a:solidFill>
                  <a:srgbClr val="FF0000"/>
                </a:solidFill>
                <a:latin typeface="Times New Roman" panose="02020603050405020304" pitchFamily="18" charset="0"/>
                <a:cs typeface="Times New Roman" panose="02020603050405020304" pitchFamily="18" charset="0"/>
              </a:rPr>
              <a:t>5. </a:t>
            </a:r>
            <a:r>
              <a:rPr lang="tr-TR" sz="2000" b="1" dirty="0">
                <a:solidFill>
                  <a:srgbClr val="FF0000"/>
                </a:solidFill>
                <a:latin typeface="Times New Roman" panose="02020603050405020304" pitchFamily="18" charset="0"/>
                <a:cs typeface="Times New Roman" panose="02020603050405020304" pitchFamily="18" charset="0"/>
              </a:rPr>
              <a:t>ADIM   </a:t>
            </a:r>
            <a:r>
              <a:rPr lang="tr-TR" sz="2000" b="1" dirty="0" smtClean="0">
                <a:solidFill>
                  <a:srgbClr val="FF0000"/>
                </a:solidFill>
                <a:latin typeface="Times New Roman" panose="02020603050405020304" pitchFamily="18" charset="0"/>
                <a:cs typeface="Times New Roman" panose="02020603050405020304" pitchFamily="18" charset="0"/>
              </a:rPr>
              <a:t/>
            </a:r>
            <a:br>
              <a:rPr lang="tr-TR" sz="2000" b="1" dirty="0" smtClean="0">
                <a:solidFill>
                  <a:srgbClr val="FF0000"/>
                </a:solidFill>
                <a:latin typeface="Times New Roman" panose="02020603050405020304" pitchFamily="18" charset="0"/>
                <a:cs typeface="Times New Roman" panose="02020603050405020304" pitchFamily="18" charset="0"/>
              </a:rPr>
            </a:br>
            <a:r>
              <a:rPr lang="tr-TR" sz="2000" b="1" dirty="0" smtClean="0">
                <a:solidFill>
                  <a:srgbClr val="FF0000"/>
                </a:solidFill>
                <a:latin typeface="Times New Roman" panose="02020603050405020304" pitchFamily="18" charset="0"/>
                <a:cs typeface="Times New Roman" panose="02020603050405020304" pitchFamily="18" charset="0"/>
              </a:rPr>
              <a:t> </a:t>
            </a:r>
            <a:r>
              <a:rPr lang="tr-TR" sz="2000" b="1" dirty="0">
                <a:solidFill>
                  <a:srgbClr val="FF0000"/>
                </a:solidFill>
                <a:latin typeface="Times New Roman" panose="02020603050405020304" pitchFamily="18" charset="0"/>
                <a:cs typeface="Times New Roman" panose="02020603050405020304" pitchFamily="18" charset="0"/>
              </a:rPr>
              <a:t>Özet ve kayıt</a:t>
            </a:r>
          </a:p>
        </p:txBody>
      </p:sp>
      <p:sp>
        <p:nvSpPr>
          <p:cNvPr id="10" name="Başlık 1">
            <a:extLst>
              <a:ext uri="{FF2B5EF4-FFF2-40B4-BE49-F238E27FC236}">
                <a16:creationId xmlns:a16="http://schemas.microsoft.com/office/drawing/2014/main" xmlns="" id="{6D13C6C4-32CD-4828-9C3F-63A63CAB92A8}"/>
              </a:ext>
            </a:extLst>
          </p:cNvPr>
          <p:cNvSpPr txBox="1">
            <a:spLocks/>
          </p:cNvSpPr>
          <p:nvPr/>
        </p:nvSpPr>
        <p:spPr>
          <a:xfrm>
            <a:off x="4409419" y="88190"/>
            <a:ext cx="2830966" cy="517269"/>
          </a:xfrm>
          <a:prstGeom prst="rect">
            <a:avLst/>
          </a:prstGeom>
          <a:solidFill>
            <a:schemeClr val="bg1"/>
          </a:solidFill>
          <a:effectLst/>
        </p:spPr>
        <p:txBody>
          <a:bodyPr vert="horz" lIns="91440" tIns="45720" rIns="91440" bIns="45720" rtlCol="0" anchor="ctr">
            <a:normAutofit fontScale="92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400" b="1" dirty="0">
                <a:solidFill>
                  <a:srgbClr val="FF0000"/>
                </a:solidFill>
                <a:latin typeface="Times New Roman" panose="02020603050405020304" pitchFamily="18" charset="0"/>
                <a:cs typeface="Times New Roman" panose="02020603050405020304" pitchFamily="18" charset="0"/>
              </a:rPr>
              <a:t>EKAP İŞLEMLERİ !</a:t>
            </a:r>
          </a:p>
        </p:txBody>
      </p:sp>
      <p:sp>
        <p:nvSpPr>
          <p:cNvPr id="12" name="Ok: Sağ 12">
            <a:extLst>
              <a:ext uri="{FF2B5EF4-FFF2-40B4-BE49-F238E27FC236}">
                <a16:creationId xmlns:a16="http://schemas.microsoft.com/office/drawing/2014/main" xmlns="" id="{8FA486F7-6CD2-43A0-A3C4-0B8728683D39}"/>
              </a:ext>
            </a:extLst>
          </p:cNvPr>
          <p:cNvSpPr/>
          <p:nvPr/>
        </p:nvSpPr>
        <p:spPr>
          <a:xfrm rot="10800000">
            <a:off x="10119146" y="2553511"/>
            <a:ext cx="882491" cy="48463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sp>
        <p:nvSpPr>
          <p:cNvPr id="15" name="4-Nokta Yıldız 14"/>
          <p:cNvSpPr/>
          <p:nvPr/>
        </p:nvSpPr>
        <p:spPr>
          <a:xfrm>
            <a:off x="4921133" y="4580312"/>
            <a:ext cx="349135" cy="432262"/>
          </a:xfrm>
          <a:prstGeom prst="star4">
            <a:avLst>
              <a:gd name="adj" fmla="val 18269"/>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ln>
                <a:solidFill>
                  <a:srgbClr val="FF0000"/>
                </a:solidFill>
              </a:ln>
              <a:solidFill>
                <a:srgbClr val="FF0000"/>
              </a:solidFill>
            </a:endParaRPr>
          </a:p>
        </p:txBody>
      </p:sp>
      <p:sp>
        <p:nvSpPr>
          <p:cNvPr id="16" name="4-Nokta Yıldız 15"/>
          <p:cNvSpPr/>
          <p:nvPr/>
        </p:nvSpPr>
        <p:spPr>
          <a:xfrm>
            <a:off x="2330332" y="5131723"/>
            <a:ext cx="349135" cy="432262"/>
          </a:xfrm>
          <a:prstGeom prst="star4">
            <a:avLst>
              <a:gd name="adj" fmla="val 17308"/>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ln>
                <a:solidFill>
                  <a:srgbClr val="FF0000"/>
                </a:solidFill>
              </a:ln>
              <a:solidFill>
                <a:srgbClr val="FF0000"/>
              </a:solidFill>
            </a:endParaRPr>
          </a:p>
        </p:txBody>
      </p:sp>
      <p:pic>
        <p:nvPicPr>
          <p:cNvPr id="3075" name="Picture 3"/>
          <p:cNvPicPr>
            <a:picLocks noChangeAspect="1" noChangeArrowheads="1"/>
          </p:cNvPicPr>
          <p:nvPr/>
        </p:nvPicPr>
        <p:blipFill>
          <a:blip r:embed="rId2"/>
          <a:srcRect/>
          <a:stretch>
            <a:fillRect/>
          </a:stretch>
        </p:blipFill>
        <p:spPr bwMode="auto">
          <a:xfrm>
            <a:off x="335707" y="746521"/>
            <a:ext cx="8395055" cy="579560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3" name="12 Oval"/>
          <p:cNvSpPr/>
          <p:nvPr/>
        </p:nvSpPr>
        <p:spPr>
          <a:xfrm>
            <a:off x="482296" y="4421718"/>
            <a:ext cx="4759036" cy="561109"/>
          </a:xfrm>
          <a:prstGeom prst="ellipse">
            <a:avLst/>
          </a:prstGeom>
          <a:noFill/>
          <a:ln w="317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912287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AF4C747-D358-4405-95F4-E9A3F7FE0FA2}"/>
              </a:ext>
            </a:extLst>
          </p:cNvPr>
          <p:cNvSpPr>
            <a:spLocks noGrp="1"/>
          </p:cNvSpPr>
          <p:nvPr>
            <p:ph type="title"/>
          </p:nvPr>
        </p:nvSpPr>
        <p:spPr>
          <a:xfrm>
            <a:off x="4207237" y="5705692"/>
            <a:ext cx="3235330" cy="327623"/>
          </a:xfrm>
          <a:solidFill>
            <a:schemeClr val="bg2">
              <a:lumMod val="20000"/>
              <a:lumOff val="80000"/>
            </a:schemeClr>
          </a:solidFill>
        </p:spPr>
        <p:txBody>
          <a:bodyPr>
            <a:normAutofit fontScale="90000"/>
          </a:bodyPr>
          <a:lstStyle/>
          <a:p>
            <a:pPr algn="ctr"/>
            <a:r>
              <a:rPr lang="tr-TR" sz="2000" b="1" dirty="0" smtClean="0">
                <a:solidFill>
                  <a:srgbClr val="FF0000"/>
                </a:solidFill>
                <a:latin typeface="Times New Roman" panose="02020603050405020304" pitchFamily="18" charset="0"/>
                <a:cs typeface="Times New Roman" panose="02020603050405020304" pitchFamily="18" charset="0"/>
              </a:rPr>
              <a:t>6. </a:t>
            </a:r>
            <a:r>
              <a:rPr lang="tr-TR" sz="2000" b="1" dirty="0">
                <a:solidFill>
                  <a:srgbClr val="FF0000"/>
                </a:solidFill>
                <a:latin typeface="Times New Roman" panose="02020603050405020304" pitchFamily="18" charset="0"/>
                <a:cs typeface="Times New Roman" panose="02020603050405020304" pitchFamily="18" charset="0"/>
              </a:rPr>
              <a:t>ADIM    </a:t>
            </a:r>
            <a:r>
              <a:rPr lang="tr-TR" sz="2000" b="1" dirty="0" smtClean="0">
                <a:solidFill>
                  <a:srgbClr val="FF0000"/>
                </a:solidFill>
                <a:latin typeface="Times New Roman" panose="02020603050405020304" pitchFamily="18" charset="0"/>
                <a:cs typeface="Times New Roman" panose="02020603050405020304" pitchFamily="18" charset="0"/>
              </a:rPr>
              <a:t>ihale </a:t>
            </a:r>
            <a:r>
              <a:rPr lang="tr-TR" sz="2000" b="1" dirty="0">
                <a:solidFill>
                  <a:srgbClr val="FF0000"/>
                </a:solidFill>
                <a:latin typeface="Times New Roman" panose="02020603050405020304" pitchFamily="18" charset="0"/>
                <a:cs typeface="Times New Roman" panose="02020603050405020304" pitchFamily="18" charset="0"/>
              </a:rPr>
              <a:t>kayıt</a:t>
            </a:r>
            <a:endParaRPr lang="tr-TR" sz="2400" b="1" dirty="0">
              <a:solidFill>
                <a:srgbClr val="FF0000"/>
              </a:solidFill>
              <a:latin typeface="Times New Roman" panose="02020603050405020304" pitchFamily="18" charset="0"/>
              <a:cs typeface="Times New Roman" panose="02020603050405020304" pitchFamily="18" charset="0"/>
            </a:endParaRPr>
          </a:p>
        </p:txBody>
      </p:sp>
      <p:sp>
        <p:nvSpPr>
          <p:cNvPr id="12" name="Başlık 1">
            <a:extLst>
              <a:ext uri="{FF2B5EF4-FFF2-40B4-BE49-F238E27FC236}">
                <a16:creationId xmlns:a16="http://schemas.microsoft.com/office/drawing/2014/main" xmlns="" id="{6D13C6C4-32CD-4828-9C3F-63A63CAB92A8}"/>
              </a:ext>
            </a:extLst>
          </p:cNvPr>
          <p:cNvSpPr txBox="1">
            <a:spLocks/>
          </p:cNvSpPr>
          <p:nvPr/>
        </p:nvSpPr>
        <p:spPr>
          <a:xfrm>
            <a:off x="4409419" y="88190"/>
            <a:ext cx="2830966" cy="517269"/>
          </a:xfrm>
          <a:prstGeom prst="rect">
            <a:avLst/>
          </a:prstGeom>
          <a:solidFill>
            <a:schemeClr val="bg1"/>
          </a:solidFill>
          <a:effectLst/>
        </p:spPr>
        <p:txBody>
          <a:bodyPr vert="horz" lIns="91440" tIns="45720" rIns="91440" bIns="45720" rtlCol="0" anchor="ctr">
            <a:normAutofit fontScale="92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400" b="1" dirty="0">
                <a:solidFill>
                  <a:srgbClr val="FF0000"/>
                </a:solidFill>
                <a:latin typeface="Times New Roman" panose="02020603050405020304" pitchFamily="18" charset="0"/>
                <a:cs typeface="Times New Roman" panose="02020603050405020304" pitchFamily="18" charset="0"/>
              </a:rPr>
              <a:t>EKAP İŞLEMLERİ !</a:t>
            </a:r>
          </a:p>
        </p:txBody>
      </p:sp>
      <p:sp>
        <p:nvSpPr>
          <p:cNvPr id="13" name="Ok: Sağ 12">
            <a:extLst>
              <a:ext uri="{FF2B5EF4-FFF2-40B4-BE49-F238E27FC236}">
                <a16:creationId xmlns:a16="http://schemas.microsoft.com/office/drawing/2014/main" xmlns="" id="{8FA486F7-6CD2-43A0-A3C4-0B8728683D39}"/>
              </a:ext>
            </a:extLst>
          </p:cNvPr>
          <p:cNvSpPr/>
          <p:nvPr/>
        </p:nvSpPr>
        <p:spPr>
          <a:xfrm>
            <a:off x="2271723" y="5666439"/>
            <a:ext cx="1482591" cy="40612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pic>
        <p:nvPicPr>
          <p:cNvPr id="4098" name="Picture 2"/>
          <p:cNvPicPr>
            <a:picLocks noChangeAspect="1" noChangeArrowheads="1"/>
          </p:cNvPicPr>
          <p:nvPr/>
        </p:nvPicPr>
        <p:blipFill>
          <a:blip r:embed="rId2"/>
          <a:srcRect/>
          <a:stretch>
            <a:fillRect/>
          </a:stretch>
        </p:blipFill>
        <p:spPr bwMode="auto">
          <a:xfrm>
            <a:off x="624455" y="744059"/>
            <a:ext cx="10956880" cy="483882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4" name="4-Nokta Yıldız 3"/>
          <p:cNvSpPr/>
          <p:nvPr/>
        </p:nvSpPr>
        <p:spPr>
          <a:xfrm>
            <a:off x="6612850" y="3848199"/>
            <a:ext cx="349135" cy="432262"/>
          </a:xfrm>
          <a:prstGeom prst="star4">
            <a:avLst>
              <a:gd name="adj" fmla="val 18269"/>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ln>
                <a:solidFill>
                  <a:srgbClr val="FF0000"/>
                </a:solidFill>
              </a:ln>
              <a:solidFill>
                <a:srgbClr val="FF0000"/>
              </a:solidFill>
            </a:endParaRPr>
          </a:p>
        </p:txBody>
      </p:sp>
    </p:spTree>
    <p:extLst>
      <p:ext uri="{BB962C8B-B14F-4D97-AF65-F5344CB8AC3E}">
        <p14:creationId xmlns:p14="http://schemas.microsoft.com/office/powerpoint/2010/main" val="287581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AF4C747-D358-4405-95F4-E9A3F7FE0FA2}"/>
              </a:ext>
            </a:extLst>
          </p:cNvPr>
          <p:cNvSpPr>
            <a:spLocks noGrp="1"/>
          </p:cNvSpPr>
          <p:nvPr>
            <p:ph type="title"/>
          </p:nvPr>
        </p:nvSpPr>
        <p:spPr>
          <a:xfrm>
            <a:off x="3628026" y="6184759"/>
            <a:ext cx="3931919" cy="637275"/>
          </a:xfrm>
          <a:solidFill>
            <a:schemeClr val="bg2">
              <a:lumMod val="20000"/>
              <a:lumOff val="80000"/>
            </a:schemeClr>
          </a:solidFill>
        </p:spPr>
        <p:txBody>
          <a:bodyPr>
            <a:normAutofit fontScale="90000"/>
          </a:bodyPr>
          <a:lstStyle/>
          <a:p>
            <a:pPr algn="ctr"/>
            <a:r>
              <a:rPr lang="tr-TR" sz="2000" b="1" dirty="0" smtClean="0">
                <a:solidFill>
                  <a:srgbClr val="FF0000"/>
                </a:solidFill>
                <a:latin typeface="Times New Roman" panose="02020603050405020304" pitchFamily="18" charset="0"/>
                <a:cs typeface="Times New Roman" panose="02020603050405020304" pitchFamily="18" charset="0"/>
              </a:rPr>
              <a:t>7. ADIM İHALE BİLGİLERİ    ihale </a:t>
            </a:r>
            <a:r>
              <a:rPr lang="tr-TR" sz="2000" b="1" dirty="0">
                <a:solidFill>
                  <a:srgbClr val="FF0000"/>
                </a:solidFill>
                <a:latin typeface="Times New Roman" panose="02020603050405020304" pitchFamily="18" charset="0"/>
                <a:cs typeface="Times New Roman" panose="02020603050405020304" pitchFamily="18" charset="0"/>
              </a:rPr>
              <a:t>kayıt</a:t>
            </a:r>
            <a:endParaRPr lang="tr-TR" sz="2400" b="1" dirty="0">
              <a:solidFill>
                <a:srgbClr val="FF0000"/>
              </a:solidFill>
              <a:latin typeface="Times New Roman" panose="02020603050405020304" pitchFamily="18" charset="0"/>
              <a:cs typeface="Times New Roman" panose="02020603050405020304" pitchFamily="18" charset="0"/>
            </a:endParaRPr>
          </a:p>
        </p:txBody>
      </p:sp>
      <p:sp>
        <p:nvSpPr>
          <p:cNvPr id="12" name="Başlık 1">
            <a:extLst>
              <a:ext uri="{FF2B5EF4-FFF2-40B4-BE49-F238E27FC236}">
                <a16:creationId xmlns:a16="http://schemas.microsoft.com/office/drawing/2014/main" xmlns="" id="{6D13C6C4-32CD-4828-9C3F-63A63CAB92A8}"/>
              </a:ext>
            </a:extLst>
          </p:cNvPr>
          <p:cNvSpPr txBox="1">
            <a:spLocks/>
          </p:cNvSpPr>
          <p:nvPr/>
        </p:nvSpPr>
        <p:spPr>
          <a:xfrm>
            <a:off x="4409419" y="88190"/>
            <a:ext cx="2830966" cy="517269"/>
          </a:xfrm>
          <a:prstGeom prst="rect">
            <a:avLst/>
          </a:prstGeom>
          <a:solidFill>
            <a:schemeClr val="bg1"/>
          </a:solidFill>
          <a:effectLst/>
        </p:spPr>
        <p:txBody>
          <a:bodyPr vert="horz" lIns="91440" tIns="45720" rIns="91440" bIns="45720" rtlCol="0" anchor="ctr">
            <a:normAutofit fontScale="92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400" b="1" dirty="0">
                <a:solidFill>
                  <a:srgbClr val="FF0000"/>
                </a:solidFill>
                <a:latin typeface="Times New Roman" panose="02020603050405020304" pitchFamily="18" charset="0"/>
                <a:cs typeface="Times New Roman" panose="02020603050405020304" pitchFamily="18" charset="0"/>
              </a:rPr>
              <a:t>EKAP İŞLEMLERİ !</a:t>
            </a:r>
          </a:p>
        </p:txBody>
      </p:sp>
      <p:sp>
        <p:nvSpPr>
          <p:cNvPr id="13" name="Ok: Sağ 12">
            <a:extLst>
              <a:ext uri="{FF2B5EF4-FFF2-40B4-BE49-F238E27FC236}">
                <a16:creationId xmlns:a16="http://schemas.microsoft.com/office/drawing/2014/main" xmlns="" id="{8FA486F7-6CD2-43A0-A3C4-0B8728683D39}"/>
              </a:ext>
            </a:extLst>
          </p:cNvPr>
          <p:cNvSpPr/>
          <p:nvPr/>
        </p:nvSpPr>
        <p:spPr>
          <a:xfrm>
            <a:off x="1732996" y="6175463"/>
            <a:ext cx="1602486" cy="48463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pic>
        <p:nvPicPr>
          <p:cNvPr id="5122" name="Picture 2"/>
          <p:cNvPicPr>
            <a:picLocks noChangeAspect="1" noChangeArrowheads="1"/>
          </p:cNvPicPr>
          <p:nvPr/>
        </p:nvPicPr>
        <p:blipFill rotWithShape="1">
          <a:blip r:embed="rId2"/>
          <a:srcRect b="4635"/>
          <a:stretch/>
        </p:blipFill>
        <p:spPr bwMode="auto">
          <a:xfrm>
            <a:off x="1551891" y="747614"/>
            <a:ext cx="8277909" cy="517751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9" name="4-Nokta Yıldız 3"/>
          <p:cNvSpPr/>
          <p:nvPr/>
        </p:nvSpPr>
        <p:spPr>
          <a:xfrm>
            <a:off x="5697948" y="2747250"/>
            <a:ext cx="349135" cy="432262"/>
          </a:xfrm>
          <a:prstGeom prst="star4">
            <a:avLst>
              <a:gd name="adj" fmla="val 18269"/>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ln>
                <a:solidFill>
                  <a:srgbClr val="FF0000"/>
                </a:solidFill>
              </a:ln>
              <a:solidFill>
                <a:srgbClr val="FF0000"/>
              </a:solidFill>
            </a:endParaRPr>
          </a:p>
        </p:txBody>
      </p:sp>
    </p:spTree>
    <p:extLst>
      <p:ext uri="{BB962C8B-B14F-4D97-AF65-F5344CB8AC3E}">
        <p14:creationId xmlns:p14="http://schemas.microsoft.com/office/powerpoint/2010/main" val="287581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AF4C747-D358-4405-95F4-E9A3F7FE0FA2}"/>
              </a:ext>
            </a:extLst>
          </p:cNvPr>
          <p:cNvSpPr>
            <a:spLocks noGrp="1"/>
          </p:cNvSpPr>
          <p:nvPr>
            <p:ph type="title"/>
          </p:nvPr>
        </p:nvSpPr>
        <p:spPr>
          <a:xfrm>
            <a:off x="8858250" y="3391523"/>
            <a:ext cx="3235330" cy="424340"/>
          </a:xfrm>
          <a:solidFill>
            <a:schemeClr val="bg2">
              <a:lumMod val="20000"/>
              <a:lumOff val="80000"/>
            </a:schemeClr>
          </a:solidFill>
        </p:spPr>
        <p:txBody>
          <a:bodyPr>
            <a:normAutofit/>
          </a:bodyPr>
          <a:lstStyle/>
          <a:p>
            <a:pPr algn="ctr"/>
            <a:r>
              <a:rPr lang="tr-TR" sz="2000" b="1" dirty="0" smtClean="0">
                <a:solidFill>
                  <a:srgbClr val="FF0000"/>
                </a:solidFill>
                <a:latin typeface="Times New Roman" panose="02020603050405020304" pitchFamily="18" charset="0"/>
                <a:cs typeface="Times New Roman" panose="02020603050405020304" pitchFamily="18" charset="0"/>
              </a:rPr>
              <a:t>8. ADIM ÖZET VE KAYIT</a:t>
            </a:r>
            <a:endParaRPr lang="tr-TR" sz="2400" b="1" dirty="0">
              <a:solidFill>
                <a:srgbClr val="FF0000"/>
              </a:solidFill>
              <a:latin typeface="Times New Roman" panose="02020603050405020304" pitchFamily="18" charset="0"/>
              <a:cs typeface="Times New Roman" panose="02020603050405020304" pitchFamily="18" charset="0"/>
            </a:endParaRPr>
          </a:p>
        </p:txBody>
      </p:sp>
      <p:sp>
        <p:nvSpPr>
          <p:cNvPr id="12" name="Başlık 1">
            <a:extLst>
              <a:ext uri="{FF2B5EF4-FFF2-40B4-BE49-F238E27FC236}">
                <a16:creationId xmlns:a16="http://schemas.microsoft.com/office/drawing/2014/main" xmlns="" id="{6D13C6C4-32CD-4828-9C3F-63A63CAB92A8}"/>
              </a:ext>
            </a:extLst>
          </p:cNvPr>
          <p:cNvSpPr txBox="1">
            <a:spLocks/>
          </p:cNvSpPr>
          <p:nvPr/>
        </p:nvSpPr>
        <p:spPr>
          <a:xfrm>
            <a:off x="4409419" y="88190"/>
            <a:ext cx="2830966" cy="517269"/>
          </a:xfrm>
          <a:prstGeom prst="rect">
            <a:avLst/>
          </a:prstGeom>
          <a:solidFill>
            <a:schemeClr val="bg1"/>
          </a:solidFill>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400" dirty="0">
                <a:solidFill>
                  <a:srgbClr val="FF0000"/>
                </a:solidFill>
                <a:latin typeface="Times New Roman" panose="02020603050405020304" pitchFamily="18" charset="0"/>
                <a:cs typeface="Times New Roman" panose="02020603050405020304" pitchFamily="18" charset="0"/>
              </a:rPr>
              <a:t>EKAP İŞLEMLERİ !</a:t>
            </a:r>
          </a:p>
        </p:txBody>
      </p:sp>
      <p:sp>
        <p:nvSpPr>
          <p:cNvPr id="13" name="Ok: Sağ 12">
            <a:extLst>
              <a:ext uri="{FF2B5EF4-FFF2-40B4-BE49-F238E27FC236}">
                <a16:creationId xmlns:a16="http://schemas.microsoft.com/office/drawing/2014/main" xmlns="" id="{8FA486F7-6CD2-43A0-A3C4-0B8728683D39}"/>
              </a:ext>
            </a:extLst>
          </p:cNvPr>
          <p:cNvSpPr/>
          <p:nvPr/>
        </p:nvSpPr>
        <p:spPr>
          <a:xfrm>
            <a:off x="9261609" y="2599392"/>
            <a:ext cx="2099172" cy="48463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pic>
        <p:nvPicPr>
          <p:cNvPr id="7" name="Picture 2"/>
          <p:cNvPicPr>
            <a:picLocks noChangeAspect="1" noChangeArrowheads="1"/>
          </p:cNvPicPr>
          <p:nvPr/>
        </p:nvPicPr>
        <p:blipFill>
          <a:blip r:embed="rId2"/>
          <a:srcRect/>
          <a:stretch>
            <a:fillRect/>
          </a:stretch>
        </p:blipFill>
        <p:spPr bwMode="auto">
          <a:xfrm>
            <a:off x="453304" y="613064"/>
            <a:ext cx="7916552" cy="5184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6" name="4-Nokta Yıldız 5"/>
          <p:cNvSpPr/>
          <p:nvPr/>
        </p:nvSpPr>
        <p:spPr>
          <a:xfrm>
            <a:off x="5650334" y="2959261"/>
            <a:ext cx="349135" cy="432262"/>
          </a:xfrm>
          <a:prstGeom prst="star4">
            <a:avLst>
              <a:gd name="adj" fmla="val 18269"/>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ln>
                <a:solidFill>
                  <a:srgbClr val="FF0000"/>
                </a:solidFill>
              </a:ln>
              <a:solidFill>
                <a:srgbClr val="FF0000"/>
              </a:solidFill>
            </a:endParaRPr>
          </a:p>
        </p:txBody>
      </p:sp>
    </p:spTree>
    <p:extLst>
      <p:ext uri="{BB962C8B-B14F-4D97-AF65-F5344CB8AC3E}">
        <p14:creationId xmlns:p14="http://schemas.microsoft.com/office/powerpoint/2010/main" val="287581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Başlık 1">
            <a:extLst>
              <a:ext uri="{FF2B5EF4-FFF2-40B4-BE49-F238E27FC236}">
                <a16:creationId xmlns:a16="http://schemas.microsoft.com/office/drawing/2014/main" xmlns="" id="{6D13C6C4-32CD-4828-9C3F-63A63CAB92A8}"/>
              </a:ext>
            </a:extLst>
          </p:cNvPr>
          <p:cNvSpPr txBox="1">
            <a:spLocks/>
          </p:cNvSpPr>
          <p:nvPr/>
        </p:nvSpPr>
        <p:spPr>
          <a:xfrm>
            <a:off x="4409419" y="88190"/>
            <a:ext cx="2830966" cy="517269"/>
          </a:xfrm>
          <a:prstGeom prst="rect">
            <a:avLst/>
          </a:prstGeom>
          <a:solidFill>
            <a:schemeClr val="bg1"/>
          </a:solidFill>
          <a:effectLst/>
        </p:spPr>
        <p:txBody>
          <a:bodyPr vert="horz" lIns="91440" tIns="45720" rIns="91440" bIns="45720" rtlCol="0" anchor="ctr">
            <a:normAutofit fontScale="92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400" b="1" dirty="0">
                <a:solidFill>
                  <a:srgbClr val="FF0000"/>
                </a:solidFill>
                <a:latin typeface="Times New Roman" panose="02020603050405020304" pitchFamily="18" charset="0"/>
                <a:cs typeface="Times New Roman" panose="02020603050405020304" pitchFamily="18" charset="0"/>
              </a:rPr>
              <a:t>EKAP İŞLEMLERİ !</a:t>
            </a:r>
          </a:p>
        </p:txBody>
      </p:sp>
      <p:sp>
        <p:nvSpPr>
          <p:cNvPr id="14" name="13 Dikdörtgen"/>
          <p:cNvSpPr/>
          <p:nvPr/>
        </p:nvSpPr>
        <p:spPr>
          <a:xfrm>
            <a:off x="960225" y="1993565"/>
            <a:ext cx="8735293" cy="3970318"/>
          </a:xfrm>
          <a:prstGeom prst="rect">
            <a:avLst/>
          </a:prstGeom>
        </p:spPr>
        <p:txBody>
          <a:bodyPr wrap="square">
            <a:spAutoFit/>
          </a:bodyPr>
          <a:lstStyle/>
          <a:p>
            <a:pPr>
              <a:buFont typeface="Wingdings" panose="05000000000000000000" pitchFamily="2" charset="2"/>
              <a:buChar char="q"/>
            </a:pPr>
            <a:r>
              <a:rPr lang="tr-TR" sz="3600" dirty="0" smtClean="0">
                <a:solidFill>
                  <a:srgbClr val="FF0000"/>
                </a:solidFill>
                <a:latin typeface="Times New Roman" panose="02020603050405020304" pitchFamily="18" charset="0"/>
                <a:cs typeface="Times New Roman" panose="02020603050405020304" pitchFamily="18" charset="0"/>
              </a:rPr>
              <a:t>İhale Kayıt ve İhtiyaç Raporu hazırlanmasının ardından sırasıyla;</a:t>
            </a:r>
          </a:p>
          <a:p>
            <a:r>
              <a:rPr lang="tr-TR" sz="3600" dirty="0" smtClean="0">
                <a:latin typeface="Times New Roman" panose="02020603050405020304" pitchFamily="18" charset="0"/>
                <a:cs typeface="Times New Roman" panose="02020603050405020304" pitchFamily="18" charset="0"/>
              </a:rPr>
              <a:t> - İhtiyaç Raporunun ihaleye bağlanması</a:t>
            </a:r>
          </a:p>
          <a:p>
            <a:r>
              <a:rPr lang="tr-TR" sz="3600" dirty="0" smtClean="0">
                <a:latin typeface="Times New Roman" panose="02020603050405020304" pitchFamily="18" charset="0"/>
                <a:cs typeface="Times New Roman" panose="02020603050405020304" pitchFamily="18" charset="0"/>
              </a:rPr>
              <a:t> - IKN alınması</a:t>
            </a:r>
          </a:p>
          <a:p>
            <a:r>
              <a:rPr lang="tr-TR" sz="3600" dirty="0" smtClean="0">
                <a:latin typeface="Times New Roman" panose="02020603050405020304" pitchFamily="18" charset="0"/>
                <a:cs typeface="Times New Roman" panose="02020603050405020304" pitchFamily="18" charset="0"/>
              </a:rPr>
              <a:t> - Teknik  Şartname ve eklerinin yüklenmesi</a:t>
            </a:r>
          </a:p>
          <a:p>
            <a:r>
              <a:rPr lang="tr-TR" sz="3600" dirty="0" smtClean="0">
                <a:latin typeface="Times New Roman" panose="02020603050405020304" pitchFamily="18" charset="0"/>
                <a:cs typeface="Times New Roman" panose="02020603050405020304" pitchFamily="18" charset="0"/>
              </a:rPr>
              <a:t>- İdari şartnamenin ve sözleşme tasarısının hazırlanması aşamaları yer alır.</a:t>
            </a:r>
            <a:endParaRPr lang="tr-TR"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581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09600" y="0"/>
            <a:ext cx="9956800" cy="768927"/>
          </a:xfrm>
        </p:spPr>
        <p:txBody>
          <a:bodyPr>
            <a:normAutofit/>
          </a:bodyPr>
          <a:lstStyle/>
          <a:p>
            <a:pPr algn="ctr"/>
            <a:r>
              <a:rPr lang="tr-TR" sz="4000" dirty="0" smtClean="0">
                <a:solidFill>
                  <a:srgbClr val="FF0000"/>
                </a:solidFill>
              </a:rPr>
              <a:t>FİRMALARIN DAVET EDİLMESİ</a:t>
            </a:r>
            <a:endParaRPr lang="tr-TR" sz="4000" dirty="0"/>
          </a:p>
        </p:txBody>
      </p:sp>
      <p:sp>
        <p:nvSpPr>
          <p:cNvPr id="3" name="2 İçerik Yer Tutucusu"/>
          <p:cNvSpPr>
            <a:spLocks noGrp="1"/>
          </p:cNvSpPr>
          <p:nvPr>
            <p:ph idx="1"/>
          </p:nvPr>
        </p:nvSpPr>
        <p:spPr>
          <a:xfrm>
            <a:off x="149469" y="2317810"/>
            <a:ext cx="6594230" cy="3449944"/>
          </a:xfrm>
        </p:spPr>
        <p:txBody>
          <a:bodyPr>
            <a:noAutofit/>
          </a:bodyPr>
          <a:lstStyle/>
          <a:p>
            <a:r>
              <a:rPr lang="tr-TR" sz="2400" dirty="0" smtClean="0">
                <a:latin typeface="Times New Roman" panose="02020603050405020304" pitchFamily="18" charset="0"/>
                <a:cs typeface="Times New Roman" panose="02020603050405020304" pitchFamily="18" charset="0"/>
              </a:rPr>
              <a:t>Pazarlık usulü ihalede,</a:t>
            </a:r>
          </a:p>
          <a:p>
            <a:pPr marL="0" indent="0">
              <a:buNone/>
            </a:pPr>
            <a:r>
              <a:rPr lang="tr-TR" sz="2400" dirty="0" smtClean="0">
                <a:latin typeface="Times New Roman" panose="02020603050405020304" pitchFamily="18" charset="0"/>
                <a:cs typeface="Times New Roman" panose="02020603050405020304" pitchFamily="18" charset="0"/>
              </a:rPr>
              <a:t>Davet </a:t>
            </a:r>
            <a:r>
              <a:rPr lang="tr-TR" sz="2400" dirty="0">
                <a:latin typeface="Times New Roman" panose="02020603050405020304" pitchFamily="18" charset="0"/>
                <a:cs typeface="Times New Roman" panose="02020603050405020304" pitchFamily="18" charset="0"/>
              </a:rPr>
              <a:t>listesi (firmaların adları, telefon ve vergi numaraları ile adresleri olacak şekilde) </a:t>
            </a:r>
            <a:r>
              <a:rPr lang="tr-TR" sz="2400" u="sng" dirty="0" smtClean="0">
                <a:latin typeface="Times New Roman" panose="02020603050405020304" pitchFamily="18" charset="0"/>
                <a:cs typeface="Times New Roman" panose="02020603050405020304" pitchFamily="18" charset="0"/>
              </a:rPr>
              <a:t>en az </a:t>
            </a:r>
            <a:r>
              <a:rPr lang="tr-TR" sz="2400" dirty="0" smtClean="0">
                <a:latin typeface="Times New Roman" panose="02020603050405020304" pitchFamily="18" charset="0"/>
                <a:cs typeface="Times New Roman" panose="02020603050405020304" pitchFamily="18" charset="0"/>
              </a:rPr>
              <a:t>3 firma olmak kaydıyla hazırlanır ve ihale yetkilisi tarafından onaylanır. Firmalara tekliflerini EKAP üzerinden göndermeleri için itiraz ve inceleme süresini içerecek şekilde </a:t>
            </a:r>
            <a:r>
              <a:rPr lang="tr-TR" sz="2400" u="sng" dirty="0" smtClean="0">
                <a:latin typeface="Times New Roman" panose="02020603050405020304" pitchFamily="18" charset="0"/>
                <a:cs typeface="Times New Roman" panose="02020603050405020304" pitchFamily="18" charset="0"/>
              </a:rPr>
              <a:t>makul bir süre </a:t>
            </a:r>
            <a:r>
              <a:rPr lang="tr-TR" sz="2400" dirty="0" smtClean="0">
                <a:latin typeface="Times New Roman" panose="02020603050405020304" pitchFamily="18" charset="0"/>
                <a:cs typeface="Times New Roman" panose="02020603050405020304" pitchFamily="18" charset="0"/>
              </a:rPr>
              <a:t>verilir.</a:t>
            </a:r>
          </a:p>
        </p:txBody>
      </p:sp>
      <p:pic>
        <p:nvPicPr>
          <p:cNvPr id="2050" name="Picture 2"/>
          <p:cNvPicPr>
            <a:picLocks noChangeAspect="1" noChangeArrowheads="1"/>
          </p:cNvPicPr>
          <p:nvPr/>
        </p:nvPicPr>
        <p:blipFill rotWithShape="1">
          <a:blip r:embed="rId2"/>
          <a:srcRect r="5026" b="13172"/>
          <a:stretch/>
        </p:blipFill>
        <p:spPr bwMode="auto">
          <a:xfrm>
            <a:off x="7084999" y="655319"/>
            <a:ext cx="4652731" cy="534982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98054" y="161085"/>
            <a:ext cx="9956800" cy="527537"/>
          </a:xfrm>
        </p:spPr>
        <p:txBody>
          <a:bodyPr>
            <a:normAutofit/>
          </a:bodyPr>
          <a:lstStyle/>
          <a:p>
            <a:pPr algn="ctr"/>
            <a:r>
              <a:rPr lang="tr-TR" sz="2200" b="1" dirty="0">
                <a:ln w="3175" cmpd="sng">
                  <a:noFill/>
                </a:ln>
                <a:solidFill>
                  <a:srgbClr val="FF0000"/>
                </a:solidFill>
                <a:latin typeface="Times New Roman" panose="02020603050405020304" pitchFamily="18" charset="0"/>
                <a:cs typeface="Times New Roman" panose="02020603050405020304" pitchFamily="18" charset="0"/>
              </a:rPr>
              <a:t>FİRMALARIN DAVET EDİLMESİ</a:t>
            </a:r>
          </a:p>
        </p:txBody>
      </p:sp>
      <p:sp>
        <p:nvSpPr>
          <p:cNvPr id="5" name="4 İçerik Yer Tutucusu"/>
          <p:cNvSpPr>
            <a:spLocks noGrp="1"/>
          </p:cNvSpPr>
          <p:nvPr>
            <p:ph idx="1"/>
          </p:nvPr>
        </p:nvSpPr>
        <p:spPr/>
        <p:txBody>
          <a:bodyPr/>
          <a:lstStyle/>
          <a:p>
            <a:endParaRPr lang="tr-TR" dirty="0"/>
          </a:p>
        </p:txBody>
      </p:sp>
      <p:pic>
        <p:nvPicPr>
          <p:cNvPr id="1028" name="Picture 4"/>
          <p:cNvPicPr>
            <a:picLocks noChangeAspect="1" noChangeArrowheads="1"/>
          </p:cNvPicPr>
          <p:nvPr/>
        </p:nvPicPr>
        <p:blipFill>
          <a:blip r:embed="rId2"/>
          <a:srcRect/>
          <a:stretch>
            <a:fillRect/>
          </a:stretch>
        </p:blipFill>
        <p:spPr bwMode="auto">
          <a:xfrm>
            <a:off x="1451579" y="819210"/>
            <a:ext cx="9475005" cy="504149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0" name="9 Oval"/>
          <p:cNvSpPr/>
          <p:nvPr/>
        </p:nvSpPr>
        <p:spPr>
          <a:xfrm>
            <a:off x="7453478" y="1673644"/>
            <a:ext cx="1013513" cy="59710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txBox="1">
            <a:spLocks/>
          </p:cNvSpPr>
          <p:nvPr/>
        </p:nvSpPr>
        <p:spPr>
          <a:xfrm>
            <a:off x="1197878" y="72171"/>
            <a:ext cx="9956800" cy="52753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tr-TR" sz="2200" b="1" dirty="0" smtClean="0">
                <a:ln w="3175" cmpd="sng">
                  <a:noFill/>
                </a:ln>
                <a:solidFill>
                  <a:srgbClr val="FF0000"/>
                </a:solidFill>
                <a:latin typeface="Times New Roman" panose="02020603050405020304" pitchFamily="18" charset="0"/>
                <a:cs typeface="Times New Roman" panose="02020603050405020304" pitchFamily="18" charset="0"/>
              </a:rPr>
              <a:t>FİRMALARIN DAVET EDİLMESİ</a:t>
            </a:r>
            <a:endParaRPr lang="tr-TR" sz="2200" b="1" dirty="0">
              <a:ln w="3175" cmpd="sng">
                <a:noFill/>
              </a:ln>
              <a:solidFill>
                <a:srgbClr val="FF0000"/>
              </a:solidFill>
              <a:latin typeface="Times New Roman" panose="02020603050405020304" pitchFamily="18" charset="0"/>
              <a:cs typeface="Times New Roman" panose="02020603050405020304" pitchFamily="18" charset="0"/>
            </a:endParaRPr>
          </a:p>
        </p:txBody>
      </p:sp>
      <p:pic>
        <p:nvPicPr>
          <p:cNvPr id="6" name="Resim 5"/>
          <p:cNvPicPr>
            <a:picLocks noChangeAspect="1"/>
          </p:cNvPicPr>
          <p:nvPr/>
        </p:nvPicPr>
        <p:blipFill>
          <a:blip r:embed="rId2"/>
          <a:stretch>
            <a:fillRect/>
          </a:stretch>
        </p:blipFill>
        <p:spPr>
          <a:xfrm>
            <a:off x="1295453" y="599708"/>
            <a:ext cx="9761651" cy="518563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7" name="Ok: Sağ 12">
            <a:extLst>
              <a:ext uri="{FF2B5EF4-FFF2-40B4-BE49-F238E27FC236}">
                <a16:creationId xmlns:a16="http://schemas.microsoft.com/office/drawing/2014/main" xmlns="" id="{8FA486F7-6CD2-43A0-A3C4-0B8728683D39}"/>
              </a:ext>
            </a:extLst>
          </p:cNvPr>
          <p:cNvSpPr/>
          <p:nvPr/>
        </p:nvSpPr>
        <p:spPr>
          <a:xfrm rot="10800000">
            <a:off x="9226440" y="3803938"/>
            <a:ext cx="673699" cy="34603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sp>
        <p:nvSpPr>
          <p:cNvPr id="8" name="Ok: Sağ 12">
            <a:extLst>
              <a:ext uri="{FF2B5EF4-FFF2-40B4-BE49-F238E27FC236}">
                <a16:creationId xmlns:a16="http://schemas.microsoft.com/office/drawing/2014/main" xmlns="" id="{8FA486F7-6CD2-43A0-A3C4-0B8728683D39}"/>
              </a:ext>
            </a:extLst>
          </p:cNvPr>
          <p:cNvSpPr/>
          <p:nvPr/>
        </p:nvSpPr>
        <p:spPr>
          <a:xfrm rot="10800000">
            <a:off x="9226440" y="4415576"/>
            <a:ext cx="673699" cy="34603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sp>
        <p:nvSpPr>
          <p:cNvPr id="10" name="Ok: Sağ 12">
            <a:extLst>
              <a:ext uri="{FF2B5EF4-FFF2-40B4-BE49-F238E27FC236}">
                <a16:creationId xmlns:a16="http://schemas.microsoft.com/office/drawing/2014/main" xmlns="" id="{8FA486F7-6CD2-43A0-A3C4-0B8728683D39}"/>
              </a:ext>
            </a:extLst>
          </p:cNvPr>
          <p:cNvSpPr/>
          <p:nvPr/>
        </p:nvSpPr>
        <p:spPr>
          <a:xfrm rot="10800000">
            <a:off x="9226438" y="4927441"/>
            <a:ext cx="673699" cy="34603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sp>
        <p:nvSpPr>
          <p:cNvPr id="11" name="Yuvarlatılmış Dikdörtgen 10"/>
          <p:cNvSpPr/>
          <p:nvPr/>
        </p:nvSpPr>
        <p:spPr>
          <a:xfrm>
            <a:off x="5820508" y="3596054"/>
            <a:ext cx="4317023" cy="1872761"/>
          </a:xfrm>
          <a:prstGeom prst="roundRect">
            <a:avLst/>
          </a:prstGeom>
          <a:noFill/>
          <a:ln>
            <a:solidFill>
              <a:schemeClr val="accent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no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41C0AA5-BE72-46A5-9163-B24B1152BADB}"/>
              </a:ext>
            </a:extLst>
          </p:cNvPr>
          <p:cNvSpPr>
            <a:spLocks noGrp="1"/>
          </p:cNvSpPr>
          <p:nvPr>
            <p:ph type="title"/>
          </p:nvPr>
        </p:nvSpPr>
        <p:spPr>
          <a:xfrm>
            <a:off x="526970" y="220098"/>
            <a:ext cx="4547949" cy="1152630"/>
          </a:xfrm>
          <a:solidFill>
            <a:schemeClr val="bg1"/>
          </a:solidFill>
        </p:spPr>
        <p:txBody>
          <a:bodyPr>
            <a:normAutofit/>
          </a:bodyPr>
          <a:lstStyle/>
          <a:p>
            <a:pPr algn="ctr">
              <a:lnSpc>
                <a:spcPct val="90000"/>
              </a:lnSpc>
            </a:pPr>
            <a:r>
              <a:rPr lang="tr-TR" sz="3300" b="1" dirty="0" smtClean="0">
                <a:solidFill>
                  <a:srgbClr val="FF0000"/>
                </a:solidFill>
                <a:latin typeface="Times New Roman" panose="02020603050405020304" pitchFamily="18" charset="0"/>
                <a:cs typeface="Times New Roman" panose="02020603050405020304" pitchFamily="18" charset="0"/>
              </a:rPr>
              <a:t>21/F </a:t>
            </a:r>
            <a:r>
              <a:rPr lang="tr-TR" sz="3300" b="1" dirty="0">
                <a:solidFill>
                  <a:srgbClr val="FF0000"/>
                </a:solidFill>
                <a:latin typeface="Times New Roman" panose="02020603050405020304" pitchFamily="18" charset="0"/>
                <a:cs typeface="Times New Roman" panose="02020603050405020304" pitchFamily="18" charset="0"/>
              </a:rPr>
              <a:t/>
            </a:r>
            <a:br>
              <a:rPr lang="tr-TR" sz="3300" b="1" dirty="0">
                <a:solidFill>
                  <a:srgbClr val="FF0000"/>
                </a:solidFill>
                <a:latin typeface="Times New Roman" panose="02020603050405020304" pitchFamily="18" charset="0"/>
                <a:cs typeface="Times New Roman" panose="02020603050405020304" pitchFamily="18" charset="0"/>
              </a:rPr>
            </a:br>
            <a:r>
              <a:rPr lang="tr-TR" sz="3300" b="1" dirty="0">
                <a:solidFill>
                  <a:srgbClr val="FF0000"/>
                </a:solidFill>
                <a:latin typeface="Times New Roman" panose="02020603050405020304" pitchFamily="18" charset="0"/>
                <a:cs typeface="Times New Roman" panose="02020603050405020304" pitchFamily="18" charset="0"/>
              </a:rPr>
              <a:t>E-İHALE </a:t>
            </a:r>
            <a:r>
              <a:rPr lang="tr-TR" sz="3300" b="1" dirty="0" smtClean="0">
                <a:solidFill>
                  <a:srgbClr val="FF0000"/>
                </a:solidFill>
                <a:latin typeface="Times New Roman" panose="02020603050405020304" pitchFamily="18" charset="0"/>
                <a:cs typeface="Times New Roman" panose="02020603050405020304" pitchFamily="18" charset="0"/>
              </a:rPr>
              <a:t>SÜREÇLERİ</a:t>
            </a:r>
            <a:endParaRPr lang="tr-TR" sz="3300" b="1" dirty="0">
              <a:solidFill>
                <a:srgbClr val="FF0000"/>
              </a:solidFill>
              <a:latin typeface="Times New Roman" panose="02020603050405020304" pitchFamily="18" charset="0"/>
              <a:cs typeface="Times New Roman" panose="02020603050405020304" pitchFamily="18" charset="0"/>
            </a:endParaRPr>
          </a:p>
        </p:txBody>
      </p:sp>
      <p:sp>
        <p:nvSpPr>
          <p:cNvPr id="9" name="Content Placeholder 8">
            <a:extLst>
              <a:ext uri="{FF2B5EF4-FFF2-40B4-BE49-F238E27FC236}">
                <a16:creationId xmlns:a16="http://schemas.microsoft.com/office/drawing/2014/main" xmlns="" id="{D3EB4F00-741E-482E-B83F-2C0B8E8EDA91}"/>
              </a:ext>
            </a:extLst>
          </p:cNvPr>
          <p:cNvSpPr>
            <a:spLocks noGrp="1"/>
          </p:cNvSpPr>
          <p:nvPr>
            <p:ph idx="1"/>
          </p:nvPr>
        </p:nvSpPr>
        <p:spPr>
          <a:xfrm>
            <a:off x="802178" y="2261420"/>
            <a:ext cx="4571680" cy="3637935"/>
          </a:xfrm>
        </p:spPr>
        <p:txBody>
          <a:bodyPr>
            <a:normAutofit/>
          </a:bodyPr>
          <a:lstStyle/>
          <a:p>
            <a:pPr marL="0" indent="0" algn="ctr">
              <a:buNone/>
            </a:pPr>
            <a:endParaRPr lang="tr-TR" sz="2800" b="1" dirty="0" smtClean="0">
              <a:solidFill>
                <a:schemeClr val="bg1"/>
              </a:solidFill>
              <a:latin typeface="Times New Roman" panose="02020603050405020304" pitchFamily="18" charset="0"/>
              <a:cs typeface="Times New Roman" panose="02020603050405020304" pitchFamily="18" charset="0"/>
            </a:endParaRPr>
          </a:p>
          <a:p>
            <a:pPr marL="0" indent="0" algn="ctr">
              <a:buNone/>
            </a:pPr>
            <a:r>
              <a:rPr lang="tr-TR" sz="2800" b="1" dirty="0" smtClean="0">
                <a:latin typeface="Times New Roman" panose="02020603050405020304" pitchFamily="18" charset="0"/>
                <a:cs typeface="Times New Roman" panose="02020603050405020304" pitchFamily="18" charset="0"/>
              </a:rPr>
              <a:t>TEKLİF DEĞERLENDİRME</a:t>
            </a:r>
            <a:endParaRPr lang="tr-TR" sz="2800" b="1" dirty="0">
              <a:latin typeface="Times New Roman" panose="02020603050405020304" pitchFamily="18" charset="0"/>
              <a:cs typeface="Times New Roman" panose="02020603050405020304" pitchFamily="18" charset="0"/>
            </a:endParaRPr>
          </a:p>
        </p:txBody>
      </p:sp>
      <p:pic>
        <p:nvPicPr>
          <p:cNvPr id="5" name="İçerik Yer Tutucusu 4" descr="Sınıf">
            <a:extLst>
              <a:ext uri="{FF2B5EF4-FFF2-40B4-BE49-F238E27FC236}">
                <a16:creationId xmlns:a16="http://schemas.microsoft.com/office/drawing/2014/main" xmlns="" id="{9B993B5B-C1B1-4569-B830-505E4BC567EE}"/>
              </a:ext>
            </a:extLst>
          </p:cNvPr>
          <p:cNvPicPr>
            <a:picLocks noChangeAspect="1"/>
          </p:cNvPicPr>
          <p:nvPr/>
        </p:nvPicPr>
        <p:blipFill>
          <a:blip r:embed="rId2">
            <a:extLst>
              <a:ext uri="{96DAC541-7B7A-43D3-8B79-37D633B846F1}">
                <asvg:svgBlip xmlns="" xmlns:asvg="http://schemas.microsoft.com/office/drawing/2016/SVG/main" r:embed="rId4"/>
              </a:ext>
            </a:extLst>
          </a:blip>
          <a:stretch>
            <a:fillRect/>
          </a:stretch>
        </p:blipFill>
        <p:spPr>
          <a:xfrm>
            <a:off x="5786077" y="796413"/>
            <a:ext cx="5102943" cy="5102943"/>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9383752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42545" y="2086174"/>
            <a:ext cx="11017827" cy="4411341"/>
          </a:xfrm>
        </p:spPr>
        <p:txBody>
          <a:bodyPr>
            <a:normAutofit/>
          </a:bodyPr>
          <a:lstStyle/>
          <a:p>
            <a:pPr>
              <a:buNone/>
            </a:pPr>
            <a:r>
              <a:rPr lang="tr-TR" sz="2400" dirty="0" smtClean="0">
                <a:latin typeface="Times New Roman" panose="02020603050405020304" pitchFamily="18" charset="0"/>
                <a:cs typeface="Times New Roman" panose="02020603050405020304" pitchFamily="18" charset="0"/>
              </a:rPr>
              <a:t>Pazarlık usulü ihalelerde ihale tarihi ve saatinde komisyon başkanı tarafından, </a:t>
            </a:r>
          </a:p>
          <a:p>
            <a:pPr>
              <a:buFont typeface="Wingdings" panose="05000000000000000000" pitchFamily="2" charset="2"/>
              <a:buChar char="v"/>
            </a:pPr>
            <a:r>
              <a:rPr lang="tr-TR" sz="2400" dirty="0" smtClean="0">
                <a:latin typeface="Times New Roman" panose="02020603050405020304" pitchFamily="18" charset="0"/>
                <a:cs typeface="Times New Roman" panose="02020603050405020304" pitchFamily="18" charset="0"/>
              </a:rPr>
              <a:t>EKAP sisteminde sırasıyla tüm teklifler açılır.</a:t>
            </a:r>
          </a:p>
          <a:p>
            <a:pPr>
              <a:buFont typeface="Wingdings" panose="05000000000000000000" pitchFamily="2" charset="2"/>
              <a:buChar char="v"/>
            </a:pPr>
            <a:r>
              <a:rPr lang="tr-TR" sz="2400" dirty="0" smtClean="0">
                <a:latin typeface="Times New Roman" panose="02020603050405020304" pitchFamily="18" charset="0"/>
                <a:cs typeface="Times New Roman" panose="02020603050405020304" pitchFamily="18" charset="0"/>
              </a:rPr>
              <a:t>İsteklilerin sunmuş oldukları yeterlik bilgileri tabloları incelenir. İstenilen evrakların beyan edilip edilmediğine bakılır. </a:t>
            </a:r>
          </a:p>
          <a:p>
            <a:pPr>
              <a:buFont typeface="Wingdings" panose="05000000000000000000" pitchFamily="2" charset="2"/>
              <a:buChar char="v"/>
            </a:pPr>
            <a:r>
              <a:rPr lang="tr-TR" sz="2400" dirty="0" smtClean="0">
                <a:latin typeface="Times New Roman" panose="02020603050405020304" pitchFamily="18" charset="0"/>
                <a:cs typeface="Times New Roman" panose="02020603050405020304" pitchFamily="18" charset="0"/>
              </a:rPr>
              <a:t>Geçici teminatların uygunluğu kontrol edilir.</a:t>
            </a:r>
          </a:p>
        </p:txBody>
      </p:sp>
      <p:sp>
        <p:nvSpPr>
          <p:cNvPr id="2" name="Dikdörtgen 1"/>
          <p:cNvSpPr/>
          <p:nvPr/>
        </p:nvSpPr>
        <p:spPr>
          <a:xfrm>
            <a:off x="3388532" y="351665"/>
            <a:ext cx="4201599" cy="461665"/>
          </a:xfrm>
          <a:prstGeom prst="rect">
            <a:avLst/>
          </a:prstGeom>
        </p:spPr>
        <p:txBody>
          <a:bodyPr wrap="none">
            <a:spAutoFit/>
          </a:bodyPr>
          <a:lstStyle/>
          <a:p>
            <a:pPr algn="ctr"/>
            <a:r>
              <a:rPr lang="tr-TR" sz="2400" b="1" dirty="0">
                <a:solidFill>
                  <a:srgbClr val="FF0000"/>
                </a:solidFill>
                <a:latin typeface="Times New Roman" panose="02020603050405020304" pitchFamily="18" charset="0"/>
                <a:cs typeface="Times New Roman" panose="02020603050405020304" pitchFamily="18" charset="0"/>
              </a:rPr>
              <a:t>TEKLİF DEĞERLENDİRME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42545" y="2086174"/>
            <a:ext cx="11017827" cy="4411341"/>
          </a:xfrm>
        </p:spPr>
        <p:txBody>
          <a:bodyPr>
            <a:normAutofit/>
          </a:bodyPr>
          <a:lstStyle/>
          <a:p>
            <a:pPr>
              <a:buNone/>
            </a:pPr>
            <a:r>
              <a:rPr lang="tr-TR" sz="2400" dirty="0">
                <a:latin typeface="Times New Roman" panose="02020603050405020304" pitchFamily="18" charset="0"/>
                <a:cs typeface="Times New Roman" panose="02020603050405020304" pitchFamily="18" charset="0"/>
              </a:rPr>
              <a:t>Bu kontrollerin ardından teklifleri komisyon tarafından geçerli sayılan isteklilerden  </a:t>
            </a:r>
            <a:r>
              <a:rPr lang="tr-TR" sz="2400" u="sng" dirty="0">
                <a:latin typeface="Times New Roman" panose="02020603050405020304" pitchFamily="18" charset="0"/>
                <a:cs typeface="Times New Roman" panose="02020603050405020304" pitchFamily="18" charset="0"/>
              </a:rPr>
              <a:t>‘Son Fiyat Tekliflerini’ </a:t>
            </a:r>
            <a:r>
              <a:rPr lang="tr-TR" sz="2400" dirty="0">
                <a:latin typeface="Times New Roman" panose="02020603050405020304" pitchFamily="18" charset="0"/>
                <a:cs typeface="Times New Roman" panose="02020603050405020304" pitchFamily="18" charset="0"/>
              </a:rPr>
              <a:t>sunmaları için 2. bir </a:t>
            </a:r>
            <a:r>
              <a:rPr lang="tr-TR" sz="2400" dirty="0" smtClean="0">
                <a:latin typeface="Times New Roman" panose="02020603050405020304" pitchFamily="18" charset="0"/>
                <a:cs typeface="Times New Roman" panose="02020603050405020304" pitchFamily="18" charset="0"/>
              </a:rPr>
              <a:t>e-tebligat </a:t>
            </a:r>
            <a:r>
              <a:rPr lang="tr-TR" sz="2400" dirty="0">
                <a:latin typeface="Times New Roman" panose="02020603050405020304" pitchFamily="18" charset="0"/>
                <a:cs typeface="Times New Roman" panose="02020603050405020304" pitchFamily="18" charset="0"/>
              </a:rPr>
              <a:t>gönderilir.</a:t>
            </a:r>
          </a:p>
          <a:p>
            <a:pPr>
              <a:buNone/>
            </a:pPr>
            <a:r>
              <a:rPr lang="tr-TR" sz="2400" dirty="0">
                <a:latin typeface="Times New Roman" panose="02020603050405020304" pitchFamily="18" charset="0"/>
                <a:cs typeface="Times New Roman" panose="02020603050405020304" pitchFamily="18" charset="0"/>
              </a:rPr>
              <a:t>Buradaki önemli husus sistemin de uyardığı üzere, firmalar tekliflerini ilk teklif fiyatlarından aşağı olmamak üzere yapmalıdırlar.</a:t>
            </a:r>
          </a:p>
          <a:p>
            <a:pPr>
              <a:buNone/>
            </a:pPr>
            <a:r>
              <a:rPr lang="tr-TR" sz="2400" dirty="0">
                <a:latin typeface="Times New Roman" panose="02020603050405020304" pitchFamily="18" charset="0"/>
                <a:cs typeface="Times New Roman" panose="02020603050405020304" pitchFamily="18" charset="0"/>
              </a:rPr>
              <a:t>İkinci teklifler, komisyonun uygun gördüğü ve firmaların ikinci tekliflerini hazırlamaya yetecek vakit göz önünde bulundurularak uygun bir süre verilerek istenir.</a:t>
            </a:r>
          </a:p>
        </p:txBody>
      </p:sp>
      <p:sp>
        <p:nvSpPr>
          <p:cNvPr id="2" name="Dikdörtgen 1"/>
          <p:cNvSpPr/>
          <p:nvPr/>
        </p:nvSpPr>
        <p:spPr>
          <a:xfrm>
            <a:off x="3423701" y="351665"/>
            <a:ext cx="4201599" cy="461665"/>
          </a:xfrm>
          <a:prstGeom prst="rect">
            <a:avLst/>
          </a:prstGeom>
        </p:spPr>
        <p:txBody>
          <a:bodyPr wrap="none">
            <a:spAutoFit/>
          </a:bodyPr>
          <a:lstStyle/>
          <a:p>
            <a:pPr algn="ctr"/>
            <a:r>
              <a:rPr lang="tr-TR" sz="2400" b="1" dirty="0">
                <a:solidFill>
                  <a:srgbClr val="FF0000"/>
                </a:solidFill>
                <a:latin typeface="Times New Roman" panose="02020603050405020304" pitchFamily="18" charset="0"/>
                <a:cs typeface="Times New Roman" panose="02020603050405020304" pitchFamily="18" charset="0"/>
              </a:rPr>
              <a:t>TEKLİF DEĞERLENDİRME</a:t>
            </a:r>
          </a:p>
        </p:txBody>
      </p:sp>
    </p:spTree>
    <p:extLst>
      <p:ext uri="{BB962C8B-B14F-4D97-AF65-F5344CB8AC3E}">
        <p14:creationId xmlns:p14="http://schemas.microsoft.com/office/powerpoint/2010/main" val="6390779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Resim 3"/>
          <p:cNvPicPr>
            <a:picLocks noChangeAspect="1"/>
          </p:cNvPicPr>
          <p:nvPr/>
        </p:nvPicPr>
        <p:blipFill>
          <a:blip r:embed="rId2"/>
          <a:stretch>
            <a:fillRect/>
          </a:stretch>
        </p:blipFill>
        <p:spPr>
          <a:xfrm>
            <a:off x="1451579" y="923614"/>
            <a:ext cx="9475122" cy="5033418"/>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Ok: Sağ 12">
            <a:extLst>
              <a:ext uri="{FF2B5EF4-FFF2-40B4-BE49-F238E27FC236}">
                <a16:creationId xmlns:a16="http://schemas.microsoft.com/office/drawing/2014/main" xmlns="" id="{8FA486F7-6CD2-43A0-A3C4-0B8728683D39}"/>
              </a:ext>
            </a:extLst>
          </p:cNvPr>
          <p:cNvSpPr/>
          <p:nvPr/>
        </p:nvSpPr>
        <p:spPr>
          <a:xfrm rot="10800000">
            <a:off x="9208854" y="3410103"/>
            <a:ext cx="673699" cy="34603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sp>
        <p:nvSpPr>
          <p:cNvPr id="6" name="Dikdörtgen 5"/>
          <p:cNvSpPr/>
          <p:nvPr/>
        </p:nvSpPr>
        <p:spPr>
          <a:xfrm>
            <a:off x="3933655" y="171569"/>
            <a:ext cx="4201599" cy="461665"/>
          </a:xfrm>
          <a:prstGeom prst="rect">
            <a:avLst/>
          </a:prstGeom>
        </p:spPr>
        <p:txBody>
          <a:bodyPr wrap="none">
            <a:spAutoFit/>
          </a:bodyPr>
          <a:lstStyle/>
          <a:p>
            <a:pPr algn="ctr"/>
            <a:r>
              <a:rPr lang="tr-TR" sz="2400" b="1" dirty="0">
                <a:solidFill>
                  <a:srgbClr val="FF0000"/>
                </a:solidFill>
                <a:latin typeface="Times New Roman" panose="02020603050405020304" pitchFamily="18" charset="0"/>
                <a:cs typeface="Times New Roman" panose="02020603050405020304" pitchFamily="18" charset="0"/>
              </a:rPr>
              <a:t>TEKLİF DEĞERLENDİRME</a:t>
            </a:r>
          </a:p>
        </p:txBody>
      </p:sp>
      <p:sp>
        <p:nvSpPr>
          <p:cNvPr id="7" name="Yuvarlatılmış Dikdörtgen 6"/>
          <p:cNvSpPr/>
          <p:nvPr/>
        </p:nvSpPr>
        <p:spPr>
          <a:xfrm>
            <a:off x="5758962" y="3191608"/>
            <a:ext cx="4325815" cy="85285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329401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lnSpcReduction="10000"/>
          </a:bodyPr>
          <a:lstStyle/>
          <a:p>
            <a:r>
              <a:rPr lang="tr-TR" sz="2400" dirty="0">
                <a:latin typeface="Times New Roman" panose="02020603050405020304" pitchFamily="18" charset="0"/>
                <a:cs typeface="Times New Roman" panose="02020603050405020304" pitchFamily="18" charset="0"/>
              </a:rPr>
              <a:t>Son teklifler alınır ve ihale en düşük teklifi veren istekli üzerinde bırakılarak yaklaşık maliyetin açıklanmasıyla oturum sonlandırılır.</a:t>
            </a:r>
          </a:p>
          <a:p>
            <a:r>
              <a:rPr lang="tr-TR" sz="2400" dirty="0">
                <a:latin typeface="Times New Roman" panose="02020603050405020304" pitchFamily="18" charset="0"/>
                <a:cs typeface="Times New Roman" panose="02020603050405020304" pitchFamily="18" charset="0"/>
              </a:rPr>
              <a:t>İhale yetkilisi, karar tarihini izleyen en geç 5 gün içinde ihale kararını onaylar veya gerekçesini açıkça belirterek iptal de edebilir.</a:t>
            </a:r>
          </a:p>
          <a:p>
            <a:r>
              <a:rPr lang="tr-TR" sz="2400" dirty="0">
                <a:latin typeface="Times New Roman" panose="02020603050405020304" pitchFamily="18" charset="0"/>
                <a:cs typeface="Times New Roman" panose="02020603050405020304" pitchFamily="18" charset="0"/>
              </a:rPr>
              <a:t>Karar 3 gün içinde firmalara bildirilmelidir.</a:t>
            </a:r>
          </a:p>
          <a:p>
            <a:r>
              <a:rPr lang="tr-TR" sz="2400" dirty="0">
                <a:latin typeface="Times New Roman" panose="02020603050405020304" pitchFamily="18" charset="0"/>
                <a:cs typeface="Times New Roman" panose="02020603050405020304" pitchFamily="18" charset="0"/>
              </a:rPr>
              <a:t>Pazarlık usulü ihalede 10 günlük itiraz süresinin sona ermesiyle sözleşmeye davet yapılır ve 10 günlük sözleşme imzalama süresi başlar.</a:t>
            </a:r>
          </a:p>
        </p:txBody>
      </p:sp>
      <p:sp>
        <p:nvSpPr>
          <p:cNvPr id="4" name="Dikdörtgen 3"/>
          <p:cNvSpPr/>
          <p:nvPr/>
        </p:nvSpPr>
        <p:spPr>
          <a:xfrm>
            <a:off x="3845732" y="281326"/>
            <a:ext cx="4201599" cy="461665"/>
          </a:xfrm>
          <a:prstGeom prst="rect">
            <a:avLst/>
          </a:prstGeom>
        </p:spPr>
        <p:txBody>
          <a:bodyPr wrap="none">
            <a:spAutoFit/>
          </a:bodyPr>
          <a:lstStyle/>
          <a:p>
            <a:pPr algn="ctr"/>
            <a:r>
              <a:rPr lang="tr-TR" sz="2400" b="1" dirty="0">
                <a:solidFill>
                  <a:srgbClr val="FF0000"/>
                </a:solidFill>
                <a:latin typeface="Times New Roman" panose="02020603050405020304" pitchFamily="18" charset="0"/>
                <a:cs typeface="Times New Roman" panose="02020603050405020304" pitchFamily="18" charset="0"/>
              </a:rPr>
              <a:t>TEKLİF DEĞERLENDİRME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Resim 3"/>
          <p:cNvPicPr>
            <a:picLocks noChangeAspect="1"/>
          </p:cNvPicPr>
          <p:nvPr/>
        </p:nvPicPr>
        <p:blipFill>
          <a:blip r:embed="rId2"/>
          <a:stretch>
            <a:fillRect/>
          </a:stretch>
        </p:blipFill>
        <p:spPr>
          <a:xfrm>
            <a:off x="1451579" y="830896"/>
            <a:ext cx="9475122" cy="5033418"/>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Ok: Sağ 12">
            <a:extLst>
              <a:ext uri="{FF2B5EF4-FFF2-40B4-BE49-F238E27FC236}">
                <a16:creationId xmlns:a16="http://schemas.microsoft.com/office/drawing/2014/main" xmlns="" id="{8FA486F7-6CD2-43A0-A3C4-0B8728683D39}"/>
              </a:ext>
            </a:extLst>
          </p:cNvPr>
          <p:cNvSpPr/>
          <p:nvPr/>
        </p:nvSpPr>
        <p:spPr>
          <a:xfrm rot="10800000">
            <a:off x="9191059" y="2433902"/>
            <a:ext cx="673699" cy="34603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sp>
        <p:nvSpPr>
          <p:cNvPr id="6" name="Dikdörtgen 5"/>
          <p:cNvSpPr/>
          <p:nvPr/>
        </p:nvSpPr>
        <p:spPr>
          <a:xfrm>
            <a:off x="2412093" y="171569"/>
            <a:ext cx="7244740" cy="461665"/>
          </a:xfrm>
          <a:prstGeom prst="rect">
            <a:avLst/>
          </a:prstGeom>
        </p:spPr>
        <p:txBody>
          <a:bodyPr wrap="none">
            <a:spAutoFit/>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KESİNLEŞEN KARAR VE SÖZLEŞMEYE DAVET </a:t>
            </a:r>
            <a:endParaRPr lang="tr-TR" sz="2400" b="1" dirty="0">
              <a:solidFill>
                <a:srgbClr val="FF0000"/>
              </a:solidFill>
              <a:latin typeface="Times New Roman" panose="02020603050405020304" pitchFamily="18" charset="0"/>
              <a:cs typeface="Times New Roman" panose="02020603050405020304" pitchFamily="18" charset="0"/>
            </a:endParaRPr>
          </a:p>
        </p:txBody>
      </p:sp>
      <p:sp>
        <p:nvSpPr>
          <p:cNvPr id="7" name="Yuvarlatılmış Dikdörtgen 6"/>
          <p:cNvSpPr/>
          <p:nvPr/>
        </p:nvSpPr>
        <p:spPr>
          <a:xfrm>
            <a:off x="5451231" y="1960684"/>
            <a:ext cx="4686300" cy="129246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8973802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sz="2400" dirty="0" smtClean="0">
                <a:latin typeface="Times New Roman" panose="02020603050405020304" pitchFamily="18" charset="0"/>
                <a:cs typeface="Times New Roman" panose="02020603050405020304" pitchFamily="18" charset="0"/>
              </a:rPr>
              <a:t>Üzerine ihale bırakılan isteklinin sözleşmeye davet edilmesi ile , 10 gün içerisinde sözleşme imzalanarak dosya sonuçlandırılır.</a:t>
            </a:r>
            <a:endParaRPr lang="tr-TR" sz="2400" dirty="0">
              <a:latin typeface="Times New Roman" panose="02020603050405020304" pitchFamily="18" charset="0"/>
              <a:cs typeface="Times New Roman" panose="02020603050405020304" pitchFamily="18" charset="0"/>
            </a:endParaRPr>
          </a:p>
        </p:txBody>
      </p:sp>
      <p:sp>
        <p:nvSpPr>
          <p:cNvPr id="4" name="Dikdörtgen 3"/>
          <p:cNvSpPr/>
          <p:nvPr/>
        </p:nvSpPr>
        <p:spPr>
          <a:xfrm>
            <a:off x="5007814" y="281326"/>
            <a:ext cx="1877438" cy="461665"/>
          </a:xfrm>
          <a:prstGeom prst="rect">
            <a:avLst/>
          </a:prstGeom>
        </p:spPr>
        <p:txBody>
          <a:bodyPr wrap="none">
            <a:spAutoFit/>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SÖZLEŞME</a:t>
            </a:r>
            <a:endParaRPr lang="tr-TR"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35053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93318" y="2147617"/>
            <a:ext cx="9603275" cy="3450613"/>
          </a:xfrm>
        </p:spPr>
        <p:txBody>
          <a:bodyPr>
            <a:normAutofit lnSpcReduction="10000"/>
          </a:bodyPr>
          <a:lstStyle/>
          <a:p>
            <a:pPr marL="0" indent="0">
              <a:buNone/>
            </a:pPr>
            <a:r>
              <a:rPr lang="tr-TR" sz="2400" dirty="0" smtClean="0">
                <a:solidFill>
                  <a:srgbClr val="FF0000"/>
                </a:solidFill>
                <a:latin typeface="Times New Roman" panose="02020603050405020304" pitchFamily="18" charset="0"/>
                <a:cs typeface="Times New Roman" panose="02020603050405020304" pitchFamily="18" charset="0"/>
              </a:rPr>
              <a:t>Özel Notlar</a:t>
            </a:r>
            <a:endParaRPr lang="tr-TR" sz="2400" dirty="0">
              <a:solidFill>
                <a:srgbClr val="FF0000"/>
              </a:solidFill>
              <a:latin typeface="Times New Roman" panose="02020603050405020304" pitchFamily="18" charset="0"/>
              <a:cs typeface="Times New Roman" panose="02020603050405020304" pitchFamily="18" charset="0"/>
            </a:endParaRPr>
          </a:p>
          <a:p>
            <a:pPr marL="0" indent="0">
              <a:buNone/>
            </a:pPr>
            <a:r>
              <a:rPr lang="tr-TR" sz="2400" dirty="0" smtClean="0">
                <a:solidFill>
                  <a:srgbClr val="FF0000"/>
                </a:solidFill>
                <a:latin typeface="Times New Roman" panose="02020603050405020304" pitchFamily="18" charset="0"/>
                <a:cs typeface="Times New Roman" panose="02020603050405020304" pitchFamily="18" charset="0"/>
              </a:rPr>
              <a:t> </a:t>
            </a:r>
            <a:r>
              <a:rPr lang="tr-TR" dirty="0"/>
              <a:t>21-b ve 21-f maddesine göre yapılan ihalelerde davet tarihi ile ilan tarihi arasında kaç gün olması gerektiği </a:t>
            </a:r>
            <a:r>
              <a:rPr lang="tr-TR" smtClean="0"/>
              <a:t>hakkında bir ile </a:t>
            </a:r>
            <a:r>
              <a:rPr lang="tr-TR" dirty="0"/>
              <a:t>ilgili bir süre zorunluluğu var mıdır</a:t>
            </a:r>
            <a:r>
              <a:rPr lang="tr-TR" dirty="0" smtClean="0"/>
              <a:t>?</a:t>
            </a:r>
            <a:endParaRPr lang="tr-TR" sz="2400" dirty="0">
              <a:latin typeface="Times New Roman" panose="02020603050405020304" pitchFamily="18" charset="0"/>
              <a:cs typeface="Times New Roman" panose="02020603050405020304" pitchFamily="18" charset="0"/>
            </a:endParaRPr>
          </a:p>
          <a:p>
            <a:pPr marL="0" indent="0">
              <a:buNone/>
            </a:pPr>
            <a:r>
              <a:rPr lang="tr-TR" sz="2400" dirty="0" err="1" smtClean="0">
                <a:solidFill>
                  <a:srgbClr val="FF0000"/>
                </a:solidFill>
                <a:latin typeface="Times New Roman" panose="02020603050405020304" pitchFamily="18" charset="0"/>
                <a:cs typeface="Times New Roman" panose="02020603050405020304" pitchFamily="18" charset="0"/>
              </a:rPr>
              <a:t>Cevap:</a:t>
            </a:r>
            <a:r>
              <a:rPr lang="tr-TR" dirty="0" err="1"/>
              <a:t>Gerek</a:t>
            </a:r>
            <a:r>
              <a:rPr lang="tr-TR" dirty="0"/>
              <a:t> Kamu İhale Kanununda gerekse ikincil mevzuatta, 4734 sayılı Kanunun 21 inci maddesinin (b), (c) ve (f) bentleri kapsamında ilan yapılmadan gerçekleştirilecek ihalelerde davet tarihi ile ilan tarihi arasında belirli bir sürenin bulunması hususunda herhangi bir düzenleme bulunmamaktadır</a:t>
            </a:r>
            <a:r>
              <a:rPr lang="tr-TR" dirty="0" smtClean="0"/>
              <a:t>.</a:t>
            </a:r>
          </a:p>
          <a:p>
            <a:pPr marL="0" indent="0">
              <a:buNone/>
            </a:pPr>
            <a:r>
              <a:rPr lang="tr-TR" dirty="0"/>
              <a:t>Karar No : 2012/UH.II-992</a:t>
            </a:r>
          </a:p>
          <a:p>
            <a:pPr marL="0" indent="0">
              <a:buNone/>
            </a:pPr>
            <a:endParaRPr lang="tr-TR" sz="2400" dirty="0">
              <a:latin typeface="Times New Roman" panose="02020603050405020304" pitchFamily="18" charset="0"/>
              <a:cs typeface="Times New Roman" panose="02020603050405020304" pitchFamily="18" charset="0"/>
            </a:endParaRPr>
          </a:p>
        </p:txBody>
      </p:sp>
      <p:sp>
        <p:nvSpPr>
          <p:cNvPr id="4" name="Dikdörtgen 3"/>
          <p:cNvSpPr/>
          <p:nvPr/>
        </p:nvSpPr>
        <p:spPr>
          <a:xfrm>
            <a:off x="804093" y="668188"/>
            <a:ext cx="10320069" cy="461665"/>
          </a:xfrm>
          <a:prstGeom prst="rect">
            <a:avLst/>
          </a:prstGeom>
        </p:spPr>
        <p:txBody>
          <a:bodyPr wrap="none">
            <a:spAutoFit/>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KİK KARARLARI İLE PAZARLIK USULÜ İHALE DEĞERLENDİRMESİ</a:t>
            </a:r>
            <a:endParaRPr lang="tr-TR"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38593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293318" y="2147617"/>
            <a:ext cx="9603275" cy="3450613"/>
          </a:xfrm>
        </p:spPr>
        <p:txBody>
          <a:bodyPr>
            <a:normAutofit/>
          </a:bodyPr>
          <a:lstStyle/>
          <a:p>
            <a:pPr marL="0" indent="0">
              <a:buNone/>
            </a:pPr>
            <a:r>
              <a:rPr lang="tr-TR" sz="2400" dirty="0">
                <a:solidFill>
                  <a:srgbClr val="FF0000"/>
                </a:solidFill>
                <a:latin typeface="Times New Roman" panose="02020603050405020304" pitchFamily="18" charset="0"/>
                <a:cs typeface="Times New Roman" panose="02020603050405020304" pitchFamily="18" charset="0"/>
              </a:rPr>
              <a:t>Soru: </a:t>
            </a:r>
            <a:r>
              <a:rPr lang="tr-TR" dirty="0" smtClean="0"/>
              <a:t>21-f </a:t>
            </a:r>
            <a:r>
              <a:rPr lang="tr-TR" dirty="0"/>
              <a:t>pazarlık usulü ile yapılan ihaleye 4 şirketin davet edilip bu şirketlerden sadece ikisinin teklif vermesi mevzuata uygun mudur? </a:t>
            </a:r>
            <a:endParaRPr lang="tr-TR" dirty="0" smtClean="0"/>
          </a:p>
          <a:p>
            <a:pPr marL="0" indent="0">
              <a:buNone/>
            </a:pPr>
            <a:endParaRPr lang="tr-TR" sz="2400" dirty="0">
              <a:solidFill>
                <a:srgbClr val="FF0000"/>
              </a:solidFill>
              <a:latin typeface="Times New Roman" panose="02020603050405020304" pitchFamily="18" charset="0"/>
              <a:cs typeface="Times New Roman" panose="02020603050405020304" pitchFamily="18" charset="0"/>
            </a:endParaRPr>
          </a:p>
          <a:p>
            <a:pPr marL="0" indent="0">
              <a:buNone/>
            </a:pPr>
            <a:r>
              <a:rPr lang="tr-TR" sz="2400" dirty="0">
                <a:solidFill>
                  <a:srgbClr val="FF0000"/>
                </a:solidFill>
                <a:latin typeface="Times New Roman" panose="02020603050405020304" pitchFamily="18" charset="0"/>
                <a:cs typeface="Times New Roman" panose="02020603050405020304" pitchFamily="18" charset="0"/>
              </a:rPr>
              <a:t>Cevap:</a:t>
            </a:r>
            <a:r>
              <a:rPr lang="tr-TR" dirty="0"/>
              <a:t>21-f pazarlık usulü ile yapılan ihaleye 4 şirketin davet edilip bu şirketlerden sadece ikisinin teklif vermesi mevzuata uygundur</a:t>
            </a:r>
            <a:r>
              <a:rPr lang="tr-TR" dirty="0" smtClean="0"/>
              <a:t>. Alınan teklif sayısı ile alakalı </a:t>
            </a:r>
            <a:r>
              <a:rPr lang="tr-TR" dirty="0" err="1" smtClean="0"/>
              <a:t>herhangibir</a:t>
            </a:r>
            <a:r>
              <a:rPr lang="tr-TR" dirty="0" smtClean="0"/>
              <a:t> kısıtlama bulunmamaktadır.</a:t>
            </a:r>
          </a:p>
          <a:p>
            <a:pPr marL="0" indent="0">
              <a:buNone/>
            </a:pPr>
            <a:r>
              <a:rPr lang="tr-TR" dirty="0"/>
              <a:t>Karar No : 2011/UH.I-1523</a:t>
            </a:r>
          </a:p>
        </p:txBody>
      </p:sp>
      <p:sp>
        <p:nvSpPr>
          <p:cNvPr id="4" name="Dikdörtgen 3"/>
          <p:cNvSpPr/>
          <p:nvPr/>
        </p:nvSpPr>
        <p:spPr>
          <a:xfrm>
            <a:off x="804093" y="668188"/>
            <a:ext cx="10320069" cy="461665"/>
          </a:xfrm>
          <a:prstGeom prst="rect">
            <a:avLst/>
          </a:prstGeom>
        </p:spPr>
        <p:txBody>
          <a:bodyPr wrap="none">
            <a:spAutoFit/>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KİK KARARLARI İLE PAZARLIK USULÜ İHALE DEĞERLENDİRMESİ</a:t>
            </a:r>
            <a:endParaRPr lang="tr-TR"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27320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9807" y="2031023"/>
            <a:ext cx="11869615" cy="3991708"/>
          </a:xfrm>
        </p:spPr>
        <p:txBody>
          <a:bodyPr>
            <a:normAutofit fontScale="85000" lnSpcReduction="20000"/>
          </a:bodyPr>
          <a:lstStyle/>
          <a:p>
            <a:pPr marL="0" indent="0">
              <a:buNone/>
            </a:pPr>
            <a:r>
              <a:rPr lang="tr-TR" sz="2400" dirty="0">
                <a:solidFill>
                  <a:srgbClr val="FF0000"/>
                </a:solidFill>
                <a:latin typeface="Times New Roman" panose="02020603050405020304" pitchFamily="18" charset="0"/>
                <a:cs typeface="Times New Roman" panose="02020603050405020304" pitchFamily="18" charset="0"/>
              </a:rPr>
              <a:t>Soru:</a:t>
            </a:r>
            <a:r>
              <a:rPr lang="tr-TR" sz="2100" dirty="0"/>
              <a:t>21-f usulüne göre yapılan pazarlık ihalelerinde en az kaç isteklinin teklif vermesi yeterlidir? </a:t>
            </a:r>
          </a:p>
          <a:p>
            <a:pPr marL="0" indent="0">
              <a:buNone/>
            </a:pPr>
            <a:r>
              <a:rPr lang="tr-TR" sz="2400" dirty="0" err="1">
                <a:solidFill>
                  <a:srgbClr val="FF0000"/>
                </a:solidFill>
                <a:latin typeface="Times New Roman" panose="02020603050405020304" pitchFamily="18" charset="0"/>
                <a:cs typeface="Times New Roman" panose="02020603050405020304" pitchFamily="18" charset="0"/>
              </a:rPr>
              <a:t>Cevap:</a:t>
            </a:r>
            <a:r>
              <a:rPr lang="tr-TR" sz="2100" dirty="0" err="1"/>
              <a:t>Başvuru</a:t>
            </a:r>
            <a:r>
              <a:rPr lang="tr-TR" sz="2100" dirty="0"/>
              <a:t> konusu ihale 4734 sayılı Kanun’un 21/f maddesi uyarınca pazarlık usulü ile yapılmış olup, </a:t>
            </a:r>
            <a:r>
              <a:rPr lang="tr-TR" sz="2100" b="1" u="sng" dirty="0"/>
              <a:t>ihaleye en az 3 istekli davet edilmesini öngören 21 inci maddenin 2 </a:t>
            </a:r>
            <a:r>
              <a:rPr lang="tr-TR" sz="2100" b="1" u="sng" dirty="0" err="1"/>
              <a:t>nci</a:t>
            </a:r>
            <a:r>
              <a:rPr lang="tr-TR" sz="2100" b="1" u="sng" dirty="0"/>
              <a:t> fıkrası hükmüne</a:t>
            </a:r>
            <a:r>
              <a:rPr lang="tr-TR" sz="2100" dirty="0"/>
              <a:t> uygun olarak ihaleye 4 istekli davet edilmiş ve 3 istekli yeterlik başvurusunda bulunmuştur.</a:t>
            </a:r>
          </a:p>
          <a:p>
            <a:pPr marL="0" indent="0">
              <a:buNone/>
            </a:pPr>
            <a:r>
              <a:rPr lang="tr-TR" sz="2100" dirty="0"/>
              <a:t>Anılan maddenin 6 </a:t>
            </a:r>
            <a:r>
              <a:rPr lang="tr-TR" sz="2100" dirty="0" err="1"/>
              <a:t>ncı</a:t>
            </a:r>
            <a:r>
              <a:rPr lang="tr-TR" sz="2100" dirty="0"/>
              <a:t> fıkrasında “(a), (d) ve (e) bentlerine göre yapılacak ihalelerde teklif veren istekli sayısının üçten az olması halinde ihale iptal edilir.” hükmü öngörülmüş olup</a:t>
            </a:r>
          </a:p>
          <a:p>
            <a:pPr marL="0" indent="0">
              <a:buNone/>
            </a:pPr>
            <a:r>
              <a:rPr lang="tr-TR" sz="2100" dirty="0"/>
              <a:t>21 inci maddenin (f) bendi uyarınca yapılan ihaleler için böyle bir hüküm getirilmemiştir.</a:t>
            </a:r>
          </a:p>
          <a:p>
            <a:pPr marL="0" indent="0">
              <a:buNone/>
            </a:pPr>
            <a:r>
              <a:rPr lang="tr-TR" sz="2100" dirty="0"/>
              <a:t>İncelenen ihalede yeterli görülen bir teklifin bulunması nedeniyle tek firmaya fiyat içeren teklif sunmaya ilişkin davet gönderilmesinde ve ihaleye tek teklif sunulmuş olmasında ihalenin iptalini gerektirir bir durum ve mevzuata aykırılık </a:t>
            </a:r>
            <a:r>
              <a:rPr lang="tr-TR" sz="2100" dirty="0" smtClean="0"/>
              <a:t>bulunmamaktadır.</a:t>
            </a:r>
          </a:p>
          <a:p>
            <a:pPr marL="0" indent="0">
              <a:buNone/>
            </a:pPr>
            <a:r>
              <a:rPr lang="tr-TR" dirty="0" smtClean="0"/>
              <a:t>Karar </a:t>
            </a:r>
            <a:r>
              <a:rPr lang="tr-TR" dirty="0"/>
              <a:t>No : 2006/UH.Z-751</a:t>
            </a:r>
          </a:p>
        </p:txBody>
      </p:sp>
      <p:sp>
        <p:nvSpPr>
          <p:cNvPr id="4" name="Dikdörtgen 3"/>
          <p:cNvSpPr/>
          <p:nvPr/>
        </p:nvSpPr>
        <p:spPr>
          <a:xfrm>
            <a:off x="804093" y="668188"/>
            <a:ext cx="10320069" cy="461665"/>
          </a:xfrm>
          <a:prstGeom prst="rect">
            <a:avLst/>
          </a:prstGeom>
        </p:spPr>
        <p:txBody>
          <a:bodyPr wrap="none">
            <a:spAutoFit/>
          </a:bodyPr>
          <a:lstStyle/>
          <a:p>
            <a:pPr algn="ctr"/>
            <a:r>
              <a:rPr lang="tr-TR" sz="2400" b="1" dirty="0" smtClean="0">
                <a:solidFill>
                  <a:srgbClr val="FF0000"/>
                </a:solidFill>
                <a:latin typeface="Times New Roman" panose="02020603050405020304" pitchFamily="18" charset="0"/>
                <a:cs typeface="Times New Roman" panose="02020603050405020304" pitchFamily="18" charset="0"/>
              </a:rPr>
              <a:t>KİK KARARLARI İLE PAZARLIK USULÜ İHALE DEĞERLENDİRMESİ</a:t>
            </a:r>
            <a:endParaRPr lang="tr-TR"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7886211"/>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TM10001114[[fn=Galeri]]</Template>
  <TotalTime>2680</TotalTime>
  <Words>753</Words>
  <Application>Microsoft Office PowerPoint</Application>
  <PresentationFormat>Özel</PresentationFormat>
  <Paragraphs>86</Paragraphs>
  <Slides>27</Slides>
  <Notes>0</Notes>
  <HiddenSlides>0</HiddenSlides>
  <MMClips>0</MMClips>
  <ScaleCrop>false</ScaleCrop>
  <HeadingPairs>
    <vt:vector size="4" baseType="variant">
      <vt:variant>
        <vt:lpstr>Tema</vt:lpstr>
      </vt:variant>
      <vt:variant>
        <vt:i4>1</vt:i4>
      </vt:variant>
      <vt:variant>
        <vt:lpstr>Slayt Başlıkları</vt:lpstr>
      </vt:variant>
      <vt:variant>
        <vt:i4>27</vt:i4>
      </vt:variant>
    </vt:vector>
  </HeadingPairs>
  <TitlesOfParts>
    <vt:vector size="28" baseType="lpstr">
      <vt:lpstr>Gallery</vt:lpstr>
      <vt:lpstr>Pazarlık usulü ile Elektronik ihale süreci </vt:lpstr>
      <vt:lpstr>PowerPoint Sunusu</vt:lpstr>
      <vt:lpstr>PowerPoint Sunusu</vt:lpstr>
      <vt:lpstr>21/F ÖZELLİKLERİ</vt:lpstr>
      <vt:lpstr>Uygulamalı  EKAP İŞLEMLERİ</vt:lpstr>
      <vt:lpstr>1. ADIM    ihale kayıt</vt:lpstr>
      <vt:lpstr>2. ADIM    ihale kaPSAMI</vt:lpstr>
      <vt:lpstr>3. ADIM    TÜR VE USÜL</vt:lpstr>
      <vt:lpstr>4. ADIM İHALE BİLGİLERİ</vt:lpstr>
      <vt:lpstr>5. ADIM     Özet ve kayıt</vt:lpstr>
      <vt:lpstr>6. ADIM    ihale kayıt</vt:lpstr>
      <vt:lpstr>7. ADIM İHALE BİLGİLERİ    ihale kayıt</vt:lpstr>
      <vt:lpstr>8. ADIM ÖZET VE KAYIT</vt:lpstr>
      <vt:lpstr>PowerPoint Sunusu</vt:lpstr>
      <vt:lpstr>FİRMALARIN DAVET EDİLMESİ</vt:lpstr>
      <vt:lpstr>FİRMALARIN DAVET EDİLMESİ</vt:lpstr>
      <vt:lpstr>PowerPoint Sunusu</vt:lpstr>
      <vt:lpstr>21/F  E-İHALE SÜREÇLERİ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Elektronik ihale nedir? Nasıl kullanılır?</dc:title>
  <dc:creator>Esra Dilşad Sirikçi</dc:creator>
  <cp:lastModifiedBy>lenovo</cp:lastModifiedBy>
  <cp:revision>104</cp:revision>
  <dcterms:created xsi:type="dcterms:W3CDTF">2021-10-10T13:06:25Z</dcterms:created>
  <dcterms:modified xsi:type="dcterms:W3CDTF">2022-11-16T19:30:22Z</dcterms:modified>
</cp:coreProperties>
</file>