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0" autoAdjust="0"/>
  </p:normalViewPr>
  <p:slideViewPr>
    <p:cSldViewPr>
      <p:cViewPr varScale="1">
        <p:scale>
          <a:sx n="112" d="100"/>
          <a:sy n="112" d="100"/>
        </p:scale>
        <p:origin x="162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7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pPr rtl="0"/>
            <a:fld id="{B9506B18-06EB-4656-BC1B-34361FC614FE}" type="datetime1">
              <a:rPr lang="tr-TR" smtClean="0"/>
              <a:t>11.10.2022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pPr rtl="0"/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pPr rtl="0"/>
            <a:fld id="{10672D4C-A99E-49DD-8A16-1D19942316C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pPr rtl="0"/>
            <a:fld id="{544934F2-0424-4FEB-B7C5-9CA6E48861F8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rtl="0"/>
            <a:endParaRPr lang="tr-TR" noProof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pPr rtl="0"/>
            <a:fld id="{5257B995-136A-4A15-87A5-26420C3C1021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257B995-136A-4A15-87A5-26420C3C102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Dikdörtgen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Dikdörtgen 15"/>
            <p:cNvSpPr/>
            <p:nvPr userDrawn="1"/>
          </p:nvSpPr>
          <p:spPr>
            <a:xfrm>
              <a:off x="0" y="5184648"/>
              <a:ext cx="9144000" cy="1673352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14" name="Dikdörtgen 13"/>
            <p:cNvSpPr/>
            <p:nvPr userDrawn="1"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8" name="Dikdörtgen 7"/>
            <p:cNvSpPr/>
            <p:nvPr userDrawn="1"/>
          </p:nvSpPr>
          <p:spPr>
            <a:xfrm>
              <a:off x="0" y="3352801"/>
              <a:ext cx="9144000" cy="182756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cxnSp>
          <p:nvCxnSpPr>
            <p:cNvPr id="11" name="Düz Bağlayıcı 10"/>
            <p:cNvCxnSpPr/>
            <p:nvPr/>
          </p:nvCxnSpPr>
          <p:spPr>
            <a:xfrm>
              <a:off x="0" y="5181600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Başlık 11"/>
          <p:cNvSpPr>
            <a:spLocks noGrp="1"/>
          </p:cNvSpPr>
          <p:nvPr>
            <p:ph type="ctrTitle"/>
          </p:nvPr>
        </p:nvSpPr>
        <p:spPr>
          <a:xfrm>
            <a:off x="455676" y="3373031"/>
            <a:ext cx="8229600" cy="2043684"/>
          </a:xfrm>
          <a:noFill/>
        </p:spPr>
        <p:txBody>
          <a:bodyPr rtlCol="0" anchor="b" anchorCtr="0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 kern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13" name="Alt Başlık 12"/>
          <p:cNvSpPr>
            <a:spLocks noGrp="1"/>
          </p:cNvSpPr>
          <p:nvPr>
            <p:ph type="subTitle" idx="1" hasCustomPrompt="1"/>
          </p:nvPr>
        </p:nvSpPr>
        <p:spPr>
          <a:xfrm>
            <a:off x="566801" y="5429252"/>
            <a:ext cx="8129524" cy="757517"/>
          </a:xfrm>
        </p:spPr>
        <p:txBody>
          <a:bodyPr rtlCol="0"/>
          <a:lstStyle>
            <a:lvl1pPr marL="0" indent="0" algn="l">
              <a:buNone/>
              <a:defRPr sz="16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tr-TR" noProof="0"/>
              <a:t>Asıl alt başlık stilini düzenlemek için tıklatın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</p:spPr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Dikdörtgen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0761F2-C562-4D8D-93FA-52954A847661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5" name="Dikdörtgen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6" name="Dikdörtgen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Dikdörtgen 6"/>
            <p:cNvPicPr>
              <a:picLocks noChangeAspect="1"/>
            </p:cNvPicPr>
            <p:nvPr/>
          </p:nvPicPr>
          <p:blipFill>
            <a:blip r:embed="rId2">
              <a:duotone>
                <a:schemeClr val="accent3"/>
                <a:srgbClr val="FFFFFF"/>
              </a:duotone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Dikdörtgen 8"/>
            <p:cNvSpPr/>
            <p:nvPr userDrawn="1"/>
          </p:nvSpPr>
          <p:spPr>
            <a:xfrm>
              <a:off x="0" y="342900"/>
              <a:ext cx="9144000" cy="61722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40000"/>
                  </a:schemeClr>
                </a:gs>
                <a:gs pos="0">
                  <a:schemeClr val="accent5">
                    <a:alpha val="90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13" name="Dikdörtgen 12"/>
            <p:cNvSpPr/>
            <p:nvPr userDrawn="1"/>
          </p:nvSpPr>
          <p:spPr>
            <a:xfrm>
              <a:off x="0" y="457200"/>
              <a:ext cx="9144000" cy="5943600"/>
            </a:xfrm>
            <a:prstGeom prst="rect">
              <a:avLst/>
            </a:prstGeom>
            <a:gradFill flip="none" rotWithShape="1">
              <a:gsLst>
                <a:gs pos="39000">
                  <a:schemeClr val="accent5">
                    <a:alpha val="25000"/>
                  </a:schemeClr>
                </a:gs>
                <a:gs pos="100000">
                  <a:schemeClr val="accent3">
                    <a:alpha val="2500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cxnSp>
          <p:nvCxnSpPr>
            <p:cNvPr id="11" name="Düz Bağlayıcı 10"/>
            <p:cNvCxnSpPr/>
            <p:nvPr/>
          </p:nvCxnSpPr>
          <p:spPr>
            <a:xfrm>
              <a:off x="0" y="341312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Düz Bağlayıcı 11"/>
            <p:cNvCxnSpPr/>
            <p:nvPr/>
          </p:nvCxnSpPr>
          <p:spPr>
            <a:xfrm>
              <a:off x="0" y="6505575"/>
              <a:ext cx="9144000" cy="1588"/>
            </a:xfrm>
            <a:prstGeom prst="line">
              <a:avLst/>
            </a:prstGeom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533402" y="3962402"/>
            <a:ext cx="8153399" cy="1371599"/>
          </a:xfrm>
        </p:spPr>
        <p:txBody>
          <a:bodyPr rtlCol="0" anchor="b" anchorCtr="0"/>
          <a:lstStyle>
            <a:lvl1pPr algn="l">
              <a:defRPr sz="40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type="body" idx="1"/>
          </p:nvPr>
        </p:nvSpPr>
        <p:spPr>
          <a:xfrm>
            <a:off x="557276" y="5438776"/>
            <a:ext cx="8129524" cy="904875"/>
          </a:xfrm>
        </p:spPr>
        <p:txBody>
          <a:bodyPr rtlCol="0" anchor="t" anchorCtr="0"/>
          <a:lstStyle>
            <a:lvl1pPr marL="0" indent="0">
              <a:buNone/>
              <a:defRPr sz="140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Dikdörtgen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A1974F-CD22-4A28-AB29-221F430C99A7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6" name="Dikdörtgen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7" name="Dikdörtgen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4" name="Dikdörtgen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6" name="Dikdörtgen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7" name="Dikdörtgen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663E28-8E42-42E4-9C57-417EEFF7A374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8" name="Dikdörtgen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9" name="Dikdörtgen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DDC93-2ABD-497E-9419-CB2E3C5188AF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4" name="Dikdörtgen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5" name="Dikdörtgen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rtlCol="0" anchor="b"/>
          <a:lstStyle>
            <a:lvl1pPr algn="l">
              <a:defRPr sz="2000" b="1">
                <a:latin typeface="+mn-lt"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Dikdörtgen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093BAB-4B39-4DB0-90A2-3B75BBCF5E97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6" name="Dikdörtgen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7" name="Dikdörtgen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rtlCol="0" anchor="b"/>
          <a:lstStyle>
            <a:lvl1pPr algn="l">
              <a:defRPr sz="2000" b="1">
                <a:latin typeface="+mn-lt"/>
              </a:defRPr>
            </a:lvl1pPr>
          </a:lstStyle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Dikdört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noProof="0"/>
              <a:t>Resim eklemek için simgeye tıklayın</a:t>
            </a:r>
          </a:p>
        </p:txBody>
      </p:sp>
      <p:sp>
        <p:nvSpPr>
          <p:cNvPr id="4" name="Dikdörtgen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 noProof="0"/>
              <a:t>Asıl metin stillerini düzenlemek için tıklayın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6AAA8C-EABE-4E62-8B3F-81807E5187E3}" type="datetime1">
              <a:rPr lang="tr-TR" noProof="0" smtClean="0"/>
              <a:t>11.10.2022</a:t>
            </a:fld>
            <a:endParaRPr lang="tr-TR" noProof="0"/>
          </a:p>
        </p:txBody>
      </p:sp>
      <p:sp>
        <p:nvSpPr>
          <p:cNvPr id="6" name="Dikdörtgen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noProof="0"/>
          </a:p>
        </p:txBody>
      </p:sp>
      <p:sp>
        <p:nvSpPr>
          <p:cNvPr id="7" name="Dikdörtgen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3325215-7382-4C1B-86B1-E9DB9649FF55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Dikdörtgen 18"/>
          <p:cNvPicPr>
            <a:picLocks noChangeAspect="1"/>
          </p:cNvPicPr>
          <p:nvPr/>
        </p:nvPicPr>
        <p:blipFill>
          <a:blip r:embed="rId11">
            <a:duotone>
              <a:schemeClr val="accent3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rup 19"/>
          <p:cNvGrpSpPr/>
          <p:nvPr/>
        </p:nvGrpSpPr>
        <p:grpSpPr>
          <a:xfrm>
            <a:off x="304800" y="0"/>
            <a:ext cx="8534400" cy="6860650"/>
            <a:chOff x="304800" y="0"/>
            <a:chExt cx="8534400" cy="6860650"/>
          </a:xfrm>
        </p:grpSpPr>
        <p:sp>
          <p:nvSpPr>
            <p:cNvPr id="21" name="Dikdörtgen 20"/>
            <p:cNvSpPr/>
            <p:nvPr userDrawn="1"/>
          </p:nvSpPr>
          <p:spPr>
            <a:xfrm>
              <a:off x="457200" y="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22" name="Dikdörtgen 21"/>
            <p:cNvSpPr/>
            <p:nvPr userDrawn="1"/>
          </p:nvSpPr>
          <p:spPr>
            <a:xfrm flipH="1">
              <a:off x="457200" y="381000"/>
              <a:ext cx="8229600" cy="6477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23" name="Dikdörtgen 22"/>
            <p:cNvSpPr/>
            <p:nvPr userDrawn="1"/>
          </p:nvSpPr>
          <p:spPr>
            <a:xfrm>
              <a:off x="8686800" y="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24" name="Dikdörtgen 23"/>
            <p:cNvSpPr/>
            <p:nvPr userDrawn="1"/>
          </p:nvSpPr>
          <p:spPr>
            <a:xfrm>
              <a:off x="304800" y="383650"/>
              <a:ext cx="152400" cy="6477000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25" name="Dikdörtgen 24"/>
            <p:cNvSpPr/>
            <p:nvPr userDrawn="1"/>
          </p:nvSpPr>
          <p:spPr>
            <a:xfrm>
              <a:off x="457200" y="6477000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  <p:sp>
          <p:nvSpPr>
            <p:cNvPr id="26" name="Dikdörtgen 25"/>
            <p:cNvSpPr/>
            <p:nvPr userDrawn="1"/>
          </p:nvSpPr>
          <p:spPr>
            <a:xfrm flipH="1">
              <a:off x="304800" y="310738"/>
              <a:ext cx="8382000" cy="762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6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noProof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5426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pPr rtl="0"/>
            <a:r>
              <a:rPr lang="tr-TR" noProof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533400" y="1600203"/>
            <a:ext cx="8077200" cy="441241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5334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pPr rtl="0"/>
            <a:fld id="{B9D37EAC-CCED-4F32-ADB5-B61DCCD2CF60}" type="datetime1">
              <a:rPr lang="tr-TR" sz="1000" noProof="0" smtClean="0">
                <a:solidFill>
                  <a:schemeClr val="tx2"/>
                </a:solidFill>
                <a:latin typeface="+mj-lt"/>
              </a:rPr>
              <a:t>11.10.2022</a:t>
            </a:fld>
            <a:endParaRPr lang="tr-TR" sz="1000" noProof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10462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pPr rtl="0"/>
            <a:endParaRPr lang="tr-TR" sz="1000" noProof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77000" y="610462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pPr rtl="0"/>
            <a:fld id="{53325215-7382-4C1B-86B1-E9DB9649FF55}" type="slidenum">
              <a:rPr lang="tr-TR" sz="1000" noProof="0" smtClean="0">
                <a:solidFill>
                  <a:schemeClr val="tx2"/>
                </a:solidFill>
                <a:latin typeface="+mj-lt"/>
              </a:rPr>
              <a:pPr/>
              <a:t>‹#›</a:t>
            </a:fld>
            <a:endParaRPr lang="tr-TR" sz="1000" noProof="0">
              <a:solidFill>
                <a:schemeClr val="tx2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ctr" rtl="0"/>
            <a:r>
              <a:rPr lang="tr-TR" dirty="0"/>
              <a:t>Şirket Adı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8129524" cy="757517"/>
          </a:xfrm>
        </p:spPr>
        <p:txBody>
          <a:bodyPr rtlCol="0">
            <a:noAutofit/>
          </a:bodyPr>
          <a:lstStyle/>
          <a:p>
            <a:pPr algn="ctr" rtl="0"/>
            <a:r>
              <a:rPr lang="tr-TR" sz="4800" dirty="0">
                <a:highlight>
                  <a:srgbClr val="0000FF"/>
                </a:highlight>
              </a:rPr>
              <a:t>İş planı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>
            <a:spLocks noGrp="1"/>
          </p:cNvSpPr>
          <p:nvPr>
            <p:ph type="title"/>
          </p:nvPr>
        </p:nvSpPr>
        <p:spPr>
          <a:xfrm>
            <a:off x="755576" y="908720"/>
            <a:ext cx="8153400" cy="1371600"/>
          </a:xfrm>
        </p:spPr>
        <p:txBody>
          <a:bodyPr rtlCol="0"/>
          <a:lstStyle/>
          <a:p>
            <a:pPr rtl="0"/>
            <a:r>
              <a:rPr lang="tr-TR" dirty="0"/>
              <a:t>Misyon Bildirimi</a:t>
            </a:r>
          </a:p>
        </p:txBody>
      </p:sp>
      <p:sp>
        <p:nvSpPr>
          <p:cNvPr id="5" name="Dikdörtgen 4"/>
          <p:cNvSpPr>
            <a:spLocks noGrp="1"/>
          </p:cNvSpPr>
          <p:nvPr>
            <p:ph type="body" idx="1"/>
          </p:nvPr>
        </p:nvSpPr>
        <p:spPr>
          <a:xfrm>
            <a:off x="507206" y="2924944"/>
            <a:ext cx="8129587" cy="904875"/>
          </a:xfrm>
        </p:spPr>
        <p:txBody>
          <a:bodyPr rtlCol="0">
            <a:normAutofit/>
          </a:bodyPr>
          <a:lstStyle/>
          <a:p>
            <a:pPr algn="just" rtl="0"/>
            <a:r>
              <a:rPr lang="tr-TR" sz="1600" dirty="0"/>
              <a:t>Şirketinizin uzun vadeli misyonunu açıkça belirtin. Şirketinizin büyümesinde yol gösterici olabilecek sözcükler kullanmaya çalışın, ancak mümkün olduğunca kısa ve öz olmasına dikkat edin.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4738"/>
          </a:xfrm>
        </p:spPr>
        <p:txBody>
          <a:bodyPr rtlCol="0"/>
          <a:lstStyle/>
          <a:p>
            <a:pPr algn="ctr" rtl="0"/>
            <a:r>
              <a:rPr lang="tr-TR" dirty="0"/>
              <a:t>Rekabet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322321"/>
            <a:ext cx="8077200" cy="1828800"/>
          </a:xfrm>
        </p:spPr>
        <p:txBody>
          <a:bodyPr rtlCol="0"/>
          <a:lstStyle/>
          <a:p>
            <a:pPr rtl="0"/>
            <a:r>
              <a:rPr lang="tr-TR" dirty="0"/>
              <a:t>Rekabeti özetleyin.</a:t>
            </a:r>
          </a:p>
          <a:p>
            <a:pPr rtl="0"/>
            <a:r>
              <a:rPr lang="tr-TR" dirty="0"/>
              <a:t>Şirketinizin rekabet avantajını ana hatlarıyla açıklayın.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4738"/>
          </a:xfrm>
        </p:spPr>
        <p:txBody>
          <a:bodyPr rtlCol="0"/>
          <a:lstStyle/>
          <a:p>
            <a:pPr algn="ctr" rtl="0"/>
            <a:r>
              <a:rPr lang="tr-TR" dirty="0"/>
              <a:t>Ekip</a:t>
            </a:r>
          </a:p>
        </p:txBody>
      </p:sp>
      <p:sp>
        <p:nvSpPr>
          <p:cNvPr id="5" name="Dikdörtgen 4"/>
          <p:cNvSpPr>
            <a:spLocks noGrp="1"/>
          </p:cNvSpPr>
          <p:nvPr>
            <p:ph idx="1"/>
          </p:nvPr>
        </p:nvSpPr>
        <p:spPr>
          <a:xfrm>
            <a:off x="533400" y="2564905"/>
            <a:ext cx="8077200" cy="2736304"/>
          </a:xfrm>
        </p:spPr>
        <p:txBody>
          <a:bodyPr rtlCol="0"/>
          <a:lstStyle/>
          <a:p>
            <a:pPr rtl="0"/>
            <a:r>
              <a:rPr lang="tr-TR" dirty="0"/>
              <a:t>CEO'yu ve önemli yöneticileri adlarıyla listeleyin.</a:t>
            </a:r>
          </a:p>
          <a:p>
            <a:pPr rtl="0"/>
            <a:r>
              <a:rPr lang="tr-TR" dirty="0"/>
              <a:t>Bu kişilerin başarılı sicillere sahip olduklarını göstermek için önceki başarılarını da ekleyin.</a:t>
            </a:r>
          </a:p>
          <a:p>
            <a:pPr rtl="0"/>
            <a:r>
              <a:rPr lang="tr-TR" dirty="0"/>
              <a:t>Bu alanda kaç yıllık deneyimleri olduğunu özetleyin.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077200" cy="1074738"/>
          </a:xfrm>
        </p:spPr>
        <p:txBody>
          <a:bodyPr rtlCol="0"/>
          <a:lstStyle/>
          <a:p>
            <a:pPr algn="ctr" rtl="0"/>
            <a:r>
              <a:rPr lang="tr-TR"/>
              <a:t>Pazar Özeti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492896"/>
            <a:ext cx="8077200" cy="3518967"/>
          </a:xfrm>
        </p:spPr>
        <p:txBody>
          <a:bodyPr rtlCol="0"/>
          <a:lstStyle/>
          <a:p>
            <a:pPr rtl="0"/>
            <a:r>
              <a:rPr lang="tr-TR"/>
              <a:t>Pazarınızın geçmişini, bugününü ve geleceğini özetleyin.</a:t>
            </a:r>
          </a:p>
          <a:p>
            <a:pPr lvl="1" rtl="0"/>
            <a:r>
              <a:rPr lang="tr-TR"/>
              <a:t>Pazar payında, liderliğinde, oyuncularında yaşanan değişimleri, pazardaki kaymaları, maliyetleri, fiyatlandırmayı veya şirketinize başarı fırsatı veren rekabeti gözden geçirin.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Fırsatlar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996952"/>
            <a:ext cx="8077200" cy="1944216"/>
          </a:xfrm>
        </p:spPr>
        <p:txBody>
          <a:bodyPr rtlCol="0"/>
          <a:lstStyle/>
          <a:p>
            <a:pPr rtl="0"/>
            <a:r>
              <a:rPr lang="tr-TR"/>
              <a:t>Sorunları ve fırsatları belirleyin.</a:t>
            </a:r>
          </a:p>
          <a:p>
            <a:pPr lvl="1" rtl="0"/>
            <a:r>
              <a:rPr lang="tr-TR"/>
              <a:t>Tüketici sorunlarını ortaya koyun ve bu sorunların yarattığı ürün/hizmet fırsatlarının doğasını tanımlayın.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İş Kavramı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924944"/>
            <a:ext cx="8077200" cy="1296144"/>
          </a:xfrm>
        </p:spPr>
        <p:txBody>
          <a:bodyPr rtlCol="0"/>
          <a:lstStyle/>
          <a:p>
            <a:pPr rtl="0"/>
            <a:r>
              <a:rPr lang="tr-TR" dirty="0"/>
              <a:t>İşinizin dayandığı temel teknolojiyi, kavramı veya stratejiyi özetleyin.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Hedefler ve Amaçlar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852936"/>
            <a:ext cx="8077200" cy="3159678"/>
          </a:xfrm>
        </p:spPr>
        <p:txBody>
          <a:bodyPr rtlCol="0"/>
          <a:lstStyle/>
          <a:p>
            <a:pPr rtl="0"/>
            <a:r>
              <a:rPr lang="tr-TR" dirty="0"/>
              <a:t>Beş yıllık hedefleri listeleyin</a:t>
            </a:r>
          </a:p>
          <a:p>
            <a:pPr rtl="0"/>
            <a:r>
              <a:rPr lang="tr-TR" dirty="0"/>
              <a:t>Beş yıllık hedeflerinize ulaşmak için belirli, ölçülebilir hedefler ortaya koyun.</a:t>
            </a:r>
          </a:p>
          <a:p>
            <a:pPr lvl="1" rtl="0"/>
            <a:r>
              <a:rPr lang="tr-TR" dirty="0"/>
              <a:t>Pazar payı hedeflerini listeleyin.</a:t>
            </a:r>
          </a:p>
          <a:p>
            <a:pPr lvl="1" rtl="0"/>
            <a:r>
              <a:rPr lang="tr-TR" dirty="0"/>
              <a:t>Gelir/karlılık hedeflerini listeleyin.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Finansal Plan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780928"/>
            <a:ext cx="8077200" cy="3231686"/>
          </a:xfrm>
        </p:spPr>
        <p:txBody>
          <a:bodyPr rtlCol="0"/>
          <a:lstStyle/>
          <a:p>
            <a:pPr rtl="0"/>
            <a:r>
              <a:rPr lang="tr-TR" dirty="0"/>
              <a:t>Finansal modelinizi ve fiyatlandırma varsayımlarınızı tanımlayan üst düzey bir finansal planı ana hatlarıyla açıklayın.</a:t>
            </a:r>
          </a:p>
          <a:p>
            <a:pPr lvl="1" rtl="0"/>
            <a:r>
              <a:rPr lang="tr-TR" dirty="0"/>
              <a:t>Bu plan gelecek üç yılda beklenen yıllık satış ve kar düzeylerini içermelidir.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 dirty="0"/>
              <a:t>Kaynak Gereksinimleri</a:t>
            </a:r>
          </a:p>
        </p:txBody>
      </p:sp>
      <p:sp>
        <p:nvSpPr>
          <p:cNvPr id="5" name="Dikdörtgen 4"/>
          <p:cNvSpPr>
            <a:spLocks noGrp="1"/>
          </p:cNvSpPr>
          <p:nvPr>
            <p:ph idx="1"/>
          </p:nvPr>
        </p:nvSpPr>
        <p:spPr>
          <a:xfrm>
            <a:off x="533400" y="2276872"/>
            <a:ext cx="8077200" cy="4248472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Aşağıdaki kaynaklarla ilgili gereksinimleri listeleyin:</a:t>
            </a:r>
          </a:p>
          <a:p>
            <a:pPr lvl="1" rtl="0"/>
            <a:r>
              <a:rPr lang="tr-TR" dirty="0"/>
              <a:t>Personel</a:t>
            </a:r>
          </a:p>
          <a:p>
            <a:pPr lvl="1" rtl="0"/>
            <a:r>
              <a:rPr lang="tr-TR" dirty="0"/>
              <a:t>Teknoloji</a:t>
            </a:r>
          </a:p>
          <a:p>
            <a:pPr lvl="1" rtl="0"/>
            <a:r>
              <a:rPr lang="tr-TR" dirty="0"/>
              <a:t>Finansman</a:t>
            </a:r>
          </a:p>
          <a:p>
            <a:pPr lvl="1" rtl="0"/>
            <a:r>
              <a:rPr lang="tr-TR" dirty="0"/>
              <a:t>Dağıtım</a:t>
            </a:r>
          </a:p>
          <a:p>
            <a:pPr lvl="1" rtl="0"/>
            <a:r>
              <a:rPr lang="tr-TR" dirty="0"/>
              <a:t>Promosyon</a:t>
            </a:r>
          </a:p>
          <a:p>
            <a:pPr lvl="1" rtl="0"/>
            <a:r>
              <a:rPr lang="tr-TR" dirty="0"/>
              <a:t>Ürünler</a:t>
            </a:r>
          </a:p>
          <a:p>
            <a:pPr lvl="1" rtl="0"/>
            <a:r>
              <a:rPr lang="tr-TR" dirty="0"/>
              <a:t>Hizmetler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Riskler ve Ödüller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3068960"/>
            <a:ext cx="8077200" cy="2160240"/>
          </a:xfrm>
        </p:spPr>
        <p:txBody>
          <a:bodyPr rtlCol="0"/>
          <a:lstStyle/>
          <a:p>
            <a:pPr rtl="0"/>
            <a:r>
              <a:rPr lang="tr-TR" dirty="0"/>
              <a:t>Önerilen projenin risklerini ve bunlarla nasıl başa çıkılacağını özetleyin.</a:t>
            </a:r>
          </a:p>
          <a:p>
            <a:pPr rtl="0"/>
            <a:r>
              <a:rPr lang="tr-TR" dirty="0"/>
              <a:t>Özellikle finansman arıyorsanız, beklenen ödüllerle ilgili tahminlerde bulunun.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tr-TR"/>
              <a:t>Temel Sorunlar</a:t>
            </a:r>
          </a:p>
        </p:txBody>
      </p:sp>
      <p:sp>
        <p:nvSpPr>
          <p:cNvPr id="3" name="Dikdörtgen 2"/>
          <p:cNvSpPr>
            <a:spLocks noGrp="1"/>
          </p:cNvSpPr>
          <p:nvPr>
            <p:ph idx="1"/>
          </p:nvPr>
        </p:nvSpPr>
        <p:spPr>
          <a:xfrm>
            <a:off x="533400" y="2132856"/>
            <a:ext cx="8077200" cy="4267944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Kısa vadede</a:t>
            </a:r>
          </a:p>
          <a:p>
            <a:pPr lvl="1" rtl="0"/>
            <a:r>
              <a:rPr lang="tr-TR" dirty="0"/>
              <a:t>Önemli kararları ve hemen veya kısa vadede çözülmesi gereken sorunları belirleyin.</a:t>
            </a:r>
          </a:p>
          <a:p>
            <a:pPr lvl="1" rtl="0"/>
            <a:r>
              <a:rPr lang="tr-TR" dirty="0"/>
              <a:t>Kararın geciktirilmesinin sonuçlarını ortaya koyun.</a:t>
            </a:r>
          </a:p>
          <a:p>
            <a:pPr rtl="0"/>
            <a:r>
              <a:rPr lang="tr-TR" dirty="0"/>
              <a:t>Uzun vadede</a:t>
            </a:r>
          </a:p>
          <a:p>
            <a:pPr lvl="1" rtl="0"/>
            <a:r>
              <a:rPr lang="tr-TR" dirty="0"/>
              <a:t>Uzun vadede çözüm gerektiren sorunları tanımlayın.</a:t>
            </a:r>
          </a:p>
          <a:p>
            <a:pPr lvl="1" rtl="0"/>
            <a:r>
              <a:rPr lang="tr-TR" dirty="0"/>
              <a:t>Kararın geciktirilmesinin sonuçlarını ortaya koyun.</a:t>
            </a:r>
          </a:p>
          <a:p>
            <a:pPr rtl="0"/>
            <a:r>
              <a:rPr lang="tr-TR" dirty="0"/>
              <a:t>Fon arıyorsanız, çözümü için mali kaynak gerektiren tüm sorunları açıkça belirtin.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Business Plan">
      <a:dk1>
        <a:sysClr val="windowText" lastClr="000000"/>
      </a:dk1>
      <a:lt1>
        <a:sysClr val="window" lastClr="FFFFFF"/>
      </a:lt1>
      <a:dk2>
        <a:srgbClr val="284E6A"/>
      </a:dk2>
      <a:lt2>
        <a:srgbClr val="EFE3C4"/>
      </a:lt2>
      <a:accent1>
        <a:srgbClr val="646F4D"/>
      </a:accent1>
      <a:accent2>
        <a:srgbClr val="934721"/>
      </a:accent2>
      <a:accent3>
        <a:srgbClr val="A46721"/>
      </a:accent3>
      <a:accent4>
        <a:srgbClr val="655E6D"/>
      </a:accent4>
      <a:accent5>
        <a:srgbClr val="3A5F7B"/>
      </a:accent5>
      <a:accent6>
        <a:srgbClr val="665E45"/>
      </a:accent6>
      <a:hlink>
        <a:srgbClr val="64A2C8"/>
      </a:hlink>
      <a:folHlink>
        <a:srgbClr val="9BA967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08054_TF10081922.potx" id="{31FDC32B-CAAB-4AA5-915A-7E8D343EF371}" vid="{6C5087C9-2B76-46C2-8465-59490120B48D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rketSpecific xmlns="4873beb7-5857-4685-be1f-d57550cc96cc" xsi:nil="true"/>
    <ApprovalStatus xmlns="4873beb7-5857-4685-be1f-d57550cc96cc">InProgress</ApprovalStatus>
    <DirectSourceMarket xmlns="4873beb7-5857-4685-be1f-d57550cc96cc" xsi:nil="true"/>
    <PrimaryImageGen xmlns="4873beb7-5857-4685-be1f-d57550cc96cc">true</PrimaryImageGen>
    <ThumbnailAssetId xmlns="4873beb7-5857-4685-be1f-d57550cc96cc" xsi:nil="true"/>
    <NumericId xmlns="4873beb7-5857-4685-be1f-d57550cc96cc">-1</NumericId>
    <TPFriendlyName xmlns="4873beb7-5857-4685-be1f-d57550cc96cc">Business plan presentation</TPFriendlyName>
    <BusinessGroup xmlns="4873beb7-5857-4685-be1f-d57550cc96cc" xsi:nil="true"/>
    <APEditor xmlns="4873beb7-5857-4685-be1f-d57550cc96cc">
      <UserInfo>
        <DisplayName>REDMOND\v-luannv</DisplayName>
        <AccountId>92</AccountId>
        <AccountType/>
      </UserInfo>
    </APEditor>
    <SourceTitle xmlns="4873beb7-5857-4685-be1f-d57550cc96cc">Business plan presentation</SourceTitle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PublishStatusLookup xmlns="4873beb7-5857-4685-be1f-d57550cc96cc">
      <Value>264190</Value>
      <Value>1282486</Value>
    </PublishStatusLookup>
    <MachineTranslated xmlns="4873beb7-5857-4685-be1f-d57550cc96cc">false</MachineTranslated>
    <OriginalSourceMarket xmlns="4873beb7-5857-4685-be1f-d57550cc96cc" xsi:nil="true"/>
    <TPInstallLocation xmlns="4873beb7-5857-4685-be1f-d57550cc96cc">{My Templates}</TPInstallLocation>
    <APDescription xmlns="4873beb7-5857-4685-be1f-d57550cc96cc" xsi:nil="true"/>
    <ContentItem xmlns="4873beb7-5857-4685-be1f-d57550cc96cc" xsi:nil="true"/>
    <ClipArtFilename xmlns="4873beb7-5857-4685-be1f-d57550cc96cc" xsi:nil="true"/>
    <APAuthor xmlns="4873beb7-5857-4685-be1f-d57550cc96cc">
      <UserInfo>
        <DisplayName>REDMOND\cynvey</DisplayName>
        <AccountId>191</AccountId>
        <AccountType/>
      </UserInfo>
    </APAuthor>
    <TPAppVersion xmlns="4873beb7-5857-4685-be1f-d57550cc96cc">11</TPAppVersion>
    <TPCommandLine xmlns="4873beb7-5857-4685-be1f-d57550cc96cc">{PP} /n {FilePath}</TPCommandLine>
    <PublishTargets xmlns="4873beb7-5857-4685-be1f-d57550cc96cc">OfficeOnline</PublishTargets>
    <TPLaunchHelpLinkType xmlns="4873beb7-5857-4685-be1f-d57550cc96cc">Template</TPLaunchHelpLinkType>
    <EditorialStatus xmlns="4873beb7-5857-4685-be1f-d57550cc96cc" xsi:nil="true"/>
    <TimesCloned xmlns="4873beb7-5857-4685-be1f-d57550cc96cc" xsi:nil="true"/>
    <LastModifiedDateTime xmlns="4873beb7-5857-4685-be1f-d57550cc96cc" xsi:nil="true"/>
    <Provider xmlns="4873beb7-5857-4685-be1f-d57550cc96cc">EY006220130</Provider>
    <AcquiredFrom xmlns="4873beb7-5857-4685-be1f-d57550cc96cc" xsi:nil="true"/>
    <AssetStart xmlns="4873beb7-5857-4685-be1f-d57550cc96cc">2009-05-30T20:39:38+00:00</AssetStart>
    <LastHandOff xmlns="4873beb7-5857-4685-be1f-d57550cc96cc" xsi:nil="true"/>
    <ArtSampleDocs xmlns="4873beb7-5857-4685-be1f-d57550cc96cc" xsi:nil="true"/>
    <TPClientViewer xmlns="4873beb7-5857-4685-be1f-d57550cc96cc">Microsoft Office PowerPoint</TPClientViewer>
    <UACurrentWords xmlns="4873beb7-5857-4685-be1f-d57550cc96cc">0</UACurrentWords>
    <UALocRecommendation xmlns="4873beb7-5857-4685-be1f-d57550cc96cc">Localize</UALocRecommendation>
    <IsDeleted xmlns="4873beb7-5857-4685-be1f-d57550cc96cc">false</IsDeleted>
    <ShowIn xmlns="4873beb7-5857-4685-be1f-d57550cc96cc">Show everywhere</ShowIn>
    <UANotes xmlns="4873beb7-5857-4685-be1f-d57550cc96cc">online onlyFedEx</UANotes>
    <TemplateStatus xmlns="4873beb7-5857-4685-be1f-d57550cc96cc">Complete</TemplateStatus>
    <CSXHash xmlns="4873beb7-5857-4685-be1f-d57550cc96cc" xsi:nil="true"/>
    <VoteCount xmlns="4873beb7-5857-4685-be1f-d57550cc96cc" xsi:nil="true"/>
    <AssetExpire xmlns="4873beb7-5857-4685-be1f-d57550cc96cc">2100-01-01T00:00:00+00:00</AssetExpire>
    <CSXSubmissionMarket xmlns="4873beb7-5857-4685-be1f-d57550cc96cc" xsi:nil="true"/>
    <DSATActionTaken xmlns="4873beb7-5857-4685-be1f-d57550cc96cc" xsi:nil="true"/>
    <TPExecutable xmlns="4873beb7-5857-4685-be1f-d57550cc96cc" xsi:nil="true"/>
    <SubmitterId xmlns="4873beb7-5857-4685-be1f-d57550cc96cc" xsi:nil="true"/>
    <AssetType xmlns="4873beb7-5857-4685-be1f-d57550cc96cc">TP</AssetType>
    <CSXSubmissionDate xmlns="4873beb7-5857-4685-be1f-d57550cc96cc" xsi:nil="true"/>
    <CSXUpdate xmlns="4873beb7-5857-4685-be1f-d57550cc96cc">false</CSXUpdate>
    <ApprovalLog xmlns="4873beb7-5857-4685-be1f-d57550cc96cc" xsi:nil="true"/>
    <BugNumber xmlns="4873beb7-5857-4685-be1f-d57550cc96cc" xsi:nil="true"/>
    <Milestone xmlns="4873beb7-5857-4685-be1f-d57550cc96cc" xsi:nil="true"/>
    <OriginAsset xmlns="4873beb7-5857-4685-be1f-d57550cc96cc" xsi:nil="true"/>
    <TPComponent xmlns="4873beb7-5857-4685-be1f-d57550cc96cc">PPTFiles</TPComponent>
    <AssetId xmlns="4873beb7-5857-4685-be1f-d57550cc96cc">TP010081922</AssetId>
    <TPApplication xmlns="4873beb7-5857-4685-be1f-d57550cc96cc">PowerPoint</TPApplication>
    <TPLaunchHelpLink xmlns="4873beb7-5857-4685-be1f-d57550cc96cc" xsi:nil="true"/>
    <IntlLocPriority xmlns="4873beb7-5857-4685-be1f-d57550cc96cc" xsi:nil="true"/>
    <HandoffToMSDN xmlns="4873beb7-5857-4685-be1f-d57550cc96cc" xsi:nil="true"/>
    <PlannedPubDate xmlns="4873beb7-5857-4685-be1f-d57550cc96cc" xsi:nil="true"/>
    <CrawlForDependencies xmlns="4873beb7-5857-4685-be1f-d57550cc96cc">false</CrawlForDependencies>
    <IntlLangReviewer xmlns="4873beb7-5857-4685-be1f-d57550cc96cc" xsi:nil="true"/>
    <TrustLevel xmlns="4873beb7-5857-4685-be1f-d57550cc96cc">1 Microsoft Managed Content</TrustLevel>
    <IsSearchable xmlns="4873beb7-5857-4685-be1f-d57550cc96cc">false</IsSearchable>
    <TPNamespace xmlns="4873beb7-5857-4685-be1f-d57550cc96cc">POWERPNT</TPNamespace>
    <Markets xmlns="4873beb7-5857-4685-be1f-d57550cc96cc"/>
    <IntlLangReview xmlns="4873beb7-5857-4685-be1f-d57550cc96cc" xsi:nil="true"/>
    <UAProjectedTotalWords xmlns="4873beb7-5857-4685-be1f-d57550cc96cc" xsi:nil="true"/>
    <OutputCachingOn xmlns="4873beb7-5857-4685-be1f-d57550cc96cc">false</OutputCachingOn>
    <AverageRating xmlns="4873beb7-5857-4685-be1f-d57550cc96cc" xsi:nil="true"/>
    <LastPublishResultLookup xmlns="4873beb7-5857-4685-be1f-d57550cc96cc" xsi:nil="true"/>
    <PolicheckWords xmlns="4873beb7-5857-4685-be1f-d57550cc96cc" xsi:nil="true"/>
    <FriendlyTitle xmlns="4873beb7-5857-4685-be1f-d57550cc96cc" xsi:nil="true"/>
    <Manager xmlns="4873beb7-5857-4685-be1f-d57550cc96cc" xsi:nil="true"/>
    <EditorialTags xmlns="4873beb7-5857-4685-be1f-d57550cc96cc" xsi:nil="true"/>
    <LegacyData xmlns="4873beb7-5857-4685-be1f-d57550cc96cc" xsi:nil="true"/>
    <Downloads xmlns="4873beb7-5857-4685-be1f-d57550cc96cc">0</Downloads>
    <Providers xmlns="4873beb7-5857-4685-be1f-d57550cc96cc" xsi:nil="true"/>
    <TemplateTemplateType xmlns="4873beb7-5857-4685-be1f-d57550cc96cc">PowerPoint 2003 Default</TemplateTemplateType>
    <OOCacheId xmlns="4873beb7-5857-4685-be1f-d57550cc96cc" xsi:nil="true"/>
    <BlockPublish xmlns="4873beb7-5857-4685-be1f-d57550cc96cc" xsi:nil="true"/>
    <CampaignTagsTaxHTField0 xmlns="4873beb7-5857-4685-be1f-d57550cc96cc">
      <Terms xmlns="http://schemas.microsoft.com/office/infopath/2007/PartnerControls"/>
    </CampaignTagsTaxHTField0>
    <LocLastLocAttemptVersionLookup xmlns="4873beb7-5857-4685-be1f-d57550cc96cc">116974</LocLastLocAttemptVersionLookup>
    <LocLastLocAttemptVersionTypeLookup xmlns="4873beb7-5857-4685-be1f-d57550cc96cc" xsi:nil="true"/>
    <LocOverallPreviewStatusLookup xmlns="4873beb7-5857-4685-be1f-d57550cc96cc" xsi:nil="true"/>
    <LocOverallPublishStatusLookup xmlns="4873beb7-5857-4685-be1f-d57550cc96cc" xsi:nil="true"/>
    <TaxCatchAll xmlns="4873beb7-5857-4685-be1f-d57550cc96cc"/>
    <LocNewPublishedVersionLookup xmlns="4873beb7-5857-4685-be1f-d57550cc96cc" xsi:nil="true"/>
    <LocPublishedDependentAssetsLookup xmlns="4873beb7-5857-4685-be1f-d57550cc96cc" xsi:nil="true"/>
    <LocComments xmlns="4873beb7-5857-4685-be1f-d57550cc96cc" xsi:nil="true"/>
    <LocProcessedForMarketsLookup xmlns="4873beb7-5857-4685-be1f-d57550cc96cc" xsi:nil="true"/>
    <LocRecommendedHandoff xmlns="4873beb7-5857-4685-be1f-d57550cc96cc" xsi:nil="true"/>
    <LocManualTestRequired xmlns="4873beb7-5857-4685-be1f-d57550cc96cc" xsi:nil="true"/>
    <LocProcessedForHandoffsLookup xmlns="4873beb7-5857-4685-be1f-d57550cc96cc" xsi:nil="true"/>
    <LocOverallHandbackStatusLookup xmlns="4873beb7-5857-4685-be1f-d57550cc96cc" xsi:nil="true"/>
    <LocalizationTagsTaxHTField0 xmlns="4873beb7-5857-4685-be1f-d57550cc96cc">
      <Terms xmlns="http://schemas.microsoft.com/office/infopath/2007/PartnerControls"/>
    </LocalizationTagsTaxHTField0>
    <FeatureTagsTaxHTField0 xmlns="4873beb7-5857-4685-be1f-d57550cc96cc">
      <Terms xmlns="http://schemas.microsoft.com/office/infopath/2007/PartnerControls"/>
    </FeatureTagsTaxHTField0>
    <LocOverallLocStatusLookup xmlns="4873beb7-5857-4685-be1f-d57550cc96cc" xsi:nil="true"/>
    <LocPublishedLinkedAssetsLookup xmlns="4873beb7-5857-4685-be1f-d57550cc96cc" xsi:nil="true"/>
    <InternalTagsTaxHTField0 xmlns="4873beb7-5857-4685-be1f-d57550cc96cc">
      <Terms xmlns="http://schemas.microsoft.com/office/infopath/2007/PartnerControls"/>
    </InternalTagsTaxHTField0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505A8C3-089E-42DC-ACC9-E492AA2706A4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CFC25A38-D395-4ECA-8E0C-59C679C62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DFADD4-55C1-4508-8806-EDFC967490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{07948181-E870-4C7D-9A61-BD7BCBCA60EB}tf10081922_win32</Template>
  <TotalTime>41</TotalTime>
  <Words>299</Words>
  <Application>Microsoft Office PowerPoint</Application>
  <PresentationFormat>Ekran Gösterisi (4:3)</PresentationFormat>
  <Paragraphs>59</Paragraphs>
  <Slides>12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Calibri</vt:lpstr>
      <vt:lpstr>Segoe Condensed</vt:lpstr>
      <vt:lpstr>Office Teması</vt:lpstr>
      <vt:lpstr>Şirket Adı</vt:lpstr>
      <vt:lpstr>Misyon Bildirimi</vt:lpstr>
      <vt:lpstr>Rekabet</vt:lpstr>
      <vt:lpstr>Ekip</vt:lpstr>
      <vt:lpstr>Pazar Özeti</vt:lpstr>
      <vt:lpstr>Fırsatlar</vt:lpstr>
      <vt:lpstr>İş Kavramı</vt:lpstr>
      <vt:lpstr>Hedefler ve Amaçlar</vt:lpstr>
      <vt:lpstr>Finansal Plan</vt:lpstr>
      <vt:lpstr>Kaynak Gereksinimleri</vt:lpstr>
      <vt:lpstr>Riskler ve Ödüller</vt:lpstr>
      <vt:lpstr>Temel Sorunlar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Şirket Adı</dc:title>
  <dc:creator>Ahmet Ayhan</dc:creator>
  <cp:lastModifiedBy>Ahmet Ayhan</cp:lastModifiedBy>
  <cp:revision>1</cp:revision>
  <dcterms:created xsi:type="dcterms:W3CDTF">2022-10-11T08:46:45Z</dcterms:created>
  <dcterms:modified xsi:type="dcterms:W3CDTF">2022-10-11T09:28:40Z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mageGenCounter">
    <vt:lpwstr>0</vt:lpwstr>
  </property>
  <property fmtid="{D5CDD505-2E9C-101B-9397-08002B2CF9AE}" pid="4" name="ViolationReportStatus">
    <vt:lpwstr>None</vt:lpwstr>
  </property>
  <property fmtid="{D5CDD505-2E9C-101B-9397-08002B2CF9AE}" pid="5" name="ImageGenStatus">
    <vt:lpwstr>0</vt:lpwstr>
  </property>
  <property fmtid="{D5CDD505-2E9C-101B-9397-08002B2CF9AE}" pid="6" name="PolicheckStatus">
    <vt:lpwstr>0</vt:lpwstr>
  </property>
  <property fmtid="{D5CDD505-2E9C-101B-9397-08002B2CF9AE}" pid="7" name="Applications">
    <vt:lpwstr>419;#zpp140;#79;#tpl120;#65;#zpp120</vt:lpwstr>
  </property>
  <property fmtid="{D5CDD505-2E9C-101B-9397-08002B2CF9AE}" pid="8" name="PolicheckCounter">
    <vt:lpwstr>0</vt:lpwstr>
  </property>
  <property fmtid="{D5CDD505-2E9C-101B-9397-08002B2CF9AE}" pid="9" name="APTrustLevel">
    <vt:r8>1</vt:r8>
  </property>
</Properties>
</file>