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000000"/>
              </a:solidFill>
            </a:ln>
          </a:left>
          <a:right>
            <a:ln w="12700" cmpd="sng">
              <a:solidFill>
                <a:srgbClr val="000000"/>
              </a:solidFill>
            </a:ln>
          </a:right>
          <a:top>
            <a:ln w="12700" cmpd="sng">
              <a:solidFill>
                <a:srgbClr val="000000"/>
              </a:solidFill>
            </a:ln>
          </a:top>
          <a:bottom>
            <a:ln w="12700" cmpd="sng">
              <a:solidFill>
                <a:srgbClr val="000000"/>
              </a:solidFill>
            </a:ln>
          </a:bottom>
          <a:insideH>
            <a:ln w="12700" cmpd="sng">
              <a:solidFill>
                <a:srgbClr val="000000"/>
              </a:solidFill>
            </a:ln>
          </a:insideH>
          <a:insideV>
            <a:ln w="12700" cmpd="sng">
              <a:solidFill>
                <a:srgbClr val="000000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Sayfa1!$A$2</c:f>
              <c:strCache>
                <c:ptCount val="1"/>
              </c:strCache>
            </c:strRef>
          </c:tx>
          <c:explosion val="25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9E-490C-93E9-07D321BEE7E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69E-490C-93E9-07D321BEE7E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69E-490C-93E9-07D321BEE7E9}"/>
              </c:ext>
            </c:extLst>
          </c:dPt>
          <c:cat>
            <c:numRef>
              <c:f>Sayfa1!$B$1:$D$1</c:f>
              <c:numCache>
                <c:formatCode>General</c:formatCode>
                <c:ptCount val="3"/>
              </c:numCache>
            </c:numRef>
          </c:cat>
          <c:val>
            <c:numRef>
              <c:f>Sayfa1!$B$2:$D$2</c:f>
              <c:numCache>
                <c:formatCode>General</c:formatCode>
                <c:ptCount val="3"/>
                <c:pt idx="0">
                  <c:v>6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56-1445-B8CD-2481555E2553}"/>
            </c:ext>
          </c:extLst>
        </c:ser>
        <c:ser>
          <c:idx val="1"/>
          <c:order val="1"/>
          <c:tx>
            <c:strRef>
              <c:f>Sayfa1!$A$3</c:f>
              <c:strCache>
                <c:ptCount val="1"/>
              </c:strCache>
            </c:strRef>
          </c:tx>
          <c:explosion val="25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69E-490C-93E9-07D321BEE7E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69E-490C-93E9-07D321BEE7E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69E-490C-93E9-07D321BEE7E9}"/>
              </c:ext>
            </c:extLst>
          </c:dPt>
          <c:cat>
            <c:numRef>
              <c:f>Sayfa1!$B$1:$D$1</c:f>
              <c:numCache>
                <c:formatCode>General</c:formatCode>
                <c:ptCount val="3"/>
              </c:numCache>
            </c:numRef>
          </c:cat>
          <c:val>
            <c:numRef>
              <c:f>Sayfa1!$B$3:$D$3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56-1445-B8CD-2481555E2553}"/>
            </c:ext>
          </c:extLst>
        </c:ser>
        <c:ser>
          <c:idx val="2"/>
          <c:order val="2"/>
          <c:tx>
            <c:strRef>
              <c:f>Sayfa1!$A$4</c:f>
              <c:strCache>
                <c:ptCount val="1"/>
              </c:strCache>
            </c:strRef>
          </c:tx>
          <c:explosion val="25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69E-490C-93E9-07D321BEE7E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69E-490C-93E9-07D321BEE7E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69E-490C-93E9-07D321BEE7E9}"/>
              </c:ext>
            </c:extLst>
          </c:dPt>
          <c:cat>
            <c:numRef>
              <c:f>Sayfa1!$B$1:$D$1</c:f>
              <c:numCache>
                <c:formatCode>General</c:formatCode>
                <c:ptCount val="3"/>
              </c:numCache>
            </c:numRef>
          </c:cat>
          <c:val>
            <c:numRef>
              <c:f>Sayfa1!$B$4:$D$4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56-1445-B8CD-2481555E2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5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5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5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5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5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2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7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3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73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7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37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738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73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740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74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4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0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4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48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74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7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1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104871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487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2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7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7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t>2022/7/7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Başlık 1048596"/>
          <p:cNvSpPr>
            <a:spLocks noGrp="1"/>
          </p:cNvSpPr>
          <p:nvPr>
            <p:ph type="ctrTitle"/>
          </p:nvPr>
        </p:nvSpPr>
        <p:spPr>
          <a:xfrm>
            <a:off x="-11855" y="442479"/>
            <a:ext cx="8779566" cy="2712729"/>
          </a:xfrm>
        </p:spPr>
        <p:txBody>
          <a:bodyPr>
            <a:normAutofit fontScale="90000"/>
          </a:bodyPr>
          <a:lstStyle/>
          <a:p>
            <a:br>
              <a:rPr lang="en-US" altLang="tr-TR" sz="4800"/>
            </a:br>
            <a:br>
              <a:rPr lang="en-US" altLang="tr-TR" sz="4800"/>
            </a:br>
            <a:br>
              <a:rPr lang="en-US" altLang="tr-TR" sz="4800"/>
            </a:br>
            <a:r>
              <a:rPr lang="en-US" altLang="tr-TR" sz="4800"/>
              <a:t>Ekibimi Tan</a:t>
            </a:r>
            <a:r>
              <a:rPr lang="tr-TR" altLang="en-US" sz="4800"/>
              <a:t>ı</a:t>
            </a:r>
            <a:r>
              <a:rPr lang="en-US" altLang="tr-TR" sz="4800"/>
              <a:t>yorum</a:t>
            </a:r>
            <a:br>
              <a:rPr lang="en-US" altLang="tr-TR" sz="4800"/>
            </a:br>
            <a:br>
              <a:rPr lang="en-US" altLang="tr-TR" sz="4800"/>
            </a:br>
            <a:br>
              <a:rPr lang="en-US" altLang="tr-TR" sz="4800"/>
            </a:br>
            <a:endParaRPr lang="tr-TR" sz="4800"/>
          </a:p>
        </p:txBody>
      </p:sp>
      <p:sp>
        <p:nvSpPr>
          <p:cNvPr id="1048598" name="Alt Başlık 1048597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5833" lnSpcReduction="20000"/>
          </a:bodyPr>
          <a:lstStyle/>
          <a:p>
            <a:endParaRPr lang="tr-TR"/>
          </a:p>
          <a:p>
            <a:endParaRPr lang="tr-TR"/>
          </a:p>
          <a:p>
            <a:endParaRPr lang="tr-TR"/>
          </a:p>
          <a:p>
            <a:r>
              <a:rPr lang="en-US"/>
              <a:t>E</a:t>
            </a:r>
            <a:r>
              <a:rPr lang="en-US" altLang="en-US"/>
              <a:t>ğ</a:t>
            </a:r>
            <a:r>
              <a:rPr lang="en-US" altLang="tr-TR"/>
              <a:t>itmen:M</a:t>
            </a:r>
            <a:r>
              <a:rPr lang="tr-TR" altLang="en-US"/>
              <a:t>ü</a:t>
            </a:r>
            <a:r>
              <a:rPr lang="en-US" altLang="tr-TR"/>
              <a:t>ge DAYANKA</a:t>
            </a:r>
            <a:r>
              <a:rPr lang="tr-TR" altLang="en-US"/>
              <a:t>Ç</a:t>
            </a:r>
            <a:endParaRPr lang="tr-TR"/>
          </a:p>
        </p:txBody>
      </p:sp>
      <p:pic>
        <p:nvPicPr>
          <p:cNvPr id="2097155" name="Resim 209715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067" y="1409489"/>
            <a:ext cx="9117969" cy="32500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Ekip Nedir?</a:t>
            </a:r>
          </a:p>
        </p:txBody>
      </p:sp>
      <p:sp>
        <p:nvSpPr>
          <p:cNvPr id="104859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Alt Başlık 1048585"/>
          <p:cNvSpPr>
            <a:spLocks noGrp="1"/>
          </p:cNvSpPr>
          <p:nvPr>
            <p:ph type="subTitle" idx="1"/>
          </p:nvPr>
        </p:nvSpPr>
        <p:spPr>
          <a:xfrm>
            <a:off x="1421743" y="3602038"/>
            <a:ext cx="6579257" cy="1655762"/>
          </a:xfrm>
        </p:spPr>
        <p:txBody>
          <a:bodyPr/>
          <a:lstStyle/>
          <a:p>
            <a:r>
              <a:rPr lang="en-US" sz="2800"/>
              <a:t>Ayn</a:t>
            </a:r>
            <a:r>
              <a:rPr lang="en-US" altLang="en-US" sz="2800"/>
              <a:t>ı</a:t>
            </a:r>
            <a:r>
              <a:rPr lang="en-US" altLang="tr-TR" sz="2800"/>
              <a:t> duygular</a:t>
            </a:r>
            <a:r>
              <a:rPr lang="tr-TR" altLang="en-US" sz="2800"/>
              <a:t>ı</a:t>
            </a:r>
            <a:r>
              <a:rPr lang="en-US" altLang="tr-TR" sz="2800"/>
              <a:t> payla</a:t>
            </a:r>
            <a:r>
              <a:rPr lang="tr-TR" altLang="en-US" sz="2800"/>
              <a:t>ş</a:t>
            </a:r>
            <a:r>
              <a:rPr lang="en-US" altLang="tr-TR" sz="2800"/>
              <a:t>an bireyler toplulu</a:t>
            </a:r>
            <a:r>
              <a:rPr lang="tr-TR" altLang="en-US" sz="2800"/>
              <a:t>ğ</a:t>
            </a:r>
            <a:r>
              <a:rPr lang="en-US" altLang="tr-TR" sz="2800"/>
              <a:t>u</a:t>
            </a:r>
            <a:endParaRPr lang="tr-TR" sz="2800"/>
          </a:p>
        </p:txBody>
      </p:sp>
      <p:pic>
        <p:nvPicPr>
          <p:cNvPr id="2097152" name="Resim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48500" y="910407"/>
            <a:ext cx="5868485" cy="26781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İçerik Yer Tutucusu 1048591"/>
          <p:cNvSpPr>
            <a:spLocks noGrp="1"/>
          </p:cNvSpPr>
          <p:nvPr>
            <p:ph idx="1"/>
          </p:nvPr>
        </p:nvSpPr>
        <p:spPr>
          <a:xfrm>
            <a:off x="533784" y="3588871"/>
            <a:ext cx="7981565" cy="2588092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                </a:t>
            </a:r>
            <a:r>
              <a:rPr lang="en-US" sz="2800"/>
              <a:t>Birbirini y</a:t>
            </a:r>
            <a:r>
              <a:rPr lang="en-US" altLang="en-US" sz="2800"/>
              <a:t>ü</a:t>
            </a:r>
            <a:r>
              <a:rPr lang="en-US" altLang="tr-TR" sz="2800"/>
              <a:t>kselten bireyler toplulu</a:t>
            </a:r>
            <a:r>
              <a:rPr lang="tr-TR" altLang="en-US" sz="2800"/>
              <a:t>ğ</a:t>
            </a:r>
            <a:r>
              <a:rPr lang="en-US" altLang="tr-TR" sz="2800"/>
              <a:t>u</a:t>
            </a:r>
            <a:endParaRPr lang="tr-TR" sz="2800"/>
          </a:p>
        </p:txBody>
      </p:sp>
      <p:pic>
        <p:nvPicPr>
          <p:cNvPr id="2097153" name="Resim 209715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78578" y="964769"/>
            <a:ext cx="5767159" cy="24788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Başlık 104859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6" name="Alt Başlık 104859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sz="2800"/>
              <a:t>İ</a:t>
            </a:r>
            <a:r>
              <a:rPr lang="en-US" altLang="tr-TR" sz="2800"/>
              <a:t>yi g</a:t>
            </a:r>
            <a:r>
              <a:rPr lang="tr-TR" altLang="en-US" sz="2800"/>
              <a:t>ö</a:t>
            </a:r>
            <a:r>
              <a:rPr lang="en-US" altLang="tr-TR" sz="2800"/>
              <a:t>rev da</a:t>
            </a:r>
            <a:r>
              <a:rPr lang="tr-TR" altLang="en-US" sz="2800"/>
              <a:t>ğ</a:t>
            </a:r>
            <a:r>
              <a:rPr lang="en-US" altLang="en-US" sz="2800"/>
              <a:t>ı</a:t>
            </a:r>
            <a:r>
              <a:rPr lang="en-US" altLang="tr-TR" sz="2800"/>
              <a:t>l</a:t>
            </a:r>
            <a:r>
              <a:rPr lang="tr-TR" altLang="en-US" sz="2800"/>
              <a:t>ı</a:t>
            </a:r>
            <a:r>
              <a:rPr lang="en-US" altLang="tr-TR" sz="2800"/>
              <a:t>m</a:t>
            </a:r>
            <a:r>
              <a:rPr lang="tr-TR" altLang="en-US" sz="2800"/>
              <a:t>ı</a:t>
            </a:r>
            <a:r>
              <a:rPr lang="en-US" altLang="tr-TR" sz="2800"/>
              <a:t> yapan bireyler toplulu</a:t>
            </a:r>
            <a:r>
              <a:rPr lang="tr-TR" altLang="en-US" sz="2800"/>
              <a:t>ğ</a:t>
            </a:r>
            <a:r>
              <a:rPr lang="en-US" altLang="tr-TR" sz="2800"/>
              <a:t>u</a:t>
            </a:r>
            <a:endParaRPr lang="tr-TR" sz="2800"/>
          </a:p>
        </p:txBody>
      </p:sp>
      <p:pic>
        <p:nvPicPr>
          <p:cNvPr id="2097154" name="Resim 209715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4719">
            <a:off x="1828056" y="1089325"/>
            <a:ext cx="5796657" cy="24272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Başlık 104859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00" name="Alt Başlık 1048599"/>
          <p:cNvSpPr>
            <a:spLocks noGrp="1"/>
          </p:cNvSpPr>
          <p:nvPr>
            <p:ph type="subTitle" idx="1"/>
          </p:nvPr>
        </p:nvSpPr>
        <p:spPr>
          <a:xfrm>
            <a:off x="1143000" y="3621088"/>
            <a:ext cx="6858000" cy="1655762"/>
          </a:xfrm>
        </p:spPr>
        <p:txBody>
          <a:bodyPr/>
          <a:lstStyle/>
          <a:p>
            <a:r>
              <a:rPr lang="en-US" sz="2800"/>
              <a:t>  Aralar</a:t>
            </a:r>
            <a:r>
              <a:rPr lang="en-US" altLang="en-US" sz="2800"/>
              <a:t>ı</a:t>
            </a:r>
            <a:r>
              <a:rPr lang="en-US" altLang="tr-TR" sz="2800"/>
              <a:t>ndan lider </a:t>
            </a:r>
            <a:r>
              <a:rPr lang="tr-TR" altLang="en-US" sz="2800"/>
              <a:t>ç</a:t>
            </a:r>
            <a:r>
              <a:rPr lang="en-US" altLang="en-US" sz="2800"/>
              <a:t>ı</a:t>
            </a:r>
            <a:r>
              <a:rPr lang="en-US" altLang="tr-TR" sz="2800"/>
              <a:t>karan bireyler toplulu</a:t>
            </a:r>
            <a:r>
              <a:rPr lang="tr-TR" altLang="en-US" sz="2800"/>
              <a:t>ğ</a:t>
            </a:r>
            <a:r>
              <a:rPr lang="en-US" altLang="tr-TR" sz="2800"/>
              <a:t>u</a:t>
            </a:r>
            <a:endParaRPr lang="tr-TR" sz="2800"/>
          </a:p>
        </p:txBody>
      </p:sp>
      <p:pic>
        <p:nvPicPr>
          <p:cNvPr id="2097156" name="Resim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63" y="943489"/>
            <a:ext cx="6148992" cy="26060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Başlık 104860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02" name="Alt Başlık 104860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Bir liderin g</a:t>
            </a:r>
            <a:r>
              <a:rPr lang="en-US" altLang="en-US" sz="2800"/>
              <a:t>ö</a:t>
            </a:r>
            <a:r>
              <a:rPr lang="en-US" altLang="tr-TR" sz="2800"/>
              <a:t>lgesinde ilerleyen bireyler toplulu</a:t>
            </a:r>
            <a:r>
              <a:rPr lang="tr-TR" altLang="en-US" sz="2800"/>
              <a:t>ğ</a:t>
            </a:r>
            <a:r>
              <a:rPr lang="en-US" altLang="tr-TR" sz="2800"/>
              <a:t>u</a:t>
            </a:r>
            <a:endParaRPr lang="tr-TR" sz="2800"/>
          </a:p>
        </p:txBody>
      </p:sp>
      <p:pic>
        <p:nvPicPr>
          <p:cNvPr id="2097157" name="Resim 209715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9975" y="1107800"/>
            <a:ext cx="6636434" cy="23668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Başlık 1048602"/>
          <p:cNvSpPr>
            <a:spLocks noGrp="1"/>
          </p:cNvSpPr>
          <p:nvPr>
            <p:ph type="ctrTitle"/>
          </p:nvPr>
        </p:nvSpPr>
        <p:spPr>
          <a:xfrm>
            <a:off x="617206" y="1155287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/>
              <a:t>HEPS</a:t>
            </a:r>
            <a:r>
              <a:rPr lang="en-US" altLang="en-US"/>
              <a:t>İ</a:t>
            </a:r>
            <a:br>
              <a:rPr lang="en-US" altLang="tr-TR"/>
            </a:br>
            <a:r>
              <a:rPr lang="en-US" altLang="tr-TR"/>
              <a:t>H</a:t>
            </a:r>
            <a:r>
              <a:rPr lang="tr-TR" altLang="en-US"/>
              <a:t>İ</a:t>
            </a:r>
            <a:r>
              <a:rPr lang="en-US" altLang="en-US"/>
              <a:t>Ç</a:t>
            </a:r>
            <a:r>
              <a:rPr lang="en-US" altLang="tr-TR"/>
              <a:t>B</a:t>
            </a:r>
            <a:r>
              <a:rPr lang="tr-TR" altLang="en-US"/>
              <a:t>İ</a:t>
            </a:r>
            <a:r>
              <a:rPr lang="en-US" altLang="tr-TR"/>
              <a:t>R</a:t>
            </a:r>
            <a:r>
              <a:rPr lang="tr-TR" altLang="en-US"/>
              <a:t>İ</a:t>
            </a:r>
            <a:br>
              <a:rPr lang="en-US" altLang="tr-TR"/>
            </a:br>
            <a:r>
              <a:rPr lang="en-US" altLang="tr-TR"/>
              <a:t>DURUMA G</a:t>
            </a:r>
            <a:r>
              <a:rPr lang="tr-TR" altLang="en-US"/>
              <a:t>Ö</a:t>
            </a:r>
            <a:r>
              <a:rPr lang="en-US" altLang="tr-TR"/>
              <a:t>RE</a:t>
            </a:r>
            <a:endParaRPr lang="tr-TR"/>
          </a:p>
        </p:txBody>
      </p:sp>
      <p:sp>
        <p:nvSpPr>
          <p:cNvPr id="1048604" name="Alt Başlık 104860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extLst>
          <p:ext uri="http://mobile.wps.com/transition/2016/1">
            <p:transition xmlns="" val="wps_invert_l_1500"/>
          </p:ext>
        </p:extLst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Başlık 1048604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921282"/>
          </a:xfrm>
        </p:spPr>
        <p:txBody>
          <a:bodyPr anchor="b"/>
          <a:lstStyle/>
          <a:p>
            <a:r>
              <a:rPr lang="en-US" sz="4800"/>
              <a:t>NLP</a:t>
            </a:r>
            <a:r>
              <a:rPr lang="en-US"/>
              <a:t> </a:t>
            </a:r>
            <a:endParaRPr lang="tr-TR"/>
          </a:p>
        </p:txBody>
      </p:sp>
      <p:sp>
        <p:nvSpPr>
          <p:cNvPr id="1048606" name="Alt Başlık 1048605"/>
          <p:cNvSpPr>
            <a:spLocks noGrp="1"/>
          </p:cNvSpPr>
          <p:nvPr>
            <p:ph type="subTitle" idx="1"/>
          </p:nvPr>
        </p:nvSpPr>
        <p:spPr>
          <a:xfrm>
            <a:off x="1143000" y="2981523"/>
            <a:ext cx="6858000" cy="3015894"/>
          </a:xfrm>
        </p:spPr>
        <p:txBody>
          <a:bodyPr>
            <a:normAutofit fontScale="40103" lnSpcReduction="20000"/>
          </a:bodyPr>
          <a:lstStyle/>
          <a:p>
            <a:r>
              <a:rPr lang="en-US" sz="7179"/>
              <a:t>Neuro </a:t>
            </a:r>
            <a:endParaRPr lang="tr-TR" sz="7179"/>
          </a:p>
          <a:p>
            <a:r>
              <a:rPr lang="en-US" sz="7179"/>
              <a:t>Linguistic</a:t>
            </a:r>
            <a:endParaRPr lang="tr-TR" sz="7179"/>
          </a:p>
          <a:p>
            <a:r>
              <a:rPr lang="en-US" sz="7179"/>
              <a:t>Programming</a:t>
            </a:r>
            <a:endParaRPr lang="tr-TR" sz="7179"/>
          </a:p>
          <a:p>
            <a:pPr marL="0" indent="0">
              <a:buNone/>
            </a:pPr>
            <a:endParaRPr lang="tr-TR" sz="7179"/>
          </a:p>
          <a:p>
            <a:pPr marL="0" indent="0">
              <a:buNone/>
            </a:pPr>
            <a:r>
              <a:rPr lang="en-US" sz="7179"/>
              <a:t>Be</a:t>
            </a:r>
            <a:r>
              <a:rPr lang="en-US" altLang="en-US" sz="7179"/>
              <a:t>ş</a:t>
            </a:r>
            <a:r>
              <a:rPr lang="en-US" altLang="tr-TR" sz="7179"/>
              <a:t> duyu organlar</a:t>
            </a:r>
            <a:r>
              <a:rPr lang="tr-TR" altLang="en-US" sz="7179"/>
              <a:t>ı</a:t>
            </a:r>
            <a:r>
              <a:rPr lang="en-US" altLang="tr-TR" sz="7179"/>
              <a:t> ile al</a:t>
            </a:r>
            <a:r>
              <a:rPr lang="tr-TR" altLang="en-US" sz="7179"/>
              <a:t>ı</a:t>
            </a:r>
            <a:r>
              <a:rPr lang="en-US" altLang="tr-TR" sz="7179"/>
              <a:t>nan kay</a:t>
            </a:r>
            <a:r>
              <a:rPr lang="tr-TR" altLang="en-US" sz="7179"/>
              <a:t>ı</a:t>
            </a:r>
            <a:r>
              <a:rPr lang="en-US" altLang="tr-TR" sz="7179"/>
              <a:t>tlar</a:t>
            </a:r>
            <a:r>
              <a:rPr lang="tr-TR" altLang="en-US" sz="7179"/>
              <a:t>ı</a:t>
            </a:r>
            <a:r>
              <a:rPr lang="en-US" altLang="tr-TR" sz="7179"/>
              <a:t>n zihine yerle</a:t>
            </a:r>
            <a:r>
              <a:rPr lang="tr-TR" altLang="en-US" sz="7179"/>
              <a:t>ş</a:t>
            </a:r>
            <a:r>
              <a:rPr lang="en-US" altLang="tr-TR" sz="7179"/>
              <a:t>tirme ve d</a:t>
            </a:r>
            <a:r>
              <a:rPr lang="tr-TR" altLang="en-US" sz="7179"/>
              <a:t>ü</a:t>
            </a:r>
            <a:r>
              <a:rPr lang="en-US" altLang="en-US" sz="7179"/>
              <a:t>şü</a:t>
            </a:r>
            <a:r>
              <a:rPr lang="en-US" altLang="tr-TR" sz="7179"/>
              <a:t>nce duygu davran</a:t>
            </a:r>
            <a:r>
              <a:rPr lang="tr-TR" altLang="en-US" sz="7179"/>
              <a:t>ı</a:t>
            </a:r>
            <a:r>
              <a:rPr lang="en-US" altLang="en-US" sz="7179"/>
              <a:t>ş</a:t>
            </a:r>
            <a:r>
              <a:rPr lang="en-US" altLang="tr-TR" sz="7179"/>
              <a:t>a d</a:t>
            </a:r>
            <a:r>
              <a:rPr lang="tr-TR" altLang="en-US" sz="7179"/>
              <a:t>ö</a:t>
            </a:r>
            <a:r>
              <a:rPr lang="en-US" altLang="tr-TR" sz="7179"/>
              <a:t>n</a:t>
            </a:r>
            <a:r>
              <a:rPr lang="tr-TR" altLang="en-US" sz="7179"/>
              <a:t>ü</a:t>
            </a:r>
            <a:r>
              <a:rPr lang="en-US" altLang="en-US" sz="7179"/>
              <a:t>ş</a:t>
            </a:r>
            <a:r>
              <a:rPr lang="en-US" altLang="tr-TR" sz="7179"/>
              <a:t>t</a:t>
            </a:r>
            <a:r>
              <a:rPr lang="tr-TR" altLang="en-US" sz="7179"/>
              <a:t>ü</a:t>
            </a:r>
            <a:r>
              <a:rPr lang="en-US" altLang="tr-TR" sz="7179"/>
              <a:t>rme becerisi.</a:t>
            </a:r>
            <a:endParaRPr lang="tr-TR" sz="7179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Başlık 1048606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209753"/>
          </a:xfrm>
        </p:spPr>
        <p:txBody>
          <a:bodyPr/>
          <a:lstStyle/>
          <a:p>
            <a:r>
              <a:rPr lang="en-US" sz="4800"/>
              <a:t>T</a:t>
            </a:r>
            <a:r>
              <a:rPr lang="en-US" altLang="en-US" sz="4800"/>
              <a:t>ü</a:t>
            </a:r>
            <a:r>
              <a:rPr lang="en-US" altLang="tr-TR" sz="4800"/>
              <a:t>mevar</a:t>
            </a:r>
            <a:r>
              <a:rPr lang="tr-TR" altLang="en-US" sz="4800"/>
              <a:t>ı</a:t>
            </a:r>
            <a:r>
              <a:rPr lang="en-US" altLang="tr-TR" sz="4800"/>
              <a:t>m</a:t>
            </a:r>
            <a:endParaRPr lang="tr-TR" sz="4800"/>
          </a:p>
        </p:txBody>
      </p:sp>
      <p:graphicFrame>
        <p:nvGraphicFramePr>
          <p:cNvPr id="4194304" name="Tablo 4194303"/>
          <p:cNvGraphicFramePr>
            <a:graphicFrameLocks/>
          </p:cNvGraphicFramePr>
          <p:nvPr/>
        </p:nvGraphicFramePr>
        <p:xfrm>
          <a:off x="1143000" y="2687320"/>
          <a:ext cx="7547979" cy="20497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1539">
                <a:tc>
                  <a:txBody>
                    <a:bodyPr/>
                    <a:lstStyle/>
                    <a:p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Matematik hesaplama</a:t>
                      </a:r>
                      <a:endParaRPr lang="tr-TR" altLang="en-US">
                        <a:effectLst>
                          <a:outerShdw blurRad="38100" dist="38100" dir="2700000" algn="br" rotWithShape="0">
                            <a:srgbClr val="000000"/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Detayc</a:t>
                      </a:r>
                      <a:r>
                        <a:rPr lang="tr-TR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ı</a:t>
                      </a:r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 bak</a:t>
                      </a:r>
                      <a:r>
                        <a:rPr lang="tr-TR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ı</a:t>
                      </a:r>
                      <a:r>
                        <a:rPr lang="en-US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ş</a:t>
                      </a:r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 a</a:t>
                      </a:r>
                      <a:r>
                        <a:rPr lang="tr-TR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ç</a:t>
                      </a:r>
                      <a:r>
                        <a:rPr lang="en-US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ı</a:t>
                      </a:r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s</a:t>
                      </a:r>
                      <a:r>
                        <a:rPr lang="tr-TR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Analitik D</a:t>
                      </a:r>
                      <a:r>
                        <a:rPr lang="tr-TR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ü</a:t>
                      </a:r>
                      <a:r>
                        <a:rPr lang="en-US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şü</a:t>
                      </a:r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nce</a:t>
                      </a:r>
                      <a:endParaRPr lang="tr-TR" altLang="en-US">
                        <a:effectLst>
                          <a:outerShdw blurRad="38100" dist="38100" dir="2700000" algn="br" rotWithShape="0">
                            <a:srgbClr val="000000"/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El becerisi</a:t>
                      </a:r>
                      <a:endParaRPr lang="tr-TR" altLang="en-US"/>
                    </a:p>
                    <a:p>
                      <a:r>
                        <a:rPr lang="en-US" altLang="tr-TR"/>
                        <a:t>dizayn(</a:t>
                      </a:r>
                      <a:r>
                        <a:rPr lang="tr-TR" altLang="en-US"/>
                        <a:t>ç</a:t>
                      </a:r>
                      <a:r>
                        <a:rPr lang="en-US" altLang="tr-TR"/>
                        <a:t>eldirici)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Say</a:t>
                      </a:r>
                      <a:r>
                        <a:rPr lang="tr-TR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ı</a:t>
                      </a:r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sal zeka</a:t>
                      </a:r>
                      <a:endParaRPr lang="tr-TR" altLang="en-US">
                        <a:effectLst>
                          <a:outerShdw blurRad="38100" dist="38100" dir="2700000" algn="br" rotWithShape="0">
                            <a:srgbClr val="000000"/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240">
                <a:tc>
                  <a:txBody>
                    <a:bodyPr/>
                    <a:lstStyle/>
                    <a:p>
                      <a:r>
                        <a:rPr lang="en-US" altLang="tr-TR" i="1"/>
                        <a:t>G</a:t>
                      </a:r>
                      <a:r>
                        <a:rPr lang="tr-TR" altLang="en-US" i="1"/>
                        <a:t>ü</a:t>
                      </a:r>
                      <a:r>
                        <a:rPr lang="en-US" altLang="tr-TR" i="1"/>
                        <a:t>ven vermek</a:t>
                      </a:r>
                      <a:endParaRPr lang="tr-TR" altLang="en-US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 </a:t>
                      </a:r>
                      <a:endParaRPr lang="tr-TR" altLang="en-US"/>
                    </a:p>
                    <a:p>
                      <a:r>
                        <a:rPr lang="en-US" altLang="tr-TR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Algoritma hesaplar</a:t>
                      </a:r>
                      <a:r>
                        <a:rPr lang="tr-TR" altLang="en-US">
                          <a:effectLst>
                            <a:outerShdw blurRad="38100" dist="38100" dir="2700000" algn="br" rotWithShape="0">
                              <a:srgbClr val="000000"/>
                            </a:outerShdw>
                          </a:effectLst>
                        </a:rPr>
                        <a:t>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altLang="en-US"/>
                    </a:p>
                    <a:p>
                      <a:r>
                        <a:rPr lang="en-US" altLang="tr-TR"/>
                        <a:t>Dekorasyon (</a:t>
                      </a:r>
                      <a:r>
                        <a:rPr lang="tr-TR" altLang="en-US"/>
                        <a:t>ç</a:t>
                      </a:r>
                      <a:r>
                        <a:rPr lang="en-US" altLang="tr-TR"/>
                        <a:t>eldirici)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 i="1"/>
                        <a:t>K</a:t>
                      </a:r>
                      <a:r>
                        <a:rPr lang="tr-TR" altLang="en-US" i="1"/>
                        <a:t>ü</a:t>
                      </a:r>
                      <a:r>
                        <a:rPr lang="en-US" altLang="en-US" i="1"/>
                        <a:t>çü</a:t>
                      </a:r>
                      <a:r>
                        <a:rPr lang="en-US" altLang="tr-TR" i="1"/>
                        <a:t>k yaz</a:t>
                      </a:r>
                      <a:r>
                        <a:rPr lang="tr-TR" altLang="en-US" i="1"/>
                        <a:t>ı</a:t>
                      </a:r>
                      <a:r>
                        <a:rPr lang="en-US" altLang="tr-TR" i="1"/>
                        <a:t>lar</a:t>
                      </a:r>
                      <a:r>
                        <a:rPr lang="tr-TR" altLang="en-US" i="1"/>
                        <a:t>ı</a:t>
                      </a:r>
                      <a:r>
                        <a:rPr lang="en-US" altLang="tr-TR" i="1"/>
                        <a:t> uzun okuma</a:t>
                      </a:r>
                      <a:endParaRPr lang="tr-TR" altLang="en-US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Geli</a:t>
                      </a:r>
                      <a:r>
                        <a:rPr lang="tr-TR" altLang="en-US"/>
                        <a:t>ş</a:t>
                      </a:r>
                      <a:r>
                        <a:rPr lang="en-US" altLang="tr-TR"/>
                        <a:t>tirilmesi gerekenler</a:t>
                      </a:r>
                      <a:endParaRPr lang="tr-T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145728" name="Düz Ok Bağlayıcısı 3145727"/>
          <p:cNvCxnSpPr>
            <a:cxnSpLocks/>
          </p:cNvCxnSpPr>
          <p:nvPr/>
        </p:nvCxnSpPr>
        <p:spPr>
          <a:xfrm>
            <a:off x="4141575" y="4534112"/>
            <a:ext cx="17954" cy="1115107"/>
          </a:xfrm>
          <a:prstGeom prst="straightConnector1">
            <a:avLst/>
          </a:prstGeom>
          <a:solidFill>
            <a:srgbClr val="FFFFFF"/>
          </a:solidFill>
          <a:ln w="25400">
            <a:solidFill>
              <a:srgbClr val="666666"/>
            </a:solidFill>
            <a:tailEnd type="triangle" w="lg" len="lg"/>
          </a:ln>
        </p:spPr>
      </p:cxnSp>
      <p:sp>
        <p:nvSpPr>
          <p:cNvPr id="1048608" name="Metin kutusu 1048607"/>
          <p:cNvSpPr txBox="1"/>
          <p:nvPr/>
        </p:nvSpPr>
        <p:spPr>
          <a:xfrm>
            <a:off x="2122013" y="5649219"/>
            <a:ext cx="4039127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Finans banka iktisat</a:t>
            </a:r>
            <a:endParaRPr lang="tr-TR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Başlık 1048608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680297"/>
          </a:xfrm>
        </p:spPr>
        <p:txBody>
          <a:bodyPr>
            <a:normAutofit fontScale="90000"/>
          </a:bodyPr>
          <a:lstStyle/>
          <a:p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 sz="5333"/>
              <a:t>T</a:t>
            </a:r>
            <a:r>
              <a:rPr lang="en-US" altLang="en-US" sz="5333"/>
              <a:t>ü</a:t>
            </a:r>
            <a:r>
              <a:rPr lang="en-US" altLang="tr-TR" sz="5333"/>
              <a:t>mdengelim</a:t>
            </a:r>
            <a:br>
              <a:rPr lang="en-US" altLang="tr-TR" sz="5333"/>
            </a:br>
            <a:r>
              <a:rPr lang="en-US" altLang="tr-TR" sz="5333"/>
              <a:t>Ba</a:t>
            </a:r>
            <a:r>
              <a:rPr lang="tr-TR" altLang="en-US" sz="5333"/>
              <a:t>ş</a:t>
            </a:r>
            <a:r>
              <a:rPr lang="en-US" altLang="tr-TR" sz="5333"/>
              <a:t>ar</a:t>
            </a:r>
            <a:r>
              <a:rPr lang="tr-TR" altLang="en-US" sz="5333"/>
              <a:t>ı</a:t>
            </a:r>
            <a:endParaRPr lang="tr-TR" sz="5333"/>
          </a:p>
        </p:txBody>
      </p:sp>
      <p:graphicFrame>
        <p:nvGraphicFramePr>
          <p:cNvPr id="4194305" name="Tablo 4194304"/>
          <p:cNvGraphicFramePr>
            <a:graphicFrameLocks/>
          </p:cNvGraphicFramePr>
          <p:nvPr/>
        </p:nvGraphicFramePr>
        <p:xfrm>
          <a:off x="1143000" y="2687320"/>
          <a:ext cx="6858000" cy="22694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34710">
                <a:tc>
                  <a:txBody>
                    <a:bodyPr/>
                    <a:lstStyle/>
                    <a:p>
                      <a:r>
                        <a:rPr lang="en-US" altLang="en-US"/>
                        <a:t>Ç</a:t>
                      </a:r>
                      <a:r>
                        <a:rPr lang="en-US" altLang="tr-TR"/>
                        <a:t>ok </a:t>
                      </a:r>
                      <a:r>
                        <a:rPr lang="tr-TR" altLang="en-US"/>
                        <a:t>ç</a:t>
                      </a:r>
                      <a:r>
                        <a:rPr lang="en-US" altLang="tr-TR"/>
                        <a:t>al</a:t>
                      </a:r>
                      <a:r>
                        <a:rPr lang="tr-TR" altLang="en-US"/>
                        <a:t>ı</a:t>
                      </a:r>
                      <a:r>
                        <a:rPr lang="en-US" altLang="en-US"/>
                        <a:t>ş</a:t>
                      </a:r>
                      <a:r>
                        <a:rPr lang="en-US" altLang="tr-TR"/>
                        <a:t>mak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E</a:t>
                      </a:r>
                      <a:r>
                        <a:rPr lang="tr-TR" altLang="en-US"/>
                        <a:t>ğ</a:t>
                      </a:r>
                      <a:r>
                        <a:rPr lang="en-US" altLang="tr-TR"/>
                        <a:t>itimler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Kendini ifade et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Pozitif y</a:t>
                      </a:r>
                      <a:r>
                        <a:rPr lang="tr-TR" altLang="en-US"/>
                        <a:t>ü</a:t>
                      </a:r>
                      <a:r>
                        <a:rPr lang="en-US" altLang="tr-TR"/>
                        <a:t>z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Bulunmas</a:t>
                      </a:r>
                      <a:r>
                        <a:rPr lang="tr-TR" altLang="en-US"/>
                        <a:t>ı</a:t>
                      </a:r>
                      <a:r>
                        <a:rPr lang="en-US" altLang="tr-TR"/>
                        <a:t> gereken</a:t>
                      </a:r>
                      <a:endParaRPr lang="tr-T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4710">
                <a:tc>
                  <a:txBody>
                    <a:bodyPr/>
                    <a:lstStyle/>
                    <a:p>
                      <a:r>
                        <a:rPr lang="en-US" altLang="en-US"/>
                        <a:t>İ</a:t>
                      </a:r>
                      <a:r>
                        <a:rPr lang="en-US" altLang="tr-TR"/>
                        <a:t>yi bedendili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/>
                        <a:t>Ü</a:t>
                      </a:r>
                      <a:r>
                        <a:rPr lang="en-US" altLang="tr-TR"/>
                        <a:t>nvanlar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Bulunmas</a:t>
                      </a:r>
                      <a:r>
                        <a:rPr lang="tr-TR" altLang="en-US"/>
                        <a:t>ı</a:t>
                      </a:r>
                      <a:r>
                        <a:rPr lang="en-US" altLang="tr-TR"/>
                        <a:t> gereken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/>
                        <a:t>İ</a:t>
                      </a:r>
                      <a:r>
                        <a:rPr lang="en-US" altLang="tr-TR"/>
                        <a:t>yi </a:t>
                      </a:r>
                      <a:r>
                        <a:rPr lang="tr-TR" altLang="en-US"/>
                        <a:t>ü</a:t>
                      </a:r>
                      <a:r>
                        <a:rPr lang="en-US" altLang="tr-TR"/>
                        <a:t>niversite </a:t>
                      </a:r>
                      <a:endParaRPr lang="tr-T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tr-TR"/>
                        <a:t>Bulunmas</a:t>
                      </a:r>
                      <a:r>
                        <a:rPr lang="tr-TR" altLang="en-US"/>
                        <a:t>ı</a:t>
                      </a:r>
                      <a:r>
                        <a:rPr lang="en-US" altLang="tr-TR"/>
                        <a:t> gereken</a:t>
                      </a:r>
                      <a:endParaRPr lang="tr-T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145729" name="Düz Ok Bağlayıcısı 3145728"/>
          <p:cNvCxnSpPr>
            <a:cxnSpLocks/>
          </p:cNvCxnSpPr>
          <p:nvPr/>
        </p:nvCxnSpPr>
        <p:spPr>
          <a:xfrm flipH="1">
            <a:off x="3878951" y="1788250"/>
            <a:ext cx="12457" cy="945977"/>
          </a:xfrm>
          <a:prstGeom prst="straightConnector1">
            <a:avLst/>
          </a:prstGeom>
          <a:solidFill>
            <a:srgbClr val="FFFFFF"/>
          </a:solidFill>
          <a:ln w="25400">
            <a:solidFill>
              <a:srgbClr val="666666"/>
            </a:solidFill>
            <a:tailEnd type="triangle" w="lg" len="lg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Başlık 104860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1" name="Alt Başlık 10486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97158" name="Resim 209715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572190">
            <a:off x="152965" y="576718"/>
            <a:ext cx="8825410" cy="58832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İkizkenar Üçgen 1048611"/>
          <p:cNvSpPr/>
          <p:nvPr/>
        </p:nvSpPr>
        <p:spPr>
          <a:xfrm>
            <a:off x="3048000" y="1905000"/>
            <a:ext cx="3048000" cy="3048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endParaRPr lang="tr-TR"/>
          </a:p>
        </p:txBody>
      </p:sp>
      <p:sp>
        <p:nvSpPr>
          <p:cNvPr id="1048613" name="Metin kutusu 1048612"/>
          <p:cNvSpPr txBox="1"/>
          <p:nvPr/>
        </p:nvSpPr>
        <p:spPr>
          <a:xfrm rot="798">
            <a:off x="3430451" y="1394459"/>
            <a:ext cx="2283098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    D</a:t>
            </a:r>
            <a:r>
              <a:rPr lang="en-US" altLang="en-US" sz="2800">
                <a:solidFill>
                  <a:srgbClr val="000000"/>
                </a:solidFill>
              </a:rPr>
              <a:t>üşü</a:t>
            </a:r>
            <a:r>
              <a:rPr lang="en-US" altLang="tr-TR" sz="2800">
                <a:solidFill>
                  <a:srgbClr val="000000"/>
                </a:solidFill>
              </a:rPr>
              <a:t>nce</a:t>
            </a:r>
            <a:endParaRPr lang="tr-TR" sz="2800">
              <a:solidFill>
                <a:srgbClr val="000000"/>
              </a:solidFill>
            </a:endParaRPr>
          </a:p>
        </p:txBody>
      </p:sp>
      <p:sp>
        <p:nvSpPr>
          <p:cNvPr id="1048614" name="Metin kutusu 1048613"/>
          <p:cNvSpPr txBox="1"/>
          <p:nvPr/>
        </p:nvSpPr>
        <p:spPr>
          <a:xfrm>
            <a:off x="647571" y="5113787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                    Duygu </a:t>
            </a:r>
            <a:endParaRPr lang="tr-TR" sz="2800">
              <a:solidFill>
                <a:srgbClr val="000000"/>
              </a:solidFill>
            </a:endParaRPr>
          </a:p>
        </p:txBody>
      </p:sp>
      <p:sp>
        <p:nvSpPr>
          <p:cNvPr id="1048615" name="Metin kutusu 1048614"/>
          <p:cNvSpPr txBox="1"/>
          <p:nvPr/>
        </p:nvSpPr>
        <p:spPr>
          <a:xfrm>
            <a:off x="4246139" y="5113787"/>
            <a:ext cx="4000000" cy="5105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              Davran</a:t>
            </a:r>
            <a:r>
              <a:rPr lang="en-US" altLang="en-US" sz="2800">
                <a:solidFill>
                  <a:srgbClr val="000000"/>
                </a:solidFill>
              </a:rPr>
              <a:t>ış</a:t>
            </a:r>
            <a:endParaRPr lang="tr-TR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Başlık 10486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tr-TR" sz="4800"/>
              <a:t>Ara</a:t>
            </a:r>
            <a:r>
              <a:rPr lang="tr-TR" altLang="en-US" sz="4800"/>
              <a:t>ş</a:t>
            </a:r>
            <a:r>
              <a:rPr lang="en-US" altLang="tr-TR" sz="4800"/>
              <a:t>t</a:t>
            </a:r>
            <a:r>
              <a:rPr lang="tr-TR" altLang="en-US" sz="4800"/>
              <a:t>ı</a:t>
            </a:r>
            <a:r>
              <a:rPr lang="en-US" altLang="tr-TR" sz="4800"/>
              <a:t>rma</a:t>
            </a:r>
            <a:endParaRPr lang="tr-TR" sz="4800"/>
          </a:p>
        </p:txBody>
      </p:sp>
      <p:sp>
        <p:nvSpPr>
          <p:cNvPr id="1048617" name="Alt Başlık 104861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tr-TR" sz="2800"/>
              <a:t>D</a:t>
            </a:r>
            <a:r>
              <a:rPr lang="tr-TR" altLang="en-US" sz="2800"/>
              <a:t>ü</a:t>
            </a:r>
            <a:r>
              <a:rPr lang="en-US" altLang="tr-TR" sz="2800"/>
              <a:t>nyadaki Geli</a:t>
            </a:r>
            <a:r>
              <a:rPr lang="tr-TR" altLang="en-US" sz="2800"/>
              <a:t>ş</a:t>
            </a:r>
            <a:r>
              <a:rPr lang="en-US" altLang="tr-TR" sz="2800"/>
              <a:t>en </a:t>
            </a:r>
            <a:r>
              <a:rPr lang="tr-TR" altLang="en-US" sz="2800"/>
              <a:t>Ş</a:t>
            </a:r>
            <a:r>
              <a:rPr lang="en-US" altLang="tr-TR" sz="2800"/>
              <a:t>irketler ve Ekipleri</a:t>
            </a:r>
            <a:endParaRPr lang="tr-TR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Başlık 1048617"/>
          <p:cNvSpPr>
            <a:spLocks noGrp="1"/>
          </p:cNvSpPr>
          <p:nvPr>
            <p:ph type="ctrTitle"/>
          </p:nvPr>
        </p:nvSpPr>
        <p:spPr>
          <a:xfrm rot="12084">
            <a:off x="1302845" y="1122363"/>
            <a:ext cx="7155355" cy="977170"/>
          </a:xfrm>
        </p:spPr>
        <p:txBody>
          <a:bodyPr/>
          <a:lstStyle/>
          <a:p>
            <a:r>
              <a:rPr lang="tr-TR" altLang="tr-TR"/>
              <a:t>Ş</a:t>
            </a:r>
            <a:r>
              <a:rPr lang="en-US" altLang="tr-TR"/>
              <a:t>irketler</a:t>
            </a:r>
            <a:endParaRPr lang="tr-TR"/>
          </a:p>
        </p:txBody>
      </p:sp>
      <p:sp>
        <p:nvSpPr>
          <p:cNvPr id="1048619" name="Alt Başlık 1048618"/>
          <p:cNvSpPr>
            <a:spLocks noGrp="1"/>
          </p:cNvSpPr>
          <p:nvPr>
            <p:ph type="subTitle" idx="1"/>
          </p:nvPr>
        </p:nvSpPr>
        <p:spPr>
          <a:xfrm rot="21588098">
            <a:off x="1143000" y="3602038"/>
            <a:ext cx="6858000" cy="1655762"/>
          </a:xfrm>
        </p:spPr>
        <p:txBody>
          <a:bodyPr>
            <a:normAutofit/>
          </a:bodyPr>
          <a:lstStyle/>
          <a:p>
            <a:endParaRPr lang="tr-TR" sz="4285" b="1"/>
          </a:p>
        </p:txBody>
      </p:sp>
      <p:sp>
        <p:nvSpPr>
          <p:cNvPr id="1048620" name="Oval 1048619"/>
          <p:cNvSpPr/>
          <p:nvPr/>
        </p:nvSpPr>
        <p:spPr>
          <a:xfrm>
            <a:off x="3156033" y="2092574"/>
            <a:ext cx="3048000" cy="400399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 sz="2400" b="1"/>
              <a:t>E</a:t>
            </a:r>
            <a:endParaRPr lang="tr-TR" sz="2400" b="1"/>
          </a:p>
          <a:p>
            <a:pPr algn="ctr"/>
            <a:r>
              <a:rPr lang="en-US" sz="2400" b="1"/>
              <a:t>K</a:t>
            </a:r>
            <a:endParaRPr lang="tr-TR" sz="2400" b="1"/>
          </a:p>
          <a:p>
            <a:pPr algn="ctr"/>
            <a:r>
              <a:rPr lang="en-US" altLang="tr-TR" sz="2400" b="1"/>
              <a:t>İ</a:t>
            </a:r>
            <a:endParaRPr lang="tr-TR" sz="2400" b="1"/>
          </a:p>
          <a:p>
            <a:pPr algn="ctr"/>
            <a:r>
              <a:rPr lang="en-US" altLang="tr-TR" sz="2400" b="1"/>
              <a:t>P</a:t>
            </a:r>
            <a:endParaRPr lang="tr-TR" sz="2400" b="1"/>
          </a:p>
        </p:txBody>
      </p:sp>
      <p:sp>
        <p:nvSpPr>
          <p:cNvPr id="1048621" name="Oval 1048620"/>
          <p:cNvSpPr/>
          <p:nvPr/>
        </p:nvSpPr>
        <p:spPr>
          <a:xfrm>
            <a:off x="900174" y="1597734"/>
            <a:ext cx="2721825" cy="272182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Gilette</a:t>
            </a:r>
            <a:endParaRPr lang="tr-TR"/>
          </a:p>
        </p:txBody>
      </p:sp>
      <p:sp>
        <p:nvSpPr>
          <p:cNvPr id="1048622" name="Oval 1048621"/>
          <p:cNvSpPr/>
          <p:nvPr/>
        </p:nvSpPr>
        <p:spPr>
          <a:xfrm rot="21591334">
            <a:off x="5697681" y="1810356"/>
            <a:ext cx="2758741" cy="2758741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Abbout</a:t>
            </a:r>
            <a:endParaRPr lang="tr-TR"/>
          </a:p>
        </p:txBody>
      </p:sp>
      <p:sp>
        <p:nvSpPr>
          <p:cNvPr id="1048623" name="Oval 1048622"/>
          <p:cNvSpPr/>
          <p:nvPr/>
        </p:nvSpPr>
        <p:spPr>
          <a:xfrm>
            <a:off x="1609189" y="3562654"/>
            <a:ext cx="2767109" cy="276711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Kroger</a:t>
            </a:r>
            <a:endParaRPr lang="tr-TR"/>
          </a:p>
        </p:txBody>
      </p:sp>
      <p:sp>
        <p:nvSpPr>
          <p:cNvPr id="1048624" name="Oval 1048623"/>
          <p:cNvSpPr/>
          <p:nvPr/>
        </p:nvSpPr>
        <p:spPr>
          <a:xfrm>
            <a:off x="4978425" y="3511237"/>
            <a:ext cx="2522474" cy="3048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Pitney bowen</a:t>
            </a:r>
            <a:endParaRPr lang="tr-TR"/>
          </a:p>
        </p:txBody>
      </p:sp>
      <p:sp>
        <p:nvSpPr>
          <p:cNvPr id="1048625" name="Oval 1048624"/>
          <p:cNvSpPr/>
          <p:nvPr/>
        </p:nvSpPr>
        <p:spPr>
          <a:xfrm>
            <a:off x="6458726" y="1076743"/>
            <a:ext cx="1560364" cy="156036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Funny Mae</a:t>
            </a:r>
            <a:endParaRPr lang="tr-TR"/>
          </a:p>
        </p:txBody>
      </p:sp>
      <p:sp>
        <p:nvSpPr>
          <p:cNvPr id="1048626" name="Oval 1048625"/>
          <p:cNvSpPr/>
          <p:nvPr/>
        </p:nvSpPr>
        <p:spPr>
          <a:xfrm>
            <a:off x="499361" y="941353"/>
            <a:ext cx="1870583" cy="18705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Nucor</a:t>
            </a:r>
            <a:endParaRPr lang="tr-TR"/>
          </a:p>
        </p:txBody>
      </p:sp>
      <p:sp>
        <p:nvSpPr>
          <p:cNvPr id="1048627" name="Oval 1048626"/>
          <p:cNvSpPr/>
          <p:nvPr/>
        </p:nvSpPr>
        <p:spPr>
          <a:xfrm>
            <a:off x="174615" y="4021963"/>
            <a:ext cx="2253066" cy="225306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WellFargo</a:t>
            </a:r>
            <a:endParaRPr lang="tr-TR"/>
          </a:p>
        </p:txBody>
      </p:sp>
      <p:sp>
        <p:nvSpPr>
          <p:cNvPr id="1048628" name="Oval 1048627"/>
          <p:cNvSpPr/>
          <p:nvPr/>
        </p:nvSpPr>
        <p:spPr>
          <a:xfrm>
            <a:off x="1803305" y="3074144"/>
            <a:ext cx="1498423" cy="1498425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Ar</a:t>
            </a:r>
            <a:r>
              <a:rPr lang="en-US" altLang="en-US"/>
              <a:t>ç</a:t>
            </a:r>
            <a:r>
              <a:rPr lang="en-US" altLang="tr-TR"/>
              <a:t>elik</a:t>
            </a:r>
            <a:endParaRPr lang="tr-TR"/>
          </a:p>
        </p:txBody>
      </p:sp>
      <p:sp>
        <p:nvSpPr>
          <p:cNvPr id="1048629" name="Oval 1048628"/>
          <p:cNvSpPr/>
          <p:nvPr/>
        </p:nvSpPr>
        <p:spPr>
          <a:xfrm>
            <a:off x="3513305" y="4997036"/>
            <a:ext cx="1658299" cy="16583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66666"/>
            </a:solidFill>
          </a:ln>
        </p:spPr>
        <p:txBody>
          <a:bodyPr anchor="ctr"/>
          <a:lstStyle/>
          <a:p>
            <a:pPr algn="ctr"/>
            <a:r>
              <a:rPr lang="en-US"/>
              <a:t>Aselsan </a:t>
            </a:r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Başlık 104862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Sizce d</a:t>
            </a:r>
            <a:r>
              <a:rPr lang="en-US" altLang="en-US" sz="4000"/>
              <a:t>ış</a:t>
            </a:r>
            <a:r>
              <a:rPr lang="en-US" altLang="tr-TR" sz="4000"/>
              <a:t>ar</a:t>
            </a:r>
            <a:r>
              <a:rPr lang="tr-TR" altLang="en-US" sz="4000"/>
              <a:t>ı</a:t>
            </a:r>
            <a:r>
              <a:rPr lang="en-US" altLang="tr-TR" sz="4000"/>
              <a:t>dan gelen y</a:t>
            </a:r>
            <a:r>
              <a:rPr lang="tr-TR" altLang="en-US" sz="4000"/>
              <a:t>ö</a:t>
            </a:r>
            <a:r>
              <a:rPr lang="en-US" altLang="tr-TR" sz="4000"/>
              <a:t>netici mi ?Yoksa sistem i</a:t>
            </a:r>
            <a:r>
              <a:rPr lang="tr-TR" altLang="en-US" sz="4000"/>
              <a:t>ç</a:t>
            </a:r>
            <a:r>
              <a:rPr lang="en-US" altLang="tr-TR" sz="4000"/>
              <a:t>inden </a:t>
            </a:r>
            <a:r>
              <a:rPr lang="tr-TR" altLang="en-US" sz="4000"/>
              <a:t>ç</a:t>
            </a:r>
            <a:r>
              <a:rPr lang="en-US" altLang="en-US" sz="4000"/>
              <a:t>ı</a:t>
            </a:r>
            <a:r>
              <a:rPr lang="en-US" altLang="tr-TR" sz="4000"/>
              <a:t>kan y</a:t>
            </a:r>
            <a:r>
              <a:rPr lang="tr-TR" altLang="en-US" sz="4000"/>
              <a:t>ö</a:t>
            </a:r>
            <a:r>
              <a:rPr lang="en-US" altLang="tr-TR" sz="4000"/>
              <a:t>netici mi fayda sa</a:t>
            </a:r>
            <a:r>
              <a:rPr lang="tr-TR" altLang="en-US" sz="4000"/>
              <a:t>ğ</a:t>
            </a:r>
            <a:r>
              <a:rPr lang="en-US" altLang="tr-TR" sz="4000"/>
              <a:t>lar?</a:t>
            </a:r>
            <a:r>
              <a:rPr lang="en-US"/>
              <a:t> </a:t>
            </a:r>
            <a:endParaRPr lang="tr-TR"/>
          </a:p>
        </p:txBody>
      </p:sp>
      <p:sp>
        <p:nvSpPr>
          <p:cNvPr id="1048631" name="Alt Başlık 104863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Başlık 104863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085998"/>
          </a:xfrm>
        </p:spPr>
        <p:txBody>
          <a:bodyPr/>
          <a:lstStyle/>
          <a:p>
            <a:r>
              <a:rPr lang="en-US" sz="4800"/>
              <a:t>Bak</a:t>
            </a:r>
            <a:r>
              <a:rPr lang="en-US" altLang="en-US" sz="4800"/>
              <a:t>ış</a:t>
            </a:r>
            <a:r>
              <a:rPr lang="en-US" altLang="tr-TR"/>
              <a:t> </a:t>
            </a:r>
            <a:r>
              <a:rPr lang="en-US" altLang="tr-TR" sz="4800"/>
              <a:t>A</a:t>
            </a:r>
            <a:r>
              <a:rPr lang="tr-TR" altLang="en-US" sz="4800"/>
              <a:t>ç</a:t>
            </a:r>
            <a:r>
              <a:rPr lang="en-US" altLang="en-US" sz="4800"/>
              <a:t>ı</a:t>
            </a:r>
            <a:r>
              <a:rPr lang="en-US" altLang="tr-TR" sz="4800"/>
              <a:t>s</a:t>
            </a:r>
            <a:r>
              <a:rPr lang="tr-TR" altLang="en-US" sz="4800"/>
              <a:t>ı</a:t>
            </a:r>
            <a:endParaRPr lang="tr-TR" sz="4800"/>
          </a:p>
        </p:txBody>
      </p:sp>
      <p:sp>
        <p:nvSpPr>
          <p:cNvPr id="1048633" name="Alt Başlık 1048632"/>
          <p:cNvSpPr>
            <a:spLocks noGrp="1"/>
          </p:cNvSpPr>
          <p:nvPr>
            <p:ph type="subTitle" idx="1"/>
          </p:nvPr>
        </p:nvSpPr>
        <p:spPr>
          <a:xfrm>
            <a:off x="1143000" y="3312788"/>
            <a:ext cx="7057706" cy="2710140"/>
          </a:xfrm>
        </p:spPr>
        <p:txBody>
          <a:bodyPr>
            <a:normAutofit/>
          </a:bodyPr>
          <a:lstStyle/>
          <a:p>
            <a:r>
              <a:rPr lang="en-US" altLang="en-US"/>
              <a:t>İ</a:t>
            </a:r>
            <a:r>
              <a:rPr lang="en-US" altLang="tr-TR"/>
              <a:t>yi </a:t>
            </a:r>
            <a:r>
              <a:rPr lang="tr-TR" altLang="en-US"/>
              <a:t>ş</a:t>
            </a:r>
            <a:r>
              <a:rPr lang="en-US" altLang="tr-TR"/>
              <a:t>irketlerden </a:t>
            </a:r>
            <a:r>
              <a:rPr lang="en-US"/>
              <a:t>11 </a:t>
            </a:r>
            <a:r>
              <a:rPr lang="en-US" altLang="en-US"/>
              <a:t>ş</a:t>
            </a:r>
            <a:r>
              <a:rPr lang="en-US" altLang="tr-TR"/>
              <a:t>irketin 10 tanesi i</a:t>
            </a:r>
            <a:r>
              <a:rPr lang="tr-TR" altLang="en-US"/>
              <a:t>ç</a:t>
            </a:r>
            <a:r>
              <a:rPr lang="en-US" altLang="tr-TR"/>
              <a:t>eriden bir lider ile ilerlemi</a:t>
            </a:r>
            <a:r>
              <a:rPr lang="tr-TR" altLang="en-US"/>
              <a:t>ş</a:t>
            </a:r>
            <a:r>
              <a:rPr lang="en-US" altLang="tr-TR"/>
              <a:t> ve ba</a:t>
            </a:r>
            <a:r>
              <a:rPr lang="tr-TR" altLang="en-US"/>
              <a:t>ş</a:t>
            </a:r>
            <a:r>
              <a:rPr lang="en-US" altLang="tr-TR"/>
              <a:t>arm</a:t>
            </a:r>
            <a:r>
              <a:rPr lang="tr-TR" altLang="en-US"/>
              <a:t>ı</a:t>
            </a:r>
            <a:r>
              <a:rPr lang="en-US" altLang="en-US"/>
              <a:t>ş</a:t>
            </a:r>
            <a:endParaRPr lang="tr-TR"/>
          </a:p>
          <a:p>
            <a:endParaRPr lang="tr-TR"/>
          </a:p>
          <a:p>
            <a:r>
              <a:rPr lang="en-US" altLang="en-US"/>
              <a:t>Yü</a:t>
            </a:r>
            <a:r>
              <a:rPr lang="en-US" altLang="tr-TR"/>
              <a:t>kselemeyen kurumlar ise 6 kat fazla d</a:t>
            </a:r>
            <a:r>
              <a:rPr lang="tr-TR" altLang="en-US"/>
              <a:t>ı</a:t>
            </a:r>
            <a:r>
              <a:rPr lang="en-US" altLang="en-US"/>
              <a:t>ş</a:t>
            </a:r>
            <a:r>
              <a:rPr lang="en-US" altLang="tr-TR"/>
              <a:t>ar</a:t>
            </a:r>
            <a:r>
              <a:rPr lang="tr-TR" altLang="en-US"/>
              <a:t>ı</a:t>
            </a:r>
            <a:r>
              <a:rPr lang="en-US" altLang="tr-TR"/>
              <a:t>dan y</a:t>
            </a:r>
            <a:r>
              <a:rPr lang="tr-TR" altLang="en-US"/>
              <a:t>ö</a:t>
            </a:r>
            <a:r>
              <a:rPr lang="en-US" altLang="tr-TR"/>
              <a:t>netici transfer etmi</a:t>
            </a:r>
            <a:r>
              <a:rPr lang="tr-TR" altLang="en-US"/>
              <a:t>ş</a:t>
            </a:r>
            <a:endParaRPr lang="tr-TR"/>
          </a:p>
          <a:p>
            <a:endParaRPr lang="tr-TR"/>
          </a:p>
          <a:p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Başlık 104863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altLang="tr-TR" sz="4800"/>
              <a:t>Ü</a:t>
            </a:r>
            <a:r>
              <a:rPr lang="en-US" altLang="tr-TR" sz="4800"/>
              <a:t>cret ekiplerde etkili mi?</a:t>
            </a:r>
            <a:endParaRPr lang="tr-TR" sz="4800"/>
          </a:p>
        </p:txBody>
      </p:sp>
      <p:sp>
        <p:nvSpPr>
          <p:cNvPr id="1048635" name="Alt Başlık 104863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Başlık 104863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Bak</a:t>
            </a:r>
            <a:r>
              <a:rPr lang="en-US" altLang="en-US" sz="4800"/>
              <a:t>ış</a:t>
            </a:r>
            <a:r>
              <a:rPr lang="en-US" altLang="tr-TR"/>
              <a:t> </a:t>
            </a:r>
            <a:r>
              <a:rPr lang="en-US" altLang="tr-TR" sz="4800"/>
              <a:t>A</a:t>
            </a:r>
            <a:r>
              <a:rPr lang="tr-TR" altLang="en-US" sz="4800"/>
              <a:t>ç</a:t>
            </a:r>
            <a:r>
              <a:rPr lang="en-US" altLang="en-US" sz="4800"/>
              <a:t>ı</a:t>
            </a:r>
            <a:r>
              <a:rPr lang="en-US" altLang="tr-TR" sz="4800"/>
              <a:t>s</a:t>
            </a:r>
            <a:r>
              <a:rPr lang="tr-TR" altLang="en-US" sz="4800"/>
              <a:t>ı</a:t>
            </a:r>
            <a:endParaRPr lang="tr-TR" sz="4800"/>
          </a:p>
        </p:txBody>
      </p:sp>
      <p:sp>
        <p:nvSpPr>
          <p:cNvPr id="1048637" name="Alt Başlık 104863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sz="2800"/>
              <a:t>Ü</a:t>
            </a:r>
            <a:r>
              <a:rPr lang="en-US" altLang="tr-TR" sz="2800"/>
              <a:t>cret hi</a:t>
            </a:r>
            <a:r>
              <a:rPr lang="tr-TR" altLang="en-US" sz="2800"/>
              <a:t>ç</a:t>
            </a:r>
            <a:r>
              <a:rPr lang="en-US" altLang="tr-TR" sz="2800"/>
              <a:t>bir zaman ger</a:t>
            </a:r>
            <a:r>
              <a:rPr lang="tr-TR" altLang="en-US" sz="2800"/>
              <a:t>ç</a:t>
            </a:r>
            <a:r>
              <a:rPr lang="en-US" altLang="tr-TR" sz="2800"/>
              <a:t>ek motivasyon arac</a:t>
            </a:r>
            <a:r>
              <a:rPr lang="tr-TR" altLang="en-US" sz="2800"/>
              <a:t>ı</a:t>
            </a:r>
            <a:r>
              <a:rPr lang="en-US" altLang="tr-TR" sz="2800"/>
              <a:t> olamam</a:t>
            </a:r>
            <a:r>
              <a:rPr lang="tr-TR" altLang="en-US" sz="2800"/>
              <a:t>ı</a:t>
            </a:r>
            <a:r>
              <a:rPr lang="en-US" altLang="en-US" sz="2800"/>
              <a:t>ş</a:t>
            </a:r>
            <a:endParaRPr lang="tr-TR"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Başlık 10486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/>
              <a:t>Strateji p</a:t>
            </a:r>
            <a:r>
              <a:rPr lang="en-US" altLang="en-US" sz="4000"/>
              <a:t>l</a:t>
            </a:r>
            <a:r>
              <a:rPr lang="en-US" altLang="tr-TR" sz="4000"/>
              <a:t>an program geli</a:t>
            </a:r>
            <a:r>
              <a:rPr lang="tr-TR" altLang="en-US" sz="4000"/>
              <a:t>ş</a:t>
            </a:r>
            <a:r>
              <a:rPr lang="en-US" altLang="tr-TR" sz="4000"/>
              <a:t>im i</a:t>
            </a:r>
            <a:r>
              <a:rPr lang="tr-TR" altLang="en-US" sz="4000"/>
              <a:t>ç</a:t>
            </a:r>
            <a:r>
              <a:rPr lang="en-US" altLang="tr-TR" sz="4000"/>
              <a:t>in yeterli mi?</a:t>
            </a:r>
            <a:endParaRPr lang="tr-TR" sz="4000"/>
          </a:p>
        </p:txBody>
      </p:sp>
      <p:sp>
        <p:nvSpPr>
          <p:cNvPr id="1048639" name="Alt Başlık 104863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Başlık 104863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Bak</a:t>
            </a:r>
            <a:r>
              <a:rPr lang="en-US" altLang="en-US" sz="4800"/>
              <a:t>ış</a:t>
            </a:r>
            <a:r>
              <a:rPr lang="en-US" altLang="tr-TR" sz="4800"/>
              <a:t> A</a:t>
            </a:r>
            <a:r>
              <a:rPr lang="tr-TR" altLang="en-US" sz="4800"/>
              <a:t>ç</a:t>
            </a:r>
            <a:r>
              <a:rPr lang="en-US" altLang="en-US" sz="4800"/>
              <a:t>ı</a:t>
            </a:r>
            <a:r>
              <a:rPr lang="en-US" altLang="tr-TR" sz="4800"/>
              <a:t>s</a:t>
            </a:r>
            <a:r>
              <a:rPr lang="tr-TR" altLang="en-US" sz="4800"/>
              <a:t>ı</a:t>
            </a:r>
            <a:endParaRPr lang="tr-TR" sz="4800"/>
          </a:p>
        </p:txBody>
      </p:sp>
      <p:sp>
        <p:nvSpPr>
          <p:cNvPr id="1048641" name="Alt Başlık 1048640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276979"/>
          </a:xfrm>
        </p:spPr>
        <p:txBody>
          <a:bodyPr>
            <a:normAutofit/>
          </a:bodyPr>
          <a:lstStyle/>
          <a:p>
            <a:r>
              <a:rPr lang="en-US" sz="2800"/>
              <a:t>Her i</a:t>
            </a:r>
            <a:r>
              <a:rPr lang="en-US" altLang="en-US" sz="2800"/>
              <a:t>ş</a:t>
            </a:r>
            <a:r>
              <a:rPr lang="en-US" altLang="tr-TR" sz="2800"/>
              <a:t>letmenin stratejisi hedefleri var etkisi d</a:t>
            </a:r>
            <a:r>
              <a:rPr lang="tr-TR" altLang="en-US" sz="2800"/>
              <a:t>ü</a:t>
            </a:r>
            <a:r>
              <a:rPr lang="en-US" altLang="en-US" sz="2800"/>
              <a:t>şü</a:t>
            </a:r>
            <a:r>
              <a:rPr lang="en-US" altLang="tr-TR" sz="2800"/>
              <a:t>n</a:t>
            </a:r>
            <a:r>
              <a:rPr lang="tr-TR" altLang="en-US" sz="2800"/>
              <a:t>ü</a:t>
            </a:r>
            <a:r>
              <a:rPr lang="en-US" altLang="tr-TR" sz="2800"/>
              <a:t>ld</a:t>
            </a:r>
            <a:r>
              <a:rPr lang="tr-TR" altLang="en-US" sz="2800"/>
              <a:t>ü</a:t>
            </a:r>
            <a:r>
              <a:rPr lang="en-US" altLang="en-US" sz="2800"/>
              <a:t>ğü</a:t>
            </a:r>
            <a:r>
              <a:rPr lang="en-US" altLang="tr-TR" sz="2800"/>
              <a:t> kadar b</a:t>
            </a:r>
            <a:r>
              <a:rPr lang="tr-TR" altLang="en-US" sz="2800"/>
              <a:t>ü</a:t>
            </a:r>
            <a:r>
              <a:rPr lang="en-US" altLang="tr-TR" sz="2800"/>
              <a:t>y</a:t>
            </a:r>
            <a:r>
              <a:rPr lang="tr-TR" altLang="en-US" sz="2800"/>
              <a:t>ü</a:t>
            </a:r>
            <a:r>
              <a:rPr lang="en-US" altLang="tr-TR" sz="2800"/>
              <a:t>k de</a:t>
            </a:r>
            <a:r>
              <a:rPr lang="tr-TR" altLang="en-US" sz="2800"/>
              <a:t>ğ</a:t>
            </a:r>
            <a:r>
              <a:rPr lang="en-US" altLang="tr-TR" sz="2800"/>
              <a:t>il</a:t>
            </a:r>
            <a:endParaRPr lang="tr-TR" sz="2800"/>
          </a:p>
          <a:p>
            <a:r>
              <a:rPr lang="en-US" altLang="tr-TR" sz="2800"/>
              <a:t>Uygulama modeli ve uygulayan ki</a:t>
            </a:r>
            <a:r>
              <a:rPr lang="tr-TR" altLang="en-US" sz="2800"/>
              <a:t>ş</a:t>
            </a:r>
            <a:r>
              <a:rPr lang="en-US" altLang="tr-TR" sz="2800"/>
              <a:t>i </a:t>
            </a:r>
            <a:r>
              <a:rPr lang="tr-TR" altLang="en-US" sz="2800"/>
              <a:t>ç</a:t>
            </a:r>
            <a:r>
              <a:rPr lang="en-US" altLang="tr-TR" sz="2800"/>
              <a:t>ok </a:t>
            </a:r>
            <a:r>
              <a:rPr lang="tr-TR" altLang="en-US" sz="2800"/>
              <a:t>ç</a:t>
            </a:r>
            <a:r>
              <a:rPr lang="en-US" altLang="tr-TR" sz="2800"/>
              <a:t>ok daha </a:t>
            </a:r>
            <a:r>
              <a:rPr lang="tr-TR" altLang="en-US" sz="2800"/>
              <a:t>ö</a:t>
            </a:r>
            <a:r>
              <a:rPr lang="en-US" altLang="tr-TR" sz="2800"/>
              <a:t>nemli</a:t>
            </a:r>
            <a:endParaRPr lang="tr-TR" sz="2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Başlık 104864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D</a:t>
            </a:r>
            <a:r>
              <a:rPr lang="en-US" altLang="en-US" sz="4800"/>
              <a:t>ü</a:t>
            </a:r>
            <a:r>
              <a:rPr lang="en-US" altLang="tr-TR" sz="4800"/>
              <a:t>zey D</a:t>
            </a:r>
            <a:r>
              <a:rPr lang="tr-TR" altLang="en-US" sz="4800"/>
              <a:t>ü</a:t>
            </a:r>
            <a:r>
              <a:rPr lang="en-US" altLang="tr-TR" sz="4800"/>
              <a:t>zey Y</a:t>
            </a:r>
            <a:r>
              <a:rPr lang="tr-TR" altLang="en-US" sz="4800"/>
              <a:t>ö</a:t>
            </a:r>
            <a:r>
              <a:rPr lang="en-US" altLang="tr-TR" sz="4800"/>
              <a:t>neticilik</a:t>
            </a:r>
            <a:endParaRPr lang="tr-TR" sz="4800"/>
          </a:p>
        </p:txBody>
      </p:sp>
      <p:sp>
        <p:nvSpPr>
          <p:cNvPr id="1048643" name="Alt Başlık 104864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526172"/>
          </a:xfrm>
        </p:spPr>
        <p:txBody>
          <a:bodyPr>
            <a:normAutofit fontScale="62660" lnSpcReduction="20000"/>
          </a:bodyPr>
          <a:lstStyle/>
          <a:p>
            <a:r>
              <a:rPr lang="en-US" sz="4285"/>
              <a:t>1.D</a:t>
            </a:r>
            <a:r>
              <a:rPr lang="en-US" altLang="en-US" sz="4285"/>
              <a:t>ü</a:t>
            </a:r>
            <a:r>
              <a:rPr lang="en-US" altLang="tr-TR" sz="4285"/>
              <a:t>zey </a:t>
            </a:r>
            <a:r>
              <a:rPr lang="tr-TR" altLang="en-US" sz="4285"/>
              <a:t>Ç</a:t>
            </a:r>
            <a:r>
              <a:rPr lang="en-US" altLang="tr-TR" sz="4285"/>
              <a:t>al</a:t>
            </a:r>
            <a:r>
              <a:rPr lang="tr-TR" altLang="en-US" sz="4285"/>
              <a:t>ı</a:t>
            </a:r>
            <a:r>
              <a:rPr lang="en-US" altLang="en-US" sz="4285"/>
              <a:t>şı</a:t>
            </a:r>
            <a:r>
              <a:rPr lang="en-US" altLang="tr-TR" sz="4285"/>
              <a:t>r i</a:t>
            </a:r>
            <a:r>
              <a:rPr lang="tr-TR" altLang="en-US" sz="4285"/>
              <a:t>ş</a:t>
            </a:r>
            <a:r>
              <a:rPr lang="en-US" altLang="tr-TR" sz="4285"/>
              <a:t> yapan k</a:t>
            </a:r>
            <a:r>
              <a:rPr lang="tr-TR" altLang="en-US" sz="4285"/>
              <a:t>ı</a:t>
            </a:r>
            <a:r>
              <a:rPr lang="en-US" altLang="tr-TR" sz="4285"/>
              <a:t>sm</a:t>
            </a:r>
            <a:r>
              <a:rPr lang="tr-TR" altLang="en-US" sz="4285"/>
              <a:t>ı</a:t>
            </a:r>
            <a:r>
              <a:rPr lang="en-US" altLang="tr-TR" sz="4285"/>
              <a:t>ndad</a:t>
            </a:r>
            <a:r>
              <a:rPr lang="tr-TR" altLang="en-US" sz="4285"/>
              <a:t>ı</a:t>
            </a:r>
            <a:r>
              <a:rPr lang="en-US" altLang="tr-TR" sz="4285"/>
              <a:t>r</a:t>
            </a:r>
            <a:endParaRPr lang="tr-TR" sz="4285"/>
          </a:p>
          <a:p>
            <a:r>
              <a:rPr lang="en-US" altLang="tr-TR" sz="4285"/>
              <a:t>2.D</a:t>
            </a:r>
            <a:r>
              <a:rPr lang="tr-TR" altLang="en-US" sz="4285"/>
              <a:t>ü</a:t>
            </a:r>
            <a:r>
              <a:rPr lang="en-US" altLang="tr-TR" sz="4285"/>
              <a:t>zey organizasyon hedef planlama g</a:t>
            </a:r>
            <a:r>
              <a:rPr lang="tr-TR" altLang="en-US" sz="4285"/>
              <a:t>ü</a:t>
            </a:r>
            <a:r>
              <a:rPr lang="en-US" altLang="en-US" sz="4285"/>
              <a:t>ç</a:t>
            </a:r>
            <a:r>
              <a:rPr lang="en-US" altLang="tr-TR" sz="4285"/>
              <a:t>l</a:t>
            </a:r>
            <a:r>
              <a:rPr lang="tr-TR" altLang="en-US" sz="4285"/>
              <a:t>ü</a:t>
            </a:r>
            <a:r>
              <a:rPr lang="en-US" altLang="tr-TR" sz="4285"/>
              <a:t>d</a:t>
            </a:r>
            <a:r>
              <a:rPr lang="tr-TR" altLang="en-US" sz="4285"/>
              <a:t>ü</a:t>
            </a:r>
            <a:r>
              <a:rPr lang="en-US" altLang="tr-TR" sz="4285"/>
              <a:t>r </a:t>
            </a:r>
            <a:endParaRPr lang="tr-TR" sz="4285"/>
          </a:p>
          <a:p>
            <a:r>
              <a:rPr lang="en-US" altLang="tr-TR" sz="4285"/>
              <a:t>3.D</a:t>
            </a:r>
            <a:r>
              <a:rPr lang="tr-TR" altLang="en-US" sz="4285"/>
              <a:t>ü</a:t>
            </a:r>
            <a:r>
              <a:rPr lang="en-US" altLang="tr-TR" sz="4285"/>
              <a:t>zey ekip kurar</a:t>
            </a:r>
            <a:endParaRPr lang="tr-TR" sz="4285"/>
          </a:p>
          <a:p>
            <a:r>
              <a:rPr lang="en-US" altLang="tr-TR" sz="4285"/>
              <a:t>4.Misyon vizyon geli</a:t>
            </a:r>
            <a:r>
              <a:rPr lang="tr-TR" altLang="en-US" sz="4285"/>
              <a:t>ş</a:t>
            </a:r>
            <a:r>
              <a:rPr lang="en-US" altLang="tr-TR" sz="4285"/>
              <a:t>tirir</a:t>
            </a:r>
            <a:endParaRPr lang="tr-TR" sz="4285"/>
          </a:p>
          <a:p>
            <a:r>
              <a:rPr lang="en-US" sz="4285"/>
              <a:t>5.D</a:t>
            </a:r>
            <a:r>
              <a:rPr lang="en-US" altLang="en-US" sz="4285"/>
              <a:t>ü</a:t>
            </a:r>
            <a:r>
              <a:rPr lang="en-US" altLang="tr-TR" sz="4285"/>
              <a:t>zey modeldir</a:t>
            </a:r>
            <a:endParaRPr lang="tr-TR" sz="4285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Başlık 104864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5.D</a:t>
            </a:r>
            <a:r>
              <a:rPr lang="en-US" altLang="en-US" sz="4800"/>
              <a:t>ü</a:t>
            </a:r>
            <a:r>
              <a:rPr lang="en-US" altLang="tr-TR" sz="4800"/>
              <a:t>zey Y</a:t>
            </a:r>
            <a:r>
              <a:rPr lang="tr-TR" altLang="en-US" sz="4800"/>
              <a:t>ö</a:t>
            </a:r>
            <a:r>
              <a:rPr lang="en-US" altLang="tr-TR" sz="4800"/>
              <a:t>netici</a:t>
            </a:r>
            <a:endParaRPr lang="tr-TR" sz="4800"/>
          </a:p>
        </p:txBody>
      </p:sp>
      <p:sp>
        <p:nvSpPr>
          <p:cNvPr id="1048645" name="Alt Başlık 104864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2800"/>
              <a:t>A</a:t>
            </a:r>
            <a:r>
              <a:rPr lang="en-US" altLang="tr-TR" sz="2800"/>
              <a:t>l</a:t>
            </a:r>
            <a:r>
              <a:rPr lang="tr-TR" altLang="en-US" sz="2800"/>
              <a:t>ç</a:t>
            </a:r>
            <a:r>
              <a:rPr lang="en-US" altLang="tr-TR" sz="2800"/>
              <a:t>ak g</a:t>
            </a:r>
            <a:r>
              <a:rPr lang="tr-TR" altLang="en-US" sz="2800"/>
              <a:t>ö</a:t>
            </a:r>
            <a:r>
              <a:rPr lang="en-US" altLang="tr-TR" sz="2800"/>
              <a:t>n</a:t>
            </a:r>
            <a:r>
              <a:rPr lang="tr-TR" altLang="en-US" sz="2800"/>
              <a:t>ü</a:t>
            </a:r>
            <a:r>
              <a:rPr lang="en-US" altLang="tr-TR" sz="2800"/>
              <a:t>ll</a:t>
            </a:r>
            <a:r>
              <a:rPr lang="tr-TR" altLang="en-US" sz="2800"/>
              <a:t>ü</a:t>
            </a:r>
            <a:r>
              <a:rPr lang="en-US" altLang="tr-TR" sz="2800"/>
              <a:t>+irade sahibi+Dayan</a:t>
            </a:r>
            <a:r>
              <a:rPr lang="tr-TR" altLang="en-US" sz="2800"/>
              <a:t>ı</a:t>
            </a:r>
            <a:r>
              <a:rPr lang="en-US" altLang="tr-TR" sz="2800"/>
              <a:t>kl</a:t>
            </a:r>
            <a:r>
              <a:rPr lang="tr-TR" altLang="en-US" sz="2800"/>
              <a:t>ı</a:t>
            </a:r>
            <a:r>
              <a:rPr lang="en-US" altLang="tr-TR" sz="2800"/>
              <a:t>+Model+Motivat</a:t>
            </a:r>
            <a:r>
              <a:rPr lang="tr-TR" altLang="en-US" sz="2800"/>
              <a:t>ö</a:t>
            </a:r>
            <a:r>
              <a:rPr lang="en-US" altLang="tr-TR" sz="2800"/>
              <a:t>r</a:t>
            </a:r>
            <a:endParaRPr lang="tr-TR" sz="2800"/>
          </a:p>
          <a:p>
            <a:r>
              <a:rPr lang="en-US" altLang="tr-TR" sz="2800"/>
              <a:t>=5.D</a:t>
            </a:r>
            <a:r>
              <a:rPr lang="tr-TR" altLang="en-US" sz="2800"/>
              <a:t>ü</a:t>
            </a:r>
            <a:r>
              <a:rPr lang="en-US" altLang="tr-TR" sz="2800"/>
              <a:t>zey Lider</a:t>
            </a:r>
            <a:endParaRPr lang="tr-TR" sz="2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Başlık 1048645"/>
          <p:cNvSpPr>
            <a:spLocks noGrp="1"/>
          </p:cNvSpPr>
          <p:nvPr>
            <p:ph type="ctrTitle"/>
          </p:nvPr>
        </p:nvSpPr>
        <p:spPr>
          <a:xfrm>
            <a:off x="870600" y="1112268"/>
            <a:ext cx="7772400" cy="2387600"/>
          </a:xfrm>
        </p:spPr>
        <p:txBody>
          <a:bodyPr/>
          <a:lstStyle/>
          <a:p>
            <a:r>
              <a:rPr lang="en-US" sz="4800"/>
              <a:t>Gilette Ceo</a:t>
            </a:r>
            <a:br>
              <a:rPr lang="en-US" sz="4800"/>
            </a:br>
            <a:r>
              <a:rPr lang="en-US" sz="4800"/>
              <a:t>Co</a:t>
            </a:r>
            <a:r>
              <a:rPr lang="en-US" altLang="en-US" sz="4800"/>
              <a:t>l</a:t>
            </a:r>
            <a:r>
              <a:rPr lang="en-US" altLang="tr-TR" sz="4800"/>
              <a:t>man Mockler</a:t>
            </a:r>
            <a:endParaRPr lang="tr-TR" sz="4800"/>
          </a:p>
        </p:txBody>
      </p:sp>
      <p:sp>
        <p:nvSpPr>
          <p:cNvPr id="1048647" name="Alt Başlık 104864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G</a:t>
            </a:r>
            <a:r>
              <a:rPr lang="en-US" altLang="en-US" sz="2800"/>
              <a:t>ü</a:t>
            </a:r>
            <a:r>
              <a:rPr lang="en-US" altLang="tr-TR" sz="2800"/>
              <a:t>n</a:t>
            </a:r>
            <a:r>
              <a:rPr lang="tr-TR" altLang="en-US" sz="2800"/>
              <a:t>ü</a:t>
            </a:r>
            <a:r>
              <a:rPr lang="en-US" altLang="tr-TR" sz="2800"/>
              <a:t>n birinde D</a:t>
            </a:r>
            <a:r>
              <a:rPr lang="tr-TR" altLang="en-US" sz="2800"/>
              <a:t>ü</a:t>
            </a:r>
            <a:r>
              <a:rPr lang="en-US" altLang="tr-TR" sz="2800"/>
              <a:t>nya'n</a:t>
            </a:r>
            <a:r>
              <a:rPr lang="tr-TR" altLang="en-US" sz="2800"/>
              <a:t>ı</a:t>
            </a:r>
            <a:r>
              <a:rPr lang="en-US" altLang="tr-TR" sz="2800"/>
              <a:t>n en m</a:t>
            </a:r>
            <a:r>
              <a:rPr lang="tr-TR" altLang="en-US" sz="2800"/>
              <a:t>ü</a:t>
            </a:r>
            <a:r>
              <a:rPr lang="en-US" altLang="tr-TR" sz="2800"/>
              <a:t>kemmel </a:t>
            </a:r>
            <a:r>
              <a:rPr lang="tr-TR" altLang="en-US" sz="2800"/>
              <a:t>ş</a:t>
            </a:r>
            <a:r>
              <a:rPr lang="en-US" altLang="tr-TR" sz="2800"/>
              <a:t>irketlerinden birine bak</a:t>
            </a:r>
            <a:r>
              <a:rPr lang="tr-TR" altLang="en-US" sz="2800"/>
              <a:t>ı</a:t>
            </a:r>
            <a:r>
              <a:rPr lang="en-US" altLang="tr-TR" sz="2800"/>
              <a:t>p bende orada </a:t>
            </a:r>
            <a:r>
              <a:rPr lang="tr-TR" altLang="en-US" sz="2800"/>
              <a:t>ç</a:t>
            </a:r>
            <a:r>
              <a:rPr lang="en-US" altLang="tr-TR" sz="2800"/>
              <a:t>al</a:t>
            </a:r>
            <a:r>
              <a:rPr lang="tr-TR" altLang="en-US" sz="2800"/>
              <a:t>ı</a:t>
            </a:r>
            <a:r>
              <a:rPr lang="en-US" altLang="en-US" sz="2800"/>
              <a:t>ş</a:t>
            </a:r>
            <a:r>
              <a:rPr lang="en-US" altLang="tr-TR" sz="2800"/>
              <a:t>m</a:t>
            </a:r>
            <a:r>
              <a:rPr lang="tr-TR" altLang="en-US" sz="2800"/>
              <a:t>ı</a:t>
            </a:r>
            <a:r>
              <a:rPr lang="en-US" altLang="en-US" sz="2800"/>
              <a:t>ş</a:t>
            </a:r>
            <a:r>
              <a:rPr lang="en-US" altLang="tr-TR" sz="2800"/>
              <a:t>t</a:t>
            </a:r>
            <a:r>
              <a:rPr lang="tr-TR" altLang="en-US" sz="2800"/>
              <a:t>ı</a:t>
            </a:r>
            <a:r>
              <a:rPr lang="en-US" altLang="tr-TR" sz="2800"/>
              <a:t>m demek isterim</a:t>
            </a:r>
            <a:endParaRPr lang="tr-TR" sz="2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Başlık 104864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Sizce halef </a:t>
            </a:r>
            <a:r>
              <a:rPr lang="en-US" altLang="en-US" sz="4800"/>
              <a:t>ö</a:t>
            </a:r>
            <a:r>
              <a:rPr lang="en-US" altLang="tr-TR" sz="4800"/>
              <a:t>nemli mi?</a:t>
            </a:r>
            <a:endParaRPr lang="tr-TR" sz="4800"/>
          </a:p>
        </p:txBody>
      </p:sp>
      <p:sp>
        <p:nvSpPr>
          <p:cNvPr id="1048649" name="Alt Başlık 104864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Başlık 104864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Bak</a:t>
            </a:r>
            <a:r>
              <a:rPr lang="en-US" altLang="en-US" sz="4800"/>
              <a:t>ış</a:t>
            </a:r>
            <a:r>
              <a:rPr lang="en-US" altLang="tr-TR" sz="4800"/>
              <a:t> A</a:t>
            </a:r>
            <a:r>
              <a:rPr lang="tr-TR" altLang="en-US" sz="4800"/>
              <a:t>ç</a:t>
            </a:r>
            <a:r>
              <a:rPr lang="en-US" altLang="en-US" sz="4800"/>
              <a:t>ı</a:t>
            </a:r>
            <a:r>
              <a:rPr lang="en-US" altLang="tr-TR" sz="4800"/>
              <a:t>s</a:t>
            </a:r>
            <a:r>
              <a:rPr lang="tr-TR" altLang="en-US" sz="4800"/>
              <a:t>ı</a:t>
            </a:r>
            <a:r>
              <a:rPr lang="en-US" altLang="tr-TR"/>
              <a:t> </a:t>
            </a:r>
            <a:endParaRPr lang="tr-TR"/>
          </a:p>
        </p:txBody>
      </p:sp>
      <p:sp>
        <p:nvSpPr>
          <p:cNvPr id="1048651" name="Alt Başlık 104865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sz="2800"/>
              <a:t>İ</a:t>
            </a:r>
            <a:r>
              <a:rPr lang="en-US" altLang="tr-TR" sz="2800"/>
              <a:t>yi liderler halef b</a:t>
            </a:r>
            <a:r>
              <a:rPr lang="tr-TR" altLang="en-US" sz="2800"/>
              <a:t>ı</a:t>
            </a:r>
            <a:r>
              <a:rPr lang="en-US" altLang="tr-TR" sz="2800"/>
              <a:t>rakm</a:t>
            </a:r>
            <a:r>
              <a:rPr lang="tr-TR" altLang="en-US" sz="2800"/>
              <a:t>ı</a:t>
            </a:r>
            <a:r>
              <a:rPr lang="en-US" altLang="en-US" sz="2800"/>
              <a:t>ş</a:t>
            </a:r>
            <a:r>
              <a:rPr lang="en-US" altLang="tr-TR" sz="2800"/>
              <a:t> 5.d</a:t>
            </a:r>
            <a:r>
              <a:rPr lang="tr-TR" altLang="en-US" sz="2800"/>
              <a:t>ü</a:t>
            </a:r>
            <a:r>
              <a:rPr lang="en-US" altLang="tr-TR" sz="2800"/>
              <a:t>zey y</a:t>
            </a:r>
            <a:r>
              <a:rPr lang="tr-TR" altLang="en-US" sz="2800"/>
              <a:t>ö</a:t>
            </a:r>
            <a:r>
              <a:rPr lang="en-US" altLang="tr-TR" sz="2800"/>
              <a:t>netici iseniz sizden sonra kal</a:t>
            </a:r>
            <a:r>
              <a:rPr lang="tr-TR" altLang="en-US" sz="2800"/>
              <a:t>ı</a:t>
            </a:r>
            <a:r>
              <a:rPr lang="en-US" altLang="tr-TR" sz="2800"/>
              <a:t>c</a:t>
            </a:r>
            <a:r>
              <a:rPr lang="tr-TR" altLang="en-US" sz="2800"/>
              <a:t>ı</a:t>
            </a:r>
            <a:r>
              <a:rPr lang="en-US" altLang="tr-TR" sz="2800"/>
              <a:t>l</a:t>
            </a:r>
            <a:r>
              <a:rPr lang="tr-TR" altLang="en-US" sz="2800"/>
              <a:t>ı</a:t>
            </a:r>
            <a:r>
              <a:rPr lang="en-US" altLang="tr-TR" sz="2800"/>
              <a:t>k istersiniz</a:t>
            </a:r>
            <a:endParaRPr lang="tr-TR" sz="2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Başlık 104865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Rubbermaid A.</a:t>
            </a:r>
            <a:r>
              <a:rPr lang="en-US" altLang="en-US" sz="4800"/>
              <a:t>Ş</a:t>
            </a:r>
            <a:r>
              <a:rPr lang="en-US"/>
              <a:t> </a:t>
            </a:r>
            <a:endParaRPr lang="tr-TR"/>
          </a:p>
        </p:txBody>
      </p:sp>
      <p:sp>
        <p:nvSpPr>
          <p:cNvPr id="1048653" name="Alt Başlık 104865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G</a:t>
            </a:r>
            <a:r>
              <a:rPr lang="en-US" altLang="en-US" sz="2800"/>
              <a:t>üç</a:t>
            </a:r>
            <a:r>
              <a:rPr lang="en-US" altLang="tr-TR" sz="2800"/>
              <a:t>l</a:t>
            </a:r>
            <a:r>
              <a:rPr lang="tr-TR" altLang="en-US" sz="2800"/>
              <a:t>ü</a:t>
            </a:r>
            <a:r>
              <a:rPr lang="en-US" altLang="tr-TR" sz="2800"/>
              <a:t> ben merkezci </a:t>
            </a:r>
            <a:endParaRPr lang="tr-TR" sz="2800"/>
          </a:p>
          <a:p>
            <a:r>
              <a:rPr lang="en-US" altLang="tr-TR" sz="2800"/>
              <a:t>44 kez Ben 16 kez biz kelimesi</a:t>
            </a:r>
            <a:r>
              <a:rPr lang="en-US" altLang="tr-TR"/>
              <a:t> </a:t>
            </a:r>
            <a:endParaRPr lang="tr-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Başlık 1048653"/>
          <p:cNvSpPr>
            <a:spLocks noGrp="1"/>
          </p:cNvSpPr>
          <p:nvPr>
            <p:ph type="ctrTitle"/>
          </p:nvPr>
        </p:nvSpPr>
        <p:spPr>
          <a:xfrm>
            <a:off x="922920" y="1734810"/>
            <a:ext cx="7343884" cy="3442472"/>
          </a:xfrm>
        </p:spPr>
        <p:txBody>
          <a:bodyPr/>
          <a:lstStyle/>
          <a:p>
            <a:r>
              <a:rPr lang="en-US"/>
              <a:t>Pencere-Ayna</a:t>
            </a:r>
            <a:endParaRPr lang="tr-TR"/>
          </a:p>
        </p:txBody>
      </p:sp>
      <p:sp>
        <p:nvSpPr>
          <p:cNvPr id="1048655" name="Alt Başlık 104865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97159" name="Resim 209715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70520" cy="3624329"/>
          </a:xfrm>
          <a:prstGeom prst="rect">
            <a:avLst/>
          </a:prstGeom>
        </p:spPr>
      </p:pic>
      <p:pic>
        <p:nvPicPr>
          <p:cNvPr id="2097160" name="Resim 209715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21587362">
            <a:off x="4839306" y="7892"/>
            <a:ext cx="4301798" cy="365063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Başlık 104865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Stoac</a:t>
            </a:r>
            <a:r>
              <a:rPr lang="en-US" altLang="en-US" sz="4800"/>
              <a:t>ı</a:t>
            </a:r>
            <a:r>
              <a:rPr lang="en-US" altLang="tr-TR" sz="4800"/>
              <a:t>l</a:t>
            </a:r>
            <a:r>
              <a:rPr lang="tr-TR" altLang="en-US" sz="4800"/>
              <a:t>ı</a:t>
            </a:r>
            <a:r>
              <a:rPr lang="en-US" altLang="tr-TR" sz="4800"/>
              <a:t>k</a:t>
            </a:r>
            <a:endParaRPr lang="tr-TR" sz="4800"/>
          </a:p>
        </p:txBody>
      </p:sp>
      <p:sp>
        <p:nvSpPr>
          <p:cNvPr id="1048657" name="Alt Başlık 104865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Dayan</a:t>
            </a:r>
            <a:r>
              <a:rPr lang="en-US" altLang="en-US" sz="2800"/>
              <a:t>ı</a:t>
            </a:r>
            <a:r>
              <a:rPr lang="en-US" altLang="tr-TR" sz="2800"/>
              <a:t>kl</a:t>
            </a:r>
            <a:r>
              <a:rPr lang="tr-TR" altLang="en-US" sz="2800"/>
              <a:t>ı</a:t>
            </a:r>
            <a:r>
              <a:rPr lang="en-US" altLang="tr-TR" sz="2800"/>
              <a:t> sab</a:t>
            </a:r>
            <a:r>
              <a:rPr lang="tr-TR" altLang="en-US" sz="2800"/>
              <a:t>ı</a:t>
            </a:r>
            <a:r>
              <a:rPr lang="en-US" altLang="tr-TR" sz="2800"/>
              <a:t>rl</a:t>
            </a:r>
            <a:r>
              <a:rPr lang="tr-TR" altLang="en-US" sz="2800"/>
              <a:t>ı</a:t>
            </a:r>
            <a:r>
              <a:rPr lang="en-US" altLang="tr-TR" sz="2800"/>
              <a:t> kararl</a:t>
            </a:r>
            <a:r>
              <a:rPr lang="tr-TR" altLang="en-US" sz="2800"/>
              <a:t>ı</a:t>
            </a:r>
            <a:r>
              <a:rPr lang="en-US" altLang="tr-TR" sz="2800"/>
              <a:t> i</a:t>
            </a:r>
            <a:r>
              <a:rPr lang="tr-TR" altLang="en-US" sz="2800"/>
              <a:t>ç</a:t>
            </a:r>
            <a:r>
              <a:rPr lang="en-US" altLang="tr-TR" sz="2800"/>
              <a:t>sel mant</a:t>
            </a:r>
            <a:r>
              <a:rPr lang="tr-TR" altLang="en-US" sz="2800"/>
              <a:t>ı</a:t>
            </a:r>
            <a:r>
              <a:rPr lang="en-US" altLang="tr-TR" sz="2800"/>
              <a:t>kc</a:t>
            </a:r>
            <a:r>
              <a:rPr lang="tr-TR" altLang="en-US" sz="2800"/>
              <a:t>ı</a:t>
            </a:r>
            <a:endParaRPr lang="tr-TR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Başlık 104865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George Cain</a:t>
            </a:r>
            <a:br>
              <a:rPr lang="en-US" sz="4800"/>
            </a:br>
            <a:r>
              <a:rPr lang="en-US" sz="4800"/>
              <a:t> Abbot Laboritor</a:t>
            </a:r>
            <a:r>
              <a:rPr lang="en-US" altLang="en-US" sz="4800"/>
              <a:t>i</a:t>
            </a:r>
            <a:r>
              <a:rPr lang="en-US" altLang="tr-TR" sz="4800"/>
              <a:t>es</a:t>
            </a:r>
            <a:endParaRPr lang="tr-TR" sz="4800"/>
          </a:p>
        </p:txBody>
      </p:sp>
      <p:sp>
        <p:nvSpPr>
          <p:cNvPr id="1048659" name="Alt Başlık 1048658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957107"/>
          </a:xfrm>
        </p:spPr>
        <p:txBody>
          <a:bodyPr>
            <a:normAutofit/>
          </a:bodyPr>
          <a:lstStyle/>
          <a:p>
            <a:r>
              <a:rPr lang="en-US" sz="2800"/>
              <a:t>Sadece Eritromycin satarak standart koruyan bir </a:t>
            </a:r>
            <a:r>
              <a:rPr lang="en-US" altLang="en-US" sz="2800"/>
              <a:t>ş</a:t>
            </a:r>
            <a:r>
              <a:rPr lang="en-US" altLang="tr-TR" sz="2800"/>
              <a:t>irket.</a:t>
            </a:r>
            <a:endParaRPr lang="tr-TR" sz="2800"/>
          </a:p>
          <a:p>
            <a:r>
              <a:rPr lang="en-US" sz="2800"/>
              <a:t>Lider </a:t>
            </a:r>
            <a:r>
              <a:rPr lang="en-US" altLang="en-US" sz="2800"/>
              <a:t>ö</a:t>
            </a:r>
            <a:r>
              <a:rPr lang="en-US" altLang="tr-TR" sz="2800"/>
              <a:t>zellikleri zay</a:t>
            </a:r>
            <a:r>
              <a:rPr lang="tr-TR" altLang="en-US" sz="2800"/>
              <a:t>ı</a:t>
            </a:r>
            <a:r>
              <a:rPr lang="en-US" altLang="tr-TR" sz="2800"/>
              <a:t>f bir ceo olarak geldi</a:t>
            </a:r>
            <a:endParaRPr lang="tr-TR" sz="2800"/>
          </a:p>
          <a:p>
            <a:r>
              <a:rPr lang="en-US" altLang="en-US" sz="2800"/>
              <a:t>P</a:t>
            </a:r>
            <a:r>
              <a:rPr lang="en-US" altLang="tr-TR" sz="2800"/>
              <a:t>fizer'</a:t>
            </a:r>
            <a:r>
              <a:rPr lang="tr-TR" altLang="en-US" sz="2800"/>
              <a:t>ı</a:t>
            </a:r>
            <a:r>
              <a:rPr lang="en-US" altLang="tr-TR" sz="2800"/>
              <a:t> geride b</a:t>
            </a:r>
            <a:r>
              <a:rPr lang="tr-TR" altLang="en-US" sz="2800"/>
              <a:t>ı</a:t>
            </a:r>
            <a:r>
              <a:rPr lang="en-US" altLang="tr-TR" sz="2800"/>
              <a:t>rakt</a:t>
            </a:r>
            <a:r>
              <a:rPr lang="tr-TR" altLang="en-US" sz="2800"/>
              <a:t>ı</a:t>
            </a:r>
            <a:endParaRPr lang="tr-TR" sz="2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Başlık 104865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tr-TR" sz="4000"/>
              <a:t>Cain iyi ekip se</a:t>
            </a:r>
            <a:r>
              <a:rPr lang="tr-TR" altLang="en-US" sz="4000"/>
              <a:t>ç</a:t>
            </a:r>
            <a:r>
              <a:rPr lang="en-US" altLang="tr-TR" sz="4000"/>
              <a:t>iyordu </a:t>
            </a:r>
            <a:r>
              <a:rPr lang="tr-TR" altLang="en-US" sz="4000"/>
              <a:t>İç</a:t>
            </a:r>
            <a:r>
              <a:rPr lang="en-US" altLang="tr-TR" sz="4000"/>
              <a:t>erden geliyordu buna ra</a:t>
            </a:r>
            <a:r>
              <a:rPr lang="tr-TR" altLang="en-US" sz="4000"/>
              <a:t>ğ</a:t>
            </a:r>
            <a:r>
              <a:rPr lang="en-US" altLang="tr-TR" sz="4000"/>
              <a:t>men kararl</a:t>
            </a:r>
            <a:r>
              <a:rPr lang="tr-TR" altLang="en-US" sz="4000"/>
              <a:t>ı</a:t>
            </a:r>
            <a:r>
              <a:rPr lang="en-US" altLang="tr-TR" sz="4000"/>
              <a:t>l</a:t>
            </a:r>
            <a:r>
              <a:rPr lang="tr-TR" altLang="en-US" sz="4000"/>
              <a:t>ı</a:t>
            </a:r>
            <a:r>
              <a:rPr lang="en-US" altLang="tr-TR" sz="4000"/>
              <a:t>k g</a:t>
            </a:r>
            <a:r>
              <a:rPr lang="tr-TR" altLang="en-US" sz="4000"/>
              <a:t>ö</a:t>
            </a:r>
            <a:r>
              <a:rPr lang="en-US" altLang="tr-TR" sz="4000"/>
              <a:t>sterdi</a:t>
            </a:r>
            <a:endParaRPr lang="tr-TR" sz="4000"/>
          </a:p>
        </p:txBody>
      </p:sp>
      <p:sp>
        <p:nvSpPr>
          <p:cNvPr id="1048661" name="Alt Başlık 104866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Başlık 104866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altLang="tr-TR" sz="4800"/>
              <a:t>Ö</a:t>
            </a:r>
            <a:r>
              <a:rPr lang="en-US" altLang="tr-TR" sz="4800"/>
              <a:t>nce kim? Sonra ne?</a:t>
            </a:r>
            <a:endParaRPr lang="tr-TR" sz="4800"/>
          </a:p>
        </p:txBody>
      </p:sp>
      <p:sp>
        <p:nvSpPr>
          <p:cNvPr id="1048663" name="Alt Başlık 104866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6429" lnSpcReduction="20000"/>
          </a:bodyPr>
          <a:lstStyle/>
          <a:p>
            <a:r>
              <a:rPr lang="en-US" sz="2800"/>
              <a:t>Otob</a:t>
            </a:r>
            <a:r>
              <a:rPr lang="en-US" altLang="en-US" sz="2800"/>
              <a:t>ü</a:t>
            </a:r>
            <a:r>
              <a:rPr lang="en-US" altLang="tr-TR" sz="2800"/>
              <a:t>se do</a:t>
            </a:r>
            <a:r>
              <a:rPr lang="tr-TR" altLang="en-US" sz="2800"/>
              <a:t>ğ</a:t>
            </a:r>
            <a:r>
              <a:rPr lang="en-US" altLang="tr-TR" sz="2800"/>
              <a:t>ru ki</a:t>
            </a:r>
            <a:r>
              <a:rPr lang="tr-TR" altLang="en-US" sz="2800"/>
              <a:t>ş</a:t>
            </a:r>
            <a:r>
              <a:rPr lang="en-US" altLang="tr-TR" sz="2800"/>
              <a:t>ileri al yanl</a:t>
            </a:r>
            <a:r>
              <a:rPr lang="tr-TR" altLang="en-US" sz="2800"/>
              <a:t>ı</a:t>
            </a:r>
            <a:r>
              <a:rPr lang="en-US" altLang="en-US" sz="2800"/>
              <a:t>ş</a:t>
            </a:r>
            <a:r>
              <a:rPr lang="en-US" altLang="tr-TR" sz="2800"/>
              <a:t> yerde oturanlar</a:t>
            </a:r>
            <a:r>
              <a:rPr lang="tr-TR" altLang="en-US" sz="2800"/>
              <a:t>ı</a:t>
            </a:r>
            <a:r>
              <a:rPr lang="en-US" altLang="tr-TR" sz="2800"/>
              <a:t>n yerini de</a:t>
            </a:r>
            <a:r>
              <a:rPr lang="tr-TR" altLang="en-US" sz="2800"/>
              <a:t>ğ</a:t>
            </a:r>
            <a:r>
              <a:rPr lang="en-US" altLang="tr-TR" sz="2800"/>
              <a:t>i</a:t>
            </a:r>
            <a:r>
              <a:rPr lang="tr-TR" altLang="en-US" sz="2800"/>
              <a:t>ş</a:t>
            </a:r>
            <a:r>
              <a:rPr lang="en-US" altLang="tr-TR" sz="2800"/>
              <a:t>tir yanl</a:t>
            </a:r>
            <a:r>
              <a:rPr lang="tr-TR" altLang="en-US" sz="2800"/>
              <a:t>ı</a:t>
            </a:r>
            <a:r>
              <a:rPr lang="en-US" altLang="en-US" sz="2800"/>
              <a:t>ş</a:t>
            </a:r>
            <a:r>
              <a:rPr lang="en-US" altLang="tr-TR" sz="2800"/>
              <a:t> ki</a:t>
            </a:r>
            <a:r>
              <a:rPr lang="tr-TR" altLang="en-US" sz="2800"/>
              <a:t>ş</a:t>
            </a:r>
            <a:r>
              <a:rPr lang="en-US" altLang="tr-TR" sz="2800"/>
              <a:t>ileri indir</a:t>
            </a:r>
            <a:endParaRPr lang="tr-TR" sz="2800"/>
          </a:p>
          <a:p>
            <a:r>
              <a:rPr lang="en-US" altLang="tr-TR" sz="2800"/>
              <a:t>sonra nereye gidece</a:t>
            </a:r>
            <a:r>
              <a:rPr lang="tr-TR" altLang="en-US" sz="2800"/>
              <a:t>ğ</a:t>
            </a:r>
            <a:r>
              <a:rPr lang="en-US" altLang="tr-TR" sz="2800"/>
              <a:t>ine karar ver</a:t>
            </a:r>
            <a:endParaRPr lang="tr-TR" sz="2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Başlık 104866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Cooley </a:t>
            </a:r>
            <a:br>
              <a:rPr lang="en-US" sz="4800"/>
            </a:br>
            <a:r>
              <a:rPr lang="en-US" sz="4800"/>
              <a:t>Wells Fargo (Banka)</a:t>
            </a:r>
            <a:endParaRPr lang="tr-TR" sz="4800"/>
          </a:p>
        </p:txBody>
      </p:sp>
      <p:sp>
        <p:nvSpPr>
          <p:cNvPr id="1048665" name="Alt Başlık 104866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En iyi insanlar</a:t>
            </a:r>
            <a:r>
              <a:rPr lang="en-US" altLang="en-US" sz="2800"/>
              <a:t>ı</a:t>
            </a:r>
            <a:r>
              <a:rPr lang="en-US" altLang="tr-TR" sz="2800"/>
              <a:t> al iyi y</a:t>
            </a:r>
            <a:r>
              <a:rPr lang="tr-TR" altLang="en-US" sz="2800"/>
              <a:t>ö</a:t>
            </a:r>
            <a:r>
              <a:rPr lang="en-US" altLang="tr-TR" sz="2800"/>
              <a:t>netici olmalar</a:t>
            </a:r>
            <a:r>
              <a:rPr lang="tr-TR" altLang="en-US" sz="2800"/>
              <a:t>ı</a:t>
            </a:r>
            <a:r>
              <a:rPr lang="en-US" altLang="tr-TR" sz="2800"/>
              <a:t> i</a:t>
            </a:r>
            <a:r>
              <a:rPr lang="tr-TR" altLang="en-US" sz="2800"/>
              <a:t>ç</a:t>
            </a:r>
            <a:r>
              <a:rPr lang="en-US" altLang="tr-TR" sz="2800"/>
              <a:t>in e</a:t>
            </a:r>
            <a:r>
              <a:rPr lang="tr-TR" altLang="en-US" sz="2800"/>
              <a:t>ğ</a:t>
            </a:r>
            <a:r>
              <a:rPr lang="en-US" altLang="tr-TR" sz="2800"/>
              <a:t>it</a:t>
            </a:r>
            <a:endParaRPr lang="tr-TR" sz="2800"/>
          </a:p>
          <a:p>
            <a:r>
              <a:rPr lang="en-US" altLang="tr-TR" sz="2800"/>
              <a:t>Ben g</a:t>
            </a:r>
            <a:r>
              <a:rPr lang="tr-TR" altLang="en-US" sz="2800"/>
              <a:t>ö</a:t>
            </a:r>
            <a:r>
              <a:rPr lang="en-US" altLang="tr-TR" sz="2800"/>
              <a:t>rmezsem bile ekibim davran</a:t>
            </a:r>
            <a:r>
              <a:rPr lang="tr-TR" altLang="en-US" sz="2800"/>
              <a:t>ı</a:t>
            </a:r>
            <a:r>
              <a:rPr lang="en-US" altLang="tr-TR" sz="2800"/>
              <a:t>r</a:t>
            </a:r>
            <a:endParaRPr lang="tr-TR" sz="2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Başlık 1048665"/>
          <p:cNvSpPr>
            <a:spLocks noGrp="1"/>
          </p:cNvSpPr>
          <p:nvPr>
            <p:ph type="ctrTitle"/>
          </p:nvPr>
        </p:nvSpPr>
        <p:spPr>
          <a:xfrm>
            <a:off x="596791" y="1169103"/>
            <a:ext cx="7772400" cy="2387600"/>
          </a:xfrm>
        </p:spPr>
        <p:txBody>
          <a:bodyPr>
            <a:normAutofit fontScale="90000"/>
          </a:bodyPr>
          <a:lstStyle/>
          <a:p>
            <a:br>
              <a:rPr lang="en-US"/>
            </a:br>
            <a:br>
              <a:rPr lang="en-US"/>
            </a:br>
            <a:br>
              <a:rPr lang="en-US"/>
            </a:br>
            <a:r>
              <a:rPr lang="en-US" sz="4444"/>
              <a:t>Fannie Mae</a:t>
            </a:r>
            <a:br>
              <a:rPr lang="en-US" sz="4444"/>
            </a:br>
            <a:r>
              <a:rPr lang="en-US" sz="4444"/>
              <a:t> Birlikte </a:t>
            </a:r>
            <a:r>
              <a:rPr lang="en-US" altLang="en-US" sz="4444"/>
              <a:t>ç</a:t>
            </a:r>
            <a:r>
              <a:rPr lang="en-US" altLang="tr-TR" sz="4444"/>
              <a:t>al</a:t>
            </a:r>
            <a:r>
              <a:rPr lang="tr-TR" altLang="en-US" sz="4444"/>
              <a:t>ı</a:t>
            </a:r>
            <a:r>
              <a:rPr lang="en-US" altLang="en-US" sz="4444"/>
              <a:t>ş</a:t>
            </a:r>
            <a:r>
              <a:rPr lang="en-US" altLang="tr-TR" sz="4444"/>
              <a:t>t</a:t>
            </a:r>
            <a:r>
              <a:rPr lang="tr-TR" altLang="en-US" sz="4444"/>
              <a:t>ı</a:t>
            </a:r>
            <a:r>
              <a:rPr lang="en-US" altLang="en-US" sz="4444"/>
              <a:t>ğı</a:t>
            </a:r>
            <a:r>
              <a:rPr lang="en-US" altLang="tr-TR" sz="4444"/>
              <a:t>n</a:t>
            </a:r>
            <a:r>
              <a:rPr lang="en-US" sz="4444"/>
              <a:t> ekibini ya tan</a:t>
            </a:r>
            <a:r>
              <a:rPr lang="en-US" altLang="en-US" sz="4444"/>
              <a:t>ı</a:t>
            </a:r>
            <a:r>
              <a:rPr lang="en-US" altLang="tr-TR" sz="4444"/>
              <a:t>rs</a:t>
            </a:r>
            <a:r>
              <a:rPr lang="tr-TR" altLang="en-US" sz="4444"/>
              <a:t>ı</a:t>
            </a:r>
            <a:r>
              <a:rPr lang="en-US" altLang="tr-TR" sz="4444"/>
              <a:t>n ya tan</a:t>
            </a:r>
            <a:r>
              <a:rPr lang="tr-TR" altLang="en-US" sz="4444"/>
              <a:t>ı</a:t>
            </a:r>
            <a:r>
              <a:rPr lang="en-US" altLang="tr-TR" sz="4444"/>
              <a:t>yamazs</a:t>
            </a:r>
            <a:r>
              <a:rPr lang="tr-TR" altLang="en-US" sz="4444"/>
              <a:t>ı</a:t>
            </a:r>
            <a:r>
              <a:rPr lang="en-US" altLang="tr-TR" sz="4444"/>
              <a:t>n tan</a:t>
            </a:r>
            <a:r>
              <a:rPr lang="tr-TR" altLang="en-US" sz="4444"/>
              <a:t>ı</a:t>
            </a:r>
            <a:r>
              <a:rPr lang="en-US" altLang="tr-TR" sz="4444"/>
              <a:t>rsan kal</a:t>
            </a:r>
            <a:r>
              <a:rPr lang="tr-TR" altLang="en-US" sz="4444"/>
              <a:t>ı</a:t>
            </a:r>
            <a:r>
              <a:rPr lang="en-US" altLang="tr-TR" sz="4444"/>
              <a:t>rs</a:t>
            </a:r>
            <a:r>
              <a:rPr lang="tr-TR" altLang="en-US" sz="4444"/>
              <a:t>ı</a:t>
            </a:r>
            <a:r>
              <a:rPr lang="en-US" altLang="tr-TR" sz="4444"/>
              <a:t>n</a:t>
            </a:r>
            <a:endParaRPr lang="tr-TR" sz="4444"/>
          </a:p>
        </p:txBody>
      </p:sp>
      <p:sp>
        <p:nvSpPr>
          <p:cNvPr id="1048667" name="Alt Başlık 104866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/>
              <a:t>Ba</a:t>
            </a:r>
            <a:r>
              <a:rPr lang="en-US" altLang="en-US" sz="2800"/>
              <a:t>ş</a:t>
            </a:r>
            <a:r>
              <a:rPr lang="en-US" altLang="tr-TR" sz="2800"/>
              <a:t>ar</a:t>
            </a:r>
            <a:r>
              <a:rPr lang="tr-TR" altLang="en-US" sz="2800"/>
              <a:t>ı</a:t>
            </a:r>
            <a:r>
              <a:rPr lang="en-US" altLang="tr-TR" sz="2800"/>
              <a:t>l</a:t>
            </a:r>
            <a:r>
              <a:rPr lang="tr-TR" altLang="en-US" sz="2800"/>
              <a:t>ı</a:t>
            </a:r>
            <a:r>
              <a:rPr lang="en-US" altLang="tr-TR" sz="2800"/>
              <a:t> insanlar</a:t>
            </a:r>
            <a:r>
              <a:rPr lang="tr-TR" altLang="en-US" sz="2800"/>
              <a:t>ı</a:t>
            </a:r>
            <a:r>
              <a:rPr lang="en-US" altLang="tr-TR" sz="2800"/>
              <a:t> y</a:t>
            </a:r>
            <a:r>
              <a:rPr lang="tr-TR" altLang="en-US" sz="2800"/>
              <a:t>ü</a:t>
            </a:r>
            <a:r>
              <a:rPr lang="en-US" altLang="tr-TR" sz="2800"/>
              <a:t>reklendirmenin tek yolu ba</a:t>
            </a:r>
            <a:r>
              <a:rPr lang="tr-TR" altLang="en-US" sz="2800"/>
              <a:t>ş</a:t>
            </a:r>
            <a:r>
              <a:rPr lang="en-US" altLang="tr-TR" sz="2800"/>
              <a:t>ar</a:t>
            </a:r>
            <a:r>
              <a:rPr lang="tr-TR" altLang="en-US" sz="2800"/>
              <a:t>ı</a:t>
            </a:r>
            <a:r>
              <a:rPr lang="en-US" altLang="tr-TR" sz="2800"/>
              <a:t>s</a:t>
            </a:r>
            <a:r>
              <a:rPr lang="tr-TR" altLang="en-US" sz="2800"/>
              <a:t>ı</a:t>
            </a:r>
            <a:r>
              <a:rPr lang="en-US" altLang="tr-TR" sz="2800"/>
              <a:t>z insanlar</a:t>
            </a:r>
            <a:r>
              <a:rPr lang="tr-TR" altLang="en-US" sz="2800"/>
              <a:t>ı</a:t>
            </a:r>
            <a:r>
              <a:rPr lang="en-US" altLang="tr-TR" sz="2800"/>
              <a:t>n y</a:t>
            </a:r>
            <a:r>
              <a:rPr lang="tr-TR" altLang="en-US" sz="2800"/>
              <a:t>ü</a:t>
            </a:r>
            <a:r>
              <a:rPr lang="en-US" altLang="tr-TR" sz="2800"/>
              <a:t>k</a:t>
            </a:r>
            <a:r>
              <a:rPr lang="tr-TR" altLang="en-US" sz="2800"/>
              <a:t>ü</a:t>
            </a:r>
            <a:r>
              <a:rPr lang="en-US" altLang="tr-TR" sz="2800"/>
              <a:t>n</a:t>
            </a:r>
            <a:r>
              <a:rPr lang="tr-TR" altLang="en-US" sz="2800"/>
              <a:t>ü</a:t>
            </a:r>
            <a:r>
              <a:rPr lang="en-US" altLang="tr-TR" sz="2800"/>
              <a:t> y</a:t>
            </a:r>
            <a:r>
              <a:rPr lang="tr-TR" altLang="en-US" sz="2800"/>
              <a:t>ü</a:t>
            </a:r>
            <a:r>
              <a:rPr lang="en-US" altLang="tr-TR" sz="2800"/>
              <a:t>klememek</a:t>
            </a:r>
            <a:endParaRPr lang="tr-TR" sz="2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Başlık 104866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Packard Kanunu</a:t>
            </a:r>
            <a:endParaRPr lang="tr-TR" sz="4800"/>
          </a:p>
        </p:txBody>
      </p:sp>
      <p:sp>
        <p:nvSpPr>
          <p:cNvPr id="1048669" name="Alt Başlık 104866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Başlık 1048669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tr-TR" sz="4000"/>
              <a:t>Ş</a:t>
            </a:r>
            <a:r>
              <a:rPr lang="tr-TR" altLang="en-US" sz="4000"/>
              <a:t>ü</a:t>
            </a:r>
            <a:r>
              <a:rPr lang="en-US" altLang="tr-TR" sz="4000"/>
              <a:t>phe duyuyorsan i</a:t>
            </a:r>
            <a:r>
              <a:rPr lang="tr-TR" altLang="en-US" sz="4000"/>
              <a:t>ş</a:t>
            </a:r>
            <a:r>
              <a:rPr lang="en-US" altLang="tr-TR" sz="4000"/>
              <a:t>e almay</a:t>
            </a:r>
            <a:r>
              <a:rPr lang="tr-TR" altLang="en-US" sz="4000"/>
              <a:t>ı</a:t>
            </a:r>
            <a:r>
              <a:rPr lang="en-US" altLang="tr-TR" sz="4000"/>
              <a:t>n do</a:t>
            </a:r>
            <a:r>
              <a:rPr lang="tr-TR" altLang="en-US" sz="4000"/>
              <a:t>ğ</a:t>
            </a:r>
            <a:r>
              <a:rPr lang="en-US" altLang="tr-TR" sz="4000"/>
              <a:t>ru insan</a:t>
            </a:r>
            <a:r>
              <a:rPr lang="tr-TR" altLang="en-US" sz="4000"/>
              <a:t>ı</a:t>
            </a:r>
            <a:r>
              <a:rPr lang="en-US" altLang="tr-TR" sz="4000"/>
              <a:t> aray</a:t>
            </a:r>
            <a:r>
              <a:rPr lang="tr-TR" altLang="en-US" sz="4000"/>
              <a:t>ı</a:t>
            </a:r>
            <a:r>
              <a:rPr lang="en-US" altLang="tr-TR" sz="4000"/>
              <a:t>n</a:t>
            </a:r>
            <a:endParaRPr lang="tr-TR" sz="4000"/>
          </a:p>
        </p:txBody>
      </p:sp>
      <p:sp>
        <p:nvSpPr>
          <p:cNvPr id="1048671" name="Alt Başlık 104867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Başlık 104867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Bir ki</a:t>
            </a:r>
            <a:r>
              <a:rPr lang="en-US" altLang="en-US" sz="4800"/>
              <a:t>ş</a:t>
            </a:r>
            <a:r>
              <a:rPr lang="en-US" altLang="tr-TR" sz="4800"/>
              <a:t>inin zaman</a:t>
            </a:r>
            <a:r>
              <a:rPr lang="tr-TR" altLang="en-US" sz="4800"/>
              <a:t>ı</a:t>
            </a:r>
            <a:r>
              <a:rPr lang="en-US" altLang="tr-TR" sz="4800"/>
              <a:t> geldiyse </a:t>
            </a:r>
            <a:r>
              <a:rPr lang="tr-TR" altLang="en-US" sz="4800"/>
              <a:t>ç</a:t>
            </a:r>
            <a:r>
              <a:rPr lang="en-US" altLang="en-US" sz="4800"/>
              <a:t>ı</a:t>
            </a:r>
            <a:r>
              <a:rPr lang="en-US" altLang="tr-TR" sz="4800"/>
              <a:t>kar</a:t>
            </a:r>
            <a:r>
              <a:rPr lang="tr-TR" altLang="en-US" sz="4800"/>
              <a:t>ı</a:t>
            </a:r>
            <a:r>
              <a:rPr lang="en-US" altLang="tr-TR" sz="4800"/>
              <a:t>n</a:t>
            </a:r>
            <a:endParaRPr lang="tr-TR" sz="4800"/>
          </a:p>
        </p:txBody>
      </p:sp>
      <p:sp>
        <p:nvSpPr>
          <p:cNvPr id="1048673" name="Alt Başlık 104867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Personel </a:t>
            </a:r>
            <a:r>
              <a:rPr lang="en-US" altLang="en-US"/>
              <a:t>çı</a:t>
            </a:r>
            <a:r>
              <a:rPr lang="en-US" altLang="tr-TR"/>
              <a:t>k</a:t>
            </a:r>
            <a:r>
              <a:rPr lang="tr-TR" altLang="en-US"/>
              <a:t>ı</a:t>
            </a:r>
            <a:r>
              <a:rPr lang="en-US" altLang="en-US"/>
              <a:t>şı</a:t>
            </a:r>
            <a:r>
              <a:rPr lang="en-US" altLang="tr-TR"/>
              <a:t>na karar verdikten sonra uzun d</a:t>
            </a:r>
            <a:r>
              <a:rPr lang="tr-TR" altLang="en-US"/>
              <a:t>ü</a:t>
            </a:r>
            <a:r>
              <a:rPr lang="en-US" altLang="en-US"/>
              <a:t>şü</a:t>
            </a:r>
            <a:r>
              <a:rPr lang="en-US" altLang="tr-TR"/>
              <a:t>nmek verimli olanlara haks</a:t>
            </a:r>
            <a:r>
              <a:rPr lang="tr-TR" altLang="en-US"/>
              <a:t>ı</a:t>
            </a:r>
            <a:r>
              <a:rPr lang="en-US" altLang="tr-TR"/>
              <a:t>zl</a:t>
            </a:r>
            <a:r>
              <a:rPr lang="tr-TR" altLang="en-US"/>
              <a:t>ı</a:t>
            </a:r>
            <a:r>
              <a:rPr lang="en-US" altLang="tr-TR"/>
              <a:t>k</a:t>
            </a:r>
            <a:endParaRPr lang="tr-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Başlık 104867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Personel se</a:t>
            </a:r>
            <a:r>
              <a:rPr lang="en-US" altLang="en-US" sz="4400"/>
              <a:t>ç</a:t>
            </a:r>
            <a:r>
              <a:rPr lang="en-US" altLang="tr-TR" sz="4400"/>
              <a:t>erken uzun d</a:t>
            </a:r>
            <a:r>
              <a:rPr lang="tr-TR" altLang="en-US" sz="4400"/>
              <a:t>ü</a:t>
            </a:r>
            <a:r>
              <a:rPr lang="en-US" altLang="en-US" sz="4400"/>
              <a:t>şü</a:t>
            </a:r>
            <a:r>
              <a:rPr lang="en-US" altLang="tr-TR" sz="4400"/>
              <a:t>n karar ver al koru</a:t>
            </a:r>
            <a:endParaRPr lang="tr-TR" sz="4400"/>
          </a:p>
        </p:txBody>
      </p:sp>
      <p:sp>
        <p:nvSpPr>
          <p:cNvPr id="1048675" name="Alt Başlık 104867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Başlık 1048675"/>
          <p:cNvSpPr>
            <a:spLocks noGrp="1"/>
          </p:cNvSpPr>
          <p:nvPr>
            <p:ph type="ctrTitle"/>
          </p:nvPr>
        </p:nvSpPr>
        <p:spPr>
          <a:xfrm>
            <a:off x="685800" y="2940745"/>
            <a:ext cx="6881048" cy="1733330"/>
          </a:xfrm>
        </p:spPr>
        <p:txBody>
          <a:bodyPr>
            <a:normAutofit/>
          </a:bodyPr>
          <a:lstStyle/>
          <a:p>
            <a:r>
              <a:rPr lang="en-US" sz="4800"/>
              <a:t>S</a:t>
            </a:r>
            <a:r>
              <a:rPr lang="en-US" altLang="en-US" sz="4800"/>
              <a:t>ü</a:t>
            </a:r>
            <a:r>
              <a:rPr lang="en-US" altLang="tr-TR" sz="4800"/>
              <a:t>rekli y</a:t>
            </a:r>
            <a:r>
              <a:rPr lang="tr-TR" altLang="en-US" sz="4800"/>
              <a:t>ö</a:t>
            </a:r>
            <a:r>
              <a:rPr lang="en-US" altLang="tr-TR" sz="4800"/>
              <a:t>netiyorsan sorun vard</a:t>
            </a:r>
            <a:r>
              <a:rPr lang="tr-TR" altLang="en-US" sz="4800"/>
              <a:t>ı</a:t>
            </a:r>
            <a:r>
              <a:rPr lang="en-US" altLang="tr-TR" sz="4800"/>
              <a:t>r</a:t>
            </a:r>
            <a:endParaRPr lang="tr-TR" sz="4800"/>
          </a:p>
        </p:txBody>
      </p:sp>
      <p:pic>
        <p:nvPicPr>
          <p:cNvPr id="2097161" name="Resim 209716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09188" y="-38100"/>
            <a:ext cx="5434812" cy="299852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Başlık 1048676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altLang="tr-TR" sz="4400"/>
            </a:br>
            <a:br>
              <a:rPr lang="en-US" altLang="tr-TR" sz="4400"/>
            </a:br>
            <a:br>
              <a:rPr lang="en-US" altLang="tr-TR" sz="4400"/>
            </a:br>
            <a:r>
              <a:rPr lang="tr-TR" altLang="tr-TR" sz="4400"/>
              <a:t>İ</a:t>
            </a:r>
            <a:r>
              <a:rPr lang="en-US" altLang="tr-TR" sz="4400"/>
              <a:t>yi personeli sorunlu alana de</a:t>
            </a:r>
            <a:r>
              <a:rPr lang="tr-TR" altLang="en-US" sz="4400"/>
              <a:t>ğ</a:t>
            </a:r>
            <a:r>
              <a:rPr lang="en-US" altLang="tr-TR" sz="4400"/>
              <a:t>il f</a:t>
            </a:r>
            <a:r>
              <a:rPr lang="tr-TR" altLang="en-US" sz="4400"/>
              <a:t>ı</a:t>
            </a:r>
            <a:r>
              <a:rPr lang="en-US" altLang="tr-TR" sz="4400"/>
              <a:t>rsat alan</a:t>
            </a:r>
            <a:r>
              <a:rPr lang="tr-TR" altLang="en-US" sz="4400"/>
              <a:t>ı</a:t>
            </a:r>
            <a:r>
              <a:rPr lang="en-US" altLang="tr-TR" sz="4400"/>
              <a:t>na yerle</a:t>
            </a:r>
            <a:r>
              <a:rPr lang="tr-TR" altLang="en-US" sz="4400"/>
              <a:t>ş</a:t>
            </a:r>
            <a:r>
              <a:rPr lang="en-US" altLang="tr-TR" sz="4400"/>
              <a:t>tirin</a:t>
            </a:r>
            <a:endParaRPr lang="tr-TR" sz="4400"/>
          </a:p>
        </p:txBody>
      </p:sp>
      <p:sp>
        <p:nvSpPr>
          <p:cNvPr id="1048678" name="Alt Başlık 104867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</a:t>
            </a:r>
            <a:r>
              <a:rPr lang="en-US" altLang="en-US"/>
              <a:t>i</a:t>
            </a:r>
            <a:r>
              <a:rPr lang="en-US" altLang="tr-TR"/>
              <a:t>p Morris yurti</a:t>
            </a:r>
            <a:r>
              <a:rPr lang="tr-TR" altLang="en-US"/>
              <a:t>ç</a:t>
            </a:r>
            <a:r>
              <a:rPr lang="en-US" altLang="tr-TR"/>
              <a:t>i gelirleri %90 iken George Weissman</a:t>
            </a:r>
            <a:r>
              <a:rPr lang="tr-TR" altLang="en-US"/>
              <a:t>ı</a:t>
            </a:r>
            <a:r>
              <a:rPr lang="en-US" altLang="tr-TR"/>
              <a:t> %10 luk i</a:t>
            </a:r>
            <a:r>
              <a:rPr lang="tr-TR" altLang="en-US"/>
              <a:t>ş</a:t>
            </a:r>
            <a:r>
              <a:rPr lang="en-US" altLang="tr-TR"/>
              <a:t> hacminin ba</a:t>
            </a:r>
            <a:r>
              <a:rPr lang="tr-TR" altLang="en-US"/>
              <a:t>ş</a:t>
            </a:r>
            <a:r>
              <a:rPr lang="en-US" altLang="en-US"/>
              <a:t>ı</a:t>
            </a:r>
            <a:r>
              <a:rPr lang="en-US" altLang="tr-TR"/>
              <a:t>na getirdi.</a:t>
            </a:r>
            <a:endParaRPr lang="tr-TR"/>
          </a:p>
          <a:p>
            <a:r>
              <a:rPr lang="en-US" altLang="tr-TR"/>
              <a:t>Sorun yok risk az f</a:t>
            </a:r>
            <a:r>
              <a:rPr lang="tr-TR" altLang="en-US"/>
              <a:t>ı</a:t>
            </a:r>
            <a:r>
              <a:rPr lang="en-US" altLang="tr-TR"/>
              <a:t>rsat </a:t>
            </a:r>
            <a:r>
              <a:rPr lang="tr-TR" altLang="en-US"/>
              <a:t>ç</a:t>
            </a:r>
            <a:r>
              <a:rPr lang="en-US" altLang="tr-TR"/>
              <a:t>ok</a:t>
            </a:r>
            <a:endParaRPr lang="tr-TR"/>
          </a:p>
        </p:txBody>
      </p:sp>
      <p:graphicFrame>
        <p:nvGraphicFramePr>
          <p:cNvPr id="4194306" name="Grafik 4194305"/>
          <p:cNvGraphicFramePr>
            <a:graphicFrameLocks/>
          </p:cNvGraphicFramePr>
          <p:nvPr/>
        </p:nvGraphicFramePr>
        <p:xfrm>
          <a:off x="2225904" y="-170605"/>
          <a:ext cx="7052633" cy="2724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Başlık 104867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Tart</a:t>
            </a:r>
            <a:r>
              <a:rPr lang="en-US" altLang="en-US" sz="4800"/>
              <a:t>ışı</a:t>
            </a:r>
            <a:r>
              <a:rPr lang="en-US" altLang="tr-TR" sz="4800"/>
              <a:t>n</a:t>
            </a:r>
            <a:endParaRPr lang="tr-TR" sz="4800"/>
          </a:p>
        </p:txBody>
      </p:sp>
      <p:sp>
        <p:nvSpPr>
          <p:cNvPr id="1048680" name="Alt Başlık 104867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</a:t>
            </a:r>
            <a:r>
              <a:rPr lang="en-US" altLang="en-US"/>
              <a:t>ı</a:t>
            </a:r>
            <a:r>
              <a:rPr lang="en-US" altLang="tr-TR"/>
              <a:t>rm</a:t>
            </a:r>
            <a:r>
              <a:rPr lang="tr-TR" altLang="en-US"/>
              <a:t>ı</a:t>
            </a:r>
            <a:r>
              <a:rPr lang="en-US" altLang="tr-TR"/>
              <a:t>z</a:t>
            </a:r>
            <a:r>
              <a:rPr lang="tr-TR" altLang="en-US"/>
              <a:t>ı</a:t>
            </a:r>
            <a:r>
              <a:rPr lang="en-US" altLang="tr-TR"/>
              <a:t> Bayrak</a:t>
            </a:r>
            <a:endParaRPr lang="tr-T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Başlık 104868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Ger</a:t>
            </a:r>
            <a:r>
              <a:rPr lang="en-US" altLang="en-US" sz="4800"/>
              <a:t>ç</a:t>
            </a:r>
            <a:r>
              <a:rPr lang="en-US" altLang="tr-TR" sz="4800"/>
              <a:t>e</a:t>
            </a:r>
            <a:r>
              <a:rPr lang="tr-TR" altLang="en-US" sz="4800"/>
              <a:t>ğ</a:t>
            </a:r>
            <a:r>
              <a:rPr lang="en-US" altLang="tr-TR" sz="4800"/>
              <a:t>i kabul et</a:t>
            </a:r>
            <a:endParaRPr lang="tr-TR" sz="4800"/>
          </a:p>
        </p:txBody>
      </p:sp>
      <p:sp>
        <p:nvSpPr>
          <p:cNvPr id="1048682" name="Alt Başlık 104868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Kroger bakkaliye d</a:t>
            </a:r>
            <a:r>
              <a:rPr lang="en-US" altLang="en-US"/>
              <a:t>ö</a:t>
            </a:r>
            <a:r>
              <a:rPr lang="en-US" altLang="tr-TR"/>
              <a:t>nemi bitti</a:t>
            </a:r>
            <a:endParaRPr lang="tr-TR"/>
          </a:p>
          <a:p>
            <a:r>
              <a:rPr lang="en-US" altLang="tr-TR"/>
              <a:t>A&amp;P fiyat d</a:t>
            </a:r>
            <a:r>
              <a:rPr lang="tr-TR" altLang="en-US"/>
              <a:t>ü</a:t>
            </a:r>
            <a:r>
              <a:rPr lang="en-US" altLang="en-US"/>
              <a:t>şü</a:t>
            </a:r>
            <a:r>
              <a:rPr lang="en-US" altLang="tr-TR"/>
              <a:t>rd</a:t>
            </a:r>
            <a:r>
              <a:rPr lang="tr-TR" altLang="en-US"/>
              <a:t>ü</a:t>
            </a:r>
            <a:endParaRPr lang="tr-T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Başlık 1048682"/>
          <p:cNvSpPr>
            <a:spLocks noGrp="1"/>
          </p:cNvSpPr>
          <p:nvPr>
            <p:ph type="ctrTitle"/>
          </p:nvPr>
        </p:nvSpPr>
        <p:spPr>
          <a:xfrm>
            <a:off x="685800" y="1150938"/>
            <a:ext cx="7772400" cy="2387600"/>
          </a:xfrm>
        </p:spPr>
        <p:txBody>
          <a:bodyPr/>
          <a:lstStyle/>
          <a:p>
            <a:r>
              <a:rPr lang="en-US" sz="4800"/>
              <a:t>Ger</a:t>
            </a:r>
            <a:r>
              <a:rPr lang="en-US" altLang="en-US" sz="4800"/>
              <a:t>ç</a:t>
            </a:r>
            <a:r>
              <a:rPr lang="en-US" altLang="tr-TR" sz="4800"/>
              <a:t>ek</a:t>
            </a:r>
            <a:r>
              <a:rPr lang="tr-TR" altLang="en-US" sz="4800"/>
              <a:t>ç</a:t>
            </a:r>
            <a:r>
              <a:rPr lang="en-US" altLang="tr-TR" sz="4800"/>
              <a:t>i olun</a:t>
            </a:r>
            <a:endParaRPr lang="tr-TR" sz="4800"/>
          </a:p>
        </p:txBody>
      </p:sp>
      <p:sp>
        <p:nvSpPr>
          <p:cNvPr id="1048684" name="Alt Başlık 104868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Addresograph(Adresleme makinesi) </a:t>
            </a:r>
            <a:r>
              <a:rPr lang="en-US" altLang="en-US"/>
              <a:t>i</a:t>
            </a:r>
            <a:r>
              <a:rPr lang="en-US" altLang="tr-TR"/>
              <a:t>le Pitney Bowes(Postametre)</a:t>
            </a:r>
            <a:endParaRPr lang="tr-T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Başlık 104868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en-US"/>
            </a:br>
            <a:r>
              <a:rPr lang="en-US" sz="4800"/>
              <a:t>Addresograph-Roy Ash</a:t>
            </a:r>
            <a:endParaRPr lang="tr-TR" sz="4800"/>
          </a:p>
        </p:txBody>
      </p:sp>
      <p:sp>
        <p:nvSpPr>
          <p:cNvPr id="1048686" name="Alt Başlık 104868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Kodak'</a:t>
            </a:r>
            <a:r>
              <a:rPr lang="en-US" altLang="en-US"/>
              <a:t>ı</a:t>
            </a:r>
            <a:r>
              <a:rPr lang="en-US"/>
              <a:t> ge</a:t>
            </a:r>
            <a:r>
              <a:rPr lang="en-US" altLang="en-US"/>
              <a:t>ç</a:t>
            </a:r>
            <a:r>
              <a:rPr lang="en-US" altLang="tr-TR"/>
              <a:t>eriz dedi batt</a:t>
            </a:r>
            <a:r>
              <a:rPr lang="tr-TR" altLang="en-US"/>
              <a:t>ı</a:t>
            </a:r>
            <a:endParaRPr lang="tr-TR"/>
          </a:p>
        </p:txBody>
      </p:sp>
      <p:pic>
        <p:nvPicPr>
          <p:cNvPr id="2097162" name="Resim 209716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13328" y="0"/>
            <a:ext cx="4430672" cy="270554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Başlık 104868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Motivasyona </a:t>
            </a:r>
            <a:r>
              <a:rPr lang="en-US" altLang="en-US" sz="4800"/>
              <a:t>İ</a:t>
            </a:r>
            <a:r>
              <a:rPr lang="en-US" altLang="tr-TR" sz="4800"/>
              <a:t>htiya</a:t>
            </a:r>
            <a:r>
              <a:rPr lang="tr-TR" altLang="en-US" sz="4800"/>
              <a:t>ç</a:t>
            </a:r>
            <a:r>
              <a:rPr lang="en-US" altLang="tr-TR" sz="4800"/>
              <a:t> varsa sorun vard</a:t>
            </a:r>
            <a:r>
              <a:rPr lang="tr-TR" altLang="en-US" sz="4800"/>
              <a:t>ı</a:t>
            </a:r>
            <a:r>
              <a:rPr lang="en-US" altLang="tr-TR" sz="4800"/>
              <a:t>r</a:t>
            </a:r>
            <a:endParaRPr lang="tr-TR" sz="4800"/>
          </a:p>
        </p:txBody>
      </p:sp>
      <p:sp>
        <p:nvSpPr>
          <p:cNvPr id="1048688" name="Alt Başlık 104868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</a:t>
            </a:r>
            <a:r>
              <a:rPr lang="en-US" altLang="en-US"/>
              <a:t>ı</a:t>
            </a:r>
            <a:r>
              <a:rPr lang="en-US" altLang="tr-TR"/>
              <a:t>sa s</a:t>
            </a:r>
            <a:r>
              <a:rPr lang="tr-TR" altLang="en-US"/>
              <a:t>ü</a:t>
            </a:r>
            <a:r>
              <a:rPr lang="en-US" altLang="tr-TR"/>
              <a:t>rede bo</a:t>
            </a:r>
            <a:r>
              <a:rPr lang="tr-TR" altLang="en-US"/>
              <a:t>ş</a:t>
            </a:r>
            <a:r>
              <a:rPr lang="en-US" altLang="tr-TR"/>
              <a:t>a </a:t>
            </a:r>
            <a:r>
              <a:rPr lang="tr-TR" altLang="en-US"/>
              <a:t>ç</a:t>
            </a:r>
            <a:r>
              <a:rPr lang="en-US" altLang="en-US"/>
              <a:t>ı</a:t>
            </a:r>
            <a:r>
              <a:rPr lang="en-US" altLang="tr-TR"/>
              <a:t>kacak umutlar verip demotive etmeyin yeter</a:t>
            </a:r>
            <a:endParaRPr lang="tr-TR"/>
          </a:p>
          <a:p>
            <a:r>
              <a:rPr lang="en-US" altLang="tr-TR"/>
              <a:t>Vizyon sahibi ekipler konu</a:t>
            </a:r>
            <a:r>
              <a:rPr lang="tr-TR" altLang="en-US"/>
              <a:t>ş</a:t>
            </a:r>
            <a:r>
              <a:rPr lang="en-US" altLang="tr-TR"/>
              <a:t>malar</a:t>
            </a:r>
            <a:r>
              <a:rPr lang="tr-TR" altLang="en-US"/>
              <a:t>ı</a:t>
            </a:r>
            <a:r>
              <a:rPr lang="en-US" altLang="tr-TR"/>
              <a:t> dinlemez duyar</a:t>
            </a:r>
            <a:endParaRPr lang="tr-TR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Başlık 104868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Sorularla Y</a:t>
            </a:r>
            <a:r>
              <a:rPr lang="en-US" altLang="en-US" sz="4800"/>
              <a:t>ö</a:t>
            </a:r>
            <a:r>
              <a:rPr lang="en-US" altLang="tr-TR" sz="4800"/>
              <a:t>netin</a:t>
            </a:r>
            <a:endParaRPr lang="tr-TR" sz="4800"/>
          </a:p>
        </p:txBody>
      </p:sp>
      <p:sp>
        <p:nvSpPr>
          <p:cNvPr id="1048690" name="Alt Başlık 104868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Anlat</a:t>
            </a:r>
            <a:r>
              <a:rPr lang="en-US" altLang="en-US"/>
              <a:t>ı</a:t>
            </a:r>
            <a:r>
              <a:rPr lang="en-US" altLang="tr-TR"/>
              <a:t>n akl</a:t>
            </a:r>
            <a:r>
              <a:rPr lang="tr-TR" altLang="en-US"/>
              <a:t>ı</a:t>
            </a:r>
            <a:r>
              <a:rPr lang="en-US" altLang="tr-TR"/>
              <a:t>n</a:t>
            </a:r>
            <a:r>
              <a:rPr lang="tr-TR" altLang="en-US"/>
              <a:t>ı</a:t>
            </a:r>
            <a:r>
              <a:rPr lang="en-US" altLang="tr-TR"/>
              <a:t>zdaki nedir?</a:t>
            </a:r>
            <a:endParaRPr lang="tr-T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Başlık 104869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Kimseyi Su</a:t>
            </a:r>
            <a:r>
              <a:rPr lang="en-US" altLang="en-US" sz="4800"/>
              <a:t>ç</a:t>
            </a:r>
            <a:r>
              <a:rPr lang="en-US" altLang="tr-TR" sz="4800"/>
              <a:t>lama</a:t>
            </a:r>
            <a:endParaRPr lang="tr-TR" sz="4800"/>
          </a:p>
        </p:txBody>
      </p:sp>
      <p:sp>
        <p:nvSpPr>
          <p:cNvPr id="1048692" name="Alt Başlık 104869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5000" lnSpcReduction="20000"/>
          </a:bodyPr>
          <a:lstStyle/>
          <a:p>
            <a:r>
              <a:rPr lang="en-US"/>
              <a:t>Hata geli</a:t>
            </a:r>
            <a:r>
              <a:rPr lang="en-US" altLang="en-US"/>
              <a:t>ş</a:t>
            </a:r>
            <a:r>
              <a:rPr lang="en-US" altLang="tr-TR"/>
              <a:t>tirir</a:t>
            </a:r>
            <a:endParaRPr lang="tr-TR"/>
          </a:p>
          <a:p>
            <a:r>
              <a:rPr lang="en-US" altLang="tr-TR"/>
              <a:t>ANLA-</a:t>
            </a:r>
            <a:r>
              <a:rPr lang="tr-TR" altLang="en-US"/>
              <a:t>Ö</a:t>
            </a:r>
            <a:r>
              <a:rPr lang="en-US" altLang="en-US"/>
              <a:t>Ğ</a:t>
            </a:r>
            <a:r>
              <a:rPr lang="en-US" altLang="tr-TR"/>
              <a:t>REN-GEL</a:t>
            </a:r>
            <a:r>
              <a:rPr lang="tr-TR" altLang="en-US"/>
              <a:t>İ</a:t>
            </a:r>
            <a:r>
              <a:rPr lang="en-US" altLang="en-US"/>
              <a:t>Ş</a:t>
            </a:r>
            <a:endParaRPr lang="tr-TR"/>
          </a:p>
          <a:p>
            <a:r>
              <a:rPr lang="en-US" altLang="en-US"/>
              <a:t>P</a:t>
            </a:r>
            <a:r>
              <a:rPr lang="en-US" altLang="tr-TR"/>
              <a:t>hilip Morris 7UP ald</a:t>
            </a:r>
            <a:r>
              <a:rPr lang="tr-TR" altLang="en-US"/>
              <a:t>ı</a:t>
            </a:r>
            <a:endParaRPr lang="tr-TR"/>
          </a:p>
          <a:p>
            <a:r>
              <a:rPr lang="en-US" altLang="en-US"/>
              <a:t>8</a:t>
            </a:r>
            <a:r>
              <a:rPr lang="en-US" altLang="tr-TR"/>
              <a:t> sene sonra satt</a:t>
            </a:r>
            <a:r>
              <a:rPr lang="tr-TR" altLang="en-US"/>
              <a:t>ı</a:t>
            </a:r>
            <a:r>
              <a:rPr lang="en-US" altLang="tr-TR"/>
              <a:t> </a:t>
            </a:r>
            <a:endParaRPr lang="tr-TR"/>
          </a:p>
          <a:p>
            <a:r>
              <a:rPr lang="en-US" altLang="tr-TR"/>
              <a:t>Aylarca konu</a:t>
            </a:r>
            <a:r>
              <a:rPr lang="tr-TR" altLang="en-US"/>
              <a:t>ş</a:t>
            </a:r>
            <a:r>
              <a:rPr lang="en-US" altLang="tr-TR"/>
              <a:t>tu....Reddedenlere te</a:t>
            </a:r>
            <a:r>
              <a:rPr lang="tr-TR" altLang="en-US"/>
              <a:t>ş</a:t>
            </a:r>
            <a:r>
              <a:rPr lang="en-US" altLang="tr-TR"/>
              <a:t>ekk</a:t>
            </a:r>
            <a:r>
              <a:rPr lang="tr-TR" altLang="en-US"/>
              <a:t>ü</a:t>
            </a:r>
            <a:r>
              <a:rPr lang="en-US" altLang="tr-TR"/>
              <a:t>r etti</a:t>
            </a:r>
            <a:endParaRPr lang="tr-TR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Başlık 104869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STOCKDALE PARADOKSU</a:t>
            </a:r>
            <a:endParaRPr lang="tr-TR" sz="4800"/>
          </a:p>
        </p:txBody>
      </p:sp>
      <p:sp>
        <p:nvSpPr>
          <p:cNvPr id="1048694" name="Alt Başlık 104869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5000" lnSpcReduction="20000"/>
          </a:bodyPr>
          <a:lstStyle/>
          <a:p>
            <a:r>
              <a:rPr lang="en-US"/>
              <a:t>Gilette sat</a:t>
            </a:r>
            <a:r>
              <a:rPr lang="en-US" altLang="en-US"/>
              <a:t>ı</a:t>
            </a:r>
            <a:r>
              <a:rPr lang="en-US" altLang="tr-TR"/>
              <a:t>nalma sava</a:t>
            </a:r>
            <a:r>
              <a:rPr lang="tr-TR" altLang="en-US"/>
              <a:t>ş</a:t>
            </a:r>
            <a:r>
              <a:rPr lang="en-US" altLang="en-US"/>
              <a:t>ı</a:t>
            </a:r>
            <a:r>
              <a:rPr lang="en-US" altLang="tr-TR"/>
              <a:t>nda</a:t>
            </a:r>
            <a:endParaRPr lang="tr-TR"/>
          </a:p>
          <a:p>
            <a:r>
              <a:rPr lang="en-US" altLang="tr-TR"/>
              <a:t>Nucor ithal rekabetinde</a:t>
            </a:r>
            <a:endParaRPr lang="tr-TR"/>
          </a:p>
          <a:p>
            <a:r>
              <a:rPr lang="en-US" altLang="tr-TR"/>
              <a:t>Wellfargo dereg</a:t>
            </a:r>
            <a:r>
              <a:rPr lang="tr-TR" altLang="en-US"/>
              <a:t>ü</a:t>
            </a:r>
            <a:r>
              <a:rPr lang="en-US" altLang="tr-TR"/>
              <a:t>lasyon</a:t>
            </a:r>
            <a:endParaRPr lang="tr-TR"/>
          </a:p>
          <a:p>
            <a:r>
              <a:rPr lang="en-US" altLang="tr-TR"/>
              <a:t>Pitney Bowes tek el konumunu yitirirken</a:t>
            </a:r>
            <a:endParaRPr lang="tr-TR"/>
          </a:p>
          <a:p>
            <a:r>
              <a:rPr lang="en-US" altLang="tr-TR"/>
              <a:t>Kroger ma</a:t>
            </a:r>
            <a:r>
              <a:rPr lang="tr-TR" altLang="en-US"/>
              <a:t>ğ</a:t>
            </a:r>
            <a:r>
              <a:rPr lang="en-US" altLang="tr-TR"/>
              <a:t>azalar</a:t>
            </a:r>
            <a:r>
              <a:rPr lang="tr-TR" altLang="en-US"/>
              <a:t>ı</a:t>
            </a:r>
            <a:r>
              <a:rPr lang="en-US" altLang="tr-TR"/>
              <a:t> d</a:t>
            </a:r>
            <a:r>
              <a:rPr lang="tr-TR" altLang="en-US"/>
              <a:t>ö</a:t>
            </a:r>
            <a:r>
              <a:rPr lang="en-US" altLang="tr-TR"/>
              <a:t>n</a:t>
            </a:r>
            <a:r>
              <a:rPr lang="tr-TR" altLang="en-US"/>
              <a:t>ü</a:t>
            </a:r>
            <a:r>
              <a:rPr lang="en-US" altLang="en-US"/>
              <a:t>ş</a:t>
            </a:r>
            <a:r>
              <a:rPr lang="en-US" altLang="tr-TR"/>
              <a:t>t</a:t>
            </a:r>
            <a:r>
              <a:rPr lang="tr-TR" altLang="en-US"/>
              <a:t>ü</a:t>
            </a:r>
            <a:r>
              <a:rPr lang="en-US" altLang="tr-TR"/>
              <a:t>r</a:t>
            </a:r>
            <a:r>
              <a:rPr lang="tr-TR" altLang="en-US"/>
              <a:t>ü</a:t>
            </a:r>
            <a:r>
              <a:rPr lang="en-US" altLang="tr-TR"/>
              <a:t>rken  </a:t>
            </a:r>
            <a:endParaRPr lang="tr-TR"/>
          </a:p>
          <a:p>
            <a:endParaRPr lang="tr-TR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Başlık 104869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Ac</a:t>
            </a:r>
            <a:r>
              <a:rPr lang="en-US" altLang="en-US" sz="4800"/>
              <a:t>ı</a:t>
            </a:r>
            <a:r>
              <a:rPr lang="en-US" altLang="tr-TR" sz="4800"/>
              <a:t> ger</a:t>
            </a:r>
            <a:r>
              <a:rPr lang="tr-TR" altLang="en-US" sz="4800"/>
              <a:t>ç</a:t>
            </a:r>
            <a:r>
              <a:rPr lang="en-US" altLang="tr-TR" sz="4800"/>
              <a:t>e</a:t>
            </a:r>
            <a:r>
              <a:rPr lang="tr-TR" altLang="en-US" sz="4800"/>
              <a:t>ğ</a:t>
            </a:r>
            <a:r>
              <a:rPr lang="en-US" altLang="tr-TR" sz="4800"/>
              <a:t>i kabul et</a:t>
            </a:r>
            <a:endParaRPr lang="tr-TR" sz="4800"/>
          </a:p>
        </p:txBody>
      </p:sp>
      <p:sp>
        <p:nvSpPr>
          <p:cNvPr id="1048696" name="Alt Başlık 104869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Amiral J</a:t>
            </a:r>
            <a:r>
              <a:rPr lang="en-US" altLang="en-US"/>
              <a:t>i</a:t>
            </a:r>
            <a:r>
              <a:rPr lang="en-US" altLang="tr-TR"/>
              <a:t>m STOCKDALE</a:t>
            </a:r>
            <a:endParaRPr lang="tr-TR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Başlık 104869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Tilki misin?Kirpi mi?</a:t>
            </a:r>
            <a:endParaRPr lang="tr-TR" sz="4800"/>
          </a:p>
        </p:txBody>
      </p:sp>
      <p:sp>
        <p:nvSpPr>
          <p:cNvPr id="1048698" name="Alt Başlık 104869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Kirpi Konsepti</a:t>
            </a:r>
            <a:endParaRPr lang="tr-TR"/>
          </a:p>
        </p:txBody>
      </p:sp>
      <p:pic>
        <p:nvPicPr>
          <p:cNvPr id="2097163" name="Resim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171153" y="-41047"/>
            <a:ext cx="3972847" cy="2785921"/>
          </a:xfrm>
          <a:prstGeom prst="rect">
            <a:avLst/>
          </a:prstGeom>
        </p:spPr>
      </p:pic>
      <p:pic>
        <p:nvPicPr>
          <p:cNvPr id="2097164" name="Resim 209716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32627" cy="272142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Başlık 104869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Uzmanla</a:t>
            </a:r>
            <a:r>
              <a:rPr lang="en-US" altLang="en-US" sz="4800"/>
              <a:t>şı</a:t>
            </a:r>
            <a:r>
              <a:rPr lang="en-US" altLang="tr-TR" sz="4800"/>
              <a:t>n</a:t>
            </a:r>
            <a:endParaRPr lang="tr-TR" sz="4800"/>
          </a:p>
        </p:txBody>
      </p:sp>
      <p:sp>
        <p:nvSpPr>
          <p:cNvPr id="1048700" name="Alt Başlık 104869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Freud bilin</a:t>
            </a:r>
            <a:r>
              <a:rPr lang="en-US" altLang="en-US"/>
              <a:t>ç</a:t>
            </a:r>
            <a:r>
              <a:rPr lang="en-US" altLang="tr-TR"/>
              <a:t>alt</a:t>
            </a:r>
            <a:r>
              <a:rPr lang="tr-TR" altLang="en-US"/>
              <a:t>ı</a:t>
            </a:r>
            <a:endParaRPr lang="tr-TR"/>
          </a:p>
          <a:p>
            <a:r>
              <a:rPr lang="en-US" altLang="en-US"/>
              <a:t>D</a:t>
            </a:r>
            <a:r>
              <a:rPr lang="en-US" altLang="tr-TR"/>
              <a:t>arwin evrim</a:t>
            </a:r>
            <a:endParaRPr lang="tr-TR"/>
          </a:p>
          <a:p>
            <a:r>
              <a:rPr lang="en-US" altLang="tr-TR"/>
              <a:t>Cark Walgreens San francisco k</a:t>
            </a:r>
            <a:r>
              <a:rPr lang="tr-TR" altLang="en-US"/>
              <a:t>ö</a:t>
            </a:r>
            <a:r>
              <a:rPr lang="en-US" altLang="en-US"/>
              <a:t>ş</a:t>
            </a:r>
            <a:r>
              <a:rPr lang="en-US" altLang="tr-TR"/>
              <a:t>e ve </a:t>
            </a:r>
            <a:r>
              <a:rPr lang="tr-TR" altLang="en-US"/>
              <a:t>ç</a:t>
            </a:r>
            <a:r>
              <a:rPr lang="en-US" altLang="tr-TR"/>
              <a:t>ok yak</a:t>
            </a:r>
            <a:r>
              <a:rPr lang="tr-TR" altLang="en-US"/>
              <a:t>ı</a:t>
            </a:r>
            <a:r>
              <a:rPr lang="en-US" altLang="tr-TR"/>
              <a:t>n d</a:t>
            </a:r>
            <a:r>
              <a:rPr lang="tr-TR" altLang="en-US"/>
              <a:t>ü</a:t>
            </a:r>
            <a:r>
              <a:rPr lang="en-US" altLang="tr-TR"/>
              <a:t>kkanlar</a:t>
            </a:r>
            <a:endParaRPr lang="tr-TR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Başlık 104870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altLang="tr-TR" sz="4800"/>
              <a:t>İş</a:t>
            </a:r>
            <a:r>
              <a:rPr lang="en-US" altLang="tr-TR" sz="4800"/>
              <a:t>ine Tutkun Ki</a:t>
            </a:r>
            <a:r>
              <a:rPr lang="tr-TR" altLang="en-US" sz="4800"/>
              <a:t>ş</a:t>
            </a:r>
            <a:r>
              <a:rPr lang="en-US" altLang="tr-TR" sz="4800"/>
              <a:t>iler Al</a:t>
            </a:r>
            <a:r>
              <a:rPr lang="tr-TR" altLang="en-US" sz="4800"/>
              <a:t>ı</a:t>
            </a:r>
            <a:r>
              <a:rPr lang="en-US" altLang="tr-TR" sz="4800"/>
              <a:t>n</a:t>
            </a:r>
            <a:endParaRPr lang="tr-TR" sz="4800"/>
          </a:p>
        </p:txBody>
      </p:sp>
      <p:sp>
        <p:nvSpPr>
          <p:cNvPr id="1048702" name="Alt Başlık 104870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Gilette </a:t>
            </a:r>
            <a:r>
              <a:rPr lang="en-US" altLang="en-US"/>
              <a:t>ü</a:t>
            </a:r>
            <a:r>
              <a:rPr lang="en-US" altLang="tr-TR"/>
              <a:t>r</a:t>
            </a:r>
            <a:r>
              <a:rPr lang="tr-TR" altLang="en-US"/>
              <a:t>ü</a:t>
            </a:r>
            <a:r>
              <a:rPr lang="en-US" altLang="tr-TR"/>
              <a:t>nlerini kullanan be</a:t>
            </a:r>
            <a:r>
              <a:rPr lang="tr-TR" altLang="en-US"/>
              <a:t>ğ</a:t>
            </a:r>
            <a:r>
              <a:rPr lang="en-US" altLang="tr-TR"/>
              <a:t>enen ki</a:t>
            </a:r>
            <a:r>
              <a:rPr lang="tr-TR" altLang="en-US"/>
              <a:t>ş</a:t>
            </a:r>
            <a:r>
              <a:rPr lang="en-US" altLang="tr-TR"/>
              <a:t>ileri se</a:t>
            </a:r>
            <a:r>
              <a:rPr lang="tr-TR" altLang="en-US"/>
              <a:t>ç</a:t>
            </a:r>
            <a:r>
              <a:rPr lang="en-US" altLang="tr-TR"/>
              <a:t>er</a:t>
            </a:r>
            <a:endParaRPr lang="tr-TR"/>
          </a:p>
          <a:p>
            <a:r>
              <a:rPr lang="en-US" altLang="tr-TR"/>
              <a:t>Fannie Mae emlak </a:t>
            </a:r>
            <a:r>
              <a:rPr lang="tr-TR" altLang="en-US"/>
              <a:t>ü</a:t>
            </a:r>
            <a:r>
              <a:rPr lang="en-US" altLang="tr-TR"/>
              <a:t>zerine ...................?</a:t>
            </a:r>
            <a:endParaRPr lang="tr-TR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Başlık 1048702"/>
          <p:cNvSpPr>
            <a:spLocks noGrp="1"/>
          </p:cNvSpPr>
          <p:nvPr>
            <p:ph type="ctrTitle"/>
          </p:nvPr>
        </p:nvSpPr>
        <p:spPr>
          <a:xfrm>
            <a:off x="-68472" y="1122363"/>
            <a:ext cx="9233898" cy="2387600"/>
          </a:xfrm>
        </p:spPr>
        <p:txBody>
          <a:bodyPr>
            <a:normAutofit/>
          </a:bodyPr>
          <a:lstStyle/>
          <a:p>
            <a:r>
              <a:rPr lang="en-US" sz="4888" b="1"/>
              <a:t>M</a:t>
            </a:r>
            <a:r>
              <a:rPr lang="en-US" altLang="en-US" sz="4888" b="1"/>
              <a:t>Ü</a:t>
            </a:r>
            <a:r>
              <a:rPr lang="en-US" altLang="tr-TR" sz="4888" b="1"/>
              <a:t>GE DAYANKA</a:t>
            </a:r>
            <a:r>
              <a:rPr lang="tr-TR" altLang="en-US" sz="4888" b="1"/>
              <a:t>Ç</a:t>
            </a:r>
            <a:r>
              <a:rPr lang="en-US" altLang="tr-TR" sz="4888" b="1"/>
              <a:t> KO</a:t>
            </a:r>
            <a:r>
              <a:rPr lang="tr-TR" altLang="en-US" sz="4888" b="1"/>
              <a:t>Ç</a:t>
            </a:r>
            <a:r>
              <a:rPr lang="en-US" altLang="tr-TR" sz="4888" b="1"/>
              <a:t>LUK AKADEM</a:t>
            </a:r>
            <a:r>
              <a:rPr lang="tr-TR" altLang="en-US" sz="4888" b="1"/>
              <a:t>İ</a:t>
            </a:r>
            <a:r>
              <a:rPr lang="en-US" altLang="tr-TR" sz="4888" b="1"/>
              <a:t>S</a:t>
            </a:r>
            <a:r>
              <a:rPr lang="tr-TR" altLang="en-US" sz="4888" b="1"/>
              <a:t>İ</a:t>
            </a:r>
            <a:br>
              <a:rPr lang="en-US" altLang="tr-TR" sz="4888" b="1"/>
            </a:br>
            <a:r>
              <a:rPr lang="en-US" sz="4888" b="1"/>
              <a:t>TE</a:t>
            </a:r>
            <a:r>
              <a:rPr lang="en-US" altLang="en-US" sz="4888" b="1"/>
              <a:t>Ş</a:t>
            </a:r>
            <a:r>
              <a:rPr lang="en-US" altLang="tr-TR" sz="4888" b="1"/>
              <a:t>EKK</a:t>
            </a:r>
            <a:r>
              <a:rPr lang="tr-TR" altLang="en-US" sz="4888" b="1"/>
              <a:t>Ü</a:t>
            </a:r>
            <a:r>
              <a:rPr lang="en-US" altLang="tr-TR" sz="4888" b="1"/>
              <a:t>R EDER</a:t>
            </a:r>
            <a:r>
              <a:rPr lang="tr-TR" altLang="en-US" sz="4888" b="1"/>
              <a:t>İ</a:t>
            </a:r>
            <a:r>
              <a:rPr lang="en-US" altLang="tr-TR" sz="4888" b="1"/>
              <a:t>M</a:t>
            </a:r>
            <a:endParaRPr lang="tr-TR" sz="4888" b="1"/>
          </a:p>
        </p:txBody>
      </p:sp>
      <p:sp>
        <p:nvSpPr>
          <p:cNvPr id="1048704" name="Alt Başlık 104870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1156</Words>
  <Application>Microsoft Office PowerPoint</Application>
  <PresentationFormat>Ekran Gösterisi (4:3)</PresentationFormat>
  <Paragraphs>156</Paragraphs>
  <Slides>53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53</vt:i4>
      </vt:variant>
    </vt:vector>
  </HeadingPairs>
  <TitlesOfParts>
    <vt:vector size="57" baseType="lpstr">
      <vt:lpstr>Arial</vt:lpstr>
      <vt:lpstr>Calibri</vt:lpstr>
      <vt:lpstr>Calibri Light</vt:lpstr>
      <vt:lpstr>Office Theme</vt:lpstr>
      <vt:lpstr>   Ekibimi Tanıyorum   </vt:lpstr>
      <vt:lpstr>Ekip Nedir?</vt:lpstr>
      <vt:lpstr>PowerPoint Sunusu</vt:lpstr>
      <vt:lpstr>PowerPoint Sunusu</vt:lpstr>
      <vt:lpstr>PowerPoint Sunusu</vt:lpstr>
      <vt:lpstr>PowerPoint Sunusu</vt:lpstr>
      <vt:lpstr>PowerPoint Sunusu</vt:lpstr>
      <vt:lpstr>HEPSİ HİÇBİRİ DURUMA GÖRE</vt:lpstr>
      <vt:lpstr>NLP </vt:lpstr>
      <vt:lpstr>Tümevarım</vt:lpstr>
      <vt:lpstr>         Tümdengelim Başarı</vt:lpstr>
      <vt:lpstr>PowerPoint Sunusu</vt:lpstr>
      <vt:lpstr>PowerPoint Sunusu</vt:lpstr>
      <vt:lpstr>Araştırma</vt:lpstr>
      <vt:lpstr>Şirketler</vt:lpstr>
      <vt:lpstr>Sizce dışarıdan gelen yönetici mi ?Yoksa sistem içinden çıkan yönetici mi fayda sağlar? </vt:lpstr>
      <vt:lpstr>Bakış Açısı</vt:lpstr>
      <vt:lpstr>Ücret ekiplerde etkili mi?</vt:lpstr>
      <vt:lpstr>Bakış Açısı</vt:lpstr>
      <vt:lpstr>Strateji plan program gelişim için yeterli mi?</vt:lpstr>
      <vt:lpstr>Bakış Açısı</vt:lpstr>
      <vt:lpstr>Düzey Düzey Yöneticilik</vt:lpstr>
      <vt:lpstr>5.Düzey Yönetici</vt:lpstr>
      <vt:lpstr>Gilette Ceo Colman Mockler</vt:lpstr>
      <vt:lpstr>Sizce halef önemli mi?</vt:lpstr>
      <vt:lpstr>Bakış Açısı </vt:lpstr>
      <vt:lpstr>Rubbermaid A.Ş </vt:lpstr>
      <vt:lpstr>Pencere-Ayna</vt:lpstr>
      <vt:lpstr>Stoacılık</vt:lpstr>
      <vt:lpstr>George Cain  Abbot Laboritories</vt:lpstr>
      <vt:lpstr>Cain iyi ekip seçiyordu İçerden geliyordu buna rağmen kararlılık gösterdi</vt:lpstr>
      <vt:lpstr>Önce kim? Sonra ne?</vt:lpstr>
      <vt:lpstr>Cooley  Wells Fargo (Banka)</vt:lpstr>
      <vt:lpstr>   Fannie Mae  Birlikte çalıştığın ekibini ya tanırsın ya tanıyamazsın tanırsan kalırsın</vt:lpstr>
      <vt:lpstr>Packard Kanunu</vt:lpstr>
      <vt:lpstr>Şüphe duyuyorsan işe almayın doğru insanı arayın</vt:lpstr>
      <vt:lpstr>Bir kişinin zamanı geldiyse çıkarın</vt:lpstr>
      <vt:lpstr>Personel seçerken uzun düşün karar ver al koru</vt:lpstr>
      <vt:lpstr>Sürekli yönetiyorsan sorun vardır</vt:lpstr>
      <vt:lpstr>   İyi personeli sorunlu alana değil fırsat alanına yerleştirin</vt:lpstr>
      <vt:lpstr>Tartışın</vt:lpstr>
      <vt:lpstr>Gerçeği kabul et</vt:lpstr>
      <vt:lpstr>Gerçekçi olun</vt:lpstr>
      <vt:lpstr> Addresograph-Roy Ash</vt:lpstr>
      <vt:lpstr>Motivasyona İhtiyaç varsa sorun vardır</vt:lpstr>
      <vt:lpstr>Sorularla Yönetin</vt:lpstr>
      <vt:lpstr>Kimseyi Suçlama</vt:lpstr>
      <vt:lpstr>STOCKDALE PARADOKSU</vt:lpstr>
      <vt:lpstr>Acı gerçeği kabul et</vt:lpstr>
      <vt:lpstr>Tilki misin?Kirpi mi?</vt:lpstr>
      <vt:lpstr>Uzmanlaşın</vt:lpstr>
      <vt:lpstr>İşine Tutkun Kişiler Alın</vt:lpstr>
      <vt:lpstr>MÜGE DAYANKAÇ KOÇLUK AKADEMİSİ TEŞEKKÜR EDERİM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Ekibimi Tanıyorum</dc:title>
  <dc:creator>kukui</dc:creator>
  <cp:lastModifiedBy>Belediyeler Birligi</cp:lastModifiedBy>
  <cp:revision>1</cp:revision>
  <dcterms:created xsi:type="dcterms:W3CDTF">2015-05-03T03:30:45Z</dcterms:created>
  <dcterms:modified xsi:type="dcterms:W3CDTF">2022-07-07T11:38:21Z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f3479dcba337449fa385ed024a39eb5d</vt:lpwstr>
  </property>
</Properties>
</file>