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 id="2147484455" r:id="rId2"/>
    <p:sldMasterId id="2147484468" r:id="rId3"/>
  </p:sldMasterIdLst>
  <p:notesMasterIdLst>
    <p:notesMasterId r:id="rId136"/>
  </p:notesMasterIdLst>
  <p:handoutMasterIdLst>
    <p:handoutMasterId r:id="rId137"/>
  </p:handoutMasterIdLst>
  <p:sldIdLst>
    <p:sldId id="256" r:id="rId4"/>
    <p:sldId id="529" r:id="rId5"/>
    <p:sldId id="531" r:id="rId6"/>
    <p:sldId id="532" r:id="rId7"/>
    <p:sldId id="533" r:id="rId8"/>
    <p:sldId id="534" r:id="rId9"/>
    <p:sldId id="565" r:id="rId10"/>
    <p:sldId id="535" r:id="rId11"/>
    <p:sldId id="536" r:id="rId12"/>
    <p:sldId id="537" r:id="rId13"/>
    <p:sldId id="538" r:id="rId14"/>
    <p:sldId id="491" r:id="rId15"/>
    <p:sldId id="452" r:id="rId16"/>
    <p:sldId id="408" r:id="rId17"/>
    <p:sldId id="451" r:id="rId18"/>
    <p:sldId id="539" r:id="rId19"/>
    <p:sldId id="488" r:id="rId20"/>
    <p:sldId id="489" r:id="rId21"/>
    <p:sldId id="338" r:id="rId22"/>
    <p:sldId id="542" r:id="rId23"/>
    <p:sldId id="339" r:id="rId24"/>
    <p:sldId id="541" r:id="rId25"/>
    <p:sldId id="540" r:id="rId26"/>
    <p:sldId id="490" r:id="rId27"/>
    <p:sldId id="543" r:id="rId28"/>
    <p:sldId id="544" r:id="rId29"/>
    <p:sldId id="545" r:id="rId30"/>
    <p:sldId id="546" r:id="rId31"/>
    <p:sldId id="547" r:id="rId32"/>
    <p:sldId id="548" r:id="rId33"/>
    <p:sldId id="549" r:id="rId34"/>
    <p:sldId id="550" r:id="rId35"/>
    <p:sldId id="411" r:id="rId36"/>
    <p:sldId id="412" r:id="rId37"/>
    <p:sldId id="413" r:id="rId38"/>
    <p:sldId id="414" r:id="rId39"/>
    <p:sldId id="317" r:id="rId40"/>
    <p:sldId id="459" r:id="rId41"/>
    <p:sldId id="342" r:id="rId42"/>
    <p:sldId id="460" r:id="rId43"/>
    <p:sldId id="416" r:id="rId44"/>
    <p:sldId id="299" r:id="rId45"/>
    <p:sldId id="479" r:id="rId46"/>
    <p:sldId id="480" r:id="rId47"/>
    <p:sldId id="494" r:id="rId48"/>
    <p:sldId id="344" r:id="rId49"/>
    <p:sldId id="345" r:id="rId50"/>
    <p:sldId id="346" r:id="rId51"/>
    <p:sldId id="301" r:id="rId52"/>
    <p:sldId id="319" r:id="rId53"/>
    <p:sldId id="418" r:id="rId54"/>
    <p:sldId id="320" r:id="rId55"/>
    <p:sldId id="551" r:id="rId56"/>
    <p:sldId id="552" r:id="rId57"/>
    <p:sldId id="553" r:id="rId58"/>
    <p:sldId id="557" r:id="rId59"/>
    <p:sldId id="558" r:id="rId60"/>
    <p:sldId id="323" r:id="rId61"/>
    <p:sldId id="465" r:id="rId62"/>
    <p:sldId id="420" r:id="rId63"/>
    <p:sldId id="307" r:id="rId64"/>
    <p:sldId id="495" r:id="rId65"/>
    <p:sldId id="505" r:id="rId66"/>
    <p:sldId id="513" r:id="rId67"/>
    <p:sldId id="515" r:id="rId68"/>
    <p:sldId id="525" r:id="rId69"/>
    <p:sldId id="527" r:id="rId70"/>
    <p:sldId id="362" r:id="rId71"/>
    <p:sldId id="467" r:id="rId72"/>
    <p:sldId id="308" r:id="rId73"/>
    <p:sldId id="468" r:id="rId74"/>
    <p:sldId id="469" r:id="rId75"/>
    <p:sldId id="470" r:id="rId76"/>
    <p:sldId id="496" r:id="rId77"/>
    <p:sldId id="421" r:id="rId78"/>
    <p:sldId id="422" r:id="rId79"/>
    <p:sldId id="423" r:id="rId80"/>
    <p:sldId id="424" r:id="rId81"/>
    <p:sldId id="425" r:id="rId82"/>
    <p:sldId id="426" r:id="rId83"/>
    <p:sldId id="427" r:id="rId84"/>
    <p:sldId id="512" r:id="rId85"/>
    <p:sldId id="428" r:id="rId86"/>
    <p:sldId id="429" r:id="rId87"/>
    <p:sldId id="473" r:id="rId88"/>
    <p:sldId id="472" r:id="rId89"/>
    <p:sldId id="430" r:id="rId90"/>
    <p:sldId id="431" r:id="rId91"/>
    <p:sldId id="432" r:id="rId92"/>
    <p:sldId id="497" r:id="rId93"/>
    <p:sldId id="359" r:id="rId94"/>
    <p:sldId id="474" r:id="rId95"/>
    <p:sldId id="475" r:id="rId96"/>
    <p:sldId id="433" r:id="rId97"/>
    <p:sldId id="434" r:id="rId98"/>
    <p:sldId id="477" r:id="rId99"/>
    <p:sldId id="435" r:id="rId100"/>
    <p:sldId id="436" r:id="rId101"/>
    <p:sldId id="437" r:id="rId102"/>
    <p:sldId id="438" r:id="rId103"/>
    <p:sldId id="439" r:id="rId104"/>
    <p:sldId id="440" r:id="rId105"/>
    <p:sldId id="441" r:id="rId106"/>
    <p:sldId id="554" r:id="rId107"/>
    <p:sldId id="566" r:id="rId108"/>
    <p:sldId id="500" r:id="rId109"/>
    <p:sldId id="508" r:id="rId110"/>
    <p:sldId id="555" r:id="rId111"/>
    <p:sldId id="443" r:id="rId112"/>
    <p:sldId id="509" r:id="rId113"/>
    <p:sldId id="510" r:id="rId114"/>
    <p:sldId id="511" r:id="rId115"/>
    <p:sldId id="378" r:id="rId116"/>
    <p:sldId id="444" r:id="rId117"/>
    <p:sldId id="445" r:id="rId118"/>
    <p:sldId id="556" r:id="rId119"/>
    <p:sldId id="384" r:id="rId120"/>
    <p:sldId id="447" r:id="rId121"/>
    <p:sldId id="388" r:id="rId122"/>
    <p:sldId id="389" r:id="rId123"/>
    <p:sldId id="390" r:id="rId124"/>
    <p:sldId id="391" r:id="rId125"/>
    <p:sldId id="392" r:id="rId126"/>
    <p:sldId id="394" r:id="rId127"/>
    <p:sldId id="393" r:id="rId128"/>
    <p:sldId id="448" r:id="rId129"/>
    <p:sldId id="567" r:id="rId130"/>
    <p:sldId id="450" r:id="rId131"/>
    <p:sldId id="559" r:id="rId132"/>
    <p:sldId id="560" r:id="rId133"/>
    <p:sldId id="561" r:id="rId134"/>
    <p:sldId id="405" r:id="rId135"/>
  </p:sldIdLst>
  <p:sldSz cx="9144000" cy="6858000" type="screen4x3"/>
  <p:notesSz cx="6797675" cy="987425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Varsayılan Bölüm" id="{C4AEAD49-3AE2-416B-974C-66BDE592E5D5}">
          <p14:sldIdLst>
            <p14:sldId id="256"/>
            <p14:sldId id="529"/>
            <p14:sldId id="531"/>
            <p14:sldId id="532"/>
            <p14:sldId id="533"/>
            <p14:sldId id="534"/>
            <p14:sldId id="565"/>
            <p14:sldId id="535"/>
            <p14:sldId id="536"/>
            <p14:sldId id="537"/>
            <p14:sldId id="538"/>
            <p14:sldId id="491"/>
            <p14:sldId id="452"/>
            <p14:sldId id="408"/>
            <p14:sldId id="451"/>
            <p14:sldId id="539"/>
            <p14:sldId id="488"/>
            <p14:sldId id="489"/>
            <p14:sldId id="338"/>
            <p14:sldId id="542"/>
            <p14:sldId id="339"/>
            <p14:sldId id="541"/>
            <p14:sldId id="540"/>
            <p14:sldId id="490"/>
            <p14:sldId id="543"/>
            <p14:sldId id="544"/>
            <p14:sldId id="545"/>
            <p14:sldId id="546"/>
            <p14:sldId id="547"/>
            <p14:sldId id="548"/>
            <p14:sldId id="549"/>
            <p14:sldId id="550"/>
            <p14:sldId id="411"/>
            <p14:sldId id="412"/>
            <p14:sldId id="413"/>
            <p14:sldId id="414"/>
            <p14:sldId id="317"/>
            <p14:sldId id="459"/>
            <p14:sldId id="342"/>
            <p14:sldId id="460"/>
            <p14:sldId id="416"/>
            <p14:sldId id="299"/>
            <p14:sldId id="479"/>
            <p14:sldId id="480"/>
            <p14:sldId id="494"/>
            <p14:sldId id="344"/>
            <p14:sldId id="345"/>
            <p14:sldId id="346"/>
            <p14:sldId id="301"/>
            <p14:sldId id="319"/>
            <p14:sldId id="418"/>
            <p14:sldId id="320"/>
            <p14:sldId id="551"/>
            <p14:sldId id="552"/>
            <p14:sldId id="553"/>
            <p14:sldId id="557"/>
            <p14:sldId id="558"/>
            <p14:sldId id="323"/>
            <p14:sldId id="465"/>
            <p14:sldId id="420"/>
            <p14:sldId id="307"/>
            <p14:sldId id="495"/>
            <p14:sldId id="505"/>
            <p14:sldId id="513"/>
            <p14:sldId id="515"/>
            <p14:sldId id="525"/>
            <p14:sldId id="527"/>
            <p14:sldId id="362"/>
            <p14:sldId id="467"/>
            <p14:sldId id="308"/>
            <p14:sldId id="468"/>
            <p14:sldId id="469"/>
            <p14:sldId id="470"/>
            <p14:sldId id="496"/>
            <p14:sldId id="421"/>
            <p14:sldId id="422"/>
            <p14:sldId id="423"/>
            <p14:sldId id="424"/>
            <p14:sldId id="425"/>
            <p14:sldId id="426"/>
            <p14:sldId id="427"/>
            <p14:sldId id="512"/>
            <p14:sldId id="428"/>
            <p14:sldId id="429"/>
            <p14:sldId id="473"/>
            <p14:sldId id="472"/>
            <p14:sldId id="430"/>
            <p14:sldId id="431"/>
            <p14:sldId id="432"/>
            <p14:sldId id="497"/>
            <p14:sldId id="359"/>
            <p14:sldId id="474"/>
            <p14:sldId id="475"/>
            <p14:sldId id="433"/>
            <p14:sldId id="434"/>
            <p14:sldId id="477"/>
            <p14:sldId id="435"/>
            <p14:sldId id="436"/>
            <p14:sldId id="437"/>
            <p14:sldId id="438"/>
            <p14:sldId id="439"/>
            <p14:sldId id="440"/>
            <p14:sldId id="441"/>
            <p14:sldId id="554"/>
            <p14:sldId id="566"/>
            <p14:sldId id="500"/>
            <p14:sldId id="508"/>
            <p14:sldId id="555"/>
            <p14:sldId id="443"/>
            <p14:sldId id="509"/>
            <p14:sldId id="510"/>
            <p14:sldId id="511"/>
            <p14:sldId id="378"/>
            <p14:sldId id="444"/>
            <p14:sldId id="445"/>
            <p14:sldId id="556"/>
            <p14:sldId id="384"/>
            <p14:sldId id="447"/>
            <p14:sldId id="388"/>
            <p14:sldId id="389"/>
            <p14:sldId id="390"/>
            <p14:sldId id="391"/>
            <p14:sldId id="392"/>
            <p14:sldId id="394"/>
            <p14:sldId id="393"/>
            <p14:sldId id="448"/>
            <p14:sldId id="567"/>
            <p14:sldId id="450"/>
            <p14:sldId id="559"/>
          </p14:sldIdLst>
        </p14:section>
        <p14:section name="Başlıksız Bölüm" id="{7F48B18C-CC5B-4365-97A0-01927B18DB6B}">
          <p14:sldIdLst>
            <p14:sldId id="560"/>
            <p14:sldId id="561"/>
            <p14:sldId id="40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23" autoAdjust="0"/>
    <p:restoredTop sz="82302" autoAdjust="0"/>
  </p:normalViewPr>
  <p:slideViewPr>
    <p:cSldViewPr>
      <p:cViewPr varScale="1">
        <p:scale>
          <a:sx n="75" d="100"/>
          <a:sy n="75" d="100"/>
        </p:scale>
        <p:origin x="1452"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presProps" Target="presProps.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slide" Target="slides/slide125.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slide" Target="slides/slide131.xml"/><Relationship Id="rId139" Type="http://schemas.openxmlformats.org/officeDocument/2006/relationships/viewProps" Target="viewProps.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notesMaster" Target="notesMasters/notesMaster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handoutMaster" Target="handoutMasters/handoutMaster1.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6"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F8F750-39C2-4B57-B33E-EA3E3E9F80A6}" type="doc">
      <dgm:prSet loTypeId="urn:microsoft.com/office/officeart/2005/8/layout/radial4" loCatId="relationship" qsTypeId="urn:microsoft.com/office/officeart/2005/8/quickstyle/simple5" qsCatId="simple" csTypeId="urn:microsoft.com/office/officeart/2005/8/colors/colorful1" csCatId="colorful" phldr="1"/>
      <dgm:spPr/>
      <dgm:t>
        <a:bodyPr/>
        <a:lstStyle/>
        <a:p>
          <a:endParaRPr lang="tr-TR"/>
        </a:p>
      </dgm:t>
    </dgm:pt>
    <dgm:pt modelId="{4C7FC36B-9AF0-4731-B72B-F7DAAC15805E}">
      <dgm:prSet phldrT="[Metin]"/>
      <dgm:spPr/>
      <dgm:t>
        <a:bodyPr/>
        <a:lstStyle/>
        <a:p>
          <a:r>
            <a:rPr lang="tr-TR" b="1" smtClean="0">
              <a:latin typeface="Calibri"/>
              <a:cs typeface="+mn-cs"/>
            </a:rPr>
            <a:t>İhalelerde  Temel İlkeler </a:t>
          </a:r>
          <a:endParaRPr lang="tr-TR" dirty="0"/>
        </a:p>
      </dgm:t>
    </dgm:pt>
    <dgm:pt modelId="{654C569D-E4E4-474A-A8AA-3F7493D91695}" type="parTrans" cxnId="{210B8545-9265-40E5-B43A-4ADD11FCC2BA}">
      <dgm:prSet/>
      <dgm:spPr/>
      <dgm:t>
        <a:bodyPr/>
        <a:lstStyle/>
        <a:p>
          <a:endParaRPr lang="tr-TR"/>
        </a:p>
      </dgm:t>
    </dgm:pt>
    <dgm:pt modelId="{F1383FFE-D235-48BE-A28A-862D3AE032AC}" type="sibTrans" cxnId="{210B8545-9265-40E5-B43A-4ADD11FCC2BA}">
      <dgm:prSet/>
      <dgm:spPr/>
      <dgm:t>
        <a:bodyPr/>
        <a:lstStyle/>
        <a:p>
          <a:endParaRPr lang="tr-TR"/>
        </a:p>
      </dgm:t>
    </dgm:pt>
    <dgm:pt modelId="{7B97D8A8-8429-455B-8A5D-CB0DC70173B9}">
      <dgm:prSet phldrT="[Metin]" custT="1"/>
      <dgm:spPr/>
      <dgm:t>
        <a:bodyPr/>
        <a:lstStyle/>
        <a:p>
          <a:r>
            <a:rPr lang="tr-TR" sz="1800" b="1" u="none" dirty="0" smtClean="0">
              <a:latin typeface="Calibri"/>
              <a:cs typeface="+mn-cs"/>
            </a:rPr>
            <a:t>Saydamlık </a:t>
          </a:r>
          <a:endParaRPr lang="tr-TR" sz="1800" b="1" u="none" dirty="0"/>
        </a:p>
      </dgm:t>
    </dgm:pt>
    <dgm:pt modelId="{FB92BBF8-FADC-4DFA-B907-555F50D57923}" type="parTrans" cxnId="{92E54605-9016-4275-B9B9-BF21CA8BA5CE}">
      <dgm:prSet/>
      <dgm:spPr/>
      <dgm:t>
        <a:bodyPr/>
        <a:lstStyle/>
        <a:p>
          <a:endParaRPr lang="tr-TR"/>
        </a:p>
      </dgm:t>
    </dgm:pt>
    <dgm:pt modelId="{611077F6-2D06-4B9A-AAC2-660018E6C1EC}" type="sibTrans" cxnId="{92E54605-9016-4275-B9B9-BF21CA8BA5CE}">
      <dgm:prSet/>
      <dgm:spPr/>
      <dgm:t>
        <a:bodyPr/>
        <a:lstStyle/>
        <a:p>
          <a:endParaRPr lang="tr-TR"/>
        </a:p>
      </dgm:t>
    </dgm:pt>
    <dgm:pt modelId="{66ACAD99-E07B-46C6-AB71-7118708A3ED3}">
      <dgm:prSet custT="1"/>
      <dgm:spPr/>
      <dgm:t>
        <a:bodyPr/>
        <a:lstStyle/>
        <a:p>
          <a:r>
            <a:rPr lang="tr-TR" sz="1800" b="1" u="none" smtClean="0">
              <a:latin typeface="Calibri"/>
              <a:cs typeface="+mn-cs"/>
            </a:rPr>
            <a:t>Rekabet </a:t>
          </a:r>
          <a:endParaRPr lang="tr-TR" sz="1800" b="1" u="none" dirty="0">
            <a:latin typeface="Calibri"/>
            <a:cs typeface="+mn-cs"/>
          </a:endParaRPr>
        </a:p>
      </dgm:t>
    </dgm:pt>
    <dgm:pt modelId="{CC53B5A1-CEFD-4D0B-A69E-B4EE55C686A3}" type="parTrans" cxnId="{C92ACF7C-99A6-437F-83FB-87F0FD266225}">
      <dgm:prSet/>
      <dgm:spPr/>
      <dgm:t>
        <a:bodyPr/>
        <a:lstStyle/>
        <a:p>
          <a:endParaRPr lang="tr-TR"/>
        </a:p>
      </dgm:t>
    </dgm:pt>
    <dgm:pt modelId="{13CDDC4F-A8AC-4ACE-9186-800DEEA53A09}" type="sibTrans" cxnId="{C92ACF7C-99A6-437F-83FB-87F0FD266225}">
      <dgm:prSet/>
      <dgm:spPr/>
      <dgm:t>
        <a:bodyPr/>
        <a:lstStyle/>
        <a:p>
          <a:endParaRPr lang="tr-TR"/>
        </a:p>
      </dgm:t>
    </dgm:pt>
    <dgm:pt modelId="{50FD292F-4CCD-4D49-B1BE-60657E10E77A}">
      <dgm:prSet custT="1"/>
      <dgm:spPr/>
      <dgm:t>
        <a:bodyPr/>
        <a:lstStyle/>
        <a:p>
          <a:r>
            <a:rPr lang="tr-TR" sz="1800" b="1" u="none" dirty="0" smtClean="0">
              <a:latin typeface="Calibri"/>
              <a:cs typeface="+mn-cs"/>
            </a:rPr>
            <a:t>Eşit muamele</a:t>
          </a:r>
          <a:endParaRPr lang="tr-TR" sz="1800" b="1" u="none" dirty="0">
            <a:latin typeface="Calibri"/>
            <a:cs typeface="+mn-cs"/>
          </a:endParaRPr>
        </a:p>
      </dgm:t>
    </dgm:pt>
    <dgm:pt modelId="{EA960ECA-BC18-4AAD-ADD5-16F99C866D28}" type="parTrans" cxnId="{AF219027-3BE1-4CEC-86CE-30F24DAC5F6B}">
      <dgm:prSet/>
      <dgm:spPr/>
      <dgm:t>
        <a:bodyPr/>
        <a:lstStyle/>
        <a:p>
          <a:endParaRPr lang="tr-TR"/>
        </a:p>
      </dgm:t>
    </dgm:pt>
    <dgm:pt modelId="{2B4EB4C1-6DD8-491E-82DE-C8C1844DD5F4}" type="sibTrans" cxnId="{AF219027-3BE1-4CEC-86CE-30F24DAC5F6B}">
      <dgm:prSet/>
      <dgm:spPr/>
      <dgm:t>
        <a:bodyPr/>
        <a:lstStyle/>
        <a:p>
          <a:endParaRPr lang="tr-TR"/>
        </a:p>
      </dgm:t>
    </dgm:pt>
    <dgm:pt modelId="{39EB1C92-8F54-4F7A-A6FA-8D912C3D9A1A}">
      <dgm:prSet custT="1"/>
      <dgm:spPr/>
      <dgm:t>
        <a:bodyPr/>
        <a:lstStyle/>
        <a:p>
          <a:r>
            <a:rPr lang="tr-TR" sz="1800" b="1" u="none" dirty="0" smtClean="0">
              <a:latin typeface="Calibri"/>
              <a:cs typeface="+mn-cs"/>
            </a:rPr>
            <a:t>Güvenirlik </a:t>
          </a:r>
          <a:endParaRPr lang="tr-TR" sz="1800" b="1" u="none" dirty="0">
            <a:latin typeface="Calibri"/>
            <a:cs typeface="+mn-cs"/>
          </a:endParaRPr>
        </a:p>
      </dgm:t>
    </dgm:pt>
    <dgm:pt modelId="{A6AFACD7-D59C-48F8-9647-F486D738A412}" type="parTrans" cxnId="{50CA501A-8C3B-44B0-A7A2-45326A12260C}">
      <dgm:prSet/>
      <dgm:spPr/>
      <dgm:t>
        <a:bodyPr/>
        <a:lstStyle/>
        <a:p>
          <a:endParaRPr lang="tr-TR"/>
        </a:p>
      </dgm:t>
    </dgm:pt>
    <dgm:pt modelId="{AC6A471E-600E-4767-A6A1-38A5CB4F77A7}" type="sibTrans" cxnId="{50CA501A-8C3B-44B0-A7A2-45326A12260C}">
      <dgm:prSet/>
      <dgm:spPr/>
      <dgm:t>
        <a:bodyPr/>
        <a:lstStyle/>
        <a:p>
          <a:endParaRPr lang="tr-TR"/>
        </a:p>
      </dgm:t>
    </dgm:pt>
    <dgm:pt modelId="{7132201F-A88A-4674-975A-0619B742BD5F}">
      <dgm:prSet custT="1"/>
      <dgm:spPr/>
      <dgm:t>
        <a:bodyPr/>
        <a:lstStyle/>
        <a:p>
          <a:r>
            <a:rPr lang="tr-TR" sz="1800" b="1" u="none" smtClean="0">
              <a:latin typeface="Calibri"/>
              <a:cs typeface="+mn-cs"/>
            </a:rPr>
            <a:t>Gizlilik </a:t>
          </a:r>
          <a:endParaRPr lang="tr-TR" sz="1800" b="1" u="none" dirty="0">
            <a:latin typeface="Calibri"/>
            <a:cs typeface="+mn-cs"/>
          </a:endParaRPr>
        </a:p>
      </dgm:t>
    </dgm:pt>
    <dgm:pt modelId="{C49200A5-3776-4FE0-8B1B-F2225B2B0174}" type="parTrans" cxnId="{419DB4AB-7676-48F6-BA3C-A6385262DD80}">
      <dgm:prSet/>
      <dgm:spPr/>
      <dgm:t>
        <a:bodyPr/>
        <a:lstStyle/>
        <a:p>
          <a:endParaRPr lang="tr-TR"/>
        </a:p>
      </dgm:t>
    </dgm:pt>
    <dgm:pt modelId="{4D4ABEFC-2DF2-4890-9370-8973874BA969}" type="sibTrans" cxnId="{419DB4AB-7676-48F6-BA3C-A6385262DD80}">
      <dgm:prSet/>
      <dgm:spPr/>
      <dgm:t>
        <a:bodyPr/>
        <a:lstStyle/>
        <a:p>
          <a:endParaRPr lang="tr-TR"/>
        </a:p>
      </dgm:t>
    </dgm:pt>
    <dgm:pt modelId="{06FE1E8C-306A-4C5E-B231-FD14CC32E64F}">
      <dgm:prSet custT="1"/>
      <dgm:spPr/>
      <dgm:t>
        <a:bodyPr/>
        <a:lstStyle/>
        <a:p>
          <a:r>
            <a:rPr lang="tr-TR" sz="1800" b="1" u="none" smtClean="0">
              <a:latin typeface="Calibri"/>
              <a:cs typeface="+mn-cs"/>
            </a:rPr>
            <a:t>Kamuoyu denetimi </a:t>
          </a:r>
          <a:endParaRPr lang="tr-TR" sz="1800" b="1" u="none" dirty="0">
            <a:latin typeface="Calibri"/>
            <a:cs typeface="+mn-cs"/>
          </a:endParaRPr>
        </a:p>
      </dgm:t>
    </dgm:pt>
    <dgm:pt modelId="{046C55A5-51E4-4389-94EC-49AB261DEC12}" type="parTrans" cxnId="{D969AE1A-D0F9-49E0-93E8-83939753BA9E}">
      <dgm:prSet/>
      <dgm:spPr/>
      <dgm:t>
        <a:bodyPr/>
        <a:lstStyle/>
        <a:p>
          <a:endParaRPr lang="tr-TR"/>
        </a:p>
      </dgm:t>
    </dgm:pt>
    <dgm:pt modelId="{9A69300F-6E53-4826-9222-2050F86FAB76}" type="sibTrans" cxnId="{D969AE1A-D0F9-49E0-93E8-83939753BA9E}">
      <dgm:prSet/>
      <dgm:spPr/>
      <dgm:t>
        <a:bodyPr/>
        <a:lstStyle/>
        <a:p>
          <a:endParaRPr lang="tr-TR"/>
        </a:p>
      </dgm:t>
    </dgm:pt>
    <dgm:pt modelId="{AAA01DA3-8AAF-479A-B950-1854ABB453CC}">
      <dgm:prSet custT="1"/>
      <dgm:spPr/>
      <dgm:t>
        <a:bodyPr/>
        <a:lstStyle/>
        <a:p>
          <a:r>
            <a:rPr lang="tr-TR" sz="1600" b="1" dirty="0" smtClean="0">
              <a:latin typeface="Calibri"/>
              <a:cs typeface="+mn-cs"/>
            </a:rPr>
            <a:t>İhtiyaçların uygun şartlarda  ve zamanında karşılanması </a:t>
          </a:r>
          <a:endParaRPr lang="tr-TR" sz="1600" b="1" dirty="0">
            <a:latin typeface="Calibri"/>
            <a:cs typeface="+mn-cs"/>
          </a:endParaRPr>
        </a:p>
      </dgm:t>
    </dgm:pt>
    <dgm:pt modelId="{6AAC27B9-199F-45AE-A109-F910CB66CAE1}" type="parTrans" cxnId="{85E5106F-6617-4845-B76C-4512CCB28E61}">
      <dgm:prSet/>
      <dgm:spPr/>
      <dgm:t>
        <a:bodyPr/>
        <a:lstStyle/>
        <a:p>
          <a:endParaRPr lang="tr-TR"/>
        </a:p>
      </dgm:t>
    </dgm:pt>
    <dgm:pt modelId="{EE059D20-1F87-48A3-932D-6387BF33F734}" type="sibTrans" cxnId="{85E5106F-6617-4845-B76C-4512CCB28E61}">
      <dgm:prSet/>
      <dgm:spPr/>
      <dgm:t>
        <a:bodyPr/>
        <a:lstStyle/>
        <a:p>
          <a:endParaRPr lang="tr-TR"/>
        </a:p>
      </dgm:t>
    </dgm:pt>
    <dgm:pt modelId="{8EDF800C-2CDA-4207-815C-B5C35BEA6F3F}">
      <dgm:prSet custT="1"/>
      <dgm:spPr/>
      <dgm:t>
        <a:bodyPr/>
        <a:lstStyle/>
        <a:p>
          <a:r>
            <a:rPr lang="tr-TR" sz="1800" b="1" dirty="0" smtClean="0">
              <a:latin typeface="Calibri"/>
              <a:cs typeface="+mn-cs"/>
            </a:rPr>
            <a:t>Kaynakların verimli kullanılması</a:t>
          </a:r>
          <a:endParaRPr lang="tr-TR" sz="1800" b="1" dirty="0"/>
        </a:p>
      </dgm:t>
    </dgm:pt>
    <dgm:pt modelId="{D80C6890-A16F-4765-93C8-D2FEE82E571E}" type="parTrans" cxnId="{EB7C1F09-B6C2-47AD-9B01-6475C7462329}">
      <dgm:prSet/>
      <dgm:spPr/>
      <dgm:t>
        <a:bodyPr/>
        <a:lstStyle/>
        <a:p>
          <a:endParaRPr lang="tr-TR"/>
        </a:p>
      </dgm:t>
    </dgm:pt>
    <dgm:pt modelId="{BF88A1F6-2018-43CA-9E75-45FFA6E25A17}" type="sibTrans" cxnId="{EB7C1F09-B6C2-47AD-9B01-6475C7462329}">
      <dgm:prSet/>
      <dgm:spPr/>
      <dgm:t>
        <a:bodyPr/>
        <a:lstStyle/>
        <a:p>
          <a:endParaRPr lang="tr-TR"/>
        </a:p>
      </dgm:t>
    </dgm:pt>
    <dgm:pt modelId="{4F45A41F-1E04-4EE2-8E93-DDCC122558BC}" type="pres">
      <dgm:prSet presAssocID="{89F8F750-39C2-4B57-B33E-EA3E3E9F80A6}" presName="cycle" presStyleCnt="0">
        <dgm:presLayoutVars>
          <dgm:chMax val="1"/>
          <dgm:dir/>
          <dgm:animLvl val="ctr"/>
          <dgm:resizeHandles val="exact"/>
        </dgm:presLayoutVars>
      </dgm:prSet>
      <dgm:spPr/>
      <dgm:t>
        <a:bodyPr/>
        <a:lstStyle/>
        <a:p>
          <a:endParaRPr lang="tr-TR"/>
        </a:p>
      </dgm:t>
    </dgm:pt>
    <dgm:pt modelId="{F9E3B8E1-AEAF-4D79-B092-A84917B064BB}" type="pres">
      <dgm:prSet presAssocID="{4C7FC36B-9AF0-4731-B72B-F7DAAC15805E}" presName="centerShape" presStyleLbl="node0" presStyleIdx="0" presStyleCnt="1"/>
      <dgm:spPr/>
      <dgm:t>
        <a:bodyPr/>
        <a:lstStyle/>
        <a:p>
          <a:endParaRPr lang="tr-TR"/>
        </a:p>
      </dgm:t>
    </dgm:pt>
    <dgm:pt modelId="{E775D32B-0677-4E85-A0EC-9CD0481243BE}" type="pres">
      <dgm:prSet presAssocID="{FB92BBF8-FADC-4DFA-B907-555F50D57923}" presName="parTrans" presStyleLbl="bgSibTrans2D1" presStyleIdx="0" presStyleCnt="8"/>
      <dgm:spPr/>
      <dgm:t>
        <a:bodyPr/>
        <a:lstStyle/>
        <a:p>
          <a:endParaRPr lang="tr-TR"/>
        </a:p>
      </dgm:t>
    </dgm:pt>
    <dgm:pt modelId="{3F584210-99CB-44C6-B364-D8AC45C2C6A1}" type="pres">
      <dgm:prSet presAssocID="{7B97D8A8-8429-455B-8A5D-CB0DC70173B9}" presName="node" presStyleLbl="node1" presStyleIdx="0" presStyleCnt="8">
        <dgm:presLayoutVars>
          <dgm:bulletEnabled val="1"/>
        </dgm:presLayoutVars>
      </dgm:prSet>
      <dgm:spPr/>
      <dgm:t>
        <a:bodyPr/>
        <a:lstStyle/>
        <a:p>
          <a:endParaRPr lang="tr-TR"/>
        </a:p>
      </dgm:t>
    </dgm:pt>
    <dgm:pt modelId="{2446AF50-48F7-45E1-9405-7B920B1749AD}" type="pres">
      <dgm:prSet presAssocID="{CC53B5A1-CEFD-4D0B-A69E-B4EE55C686A3}" presName="parTrans" presStyleLbl="bgSibTrans2D1" presStyleIdx="1" presStyleCnt="8"/>
      <dgm:spPr/>
      <dgm:t>
        <a:bodyPr/>
        <a:lstStyle/>
        <a:p>
          <a:endParaRPr lang="tr-TR"/>
        </a:p>
      </dgm:t>
    </dgm:pt>
    <dgm:pt modelId="{EA6DDB51-8494-4C9E-A9A8-E91213228B1B}" type="pres">
      <dgm:prSet presAssocID="{66ACAD99-E07B-46C6-AB71-7118708A3ED3}" presName="node" presStyleLbl="node1" presStyleIdx="1" presStyleCnt="8">
        <dgm:presLayoutVars>
          <dgm:bulletEnabled val="1"/>
        </dgm:presLayoutVars>
      </dgm:prSet>
      <dgm:spPr/>
      <dgm:t>
        <a:bodyPr/>
        <a:lstStyle/>
        <a:p>
          <a:endParaRPr lang="tr-TR"/>
        </a:p>
      </dgm:t>
    </dgm:pt>
    <dgm:pt modelId="{B3C1BDD5-7A06-4D2C-B829-3C64BC2FDDF1}" type="pres">
      <dgm:prSet presAssocID="{EA960ECA-BC18-4AAD-ADD5-16F99C866D28}" presName="parTrans" presStyleLbl="bgSibTrans2D1" presStyleIdx="2" presStyleCnt="8"/>
      <dgm:spPr/>
      <dgm:t>
        <a:bodyPr/>
        <a:lstStyle/>
        <a:p>
          <a:endParaRPr lang="tr-TR"/>
        </a:p>
      </dgm:t>
    </dgm:pt>
    <dgm:pt modelId="{86C42593-4ECA-41B6-81EC-1537D3794D77}" type="pres">
      <dgm:prSet presAssocID="{50FD292F-4CCD-4D49-B1BE-60657E10E77A}" presName="node" presStyleLbl="node1" presStyleIdx="2" presStyleCnt="8">
        <dgm:presLayoutVars>
          <dgm:bulletEnabled val="1"/>
        </dgm:presLayoutVars>
      </dgm:prSet>
      <dgm:spPr/>
      <dgm:t>
        <a:bodyPr/>
        <a:lstStyle/>
        <a:p>
          <a:endParaRPr lang="tr-TR"/>
        </a:p>
      </dgm:t>
    </dgm:pt>
    <dgm:pt modelId="{0D5C878A-06D9-4550-A6CC-108502F22E19}" type="pres">
      <dgm:prSet presAssocID="{A6AFACD7-D59C-48F8-9647-F486D738A412}" presName="parTrans" presStyleLbl="bgSibTrans2D1" presStyleIdx="3" presStyleCnt="8"/>
      <dgm:spPr/>
      <dgm:t>
        <a:bodyPr/>
        <a:lstStyle/>
        <a:p>
          <a:endParaRPr lang="tr-TR"/>
        </a:p>
      </dgm:t>
    </dgm:pt>
    <dgm:pt modelId="{3BD813DE-E1C5-4A42-91DE-4CF40DFE5756}" type="pres">
      <dgm:prSet presAssocID="{39EB1C92-8F54-4F7A-A6FA-8D912C3D9A1A}" presName="node" presStyleLbl="node1" presStyleIdx="3" presStyleCnt="8">
        <dgm:presLayoutVars>
          <dgm:bulletEnabled val="1"/>
        </dgm:presLayoutVars>
      </dgm:prSet>
      <dgm:spPr/>
      <dgm:t>
        <a:bodyPr/>
        <a:lstStyle/>
        <a:p>
          <a:endParaRPr lang="tr-TR"/>
        </a:p>
      </dgm:t>
    </dgm:pt>
    <dgm:pt modelId="{08929098-125B-4CE4-9DFA-008B14B6578D}" type="pres">
      <dgm:prSet presAssocID="{C49200A5-3776-4FE0-8B1B-F2225B2B0174}" presName="parTrans" presStyleLbl="bgSibTrans2D1" presStyleIdx="4" presStyleCnt="8"/>
      <dgm:spPr/>
      <dgm:t>
        <a:bodyPr/>
        <a:lstStyle/>
        <a:p>
          <a:endParaRPr lang="tr-TR"/>
        </a:p>
      </dgm:t>
    </dgm:pt>
    <dgm:pt modelId="{A5EC30EB-01B2-46DA-AA5B-EBA2AB38C55A}" type="pres">
      <dgm:prSet presAssocID="{7132201F-A88A-4674-975A-0619B742BD5F}" presName="node" presStyleLbl="node1" presStyleIdx="4" presStyleCnt="8">
        <dgm:presLayoutVars>
          <dgm:bulletEnabled val="1"/>
        </dgm:presLayoutVars>
      </dgm:prSet>
      <dgm:spPr/>
      <dgm:t>
        <a:bodyPr/>
        <a:lstStyle/>
        <a:p>
          <a:endParaRPr lang="tr-TR"/>
        </a:p>
      </dgm:t>
    </dgm:pt>
    <dgm:pt modelId="{FC220481-F00F-4CA3-A364-A0C491D43E0F}" type="pres">
      <dgm:prSet presAssocID="{046C55A5-51E4-4389-94EC-49AB261DEC12}" presName="parTrans" presStyleLbl="bgSibTrans2D1" presStyleIdx="5" presStyleCnt="8"/>
      <dgm:spPr/>
      <dgm:t>
        <a:bodyPr/>
        <a:lstStyle/>
        <a:p>
          <a:endParaRPr lang="tr-TR"/>
        </a:p>
      </dgm:t>
    </dgm:pt>
    <dgm:pt modelId="{7DFB9F65-3E35-47DD-ABB5-85FBCFD9EF13}" type="pres">
      <dgm:prSet presAssocID="{06FE1E8C-306A-4C5E-B231-FD14CC32E64F}" presName="node" presStyleLbl="node1" presStyleIdx="5" presStyleCnt="8">
        <dgm:presLayoutVars>
          <dgm:bulletEnabled val="1"/>
        </dgm:presLayoutVars>
      </dgm:prSet>
      <dgm:spPr/>
      <dgm:t>
        <a:bodyPr/>
        <a:lstStyle/>
        <a:p>
          <a:endParaRPr lang="tr-TR"/>
        </a:p>
      </dgm:t>
    </dgm:pt>
    <dgm:pt modelId="{5F20D5FC-0DC3-4F7C-9541-DF38872C9131}" type="pres">
      <dgm:prSet presAssocID="{6AAC27B9-199F-45AE-A109-F910CB66CAE1}" presName="parTrans" presStyleLbl="bgSibTrans2D1" presStyleIdx="6" presStyleCnt="8"/>
      <dgm:spPr/>
      <dgm:t>
        <a:bodyPr/>
        <a:lstStyle/>
        <a:p>
          <a:endParaRPr lang="tr-TR"/>
        </a:p>
      </dgm:t>
    </dgm:pt>
    <dgm:pt modelId="{B7287D42-B335-4251-8354-DF19582FA075}" type="pres">
      <dgm:prSet presAssocID="{AAA01DA3-8AAF-479A-B950-1854ABB453CC}" presName="node" presStyleLbl="node1" presStyleIdx="6" presStyleCnt="8" custScaleX="135040">
        <dgm:presLayoutVars>
          <dgm:bulletEnabled val="1"/>
        </dgm:presLayoutVars>
      </dgm:prSet>
      <dgm:spPr/>
      <dgm:t>
        <a:bodyPr/>
        <a:lstStyle/>
        <a:p>
          <a:endParaRPr lang="tr-TR"/>
        </a:p>
      </dgm:t>
    </dgm:pt>
    <dgm:pt modelId="{59015A0D-2164-438E-A254-21BEE299066F}" type="pres">
      <dgm:prSet presAssocID="{D80C6890-A16F-4765-93C8-D2FEE82E571E}" presName="parTrans" presStyleLbl="bgSibTrans2D1" presStyleIdx="7" presStyleCnt="8"/>
      <dgm:spPr/>
      <dgm:t>
        <a:bodyPr/>
        <a:lstStyle/>
        <a:p>
          <a:endParaRPr lang="tr-TR"/>
        </a:p>
      </dgm:t>
    </dgm:pt>
    <dgm:pt modelId="{D3D620E0-D8EB-4A52-B800-8D3E7E515A80}" type="pres">
      <dgm:prSet presAssocID="{8EDF800C-2CDA-4207-815C-B5C35BEA6F3F}" presName="node" presStyleLbl="node1" presStyleIdx="7" presStyleCnt="8" custScaleX="127405">
        <dgm:presLayoutVars>
          <dgm:bulletEnabled val="1"/>
        </dgm:presLayoutVars>
      </dgm:prSet>
      <dgm:spPr/>
      <dgm:t>
        <a:bodyPr/>
        <a:lstStyle/>
        <a:p>
          <a:endParaRPr lang="tr-TR"/>
        </a:p>
      </dgm:t>
    </dgm:pt>
  </dgm:ptLst>
  <dgm:cxnLst>
    <dgm:cxn modelId="{92E54605-9016-4275-B9B9-BF21CA8BA5CE}" srcId="{4C7FC36B-9AF0-4731-B72B-F7DAAC15805E}" destId="{7B97D8A8-8429-455B-8A5D-CB0DC70173B9}" srcOrd="0" destOrd="0" parTransId="{FB92BBF8-FADC-4DFA-B907-555F50D57923}" sibTransId="{611077F6-2D06-4B9A-AAC2-660018E6C1EC}"/>
    <dgm:cxn modelId="{ED8C6CB0-6BBB-44AA-BA36-219D6EEEAF9C}" type="presOf" srcId="{CC53B5A1-CEFD-4D0B-A69E-B4EE55C686A3}" destId="{2446AF50-48F7-45E1-9405-7B920B1749AD}" srcOrd="0" destOrd="0" presId="urn:microsoft.com/office/officeart/2005/8/layout/radial4"/>
    <dgm:cxn modelId="{419DB4AB-7676-48F6-BA3C-A6385262DD80}" srcId="{4C7FC36B-9AF0-4731-B72B-F7DAAC15805E}" destId="{7132201F-A88A-4674-975A-0619B742BD5F}" srcOrd="4" destOrd="0" parTransId="{C49200A5-3776-4FE0-8B1B-F2225B2B0174}" sibTransId="{4D4ABEFC-2DF2-4890-9370-8973874BA969}"/>
    <dgm:cxn modelId="{756DABF6-05C2-4D12-BB6B-799B630BD457}" type="presOf" srcId="{FB92BBF8-FADC-4DFA-B907-555F50D57923}" destId="{E775D32B-0677-4E85-A0EC-9CD0481243BE}" srcOrd="0" destOrd="0" presId="urn:microsoft.com/office/officeart/2005/8/layout/radial4"/>
    <dgm:cxn modelId="{AC1C31A8-16B8-4FCA-BED1-6A91BA9F6C14}" type="presOf" srcId="{8EDF800C-2CDA-4207-815C-B5C35BEA6F3F}" destId="{D3D620E0-D8EB-4A52-B800-8D3E7E515A80}" srcOrd="0" destOrd="0" presId="urn:microsoft.com/office/officeart/2005/8/layout/radial4"/>
    <dgm:cxn modelId="{662EAF85-904E-4440-AF81-707EAED99267}" type="presOf" srcId="{66ACAD99-E07B-46C6-AB71-7118708A3ED3}" destId="{EA6DDB51-8494-4C9E-A9A8-E91213228B1B}" srcOrd="0" destOrd="0" presId="urn:microsoft.com/office/officeart/2005/8/layout/radial4"/>
    <dgm:cxn modelId="{210B8545-9265-40E5-B43A-4ADD11FCC2BA}" srcId="{89F8F750-39C2-4B57-B33E-EA3E3E9F80A6}" destId="{4C7FC36B-9AF0-4731-B72B-F7DAAC15805E}" srcOrd="0" destOrd="0" parTransId="{654C569D-E4E4-474A-A8AA-3F7493D91695}" sibTransId="{F1383FFE-D235-48BE-A28A-862D3AE032AC}"/>
    <dgm:cxn modelId="{85E5106F-6617-4845-B76C-4512CCB28E61}" srcId="{4C7FC36B-9AF0-4731-B72B-F7DAAC15805E}" destId="{AAA01DA3-8AAF-479A-B950-1854ABB453CC}" srcOrd="6" destOrd="0" parTransId="{6AAC27B9-199F-45AE-A109-F910CB66CAE1}" sibTransId="{EE059D20-1F87-48A3-932D-6387BF33F734}"/>
    <dgm:cxn modelId="{523468CD-6A70-4631-8761-AFF792FD8D25}" type="presOf" srcId="{50FD292F-4CCD-4D49-B1BE-60657E10E77A}" destId="{86C42593-4ECA-41B6-81EC-1537D3794D77}" srcOrd="0" destOrd="0" presId="urn:microsoft.com/office/officeart/2005/8/layout/radial4"/>
    <dgm:cxn modelId="{EF498C1F-6FC2-4A8D-AF65-B1E67A9ABFD5}" type="presOf" srcId="{89F8F750-39C2-4B57-B33E-EA3E3E9F80A6}" destId="{4F45A41F-1E04-4EE2-8E93-DDCC122558BC}" srcOrd="0" destOrd="0" presId="urn:microsoft.com/office/officeart/2005/8/layout/radial4"/>
    <dgm:cxn modelId="{EB7C1F09-B6C2-47AD-9B01-6475C7462329}" srcId="{4C7FC36B-9AF0-4731-B72B-F7DAAC15805E}" destId="{8EDF800C-2CDA-4207-815C-B5C35BEA6F3F}" srcOrd="7" destOrd="0" parTransId="{D80C6890-A16F-4765-93C8-D2FEE82E571E}" sibTransId="{BF88A1F6-2018-43CA-9E75-45FFA6E25A17}"/>
    <dgm:cxn modelId="{864338D3-D558-4A42-99D9-80318F5FD3D9}" type="presOf" srcId="{A6AFACD7-D59C-48F8-9647-F486D738A412}" destId="{0D5C878A-06D9-4550-A6CC-108502F22E19}" srcOrd="0" destOrd="0" presId="urn:microsoft.com/office/officeart/2005/8/layout/radial4"/>
    <dgm:cxn modelId="{6DFF2985-AD78-42DF-A19A-52A248220937}" type="presOf" srcId="{D80C6890-A16F-4765-93C8-D2FEE82E571E}" destId="{59015A0D-2164-438E-A254-21BEE299066F}" srcOrd="0" destOrd="0" presId="urn:microsoft.com/office/officeart/2005/8/layout/radial4"/>
    <dgm:cxn modelId="{90999991-C56D-49C6-89FE-B4FED38D7679}" type="presOf" srcId="{7132201F-A88A-4674-975A-0619B742BD5F}" destId="{A5EC30EB-01B2-46DA-AA5B-EBA2AB38C55A}" srcOrd="0" destOrd="0" presId="urn:microsoft.com/office/officeart/2005/8/layout/radial4"/>
    <dgm:cxn modelId="{AF219027-3BE1-4CEC-86CE-30F24DAC5F6B}" srcId="{4C7FC36B-9AF0-4731-B72B-F7DAAC15805E}" destId="{50FD292F-4CCD-4D49-B1BE-60657E10E77A}" srcOrd="2" destOrd="0" parTransId="{EA960ECA-BC18-4AAD-ADD5-16F99C866D28}" sibTransId="{2B4EB4C1-6DD8-491E-82DE-C8C1844DD5F4}"/>
    <dgm:cxn modelId="{0F95C880-4018-46EE-855B-DFFFB1B319B8}" type="presOf" srcId="{7B97D8A8-8429-455B-8A5D-CB0DC70173B9}" destId="{3F584210-99CB-44C6-B364-D8AC45C2C6A1}" srcOrd="0" destOrd="0" presId="urn:microsoft.com/office/officeart/2005/8/layout/radial4"/>
    <dgm:cxn modelId="{3401F7A4-53D1-46AF-B900-BC5C91101BAC}" type="presOf" srcId="{C49200A5-3776-4FE0-8B1B-F2225B2B0174}" destId="{08929098-125B-4CE4-9DFA-008B14B6578D}" srcOrd="0" destOrd="0" presId="urn:microsoft.com/office/officeart/2005/8/layout/radial4"/>
    <dgm:cxn modelId="{C92ACF7C-99A6-437F-83FB-87F0FD266225}" srcId="{4C7FC36B-9AF0-4731-B72B-F7DAAC15805E}" destId="{66ACAD99-E07B-46C6-AB71-7118708A3ED3}" srcOrd="1" destOrd="0" parTransId="{CC53B5A1-CEFD-4D0B-A69E-B4EE55C686A3}" sibTransId="{13CDDC4F-A8AC-4ACE-9186-800DEEA53A09}"/>
    <dgm:cxn modelId="{50CA501A-8C3B-44B0-A7A2-45326A12260C}" srcId="{4C7FC36B-9AF0-4731-B72B-F7DAAC15805E}" destId="{39EB1C92-8F54-4F7A-A6FA-8D912C3D9A1A}" srcOrd="3" destOrd="0" parTransId="{A6AFACD7-D59C-48F8-9647-F486D738A412}" sibTransId="{AC6A471E-600E-4767-A6A1-38A5CB4F77A7}"/>
    <dgm:cxn modelId="{6CF24B25-DE15-43E6-8208-8F419D40CC7D}" type="presOf" srcId="{4C7FC36B-9AF0-4731-B72B-F7DAAC15805E}" destId="{F9E3B8E1-AEAF-4D79-B092-A84917B064BB}" srcOrd="0" destOrd="0" presId="urn:microsoft.com/office/officeart/2005/8/layout/radial4"/>
    <dgm:cxn modelId="{78871C52-ACEE-459D-94CF-E1E2A6AD3E07}" type="presOf" srcId="{39EB1C92-8F54-4F7A-A6FA-8D912C3D9A1A}" destId="{3BD813DE-E1C5-4A42-91DE-4CF40DFE5756}" srcOrd="0" destOrd="0" presId="urn:microsoft.com/office/officeart/2005/8/layout/radial4"/>
    <dgm:cxn modelId="{BBBDC50A-2224-417C-BAC2-E17A77317448}" type="presOf" srcId="{6AAC27B9-199F-45AE-A109-F910CB66CAE1}" destId="{5F20D5FC-0DC3-4F7C-9541-DF38872C9131}" srcOrd="0" destOrd="0" presId="urn:microsoft.com/office/officeart/2005/8/layout/radial4"/>
    <dgm:cxn modelId="{6072FDFE-AEA8-4D56-A2B9-6C4FCA5077BE}" type="presOf" srcId="{EA960ECA-BC18-4AAD-ADD5-16F99C866D28}" destId="{B3C1BDD5-7A06-4D2C-B829-3C64BC2FDDF1}" srcOrd="0" destOrd="0" presId="urn:microsoft.com/office/officeart/2005/8/layout/radial4"/>
    <dgm:cxn modelId="{42F65560-8CB7-4ECB-8562-5960BFF07C29}" type="presOf" srcId="{046C55A5-51E4-4389-94EC-49AB261DEC12}" destId="{FC220481-F00F-4CA3-A364-A0C491D43E0F}" srcOrd="0" destOrd="0" presId="urn:microsoft.com/office/officeart/2005/8/layout/radial4"/>
    <dgm:cxn modelId="{D969AE1A-D0F9-49E0-93E8-83939753BA9E}" srcId="{4C7FC36B-9AF0-4731-B72B-F7DAAC15805E}" destId="{06FE1E8C-306A-4C5E-B231-FD14CC32E64F}" srcOrd="5" destOrd="0" parTransId="{046C55A5-51E4-4389-94EC-49AB261DEC12}" sibTransId="{9A69300F-6E53-4826-9222-2050F86FAB76}"/>
    <dgm:cxn modelId="{B59821AB-B428-48E3-8812-E59C6ED16413}" type="presOf" srcId="{06FE1E8C-306A-4C5E-B231-FD14CC32E64F}" destId="{7DFB9F65-3E35-47DD-ABB5-85FBCFD9EF13}" srcOrd="0" destOrd="0" presId="urn:microsoft.com/office/officeart/2005/8/layout/radial4"/>
    <dgm:cxn modelId="{232D3750-142C-4FAB-828F-D001662C2FC4}" type="presOf" srcId="{AAA01DA3-8AAF-479A-B950-1854ABB453CC}" destId="{B7287D42-B335-4251-8354-DF19582FA075}" srcOrd="0" destOrd="0" presId="urn:microsoft.com/office/officeart/2005/8/layout/radial4"/>
    <dgm:cxn modelId="{ACCE9BFE-2F04-455C-AEFB-20310A827E7B}" type="presParOf" srcId="{4F45A41F-1E04-4EE2-8E93-DDCC122558BC}" destId="{F9E3B8E1-AEAF-4D79-B092-A84917B064BB}" srcOrd="0" destOrd="0" presId="urn:microsoft.com/office/officeart/2005/8/layout/radial4"/>
    <dgm:cxn modelId="{76F12C85-87EB-4ED5-9FA3-C57BDBF31A40}" type="presParOf" srcId="{4F45A41F-1E04-4EE2-8E93-DDCC122558BC}" destId="{E775D32B-0677-4E85-A0EC-9CD0481243BE}" srcOrd="1" destOrd="0" presId="urn:microsoft.com/office/officeart/2005/8/layout/radial4"/>
    <dgm:cxn modelId="{71DCEE7D-C872-4788-A1D9-046382DD8732}" type="presParOf" srcId="{4F45A41F-1E04-4EE2-8E93-DDCC122558BC}" destId="{3F584210-99CB-44C6-B364-D8AC45C2C6A1}" srcOrd="2" destOrd="0" presId="urn:microsoft.com/office/officeart/2005/8/layout/radial4"/>
    <dgm:cxn modelId="{BCA8A7F8-4282-4B16-91A5-3572585A94B0}" type="presParOf" srcId="{4F45A41F-1E04-4EE2-8E93-DDCC122558BC}" destId="{2446AF50-48F7-45E1-9405-7B920B1749AD}" srcOrd="3" destOrd="0" presId="urn:microsoft.com/office/officeart/2005/8/layout/radial4"/>
    <dgm:cxn modelId="{6DACF376-9530-4ABD-96BF-419B9BF8EF01}" type="presParOf" srcId="{4F45A41F-1E04-4EE2-8E93-DDCC122558BC}" destId="{EA6DDB51-8494-4C9E-A9A8-E91213228B1B}" srcOrd="4" destOrd="0" presId="urn:microsoft.com/office/officeart/2005/8/layout/radial4"/>
    <dgm:cxn modelId="{395849A2-89F6-4046-87B9-AB5E12B0C604}" type="presParOf" srcId="{4F45A41F-1E04-4EE2-8E93-DDCC122558BC}" destId="{B3C1BDD5-7A06-4D2C-B829-3C64BC2FDDF1}" srcOrd="5" destOrd="0" presId="urn:microsoft.com/office/officeart/2005/8/layout/radial4"/>
    <dgm:cxn modelId="{154EA6F6-8825-47A4-9D73-0015ECC895F2}" type="presParOf" srcId="{4F45A41F-1E04-4EE2-8E93-DDCC122558BC}" destId="{86C42593-4ECA-41B6-81EC-1537D3794D77}" srcOrd="6" destOrd="0" presId="urn:microsoft.com/office/officeart/2005/8/layout/radial4"/>
    <dgm:cxn modelId="{551CCFA6-46BE-493A-8283-05D8AF273267}" type="presParOf" srcId="{4F45A41F-1E04-4EE2-8E93-DDCC122558BC}" destId="{0D5C878A-06D9-4550-A6CC-108502F22E19}" srcOrd="7" destOrd="0" presId="urn:microsoft.com/office/officeart/2005/8/layout/radial4"/>
    <dgm:cxn modelId="{F8E049AF-1FEC-4F74-A465-24F0B74D4A16}" type="presParOf" srcId="{4F45A41F-1E04-4EE2-8E93-DDCC122558BC}" destId="{3BD813DE-E1C5-4A42-91DE-4CF40DFE5756}" srcOrd="8" destOrd="0" presId="urn:microsoft.com/office/officeart/2005/8/layout/radial4"/>
    <dgm:cxn modelId="{C115D8DC-7622-441C-A95F-82ABF68B7A62}" type="presParOf" srcId="{4F45A41F-1E04-4EE2-8E93-DDCC122558BC}" destId="{08929098-125B-4CE4-9DFA-008B14B6578D}" srcOrd="9" destOrd="0" presId="urn:microsoft.com/office/officeart/2005/8/layout/radial4"/>
    <dgm:cxn modelId="{D17E3AC7-D365-43E7-9CAB-AB876E2BAC4E}" type="presParOf" srcId="{4F45A41F-1E04-4EE2-8E93-DDCC122558BC}" destId="{A5EC30EB-01B2-46DA-AA5B-EBA2AB38C55A}" srcOrd="10" destOrd="0" presId="urn:microsoft.com/office/officeart/2005/8/layout/radial4"/>
    <dgm:cxn modelId="{E75CDB98-AC7D-4D2D-92B4-FD56FC22C419}" type="presParOf" srcId="{4F45A41F-1E04-4EE2-8E93-DDCC122558BC}" destId="{FC220481-F00F-4CA3-A364-A0C491D43E0F}" srcOrd="11" destOrd="0" presId="urn:microsoft.com/office/officeart/2005/8/layout/radial4"/>
    <dgm:cxn modelId="{3A6EE1B7-50A2-4737-9FF0-A91087906EFD}" type="presParOf" srcId="{4F45A41F-1E04-4EE2-8E93-DDCC122558BC}" destId="{7DFB9F65-3E35-47DD-ABB5-85FBCFD9EF13}" srcOrd="12" destOrd="0" presId="urn:microsoft.com/office/officeart/2005/8/layout/radial4"/>
    <dgm:cxn modelId="{8F421E50-1329-4BB2-9C50-2E743DA01555}" type="presParOf" srcId="{4F45A41F-1E04-4EE2-8E93-DDCC122558BC}" destId="{5F20D5FC-0DC3-4F7C-9541-DF38872C9131}" srcOrd="13" destOrd="0" presId="urn:microsoft.com/office/officeart/2005/8/layout/radial4"/>
    <dgm:cxn modelId="{117D49D2-890C-44ED-9F11-997B49B1F881}" type="presParOf" srcId="{4F45A41F-1E04-4EE2-8E93-DDCC122558BC}" destId="{B7287D42-B335-4251-8354-DF19582FA075}" srcOrd="14" destOrd="0" presId="urn:microsoft.com/office/officeart/2005/8/layout/radial4"/>
    <dgm:cxn modelId="{E372018D-DFAC-4BFE-8D90-FDD47014DC2C}" type="presParOf" srcId="{4F45A41F-1E04-4EE2-8E93-DDCC122558BC}" destId="{59015A0D-2164-438E-A254-21BEE299066F}" srcOrd="15" destOrd="0" presId="urn:microsoft.com/office/officeart/2005/8/layout/radial4"/>
    <dgm:cxn modelId="{9FB06480-BD16-4CAA-A82B-14748D571473}" type="presParOf" srcId="{4F45A41F-1E04-4EE2-8E93-DDCC122558BC}" destId="{D3D620E0-D8EB-4A52-B800-8D3E7E515A80}" srcOrd="16" destOrd="0" presId="urn:microsoft.com/office/officeart/2005/8/layout/radial4"/>
  </dgm:cxnLst>
  <dgm:bg>
    <a:solidFill>
      <a:schemeClr val="accent3">
        <a:lumMod val="50000"/>
        <a:alpha val="83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C801F5-5CE8-45D6-ABDD-592E73276D2A}" type="doc">
      <dgm:prSet loTypeId="urn:diagrams.loki3.com/BracketList+Icon" loCatId="list" qsTypeId="urn:microsoft.com/office/officeart/2005/8/quickstyle/simple1" qsCatId="simple" csTypeId="urn:microsoft.com/office/officeart/2005/8/colors/accent6_1" csCatId="accent6" phldr="1"/>
      <dgm:spPr/>
      <dgm:t>
        <a:bodyPr/>
        <a:lstStyle/>
        <a:p>
          <a:endParaRPr lang="tr-TR"/>
        </a:p>
      </dgm:t>
    </dgm:pt>
    <dgm:pt modelId="{B00CEFE4-438A-4EE6-B0B0-9DCCC48F0012}">
      <dgm:prSet phldrT="[Metin]" custT="1"/>
      <dgm:spPr>
        <a:solidFill>
          <a:schemeClr val="bg1"/>
        </a:solidFill>
      </dgm:spPr>
      <dgm:t>
        <a:bodyPr/>
        <a:lstStyle/>
        <a:p>
          <a:pPr>
            <a:spcBef>
              <a:spcPct val="0"/>
            </a:spcBef>
            <a:spcAft>
              <a:spcPct val="35000"/>
            </a:spcAft>
          </a:pPr>
          <a:r>
            <a:rPr lang="tr-TR" sz="1600" b="1" dirty="0">
              <a:solidFill>
                <a:schemeClr val="accent2">
                  <a:lumMod val="75000"/>
                </a:schemeClr>
              </a:solidFill>
              <a:latin typeface="Arial" panose="020B0604020202020204" pitchFamily="34" charset="0"/>
              <a:cs typeface="Arial" panose="020B0604020202020204" pitchFamily="34" charset="0"/>
            </a:rPr>
            <a:t>İHALE ÖNCESİ SÜREÇ</a:t>
          </a:r>
        </a:p>
      </dgm:t>
    </dgm:pt>
    <dgm:pt modelId="{1D24CEEB-C0D4-45B1-A7FA-11E74FCC9ECF}" type="parTrans" cxnId="{B4239D1F-6C58-47AF-8075-ADE4AF993333}">
      <dgm:prSet/>
      <dgm:spPr/>
      <dgm:t>
        <a:bodyPr/>
        <a:lstStyle/>
        <a:p>
          <a:endParaRPr lang="tr-TR"/>
        </a:p>
      </dgm:t>
    </dgm:pt>
    <dgm:pt modelId="{DE5D6E2B-AAC7-4120-A117-A6E3E551A1A0}" type="sibTrans" cxnId="{B4239D1F-6C58-47AF-8075-ADE4AF993333}">
      <dgm:prSet/>
      <dgm:spPr/>
      <dgm:t>
        <a:bodyPr/>
        <a:lstStyle/>
        <a:p>
          <a:endParaRPr lang="tr-TR"/>
        </a:p>
      </dgm:t>
    </dgm:pt>
    <dgm:pt modelId="{E8F52EDE-897C-4149-8AD5-D95544E63767}">
      <dgm:prSet phldrT="[Metin]" custT="1"/>
      <dgm:spPr>
        <a:solidFill>
          <a:schemeClr val="accent2">
            <a:lumMod val="20000"/>
            <a:lumOff val="80000"/>
          </a:schemeClr>
        </a:solidFill>
      </dgm:spPr>
      <dgm:t>
        <a:bodyPr/>
        <a:lstStyle/>
        <a:p>
          <a:pPr>
            <a:spcBef>
              <a:spcPts val="600"/>
            </a:spcBef>
            <a:spcAft>
              <a:spcPts val="600"/>
            </a:spcAft>
          </a:pPr>
          <a:r>
            <a:rPr lang="tr-TR" sz="1600" dirty="0">
              <a:latin typeface="Calibri" panose="020F0502020204030204" pitchFamily="34" charset="0"/>
              <a:cs typeface="Arial" panose="020B0604020202020204" pitchFamily="34" charset="0"/>
            </a:rPr>
            <a:t>İhtiyacın ortaya </a:t>
          </a:r>
          <a:r>
            <a:rPr lang="tr-TR" sz="1600" dirty="0" smtClean="0">
              <a:latin typeface="Calibri" panose="020F0502020204030204" pitchFamily="34" charset="0"/>
              <a:cs typeface="Arial" panose="020B0604020202020204" pitchFamily="34" charset="0"/>
            </a:rPr>
            <a:t>çıkması (ihtiyaç listesi-EKAP)</a:t>
          </a:r>
          <a:endParaRPr lang="tr-TR" sz="1600" dirty="0">
            <a:latin typeface="Calibri" panose="020F0502020204030204" pitchFamily="34" charset="0"/>
            <a:cs typeface="Arial" panose="020B0604020202020204" pitchFamily="34" charset="0"/>
          </a:endParaRPr>
        </a:p>
      </dgm:t>
    </dgm:pt>
    <dgm:pt modelId="{6E28E788-04DA-4DBE-93DB-ECA7A586AC38}" type="parTrans" cxnId="{ED2E2386-98A7-4B51-B38E-5267CE53C4CD}">
      <dgm:prSet/>
      <dgm:spPr/>
      <dgm:t>
        <a:bodyPr/>
        <a:lstStyle/>
        <a:p>
          <a:endParaRPr lang="tr-TR"/>
        </a:p>
      </dgm:t>
    </dgm:pt>
    <dgm:pt modelId="{E5EB427F-27A8-4948-845A-697DD802CF44}" type="sibTrans" cxnId="{ED2E2386-98A7-4B51-B38E-5267CE53C4CD}">
      <dgm:prSet/>
      <dgm:spPr/>
      <dgm:t>
        <a:bodyPr/>
        <a:lstStyle/>
        <a:p>
          <a:endParaRPr lang="tr-TR"/>
        </a:p>
      </dgm:t>
    </dgm:pt>
    <dgm:pt modelId="{811DE43F-6D66-4527-85C6-B349A1A7DF8A}">
      <dgm:prSet phldrT="[Metin]" custT="1"/>
      <dgm:spPr>
        <a:solidFill>
          <a:schemeClr val="accent2">
            <a:lumMod val="20000"/>
            <a:lumOff val="80000"/>
          </a:schemeClr>
        </a:solidFill>
      </dgm:spPr>
      <dgm:t>
        <a:bodyPr/>
        <a:lstStyle/>
        <a:p>
          <a:pPr>
            <a:spcBef>
              <a:spcPts val="600"/>
            </a:spcBef>
            <a:spcAft>
              <a:spcPts val="600"/>
            </a:spcAft>
          </a:pPr>
          <a:r>
            <a:rPr lang="tr-TR" sz="1600" dirty="0">
              <a:latin typeface="Calibri" panose="020F0502020204030204" pitchFamily="34" charset="0"/>
              <a:cs typeface="Arial" panose="020B0604020202020204" pitchFamily="34" charset="0"/>
            </a:rPr>
            <a:t>Teknik </a:t>
          </a:r>
          <a:r>
            <a:rPr lang="tr-TR" sz="1600" dirty="0" smtClean="0">
              <a:latin typeface="Calibri" panose="020F0502020204030204" pitchFamily="34" charset="0"/>
              <a:cs typeface="Arial" panose="020B0604020202020204" pitchFamily="34" charset="0"/>
            </a:rPr>
            <a:t>şartnamenin ve projelerin </a:t>
          </a:r>
          <a:r>
            <a:rPr lang="tr-TR" sz="1600" dirty="0">
              <a:latin typeface="Calibri" panose="020F0502020204030204" pitchFamily="34" charset="0"/>
              <a:cs typeface="Arial" panose="020B0604020202020204" pitchFamily="34" charset="0"/>
            </a:rPr>
            <a:t>hazırlanması</a:t>
          </a:r>
        </a:p>
      </dgm:t>
    </dgm:pt>
    <dgm:pt modelId="{F0A5EEF4-1B21-476E-9EAB-A2439DEB62D2}" type="parTrans" cxnId="{6B7F3D3B-9119-47E2-B9BE-4DDB3BE296B7}">
      <dgm:prSet/>
      <dgm:spPr/>
      <dgm:t>
        <a:bodyPr/>
        <a:lstStyle/>
        <a:p>
          <a:endParaRPr lang="tr-TR"/>
        </a:p>
      </dgm:t>
    </dgm:pt>
    <dgm:pt modelId="{C96040CB-3291-49FE-8E40-BA146DB4004E}" type="sibTrans" cxnId="{6B7F3D3B-9119-47E2-B9BE-4DDB3BE296B7}">
      <dgm:prSet/>
      <dgm:spPr/>
      <dgm:t>
        <a:bodyPr/>
        <a:lstStyle/>
        <a:p>
          <a:endParaRPr lang="tr-TR"/>
        </a:p>
      </dgm:t>
    </dgm:pt>
    <dgm:pt modelId="{D275F239-39B5-4B51-8493-DFB47D43CEA7}">
      <dgm:prSet phldrT="[Metin]" custT="1"/>
      <dgm:spPr>
        <a:solidFill>
          <a:schemeClr val="bg1"/>
        </a:solidFill>
      </dgm:spPr>
      <dgm:t>
        <a:bodyPr/>
        <a:lstStyle/>
        <a:p>
          <a:pPr>
            <a:spcBef>
              <a:spcPct val="0"/>
            </a:spcBef>
            <a:spcAft>
              <a:spcPct val="35000"/>
            </a:spcAft>
          </a:pPr>
          <a:r>
            <a:rPr lang="tr-TR" sz="1600" b="1" dirty="0">
              <a:solidFill>
                <a:schemeClr val="bg2">
                  <a:lumMod val="50000"/>
                </a:schemeClr>
              </a:solidFill>
              <a:latin typeface="Arial" panose="020B0604020202020204" pitchFamily="34" charset="0"/>
              <a:cs typeface="Arial" panose="020B0604020202020204" pitchFamily="34" charset="0"/>
            </a:rPr>
            <a:t>İHALE SÜRECİ</a:t>
          </a:r>
        </a:p>
      </dgm:t>
    </dgm:pt>
    <dgm:pt modelId="{8BAB061C-118A-412C-B962-05363CF06645}" type="parTrans" cxnId="{9DEC1396-41D2-4B4B-A753-A7A90A5FBB95}">
      <dgm:prSet/>
      <dgm:spPr/>
      <dgm:t>
        <a:bodyPr/>
        <a:lstStyle/>
        <a:p>
          <a:endParaRPr lang="tr-TR"/>
        </a:p>
      </dgm:t>
    </dgm:pt>
    <dgm:pt modelId="{72AA1015-CB5A-43B6-860D-5B661E270C2B}" type="sibTrans" cxnId="{9DEC1396-41D2-4B4B-A753-A7A90A5FBB95}">
      <dgm:prSet/>
      <dgm:spPr/>
      <dgm:t>
        <a:bodyPr/>
        <a:lstStyle/>
        <a:p>
          <a:endParaRPr lang="tr-TR"/>
        </a:p>
      </dgm:t>
    </dgm:pt>
    <dgm:pt modelId="{6CF59834-51FB-4119-BC12-7E2B178D7574}">
      <dgm:prSet phldrT="[Metin]" custT="1"/>
      <dgm:spPr>
        <a:solidFill>
          <a:schemeClr val="bg2"/>
        </a:solidFill>
      </dgm:spPr>
      <dgm:t>
        <a:bodyPr/>
        <a:lstStyle/>
        <a:p>
          <a:pPr algn="l">
            <a:spcBef>
              <a:spcPts val="400"/>
            </a:spcBef>
            <a:spcAft>
              <a:spcPts val="400"/>
            </a:spcAft>
          </a:pPr>
          <a:r>
            <a:rPr lang="tr-TR" sz="1600" dirty="0">
              <a:latin typeface="Calibri" panose="020F0502020204030204" pitchFamily="34" charset="0"/>
              <a:cs typeface="Arial" panose="020B0604020202020204" pitchFamily="34" charset="0"/>
            </a:rPr>
            <a:t>İhale onayının alınması</a:t>
          </a:r>
        </a:p>
      </dgm:t>
    </dgm:pt>
    <dgm:pt modelId="{3A0C2557-9A48-4D16-9F8E-B6944BD39B61}" type="parTrans" cxnId="{301B16DF-9D55-4B0D-AD91-3243AD47D697}">
      <dgm:prSet/>
      <dgm:spPr/>
      <dgm:t>
        <a:bodyPr/>
        <a:lstStyle/>
        <a:p>
          <a:endParaRPr lang="tr-TR"/>
        </a:p>
      </dgm:t>
    </dgm:pt>
    <dgm:pt modelId="{264384DC-58C9-49E6-A54A-A41A6F3614B7}" type="sibTrans" cxnId="{301B16DF-9D55-4B0D-AD91-3243AD47D697}">
      <dgm:prSet/>
      <dgm:spPr/>
      <dgm:t>
        <a:bodyPr/>
        <a:lstStyle/>
        <a:p>
          <a:endParaRPr lang="tr-TR"/>
        </a:p>
      </dgm:t>
    </dgm:pt>
    <dgm:pt modelId="{696DE7C8-06A6-4FEF-8EEB-8A7BD8E2EB9E}">
      <dgm:prSet phldrT="[Metin]" custT="1"/>
      <dgm:spPr>
        <a:solidFill>
          <a:schemeClr val="bg1"/>
        </a:solidFill>
      </dgm:spPr>
      <dgm:t>
        <a:bodyPr/>
        <a:lstStyle/>
        <a:p>
          <a:r>
            <a:rPr lang="tr-TR" sz="1600" b="1" dirty="0">
              <a:solidFill>
                <a:schemeClr val="accent4">
                  <a:lumMod val="75000"/>
                </a:schemeClr>
              </a:solidFill>
              <a:latin typeface="Arial" panose="020B0604020202020204" pitchFamily="34" charset="0"/>
              <a:cs typeface="Arial" panose="020B0604020202020204" pitchFamily="34" charset="0"/>
            </a:rPr>
            <a:t>SÖZLEŞME SÜRECİ</a:t>
          </a:r>
        </a:p>
      </dgm:t>
    </dgm:pt>
    <dgm:pt modelId="{402483F5-96B3-44AA-B988-7FBF3327D3E9}" type="parTrans" cxnId="{FC5AD44D-F952-49E5-810A-822428C46548}">
      <dgm:prSet/>
      <dgm:spPr/>
      <dgm:t>
        <a:bodyPr/>
        <a:lstStyle/>
        <a:p>
          <a:endParaRPr lang="tr-TR"/>
        </a:p>
      </dgm:t>
    </dgm:pt>
    <dgm:pt modelId="{F902B565-696A-4458-A181-600F366118B2}" type="sibTrans" cxnId="{FC5AD44D-F952-49E5-810A-822428C46548}">
      <dgm:prSet/>
      <dgm:spPr/>
      <dgm:t>
        <a:bodyPr/>
        <a:lstStyle/>
        <a:p>
          <a:endParaRPr lang="tr-TR"/>
        </a:p>
      </dgm:t>
    </dgm:pt>
    <dgm:pt modelId="{77344D9E-3FF5-4561-A7AD-05FC65418C4F}">
      <dgm:prSet phldrT="[Metin]" custT="1"/>
      <dgm:spPr>
        <a:solidFill>
          <a:schemeClr val="accent2">
            <a:lumMod val="20000"/>
            <a:lumOff val="80000"/>
          </a:schemeClr>
        </a:solidFill>
      </dgm:spPr>
      <dgm:t>
        <a:bodyPr/>
        <a:lstStyle/>
        <a:p>
          <a:pPr>
            <a:spcBef>
              <a:spcPts val="600"/>
            </a:spcBef>
            <a:spcAft>
              <a:spcPts val="600"/>
            </a:spcAft>
          </a:pPr>
          <a:r>
            <a:rPr lang="tr-TR" sz="1600" b="0" dirty="0" smtClean="0">
              <a:solidFill>
                <a:schemeClr val="tx1"/>
              </a:solidFill>
              <a:latin typeface="Calibri" panose="020F0502020204030204" pitchFamily="34" charset="0"/>
              <a:cs typeface="Arial" panose="020B0604020202020204" pitchFamily="34" charset="0"/>
            </a:rPr>
            <a:t>Yaklaşık maliyetin tespiti</a:t>
          </a:r>
          <a:endParaRPr lang="tr-TR" sz="1600" b="0" dirty="0">
            <a:solidFill>
              <a:schemeClr val="tx1"/>
            </a:solidFill>
            <a:latin typeface="Calibri" panose="020F0502020204030204" pitchFamily="34" charset="0"/>
            <a:cs typeface="Arial" panose="020B0604020202020204" pitchFamily="34" charset="0"/>
          </a:endParaRPr>
        </a:p>
      </dgm:t>
    </dgm:pt>
    <dgm:pt modelId="{C8B8315F-1BF0-48D2-9121-951CCB72E2E6}" type="parTrans" cxnId="{F9A6F0D7-67FE-41FC-AFD8-0EFF4BCAD8EA}">
      <dgm:prSet/>
      <dgm:spPr/>
      <dgm:t>
        <a:bodyPr/>
        <a:lstStyle/>
        <a:p>
          <a:endParaRPr lang="tr-TR"/>
        </a:p>
      </dgm:t>
    </dgm:pt>
    <dgm:pt modelId="{07D11A44-499D-4ECA-AE89-26068909D79C}" type="sibTrans" cxnId="{F9A6F0D7-67FE-41FC-AFD8-0EFF4BCAD8EA}">
      <dgm:prSet/>
      <dgm:spPr/>
      <dgm:t>
        <a:bodyPr/>
        <a:lstStyle/>
        <a:p>
          <a:endParaRPr lang="tr-TR"/>
        </a:p>
      </dgm:t>
    </dgm:pt>
    <dgm:pt modelId="{CE4800B8-F59E-4CD3-811B-DA6988DC17D6}">
      <dgm:prSet phldrT="[Metin]" custT="1"/>
      <dgm:spPr>
        <a:solidFill>
          <a:schemeClr val="accent2">
            <a:lumMod val="20000"/>
            <a:lumOff val="80000"/>
          </a:schemeClr>
        </a:solidFill>
      </dgm:spPr>
      <dgm:t>
        <a:bodyPr/>
        <a:lstStyle/>
        <a:p>
          <a:pPr>
            <a:spcBef>
              <a:spcPts val="600"/>
            </a:spcBef>
            <a:spcAft>
              <a:spcPts val="600"/>
            </a:spcAft>
          </a:pPr>
          <a:r>
            <a:rPr lang="tr-TR" sz="1600" dirty="0">
              <a:latin typeface="Calibri" panose="020F0502020204030204" pitchFamily="34" charset="0"/>
              <a:cs typeface="Arial" panose="020B0604020202020204" pitchFamily="34" charset="0"/>
            </a:rPr>
            <a:t>İhale usulünün tespiti</a:t>
          </a:r>
        </a:p>
      </dgm:t>
    </dgm:pt>
    <dgm:pt modelId="{7A49E26B-68C6-4D4A-8F41-52B10721E579}" type="parTrans" cxnId="{084A87AB-E28B-4153-BF68-AB077A7719FD}">
      <dgm:prSet/>
      <dgm:spPr/>
      <dgm:t>
        <a:bodyPr/>
        <a:lstStyle/>
        <a:p>
          <a:endParaRPr lang="tr-TR"/>
        </a:p>
      </dgm:t>
    </dgm:pt>
    <dgm:pt modelId="{C543A0C6-494E-49F9-BCC7-15028C86BFA2}" type="sibTrans" cxnId="{084A87AB-E28B-4153-BF68-AB077A7719FD}">
      <dgm:prSet/>
      <dgm:spPr/>
      <dgm:t>
        <a:bodyPr/>
        <a:lstStyle/>
        <a:p>
          <a:endParaRPr lang="tr-TR"/>
        </a:p>
      </dgm:t>
    </dgm:pt>
    <dgm:pt modelId="{6E1A078E-6C3B-4919-8652-DFC10346B2C6}">
      <dgm:prSet phldrT="[Metin]" custT="1"/>
      <dgm:spPr>
        <a:solidFill>
          <a:schemeClr val="accent2">
            <a:lumMod val="20000"/>
            <a:lumOff val="80000"/>
          </a:schemeClr>
        </a:solidFill>
      </dgm:spPr>
      <dgm:t>
        <a:bodyPr/>
        <a:lstStyle/>
        <a:p>
          <a:pPr>
            <a:spcBef>
              <a:spcPts val="600"/>
            </a:spcBef>
            <a:spcAft>
              <a:spcPts val="600"/>
            </a:spcAft>
          </a:pPr>
          <a:r>
            <a:rPr lang="tr-TR" sz="1600" dirty="0">
              <a:latin typeface="Calibri" panose="020F0502020204030204" pitchFamily="34" charset="0"/>
              <a:cs typeface="Arial" panose="020B0604020202020204" pitchFamily="34" charset="0"/>
            </a:rPr>
            <a:t>İhale </a:t>
          </a:r>
          <a:r>
            <a:rPr lang="tr-TR" sz="1600" dirty="0" smtClean="0">
              <a:latin typeface="Calibri" panose="020F0502020204030204" pitchFamily="34" charset="0"/>
              <a:cs typeface="Arial" panose="020B0604020202020204" pitchFamily="34" charset="0"/>
            </a:rPr>
            <a:t>dokümanının  hazırlanması (EKAP)</a:t>
          </a:r>
          <a:endParaRPr lang="tr-TR" sz="1600" dirty="0">
            <a:latin typeface="Calibri" panose="020F0502020204030204" pitchFamily="34" charset="0"/>
            <a:cs typeface="Arial" panose="020B0604020202020204" pitchFamily="34" charset="0"/>
          </a:endParaRPr>
        </a:p>
      </dgm:t>
    </dgm:pt>
    <dgm:pt modelId="{9427265C-AEF9-4968-A2FB-152F9B1F74FE}" type="parTrans" cxnId="{7C6C6D7C-B8AD-4B54-BA92-A4C3422A4DFA}">
      <dgm:prSet/>
      <dgm:spPr/>
      <dgm:t>
        <a:bodyPr/>
        <a:lstStyle/>
        <a:p>
          <a:endParaRPr lang="tr-TR"/>
        </a:p>
      </dgm:t>
    </dgm:pt>
    <dgm:pt modelId="{C23C4EFE-80A7-4DC2-B2DE-ADDAAC9AC75D}" type="sibTrans" cxnId="{7C6C6D7C-B8AD-4B54-BA92-A4C3422A4DFA}">
      <dgm:prSet/>
      <dgm:spPr/>
      <dgm:t>
        <a:bodyPr/>
        <a:lstStyle/>
        <a:p>
          <a:endParaRPr lang="tr-TR"/>
        </a:p>
      </dgm:t>
    </dgm:pt>
    <dgm:pt modelId="{1209E811-9B82-43CE-AE5E-AF7B5383F15E}">
      <dgm:prSet phldrT="[Metin]" custT="1"/>
      <dgm:spPr>
        <a:solidFill>
          <a:schemeClr val="bg2"/>
        </a:solidFill>
      </dgm:spPr>
      <dgm:t>
        <a:bodyPr/>
        <a:lstStyle/>
        <a:p>
          <a:pPr algn="l">
            <a:spcBef>
              <a:spcPts val="400"/>
            </a:spcBef>
            <a:spcAft>
              <a:spcPts val="400"/>
            </a:spcAft>
          </a:pPr>
          <a:r>
            <a:rPr lang="tr-TR" sz="1600" dirty="0">
              <a:latin typeface="Calibri" panose="020F0502020204030204" pitchFamily="34" charset="0"/>
              <a:cs typeface="Arial" panose="020B0604020202020204" pitchFamily="34" charset="0"/>
            </a:rPr>
            <a:t>İhale komisyonunun </a:t>
          </a:r>
          <a:r>
            <a:rPr lang="tr-TR" sz="1600" dirty="0" smtClean="0">
              <a:latin typeface="Calibri" panose="020F0502020204030204" pitchFamily="34" charset="0"/>
              <a:cs typeface="Arial" panose="020B0604020202020204" pitchFamily="34" charset="0"/>
            </a:rPr>
            <a:t>kurulması</a:t>
          </a:r>
          <a:endParaRPr lang="tr-TR" sz="1600" dirty="0">
            <a:latin typeface="Calibri" panose="020F0502020204030204" pitchFamily="34" charset="0"/>
            <a:cs typeface="Arial" panose="020B0604020202020204" pitchFamily="34" charset="0"/>
          </a:endParaRPr>
        </a:p>
      </dgm:t>
    </dgm:pt>
    <dgm:pt modelId="{67020631-E2DB-4F09-BA57-E1E6B346732A}" type="parTrans" cxnId="{479852FA-F0CB-4D45-B899-282C5A4E1C4A}">
      <dgm:prSet/>
      <dgm:spPr/>
      <dgm:t>
        <a:bodyPr/>
        <a:lstStyle/>
        <a:p>
          <a:endParaRPr lang="tr-TR"/>
        </a:p>
      </dgm:t>
    </dgm:pt>
    <dgm:pt modelId="{26DCDC86-98B9-4A46-8AF2-9FC3AC76E1F1}" type="sibTrans" cxnId="{479852FA-F0CB-4D45-B899-282C5A4E1C4A}">
      <dgm:prSet/>
      <dgm:spPr/>
      <dgm:t>
        <a:bodyPr/>
        <a:lstStyle/>
        <a:p>
          <a:endParaRPr lang="tr-TR"/>
        </a:p>
      </dgm:t>
    </dgm:pt>
    <dgm:pt modelId="{2B16F1D9-0FA9-4F24-BDF2-130B884B0B03}">
      <dgm:prSet phldrT="[Metin]" custT="1"/>
      <dgm:spPr>
        <a:solidFill>
          <a:schemeClr val="bg2"/>
        </a:solidFill>
      </dgm:spPr>
      <dgm:t>
        <a:bodyPr/>
        <a:lstStyle/>
        <a:p>
          <a:pPr algn="l">
            <a:spcBef>
              <a:spcPts val="400"/>
            </a:spcBef>
            <a:spcAft>
              <a:spcPts val="400"/>
            </a:spcAft>
          </a:pPr>
          <a:r>
            <a:rPr lang="tr-TR" sz="1600" dirty="0">
              <a:latin typeface="Calibri" panose="020F0502020204030204" pitchFamily="34" charset="0"/>
              <a:cs typeface="Arial" panose="020B0604020202020204" pitchFamily="34" charset="0"/>
            </a:rPr>
            <a:t>İhale dokümanın </a:t>
          </a:r>
          <a:r>
            <a:rPr lang="tr-TR" sz="1600">
              <a:latin typeface="Calibri" panose="020F0502020204030204" pitchFamily="34" charset="0"/>
              <a:cs typeface="Arial" panose="020B0604020202020204" pitchFamily="34" charset="0"/>
            </a:rPr>
            <a:t>satın </a:t>
          </a:r>
          <a:r>
            <a:rPr lang="tr-TR" sz="1600" smtClean="0">
              <a:latin typeface="Calibri" panose="020F0502020204030204" pitchFamily="34" charset="0"/>
              <a:cs typeface="Arial" panose="020B0604020202020204" pitchFamily="34" charset="0"/>
            </a:rPr>
            <a:t>alınması (EKAP)</a:t>
          </a:r>
          <a:endParaRPr lang="tr-TR" sz="1600" dirty="0">
            <a:latin typeface="Calibri" panose="020F0502020204030204" pitchFamily="34" charset="0"/>
            <a:cs typeface="Arial" panose="020B0604020202020204" pitchFamily="34" charset="0"/>
          </a:endParaRPr>
        </a:p>
      </dgm:t>
    </dgm:pt>
    <dgm:pt modelId="{80A8DF5F-1F62-4D23-9A1A-C1371FC1DFBB}" type="parTrans" cxnId="{CF2BA165-2841-4D91-8B99-FF6BF4C14118}">
      <dgm:prSet/>
      <dgm:spPr/>
      <dgm:t>
        <a:bodyPr/>
        <a:lstStyle/>
        <a:p>
          <a:endParaRPr lang="tr-TR"/>
        </a:p>
      </dgm:t>
    </dgm:pt>
    <dgm:pt modelId="{18821AE3-577C-4D43-8138-F433B84C5FF1}" type="sibTrans" cxnId="{CF2BA165-2841-4D91-8B99-FF6BF4C14118}">
      <dgm:prSet/>
      <dgm:spPr/>
      <dgm:t>
        <a:bodyPr/>
        <a:lstStyle/>
        <a:p>
          <a:endParaRPr lang="tr-TR"/>
        </a:p>
      </dgm:t>
    </dgm:pt>
    <dgm:pt modelId="{EB6ECAB1-1287-472E-8A48-B45162F5F79A}">
      <dgm:prSet phldrT="[Metin]" custT="1"/>
      <dgm:spPr>
        <a:solidFill>
          <a:schemeClr val="bg2"/>
        </a:solidFill>
      </dgm:spPr>
      <dgm:t>
        <a:bodyPr/>
        <a:lstStyle/>
        <a:p>
          <a:pPr algn="l">
            <a:spcBef>
              <a:spcPts val="400"/>
            </a:spcBef>
            <a:spcAft>
              <a:spcPts val="400"/>
            </a:spcAft>
          </a:pPr>
          <a:r>
            <a:rPr lang="tr-TR" sz="1600" dirty="0">
              <a:latin typeface="Calibri" panose="020F0502020204030204" pitchFamily="34" charset="0"/>
              <a:cs typeface="Arial" panose="020B0604020202020204" pitchFamily="34" charset="0"/>
            </a:rPr>
            <a:t>Tekliflerin sunulması</a:t>
          </a:r>
        </a:p>
      </dgm:t>
    </dgm:pt>
    <dgm:pt modelId="{7895E4F9-3583-4BE2-ABD4-B68B8DC6CB51}" type="parTrans" cxnId="{1475C042-AE59-422A-AF75-C95A75A2A686}">
      <dgm:prSet/>
      <dgm:spPr/>
      <dgm:t>
        <a:bodyPr/>
        <a:lstStyle/>
        <a:p>
          <a:endParaRPr lang="tr-TR"/>
        </a:p>
      </dgm:t>
    </dgm:pt>
    <dgm:pt modelId="{EE3D6B36-DCEE-4CE9-A36A-00A38A6A31E1}" type="sibTrans" cxnId="{1475C042-AE59-422A-AF75-C95A75A2A686}">
      <dgm:prSet/>
      <dgm:spPr/>
      <dgm:t>
        <a:bodyPr/>
        <a:lstStyle/>
        <a:p>
          <a:endParaRPr lang="tr-TR"/>
        </a:p>
      </dgm:t>
    </dgm:pt>
    <dgm:pt modelId="{89BA3DC5-7D39-4F02-BDE9-7C0524B32A2A}">
      <dgm:prSet phldrT="[Metin]" custT="1"/>
      <dgm:spPr>
        <a:solidFill>
          <a:schemeClr val="bg2"/>
        </a:solidFill>
      </dgm:spPr>
      <dgm:t>
        <a:bodyPr/>
        <a:lstStyle/>
        <a:p>
          <a:pPr algn="l">
            <a:spcBef>
              <a:spcPts val="400"/>
            </a:spcBef>
            <a:spcAft>
              <a:spcPts val="400"/>
            </a:spcAft>
          </a:pPr>
          <a:r>
            <a:rPr lang="tr-TR" sz="1600">
              <a:latin typeface="Calibri" panose="020F0502020204030204" pitchFamily="34" charset="0"/>
              <a:cs typeface="Arial" panose="020B0604020202020204" pitchFamily="34" charset="0"/>
            </a:rPr>
            <a:t>Tekliflerin değerlendirilmesi,  ihalenin karara bağlanması</a:t>
          </a:r>
        </a:p>
      </dgm:t>
    </dgm:pt>
    <dgm:pt modelId="{61CE0A76-A1C6-44C3-98B8-EE7675FAB1DA}" type="parTrans" cxnId="{ED378809-48E3-4B46-BCFC-15111B3B69E7}">
      <dgm:prSet/>
      <dgm:spPr/>
      <dgm:t>
        <a:bodyPr/>
        <a:lstStyle/>
        <a:p>
          <a:endParaRPr lang="tr-TR"/>
        </a:p>
      </dgm:t>
    </dgm:pt>
    <dgm:pt modelId="{6918A5B9-1896-4DBE-BBAF-6B3494FD3D4A}" type="sibTrans" cxnId="{ED378809-48E3-4B46-BCFC-15111B3B69E7}">
      <dgm:prSet/>
      <dgm:spPr/>
      <dgm:t>
        <a:bodyPr/>
        <a:lstStyle/>
        <a:p>
          <a:endParaRPr lang="tr-TR"/>
        </a:p>
      </dgm:t>
    </dgm:pt>
    <dgm:pt modelId="{3A4306CB-835F-4EA9-85D0-17A057852038}">
      <dgm:prSet phldrT="[Metin]" custT="1"/>
      <dgm:spPr>
        <a:solidFill>
          <a:schemeClr val="bg2"/>
        </a:solidFill>
      </dgm:spPr>
      <dgm:t>
        <a:bodyPr/>
        <a:lstStyle/>
        <a:p>
          <a:pPr algn="l">
            <a:spcBef>
              <a:spcPts val="400"/>
            </a:spcBef>
            <a:spcAft>
              <a:spcPts val="400"/>
            </a:spcAft>
          </a:pPr>
          <a:r>
            <a:rPr lang="tr-TR" sz="1600" dirty="0">
              <a:latin typeface="Calibri" panose="020F0502020204030204" pitchFamily="34" charset="0"/>
              <a:cs typeface="Arial" panose="020B0604020202020204" pitchFamily="34" charset="0"/>
            </a:rPr>
            <a:t>İhale sonucunun bildirilmesi ve sözleşme imzalanması</a:t>
          </a:r>
        </a:p>
      </dgm:t>
    </dgm:pt>
    <dgm:pt modelId="{44454B26-51C9-456A-8E29-EB1407BF9CAA}" type="parTrans" cxnId="{1CA5A693-5E04-466E-BFFE-BFF245AA8DEC}">
      <dgm:prSet/>
      <dgm:spPr/>
      <dgm:t>
        <a:bodyPr/>
        <a:lstStyle/>
        <a:p>
          <a:endParaRPr lang="tr-TR"/>
        </a:p>
      </dgm:t>
    </dgm:pt>
    <dgm:pt modelId="{C712BF11-9387-49CC-9BAA-74861F966721}" type="sibTrans" cxnId="{1CA5A693-5E04-466E-BFFE-BFF245AA8DEC}">
      <dgm:prSet/>
      <dgm:spPr/>
      <dgm:t>
        <a:bodyPr/>
        <a:lstStyle/>
        <a:p>
          <a:endParaRPr lang="tr-TR"/>
        </a:p>
      </dgm:t>
    </dgm:pt>
    <dgm:pt modelId="{ACE4EA4F-B974-48E5-9C97-B78AFC952597}">
      <dgm:prSet phldrT="[Metin]" custT="1"/>
      <dgm:spPr>
        <a:solidFill>
          <a:schemeClr val="accent4">
            <a:lumMod val="20000"/>
            <a:lumOff val="80000"/>
          </a:schemeClr>
        </a:solidFill>
      </dgm:spPr>
      <dgm:t>
        <a:bodyPr/>
        <a:lstStyle/>
        <a:p>
          <a:r>
            <a:rPr lang="tr-TR" sz="1600" dirty="0">
              <a:latin typeface="Calibri" panose="020F0502020204030204" pitchFamily="34" charset="0"/>
              <a:cs typeface="Arial" panose="020B0604020202020204" pitchFamily="34" charset="0"/>
            </a:rPr>
            <a:t>İşin yürütülmesi veya malın teslimi</a:t>
          </a:r>
        </a:p>
      </dgm:t>
    </dgm:pt>
    <dgm:pt modelId="{62902C07-E57C-466A-A59E-C3CACD5AC899}" type="parTrans" cxnId="{784FAD27-C44A-40E9-85EC-C783119D1FC4}">
      <dgm:prSet/>
      <dgm:spPr/>
      <dgm:t>
        <a:bodyPr/>
        <a:lstStyle/>
        <a:p>
          <a:endParaRPr lang="tr-TR"/>
        </a:p>
      </dgm:t>
    </dgm:pt>
    <dgm:pt modelId="{E7FD59E6-EE5B-47E8-B9A4-31BAE4A3A6BC}" type="sibTrans" cxnId="{784FAD27-C44A-40E9-85EC-C783119D1FC4}">
      <dgm:prSet/>
      <dgm:spPr/>
      <dgm:t>
        <a:bodyPr/>
        <a:lstStyle/>
        <a:p>
          <a:endParaRPr lang="tr-TR"/>
        </a:p>
      </dgm:t>
    </dgm:pt>
    <dgm:pt modelId="{A5F7E9B4-B8CA-498E-8D26-3B68B79F65AC}">
      <dgm:prSet phldrT="[Metin]" custT="1"/>
      <dgm:spPr>
        <a:solidFill>
          <a:schemeClr val="bg2"/>
        </a:solidFill>
      </dgm:spPr>
      <dgm:t>
        <a:bodyPr/>
        <a:lstStyle/>
        <a:p>
          <a:pPr algn="l">
            <a:spcBef>
              <a:spcPts val="400"/>
            </a:spcBef>
            <a:spcAft>
              <a:spcPts val="400"/>
            </a:spcAft>
          </a:pPr>
          <a:r>
            <a:rPr lang="tr-TR" sz="1600" smtClean="0">
              <a:latin typeface="Calibri" panose="020F0502020204030204" pitchFamily="34" charset="0"/>
              <a:cs typeface="Arial" panose="020B0604020202020204" pitchFamily="34" charset="0"/>
            </a:rPr>
            <a:t>İhalenin ilanı (EKAP)</a:t>
          </a:r>
          <a:endParaRPr lang="tr-TR" sz="1600" dirty="0">
            <a:latin typeface="Calibri" panose="020F0502020204030204" pitchFamily="34" charset="0"/>
            <a:cs typeface="Arial" panose="020B0604020202020204" pitchFamily="34" charset="0"/>
          </a:endParaRPr>
        </a:p>
      </dgm:t>
    </dgm:pt>
    <dgm:pt modelId="{ED0FA373-4FA6-4FFD-833A-3FD02F681E1F}" type="parTrans" cxnId="{13A7B4D8-AC5D-420D-B927-83F73C3561AA}">
      <dgm:prSet/>
      <dgm:spPr/>
      <dgm:t>
        <a:bodyPr/>
        <a:lstStyle/>
        <a:p>
          <a:endParaRPr lang="tr-TR"/>
        </a:p>
      </dgm:t>
    </dgm:pt>
    <dgm:pt modelId="{FFE66244-100F-4E30-8AD0-585776D242D1}" type="sibTrans" cxnId="{13A7B4D8-AC5D-420D-B927-83F73C3561AA}">
      <dgm:prSet/>
      <dgm:spPr/>
      <dgm:t>
        <a:bodyPr/>
        <a:lstStyle/>
        <a:p>
          <a:endParaRPr lang="tr-TR"/>
        </a:p>
      </dgm:t>
    </dgm:pt>
    <dgm:pt modelId="{A08643BB-B580-4AAC-BFF1-1A8DB0D2A3BB}" type="pres">
      <dgm:prSet presAssocID="{5DC801F5-5CE8-45D6-ABDD-592E73276D2A}" presName="Name0" presStyleCnt="0">
        <dgm:presLayoutVars>
          <dgm:dir/>
          <dgm:animLvl val="lvl"/>
          <dgm:resizeHandles val="exact"/>
        </dgm:presLayoutVars>
      </dgm:prSet>
      <dgm:spPr/>
      <dgm:t>
        <a:bodyPr/>
        <a:lstStyle/>
        <a:p>
          <a:endParaRPr lang="tr-TR"/>
        </a:p>
      </dgm:t>
    </dgm:pt>
    <dgm:pt modelId="{DCF4E031-4F4F-4C15-85F2-C00AA83A7134}" type="pres">
      <dgm:prSet presAssocID="{B00CEFE4-438A-4EE6-B0B0-9DCCC48F0012}" presName="linNode" presStyleCnt="0"/>
      <dgm:spPr/>
    </dgm:pt>
    <dgm:pt modelId="{E112D18D-1FB6-48CA-A594-59C77340BDC0}" type="pres">
      <dgm:prSet presAssocID="{B00CEFE4-438A-4EE6-B0B0-9DCCC48F0012}" presName="parTx" presStyleLbl="revTx" presStyleIdx="0" presStyleCnt="3">
        <dgm:presLayoutVars>
          <dgm:chMax val="1"/>
          <dgm:bulletEnabled val="1"/>
        </dgm:presLayoutVars>
      </dgm:prSet>
      <dgm:spPr/>
      <dgm:t>
        <a:bodyPr/>
        <a:lstStyle/>
        <a:p>
          <a:endParaRPr lang="tr-TR"/>
        </a:p>
      </dgm:t>
    </dgm:pt>
    <dgm:pt modelId="{D1CDD3C9-1309-426F-A012-BFBE835C6DE2}" type="pres">
      <dgm:prSet presAssocID="{B00CEFE4-438A-4EE6-B0B0-9DCCC48F0012}" presName="bracket" presStyleLbl="parChTrans1D1" presStyleIdx="0" presStyleCnt="3"/>
      <dgm:spPr/>
    </dgm:pt>
    <dgm:pt modelId="{A0EE7A8A-D985-4DCC-820E-DBFDEFF9A434}" type="pres">
      <dgm:prSet presAssocID="{B00CEFE4-438A-4EE6-B0B0-9DCCC48F0012}" presName="spH" presStyleCnt="0"/>
      <dgm:spPr/>
    </dgm:pt>
    <dgm:pt modelId="{CA1C31AC-84F5-4217-88C7-22F7263B4829}" type="pres">
      <dgm:prSet presAssocID="{B00CEFE4-438A-4EE6-B0B0-9DCCC48F0012}" presName="desTx" presStyleLbl="node1" presStyleIdx="0" presStyleCnt="3">
        <dgm:presLayoutVars>
          <dgm:bulletEnabled val="1"/>
        </dgm:presLayoutVars>
      </dgm:prSet>
      <dgm:spPr/>
      <dgm:t>
        <a:bodyPr/>
        <a:lstStyle/>
        <a:p>
          <a:endParaRPr lang="tr-TR"/>
        </a:p>
      </dgm:t>
    </dgm:pt>
    <dgm:pt modelId="{297F346B-D1E5-45EC-B48A-A897ABED3C7E}" type="pres">
      <dgm:prSet presAssocID="{DE5D6E2B-AAC7-4120-A117-A6E3E551A1A0}" presName="spV" presStyleCnt="0"/>
      <dgm:spPr/>
    </dgm:pt>
    <dgm:pt modelId="{B9F39206-8C26-4819-B236-BCCAA2E6AF0B}" type="pres">
      <dgm:prSet presAssocID="{D275F239-39B5-4B51-8493-DFB47D43CEA7}" presName="linNode" presStyleCnt="0"/>
      <dgm:spPr/>
    </dgm:pt>
    <dgm:pt modelId="{5B4FB22B-3F7C-439D-A337-1779D6CBBA47}" type="pres">
      <dgm:prSet presAssocID="{D275F239-39B5-4B51-8493-DFB47D43CEA7}" presName="parTx" presStyleLbl="revTx" presStyleIdx="1" presStyleCnt="3">
        <dgm:presLayoutVars>
          <dgm:chMax val="1"/>
          <dgm:bulletEnabled val="1"/>
        </dgm:presLayoutVars>
      </dgm:prSet>
      <dgm:spPr/>
      <dgm:t>
        <a:bodyPr/>
        <a:lstStyle/>
        <a:p>
          <a:endParaRPr lang="tr-TR"/>
        </a:p>
      </dgm:t>
    </dgm:pt>
    <dgm:pt modelId="{84512312-E8FA-4CAD-A6FF-4B4BAA02DFB6}" type="pres">
      <dgm:prSet presAssocID="{D275F239-39B5-4B51-8493-DFB47D43CEA7}" presName="bracket" presStyleLbl="parChTrans1D1" presStyleIdx="1" presStyleCnt="3"/>
      <dgm:spPr/>
    </dgm:pt>
    <dgm:pt modelId="{00E0B4F0-F52F-4267-8DA6-F8A7110A3C0F}" type="pres">
      <dgm:prSet presAssocID="{D275F239-39B5-4B51-8493-DFB47D43CEA7}" presName="spH" presStyleCnt="0"/>
      <dgm:spPr/>
    </dgm:pt>
    <dgm:pt modelId="{8047FA61-C005-434E-A1CD-DDAD6CB23B62}" type="pres">
      <dgm:prSet presAssocID="{D275F239-39B5-4B51-8493-DFB47D43CEA7}" presName="desTx" presStyleLbl="node1" presStyleIdx="1" presStyleCnt="3" custScaleY="108504">
        <dgm:presLayoutVars>
          <dgm:bulletEnabled val="1"/>
        </dgm:presLayoutVars>
      </dgm:prSet>
      <dgm:spPr/>
      <dgm:t>
        <a:bodyPr/>
        <a:lstStyle/>
        <a:p>
          <a:endParaRPr lang="tr-TR"/>
        </a:p>
      </dgm:t>
    </dgm:pt>
    <dgm:pt modelId="{38C7C798-AF50-4DC6-9505-C16BC1EF6A3A}" type="pres">
      <dgm:prSet presAssocID="{72AA1015-CB5A-43B6-860D-5B661E270C2B}" presName="spV" presStyleCnt="0"/>
      <dgm:spPr/>
    </dgm:pt>
    <dgm:pt modelId="{4C92D58D-42B3-4AC3-A142-7F27312E7B03}" type="pres">
      <dgm:prSet presAssocID="{696DE7C8-06A6-4FEF-8EEB-8A7BD8E2EB9E}" presName="linNode" presStyleCnt="0"/>
      <dgm:spPr/>
    </dgm:pt>
    <dgm:pt modelId="{9342BB56-5827-4023-95EA-44662D75BB9E}" type="pres">
      <dgm:prSet presAssocID="{696DE7C8-06A6-4FEF-8EEB-8A7BD8E2EB9E}" presName="parTx" presStyleLbl="revTx" presStyleIdx="2" presStyleCnt="3">
        <dgm:presLayoutVars>
          <dgm:chMax val="1"/>
          <dgm:bulletEnabled val="1"/>
        </dgm:presLayoutVars>
      </dgm:prSet>
      <dgm:spPr/>
      <dgm:t>
        <a:bodyPr/>
        <a:lstStyle/>
        <a:p>
          <a:endParaRPr lang="tr-TR"/>
        </a:p>
      </dgm:t>
    </dgm:pt>
    <dgm:pt modelId="{726658A5-999A-4AB9-8F71-9425FECC7DD9}" type="pres">
      <dgm:prSet presAssocID="{696DE7C8-06A6-4FEF-8EEB-8A7BD8E2EB9E}" presName="bracket" presStyleLbl="parChTrans1D1" presStyleIdx="2" presStyleCnt="3"/>
      <dgm:spPr/>
    </dgm:pt>
    <dgm:pt modelId="{A694BFE9-5362-420C-A896-2959B7C34368}" type="pres">
      <dgm:prSet presAssocID="{696DE7C8-06A6-4FEF-8EEB-8A7BD8E2EB9E}" presName="spH" presStyleCnt="0"/>
      <dgm:spPr/>
    </dgm:pt>
    <dgm:pt modelId="{3B62BDD9-B278-4EAE-8152-66F84A54F426}" type="pres">
      <dgm:prSet presAssocID="{696DE7C8-06A6-4FEF-8EEB-8A7BD8E2EB9E}" presName="desTx" presStyleLbl="node1" presStyleIdx="2" presStyleCnt="3" custScaleY="79843" custLinFactNeighborX="-9091" custLinFactNeighborY="-5169">
        <dgm:presLayoutVars>
          <dgm:bulletEnabled val="1"/>
        </dgm:presLayoutVars>
      </dgm:prSet>
      <dgm:spPr/>
      <dgm:t>
        <a:bodyPr/>
        <a:lstStyle/>
        <a:p>
          <a:endParaRPr lang="tr-TR"/>
        </a:p>
      </dgm:t>
    </dgm:pt>
  </dgm:ptLst>
  <dgm:cxnLst>
    <dgm:cxn modelId="{B4239D1F-6C58-47AF-8075-ADE4AF993333}" srcId="{5DC801F5-5CE8-45D6-ABDD-592E73276D2A}" destId="{B00CEFE4-438A-4EE6-B0B0-9DCCC48F0012}" srcOrd="0" destOrd="0" parTransId="{1D24CEEB-C0D4-45B1-A7FA-11E74FCC9ECF}" sibTransId="{DE5D6E2B-AAC7-4120-A117-A6E3E551A1A0}"/>
    <dgm:cxn modelId="{8A3BEC87-8620-4EAE-8446-359281B1E62F}" type="presOf" srcId="{6CF59834-51FB-4119-BC12-7E2B178D7574}" destId="{8047FA61-C005-434E-A1CD-DDAD6CB23B62}" srcOrd="0" destOrd="0" presId="urn:diagrams.loki3.com/BracketList+Icon"/>
    <dgm:cxn modelId="{C497CB2D-0697-48CD-92CB-1C2BAE32F82E}" type="presOf" srcId="{ACE4EA4F-B974-48E5-9C97-B78AFC952597}" destId="{3B62BDD9-B278-4EAE-8152-66F84A54F426}" srcOrd="0" destOrd="0" presId="urn:diagrams.loki3.com/BracketList+Icon"/>
    <dgm:cxn modelId="{FC5AD44D-F952-49E5-810A-822428C46548}" srcId="{5DC801F5-5CE8-45D6-ABDD-592E73276D2A}" destId="{696DE7C8-06A6-4FEF-8EEB-8A7BD8E2EB9E}" srcOrd="2" destOrd="0" parTransId="{402483F5-96B3-44AA-B988-7FBF3327D3E9}" sibTransId="{F902B565-696A-4458-A181-600F366118B2}"/>
    <dgm:cxn modelId="{A9D3A982-CCE0-4653-AB0C-755B0AC088E6}" type="presOf" srcId="{A5F7E9B4-B8CA-498E-8D26-3B68B79F65AC}" destId="{8047FA61-C005-434E-A1CD-DDAD6CB23B62}" srcOrd="0" destOrd="2" presId="urn:diagrams.loki3.com/BracketList+Icon"/>
    <dgm:cxn modelId="{D6F60DDA-227A-4D19-ACA8-503C889FCD7E}" type="presOf" srcId="{6E1A078E-6C3B-4919-8652-DFC10346B2C6}" destId="{CA1C31AC-84F5-4217-88C7-22F7263B4829}" srcOrd="0" destOrd="4" presId="urn:diagrams.loki3.com/BracketList+Icon"/>
    <dgm:cxn modelId="{929070D7-C550-4D29-A0F3-4684F08AC43F}" type="presOf" srcId="{1209E811-9B82-43CE-AE5E-AF7B5383F15E}" destId="{8047FA61-C005-434E-A1CD-DDAD6CB23B62}" srcOrd="0" destOrd="1" presId="urn:diagrams.loki3.com/BracketList+Icon"/>
    <dgm:cxn modelId="{A77F52C4-DF95-40C6-83FB-24856ADFB629}" type="presOf" srcId="{2B16F1D9-0FA9-4F24-BDF2-130B884B0B03}" destId="{8047FA61-C005-434E-A1CD-DDAD6CB23B62}" srcOrd="0" destOrd="3" presId="urn:diagrams.loki3.com/BracketList+Icon"/>
    <dgm:cxn modelId="{1C1D9166-4841-422F-82D2-6E3F0EC5E218}" type="presOf" srcId="{3A4306CB-835F-4EA9-85D0-17A057852038}" destId="{8047FA61-C005-434E-A1CD-DDAD6CB23B62}" srcOrd="0" destOrd="6" presId="urn:diagrams.loki3.com/BracketList+Icon"/>
    <dgm:cxn modelId="{4CBF507D-F5A9-4F04-8D2B-9F85FCBDA1C4}" type="presOf" srcId="{89BA3DC5-7D39-4F02-BDE9-7C0524B32A2A}" destId="{8047FA61-C005-434E-A1CD-DDAD6CB23B62}" srcOrd="0" destOrd="5" presId="urn:diagrams.loki3.com/BracketList+Icon"/>
    <dgm:cxn modelId="{0ED2728F-5541-4062-8B80-7CC198EA1805}" type="presOf" srcId="{EB6ECAB1-1287-472E-8A48-B45162F5F79A}" destId="{8047FA61-C005-434E-A1CD-DDAD6CB23B62}" srcOrd="0" destOrd="4" presId="urn:diagrams.loki3.com/BracketList+Icon"/>
    <dgm:cxn modelId="{5F5F2444-8352-4F37-917D-69D8CFC92AA4}" type="presOf" srcId="{B00CEFE4-438A-4EE6-B0B0-9DCCC48F0012}" destId="{E112D18D-1FB6-48CA-A594-59C77340BDC0}" srcOrd="0" destOrd="0" presId="urn:diagrams.loki3.com/BracketList+Icon"/>
    <dgm:cxn modelId="{80793EE3-B74C-49A4-9996-229F58EF9A39}" type="presOf" srcId="{5DC801F5-5CE8-45D6-ABDD-592E73276D2A}" destId="{A08643BB-B580-4AAC-BFF1-1A8DB0D2A3BB}" srcOrd="0" destOrd="0" presId="urn:diagrams.loki3.com/BracketList+Icon"/>
    <dgm:cxn modelId="{ED378809-48E3-4B46-BCFC-15111B3B69E7}" srcId="{D275F239-39B5-4B51-8493-DFB47D43CEA7}" destId="{89BA3DC5-7D39-4F02-BDE9-7C0524B32A2A}" srcOrd="5" destOrd="0" parTransId="{61CE0A76-A1C6-44C3-98B8-EE7675FAB1DA}" sibTransId="{6918A5B9-1896-4DBE-BBAF-6B3494FD3D4A}"/>
    <dgm:cxn modelId="{4E6E1DB2-0384-4F92-A670-076B2947C6EC}" type="presOf" srcId="{696DE7C8-06A6-4FEF-8EEB-8A7BD8E2EB9E}" destId="{9342BB56-5827-4023-95EA-44662D75BB9E}" srcOrd="0" destOrd="0" presId="urn:diagrams.loki3.com/BracketList+Icon"/>
    <dgm:cxn modelId="{1CA5A693-5E04-466E-BFFE-BFF245AA8DEC}" srcId="{D275F239-39B5-4B51-8493-DFB47D43CEA7}" destId="{3A4306CB-835F-4EA9-85D0-17A057852038}" srcOrd="6" destOrd="0" parTransId="{44454B26-51C9-456A-8E29-EB1407BF9CAA}" sibTransId="{C712BF11-9387-49CC-9BAA-74861F966721}"/>
    <dgm:cxn modelId="{1475C042-AE59-422A-AF75-C95A75A2A686}" srcId="{D275F239-39B5-4B51-8493-DFB47D43CEA7}" destId="{EB6ECAB1-1287-472E-8A48-B45162F5F79A}" srcOrd="4" destOrd="0" parTransId="{7895E4F9-3583-4BE2-ABD4-B68B8DC6CB51}" sibTransId="{EE3D6B36-DCEE-4CE9-A36A-00A38A6A31E1}"/>
    <dgm:cxn modelId="{6B7F3D3B-9119-47E2-B9BE-4DDB3BE296B7}" srcId="{B00CEFE4-438A-4EE6-B0B0-9DCCC48F0012}" destId="{811DE43F-6D66-4527-85C6-B349A1A7DF8A}" srcOrd="1" destOrd="0" parTransId="{F0A5EEF4-1B21-476E-9EAB-A2439DEB62D2}" sibTransId="{C96040CB-3291-49FE-8E40-BA146DB4004E}"/>
    <dgm:cxn modelId="{8A8A34FC-F78D-4F3B-BFDF-2C71B441E904}" type="presOf" srcId="{E8F52EDE-897C-4149-8AD5-D95544E63767}" destId="{CA1C31AC-84F5-4217-88C7-22F7263B4829}" srcOrd="0" destOrd="0" presId="urn:diagrams.loki3.com/BracketList+Icon"/>
    <dgm:cxn modelId="{479852FA-F0CB-4D45-B899-282C5A4E1C4A}" srcId="{D275F239-39B5-4B51-8493-DFB47D43CEA7}" destId="{1209E811-9B82-43CE-AE5E-AF7B5383F15E}" srcOrd="1" destOrd="0" parTransId="{67020631-E2DB-4F09-BA57-E1E6B346732A}" sibTransId="{26DCDC86-98B9-4A46-8AF2-9FC3AC76E1F1}"/>
    <dgm:cxn modelId="{7C6C6D7C-B8AD-4B54-BA92-A4C3422A4DFA}" srcId="{B00CEFE4-438A-4EE6-B0B0-9DCCC48F0012}" destId="{6E1A078E-6C3B-4919-8652-DFC10346B2C6}" srcOrd="4" destOrd="0" parTransId="{9427265C-AEF9-4968-A2FB-152F9B1F74FE}" sibTransId="{C23C4EFE-80A7-4DC2-B2DE-ADDAAC9AC75D}"/>
    <dgm:cxn modelId="{ED2E2386-98A7-4B51-B38E-5267CE53C4CD}" srcId="{B00CEFE4-438A-4EE6-B0B0-9DCCC48F0012}" destId="{E8F52EDE-897C-4149-8AD5-D95544E63767}" srcOrd="0" destOrd="0" parTransId="{6E28E788-04DA-4DBE-93DB-ECA7A586AC38}" sibTransId="{E5EB427F-27A8-4948-845A-697DD802CF44}"/>
    <dgm:cxn modelId="{13A7B4D8-AC5D-420D-B927-83F73C3561AA}" srcId="{D275F239-39B5-4B51-8493-DFB47D43CEA7}" destId="{A5F7E9B4-B8CA-498E-8D26-3B68B79F65AC}" srcOrd="2" destOrd="0" parTransId="{ED0FA373-4FA6-4FFD-833A-3FD02F681E1F}" sibTransId="{FFE66244-100F-4E30-8AD0-585776D242D1}"/>
    <dgm:cxn modelId="{2430203C-C034-4291-B008-16A084AEEB78}" type="presOf" srcId="{CE4800B8-F59E-4CD3-811B-DA6988DC17D6}" destId="{CA1C31AC-84F5-4217-88C7-22F7263B4829}" srcOrd="0" destOrd="3" presId="urn:diagrams.loki3.com/BracketList+Icon"/>
    <dgm:cxn modelId="{784FAD27-C44A-40E9-85EC-C783119D1FC4}" srcId="{696DE7C8-06A6-4FEF-8EEB-8A7BD8E2EB9E}" destId="{ACE4EA4F-B974-48E5-9C97-B78AFC952597}" srcOrd="0" destOrd="0" parTransId="{62902C07-E57C-466A-A59E-C3CACD5AC899}" sibTransId="{E7FD59E6-EE5B-47E8-B9A4-31BAE4A3A6BC}"/>
    <dgm:cxn modelId="{9FFCBD7B-54A4-414C-899F-A6E7BD8AF61B}" type="presOf" srcId="{D275F239-39B5-4B51-8493-DFB47D43CEA7}" destId="{5B4FB22B-3F7C-439D-A337-1779D6CBBA47}" srcOrd="0" destOrd="0" presId="urn:diagrams.loki3.com/BracketList+Icon"/>
    <dgm:cxn modelId="{F9A6F0D7-67FE-41FC-AFD8-0EFF4BCAD8EA}" srcId="{B00CEFE4-438A-4EE6-B0B0-9DCCC48F0012}" destId="{77344D9E-3FF5-4561-A7AD-05FC65418C4F}" srcOrd="2" destOrd="0" parTransId="{C8B8315F-1BF0-48D2-9121-951CCB72E2E6}" sibTransId="{07D11A44-499D-4ECA-AE89-26068909D79C}"/>
    <dgm:cxn modelId="{301B16DF-9D55-4B0D-AD91-3243AD47D697}" srcId="{D275F239-39B5-4B51-8493-DFB47D43CEA7}" destId="{6CF59834-51FB-4119-BC12-7E2B178D7574}" srcOrd="0" destOrd="0" parTransId="{3A0C2557-9A48-4D16-9F8E-B6944BD39B61}" sibTransId="{264384DC-58C9-49E6-A54A-A41A6F3614B7}"/>
    <dgm:cxn modelId="{084A87AB-E28B-4153-BF68-AB077A7719FD}" srcId="{B00CEFE4-438A-4EE6-B0B0-9DCCC48F0012}" destId="{CE4800B8-F59E-4CD3-811B-DA6988DC17D6}" srcOrd="3" destOrd="0" parTransId="{7A49E26B-68C6-4D4A-8F41-52B10721E579}" sibTransId="{C543A0C6-494E-49F9-BCC7-15028C86BFA2}"/>
    <dgm:cxn modelId="{9DEC1396-41D2-4B4B-A753-A7A90A5FBB95}" srcId="{5DC801F5-5CE8-45D6-ABDD-592E73276D2A}" destId="{D275F239-39B5-4B51-8493-DFB47D43CEA7}" srcOrd="1" destOrd="0" parTransId="{8BAB061C-118A-412C-B962-05363CF06645}" sibTransId="{72AA1015-CB5A-43B6-860D-5B661E270C2B}"/>
    <dgm:cxn modelId="{609A9386-6585-4A55-8966-DD4BE3488DA1}" type="presOf" srcId="{77344D9E-3FF5-4561-A7AD-05FC65418C4F}" destId="{CA1C31AC-84F5-4217-88C7-22F7263B4829}" srcOrd="0" destOrd="2" presId="urn:diagrams.loki3.com/BracketList+Icon"/>
    <dgm:cxn modelId="{CF2BA165-2841-4D91-8B99-FF6BF4C14118}" srcId="{D275F239-39B5-4B51-8493-DFB47D43CEA7}" destId="{2B16F1D9-0FA9-4F24-BDF2-130B884B0B03}" srcOrd="3" destOrd="0" parTransId="{80A8DF5F-1F62-4D23-9A1A-C1371FC1DFBB}" sibTransId="{18821AE3-577C-4D43-8138-F433B84C5FF1}"/>
    <dgm:cxn modelId="{734E0881-0864-4C33-85A6-E0120B968ED5}" type="presOf" srcId="{811DE43F-6D66-4527-85C6-B349A1A7DF8A}" destId="{CA1C31AC-84F5-4217-88C7-22F7263B4829}" srcOrd="0" destOrd="1" presId="urn:diagrams.loki3.com/BracketList+Icon"/>
    <dgm:cxn modelId="{45CE396C-2117-4797-83F8-89DF82DB2C48}" type="presParOf" srcId="{A08643BB-B580-4AAC-BFF1-1A8DB0D2A3BB}" destId="{DCF4E031-4F4F-4C15-85F2-C00AA83A7134}" srcOrd="0" destOrd="0" presId="urn:diagrams.loki3.com/BracketList+Icon"/>
    <dgm:cxn modelId="{A6A0FAEC-5CC8-41A9-A5F8-783808CE26A4}" type="presParOf" srcId="{DCF4E031-4F4F-4C15-85F2-C00AA83A7134}" destId="{E112D18D-1FB6-48CA-A594-59C77340BDC0}" srcOrd="0" destOrd="0" presId="urn:diagrams.loki3.com/BracketList+Icon"/>
    <dgm:cxn modelId="{D947C2F4-B419-49B8-A673-0DBBE5BAE956}" type="presParOf" srcId="{DCF4E031-4F4F-4C15-85F2-C00AA83A7134}" destId="{D1CDD3C9-1309-426F-A012-BFBE835C6DE2}" srcOrd="1" destOrd="0" presId="urn:diagrams.loki3.com/BracketList+Icon"/>
    <dgm:cxn modelId="{3712E504-A8B3-4DB1-8105-60B8BDB46474}" type="presParOf" srcId="{DCF4E031-4F4F-4C15-85F2-C00AA83A7134}" destId="{A0EE7A8A-D985-4DCC-820E-DBFDEFF9A434}" srcOrd="2" destOrd="0" presId="urn:diagrams.loki3.com/BracketList+Icon"/>
    <dgm:cxn modelId="{126193D9-A35B-4659-AE54-4063D9C2CEE2}" type="presParOf" srcId="{DCF4E031-4F4F-4C15-85F2-C00AA83A7134}" destId="{CA1C31AC-84F5-4217-88C7-22F7263B4829}" srcOrd="3" destOrd="0" presId="urn:diagrams.loki3.com/BracketList+Icon"/>
    <dgm:cxn modelId="{41476FB2-336C-48B3-9BF5-4A9662A1920D}" type="presParOf" srcId="{A08643BB-B580-4AAC-BFF1-1A8DB0D2A3BB}" destId="{297F346B-D1E5-45EC-B48A-A897ABED3C7E}" srcOrd="1" destOrd="0" presId="urn:diagrams.loki3.com/BracketList+Icon"/>
    <dgm:cxn modelId="{473E7436-672B-441E-8411-D4B1C288142D}" type="presParOf" srcId="{A08643BB-B580-4AAC-BFF1-1A8DB0D2A3BB}" destId="{B9F39206-8C26-4819-B236-BCCAA2E6AF0B}" srcOrd="2" destOrd="0" presId="urn:diagrams.loki3.com/BracketList+Icon"/>
    <dgm:cxn modelId="{BEF5C277-E87B-4C79-AC5B-8059A555A6BB}" type="presParOf" srcId="{B9F39206-8C26-4819-B236-BCCAA2E6AF0B}" destId="{5B4FB22B-3F7C-439D-A337-1779D6CBBA47}" srcOrd="0" destOrd="0" presId="urn:diagrams.loki3.com/BracketList+Icon"/>
    <dgm:cxn modelId="{AB8B7EAC-B33E-4D81-ADE0-E88A64F3AA7B}" type="presParOf" srcId="{B9F39206-8C26-4819-B236-BCCAA2E6AF0B}" destId="{84512312-E8FA-4CAD-A6FF-4B4BAA02DFB6}" srcOrd="1" destOrd="0" presId="urn:diagrams.loki3.com/BracketList+Icon"/>
    <dgm:cxn modelId="{37DF7D5A-094F-40E7-9C27-CC9FC799F0F1}" type="presParOf" srcId="{B9F39206-8C26-4819-B236-BCCAA2E6AF0B}" destId="{00E0B4F0-F52F-4267-8DA6-F8A7110A3C0F}" srcOrd="2" destOrd="0" presId="urn:diagrams.loki3.com/BracketList+Icon"/>
    <dgm:cxn modelId="{B584CFFA-AC61-4628-B349-52B2511C6C25}" type="presParOf" srcId="{B9F39206-8C26-4819-B236-BCCAA2E6AF0B}" destId="{8047FA61-C005-434E-A1CD-DDAD6CB23B62}" srcOrd="3" destOrd="0" presId="urn:diagrams.loki3.com/BracketList+Icon"/>
    <dgm:cxn modelId="{701FFF0C-75DA-456F-8890-9848A9700E1F}" type="presParOf" srcId="{A08643BB-B580-4AAC-BFF1-1A8DB0D2A3BB}" destId="{38C7C798-AF50-4DC6-9505-C16BC1EF6A3A}" srcOrd="3" destOrd="0" presId="urn:diagrams.loki3.com/BracketList+Icon"/>
    <dgm:cxn modelId="{AE646607-7916-4640-B638-7A772AE6B82E}" type="presParOf" srcId="{A08643BB-B580-4AAC-BFF1-1A8DB0D2A3BB}" destId="{4C92D58D-42B3-4AC3-A142-7F27312E7B03}" srcOrd="4" destOrd="0" presId="urn:diagrams.loki3.com/BracketList+Icon"/>
    <dgm:cxn modelId="{700D2BAE-3399-4E4B-9129-543D5166F87A}" type="presParOf" srcId="{4C92D58D-42B3-4AC3-A142-7F27312E7B03}" destId="{9342BB56-5827-4023-95EA-44662D75BB9E}" srcOrd="0" destOrd="0" presId="urn:diagrams.loki3.com/BracketList+Icon"/>
    <dgm:cxn modelId="{6E5D17D3-8686-4643-8CDF-75A432403A47}" type="presParOf" srcId="{4C92D58D-42B3-4AC3-A142-7F27312E7B03}" destId="{726658A5-999A-4AB9-8F71-9425FECC7DD9}" srcOrd="1" destOrd="0" presId="urn:diagrams.loki3.com/BracketList+Icon"/>
    <dgm:cxn modelId="{5D14E386-8D11-4E9C-9522-21704ABFACD5}" type="presParOf" srcId="{4C92D58D-42B3-4AC3-A142-7F27312E7B03}" destId="{A694BFE9-5362-420C-A896-2959B7C34368}" srcOrd="2" destOrd="0" presId="urn:diagrams.loki3.com/BracketList+Icon"/>
    <dgm:cxn modelId="{0140B948-76BE-4060-8C7E-71EDE825A2FF}" type="presParOf" srcId="{4C92D58D-42B3-4AC3-A142-7F27312E7B03}" destId="{3B62BDD9-B278-4EAE-8152-66F84A54F426}" srcOrd="3" destOrd="0" presId="urn:diagrams.loki3.com/BracketList+Icon"/>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68E77E90-6A06-4BBA-B4AE-6432223B97FD}" type="doc">
      <dgm:prSet loTypeId="urn:microsoft.com/office/officeart/2005/8/layout/process1" loCatId="process" qsTypeId="urn:microsoft.com/office/officeart/2005/8/quickstyle/simple4" qsCatId="simple" csTypeId="urn:microsoft.com/office/officeart/2005/8/colors/accent3_4" csCatId="accent3" phldr="1"/>
      <dgm:spPr/>
      <dgm:t>
        <a:bodyPr/>
        <a:lstStyle/>
        <a:p>
          <a:endParaRPr lang="tr-TR"/>
        </a:p>
      </dgm:t>
    </dgm:pt>
    <dgm:pt modelId="{80531DC5-B783-496B-A91F-7002774DCEFE}">
      <dgm:prSet phldrT="[Metin]" custT="1"/>
      <dgm:spPr/>
      <dgm:t>
        <a:bodyPr/>
        <a:lstStyle/>
        <a:p>
          <a:r>
            <a:rPr lang="tr-TR" sz="2000" dirty="0" smtClean="0">
              <a:latin typeface="Calibri" panose="020F0502020204030204" pitchFamily="34" charset="0"/>
            </a:rPr>
            <a:t>Onay belgesi </a:t>
          </a:r>
          <a:endParaRPr lang="tr-TR" sz="2000" dirty="0">
            <a:latin typeface="Calibri" panose="020F0502020204030204" pitchFamily="34" charset="0"/>
          </a:endParaRPr>
        </a:p>
      </dgm:t>
    </dgm:pt>
    <dgm:pt modelId="{6860D3C7-92CC-4CA9-AB34-D08A0FBC7629}" type="parTrans" cxnId="{FB94054F-AD0D-4C71-8C2E-75177943F2A1}">
      <dgm:prSet/>
      <dgm:spPr/>
      <dgm:t>
        <a:bodyPr/>
        <a:lstStyle/>
        <a:p>
          <a:endParaRPr lang="tr-TR"/>
        </a:p>
      </dgm:t>
    </dgm:pt>
    <dgm:pt modelId="{0C67450A-73DE-47ED-8C50-C2073B221576}" type="sibTrans" cxnId="{FB94054F-AD0D-4C71-8C2E-75177943F2A1}">
      <dgm:prSet/>
      <dgm:spPr/>
      <dgm:t>
        <a:bodyPr/>
        <a:lstStyle/>
        <a:p>
          <a:endParaRPr lang="tr-TR"/>
        </a:p>
      </dgm:t>
    </dgm:pt>
    <dgm:pt modelId="{F283B862-A671-4FB2-8171-8069EFD8829F}">
      <dgm:prSet phldrT="[Metin]" custT="1"/>
      <dgm:spPr>
        <a:gradFill rotWithShape="0">
          <a:gsLst>
            <a:gs pos="100000">
              <a:schemeClr val="accent3">
                <a:lumMod val="75000"/>
              </a:schemeClr>
            </a:gs>
            <a:gs pos="100000">
              <a:schemeClr val="accent3">
                <a:shade val="50000"/>
                <a:hueOff val="416837"/>
                <a:satOff val="-24401"/>
                <a:lumOff val="32829"/>
                <a:alphaOff val="0"/>
                <a:shade val="62000"/>
                <a:satMod val="170000"/>
              </a:schemeClr>
            </a:gs>
          </a:gsLst>
        </a:gradFill>
      </dgm:spPr>
      <dgm:t>
        <a:bodyPr/>
        <a:lstStyle/>
        <a:p>
          <a:r>
            <a:rPr lang="tr-TR" sz="2000" dirty="0" smtClean="0">
              <a:latin typeface="Calibri" panose="020F0502020204030204" pitchFamily="34" charset="0"/>
            </a:rPr>
            <a:t>Piyasa fiyat araştırması</a:t>
          </a:r>
          <a:endParaRPr lang="tr-TR" sz="2000" dirty="0">
            <a:latin typeface="Calibri" panose="020F0502020204030204" pitchFamily="34" charset="0"/>
          </a:endParaRPr>
        </a:p>
      </dgm:t>
    </dgm:pt>
    <dgm:pt modelId="{16A3996F-C04F-4BCE-9B83-5FAF71427F3E}" type="parTrans" cxnId="{6E1F4FB4-8CB8-41FC-931D-737B11316310}">
      <dgm:prSet/>
      <dgm:spPr/>
      <dgm:t>
        <a:bodyPr/>
        <a:lstStyle/>
        <a:p>
          <a:endParaRPr lang="tr-TR"/>
        </a:p>
      </dgm:t>
    </dgm:pt>
    <dgm:pt modelId="{528280F2-3CEF-4F46-9CE0-5BD670A34671}" type="sibTrans" cxnId="{6E1F4FB4-8CB8-41FC-931D-737B11316310}">
      <dgm:prSet/>
      <dgm:spPr/>
      <dgm:t>
        <a:bodyPr/>
        <a:lstStyle/>
        <a:p>
          <a:endParaRPr lang="tr-TR"/>
        </a:p>
      </dgm:t>
    </dgm:pt>
    <dgm:pt modelId="{F33A882B-0BDD-46B3-BC78-A3D061B4A878}">
      <dgm:prSet phldrT="[Metin]" custT="1"/>
      <dgm:spPr>
        <a:gradFill rotWithShape="0">
          <a:gsLst>
            <a:gs pos="6000">
              <a:schemeClr val="accent3">
                <a:lumMod val="50000"/>
              </a:schemeClr>
            </a:gs>
            <a:gs pos="100000">
              <a:schemeClr val="bg2">
                <a:lumMod val="25000"/>
              </a:schemeClr>
            </a:gs>
          </a:gsLst>
        </a:gradFill>
      </dgm:spPr>
      <dgm:t>
        <a:bodyPr/>
        <a:lstStyle/>
        <a:p>
          <a:r>
            <a:rPr lang="tr-TR" sz="2000" dirty="0" smtClean="0">
              <a:latin typeface="Calibri" panose="020F0502020204030204" pitchFamily="34" charset="0"/>
            </a:rPr>
            <a:t>Harcama yetkilisinin onayına sunulması</a:t>
          </a:r>
          <a:endParaRPr lang="tr-TR" sz="2000" dirty="0">
            <a:latin typeface="Calibri" panose="020F0502020204030204" pitchFamily="34" charset="0"/>
          </a:endParaRPr>
        </a:p>
      </dgm:t>
    </dgm:pt>
    <dgm:pt modelId="{D3652922-5751-4B52-A336-2A1415E0F140}" type="parTrans" cxnId="{4FF7EAA2-FDF6-4543-8933-12E48B973101}">
      <dgm:prSet/>
      <dgm:spPr/>
      <dgm:t>
        <a:bodyPr/>
        <a:lstStyle/>
        <a:p>
          <a:endParaRPr lang="tr-TR"/>
        </a:p>
      </dgm:t>
    </dgm:pt>
    <dgm:pt modelId="{1EB4B509-1607-4779-964D-4A9ACF9741C8}" type="sibTrans" cxnId="{4FF7EAA2-FDF6-4543-8933-12E48B973101}">
      <dgm:prSet/>
      <dgm:spPr/>
      <dgm:t>
        <a:bodyPr/>
        <a:lstStyle/>
        <a:p>
          <a:endParaRPr lang="tr-TR"/>
        </a:p>
      </dgm:t>
    </dgm:pt>
    <dgm:pt modelId="{DD10729F-B03E-4944-A1C2-C47199520B2B}" type="pres">
      <dgm:prSet presAssocID="{68E77E90-6A06-4BBA-B4AE-6432223B97FD}" presName="Name0" presStyleCnt="0">
        <dgm:presLayoutVars>
          <dgm:dir/>
          <dgm:resizeHandles val="exact"/>
        </dgm:presLayoutVars>
      </dgm:prSet>
      <dgm:spPr/>
      <dgm:t>
        <a:bodyPr/>
        <a:lstStyle/>
        <a:p>
          <a:endParaRPr lang="tr-TR"/>
        </a:p>
      </dgm:t>
    </dgm:pt>
    <dgm:pt modelId="{E22787BE-3181-4C46-848D-71BA7E7F8F57}" type="pres">
      <dgm:prSet presAssocID="{80531DC5-B783-496B-A91F-7002774DCEFE}" presName="node" presStyleLbl="node1" presStyleIdx="0" presStyleCnt="3">
        <dgm:presLayoutVars>
          <dgm:bulletEnabled val="1"/>
        </dgm:presLayoutVars>
      </dgm:prSet>
      <dgm:spPr/>
      <dgm:t>
        <a:bodyPr/>
        <a:lstStyle/>
        <a:p>
          <a:endParaRPr lang="tr-TR"/>
        </a:p>
      </dgm:t>
    </dgm:pt>
    <dgm:pt modelId="{06CD1AA0-3357-4F9B-96A6-6F8E7E548265}" type="pres">
      <dgm:prSet presAssocID="{0C67450A-73DE-47ED-8C50-C2073B221576}" presName="sibTrans" presStyleLbl="sibTrans2D1" presStyleIdx="0" presStyleCnt="2"/>
      <dgm:spPr/>
      <dgm:t>
        <a:bodyPr/>
        <a:lstStyle/>
        <a:p>
          <a:endParaRPr lang="tr-TR"/>
        </a:p>
      </dgm:t>
    </dgm:pt>
    <dgm:pt modelId="{D7C098A8-022F-44A7-9363-A39B341DEAA3}" type="pres">
      <dgm:prSet presAssocID="{0C67450A-73DE-47ED-8C50-C2073B221576}" presName="connectorText" presStyleLbl="sibTrans2D1" presStyleIdx="0" presStyleCnt="2"/>
      <dgm:spPr/>
      <dgm:t>
        <a:bodyPr/>
        <a:lstStyle/>
        <a:p>
          <a:endParaRPr lang="tr-TR"/>
        </a:p>
      </dgm:t>
    </dgm:pt>
    <dgm:pt modelId="{B490F34E-CC4C-4AD0-830D-98F7248F5152}" type="pres">
      <dgm:prSet presAssocID="{F283B862-A671-4FB2-8171-8069EFD8829F}" presName="node" presStyleLbl="node1" presStyleIdx="1" presStyleCnt="3">
        <dgm:presLayoutVars>
          <dgm:bulletEnabled val="1"/>
        </dgm:presLayoutVars>
      </dgm:prSet>
      <dgm:spPr/>
      <dgm:t>
        <a:bodyPr/>
        <a:lstStyle/>
        <a:p>
          <a:endParaRPr lang="tr-TR"/>
        </a:p>
      </dgm:t>
    </dgm:pt>
    <dgm:pt modelId="{F6FC88AB-CBC7-4643-A742-CA4D426D2ED0}" type="pres">
      <dgm:prSet presAssocID="{528280F2-3CEF-4F46-9CE0-5BD670A34671}" presName="sibTrans" presStyleLbl="sibTrans2D1" presStyleIdx="1" presStyleCnt="2"/>
      <dgm:spPr/>
      <dgm:t>
        <a:bodyPr/>
        <a:lstStyle/>
        <a:p>
          <a:endParaRPr lang="tr-TR"/>
        </a:p>
      </dgm:t>
    </dgm:pt>
    <dgm:pt modelId="{564F11DB-1B16-432C-B61F-59A5D9209774}" type="pres">
      <dgm:prSet presAssocID="{528280F2-3CEF-4F46-9CE0-5BD670A34671}" presName="connectorText" presStyleLbl="sibTrans2D1" presStyleIdx="1" presStyleCnt="2"/>
      <dgm:spPr/>
      <dgm:t>
        <a:bodyPr/>
        <a:lstStyle/>
        <a:p>
          <a:endParaRPr lang="tr-TR"/>
        </a:p>
      </dgm:t>
    </dgm:pt>
    <dgm:pt modelId="{90F6878F-8F69-4C01-AA0C-0B25F8BE28BC}" type="pres">
      <dgm:prSet presAssocID="{F33A882B-0BDD-46B3-BC78-A3D061B4A878}" presName="node" presStyleLbl="node1" presStyleIdx="2" presStyleCnt="3">
        <dgm:presLayoutVars>
          <dgm:bulletEnabled val="1"/>
        </dgm:presLayoutVars>
      </dgm:prSet>
      <dgm:spPr/>
      <dgm:t>
        <a:bodyPr/>
        <a:lstStyle/>
        <a:p>
          <a:endParaRPr lang="tr-TR"/>
        </a:p>
      </dgm:t>
    </dgm:pt>
  </dgm:ptLst>
  <dgm:cxnLst>
    <dgm:cxn modelId="{4FF7EAA2-FDF6-4543-8933-12E48B973101}" srcId="{68E77E90-6A06-4BBA-B4AE-6432223B97FD}" destId="{F33A882B-0BDD-46B3-BC78-A3D061B4A878}" srcOrd="2" destOrd="0" parTransId="{D3652922-5751-4B52-A336-2A1415E0F140}" sibTransId="{1EB4B509-1607-4779-964D-4A9ACF9741C8}"/>
    <dgm:cxn modelId="{D32AF8B5-944A-430A-AD7B-B327E3475AC5}" type="presOf" srcId="{0C67450A-73DE-47ED-8C50-C2073B221576}" destId="{D7C098A8-022F-44A7-9363-A39B341DEAA3}" srcOrd="1" destOrd="0" presId="urn:microsoft.com/office/officeart/2005/8/layout/process1"/>
    <dgm:cxn modelId="{4C8ABD45-3EDF-4296-9020-0ADA50FF3FCC}" type="presOf" srcId="{F33A882B-0BDD-46B3-BC78-A3D061B4A878}" destId="{90F6878F-8F69-4C01-AA0C-0B25F8BE28BC}" srcOrd="0" destOrd="0" presId="urn:microsoft.com/office/officeart/2005/8/layout/process1"/>
    <dgm:cxn modelId="{EAE6DBA9-1390-4D2D-BEB0-C91845F7A6A6}" type="presOf" srcId="{528280F2-3CEF-4F46-9CE0-5BD670A34671}" destId="{564F11DB-1B16-432C-B61F-59A5D9209774}" srcOrd="1" destOrd="0" presId="urn:microsoft.com/office/officeart/2005/8/layout/process1"/>
    <dgm:cxn modelId="{FB94054F-AD0D-4C71-8C2E-75177943F2A1}" srcId="{68E77E90-6A06-4BBA-B4AE-6432223B97FD}" destId="{80531DC5-B783-496B-A91F-7002774DCEFE}" srcOrd="0" destOrd="0" parTransId="{6860D3C7-92CC-4CA9-AB34-D08A0FBC7629}" sibTransId="{0C67450A-73DE-47ED-8C50-C2073B221576}"/>
    <dgm:cxn modelId="{34DC73B8-2906-409D-8E70-32E7AEBB5757}" type="presOf" srcId="{0C67450A-73DE-47ED-8C50-C2073B221576}" destId="{06CD1AA0-3357-4F9B-96A6-6F8E7E548265}" srcOrd="0" destOrd="0" presId="urn:microsoft.com/office/officeart/2005/8/layout/process1"/>
    <dgm:cxn modelId="{CF7C8D38-2B31-48B2-9AFD-6EEB38E6592D}" type="presOf" srcId="{528280F2-3CEF-4F46-9CE0-5BD670A34671}" destId="{F6FC88AB-CBC7-4643-A742-CA4D426D2ED0}" srcOrd="0" destOrd="0" presId="urn:microsoft.com/office/officeart/2005/8/layout/process1"/>
    <dgm:cxn modelId="{2895BA81-F0ED-416F-AB35-C5C867FBF98B}" type="presOf" srcId="{F283B862-A671-4FB2-8171-8069EFD8829F}" destId="{B490F34E-CC4C-4AD0-830D-98F7248F5152}" srcOrd="0" destOrd="0" presId="urn:microsoft.com/office/officeart/2005/8/layout/process1"/>
    <dgm:cxn modelId="{26189EAD-5196-4651-AEF3-6A9D9BDEBE43}" type="presOf" srcId="{68E77E90-6A06-4BBA-B4AE-6432223B97FD}" destId="{DD10729F-B03E-4944-A1C2-C47199520B2B}" srcOrd="0" destOrd="0" presId="urn:microsoft.com/office/officeart/2005/8/layout/process1"/>
    <dgm:cxn modelId="{2A368EE3-53A5-4EC1-BCAE-B37173C1D377}" type="presOf" srcId="{80531DC5-B783-496B-A91F-7002774DCEFE}" destId="{E22787BE-3181-4C46-848D-71BA7E7F8F57}" srcOrd="0" destOrd="0" presId="urn:microsoft.com/office/officeart/2005/8/layout/process1"/>
    <dgm:cxn modelId="{6E1F4FB4-8CB8-41FC-931D-737B11316310}" srcId="{68E77E90-6A06-4BBA-B4AE-6432223B97FD}" destId="{F283B862-A671-4FB2-8171-8069EFD8829F}" srcOrd="1" destOrd="0" parTransId="{16A3996F-C04F-4BCE-9B83-5FAF71427F3E}" sibTransId="{528280F2-3CEF-4F46-9CE0-5BD670A34671}"/>
    <dgm:cxn modelId="{4E9704E4-C5AD-42F3-A34A-F2E55C9049CC}" type="presParOf" srcId="{DD10729F-B03E-4944-A1C2-C47199520B2B}" destId="{E22787BE-3181-4C46-848D-71BA7E7F8F57}" srcOrd="0" destOrd="0" presId="urn:microsoft.com/office/officeart/2005/8/layout/process1"/>
    <dgm:cxn modelId="{4EA5760A-66FE-4412-A5A1-AA3F03F4AF5E}" type="presParOf" srcId="{DD10729F-B03E-4944-A1C2-C47199520B2B}" destId="{06CD1AA0-3357-4F9B-96A6-6F8E7E548265}" srcOrd="1" destOrd="0" presId="urn:microsoft.com/office/officeart/2005/8/layout/process1"/>
    <dgm:cxn modelId="{DA705B78-46E4-49AB-B9D8-5F43D705BDA3}" type="presParOf" srcId="{06CD1AA0-3357-4F9B-96A6-6F8E7E548265}" destId="{D7C098A8-022F-44A7-9363-A39B341DEAA3}" srcOrd="0" destOrd="0" presId="urn:microsoft.com/office/officeart/2005/8/layout/process1"/>
    <dgm:cxn modelId="{A669A3E8-39C5-43C0-B251-7C93B46ED803}" type="presParOf" srcId="{DD10729F-B03E-4944-A1C2-C47199520B2B}" destId="{B490F34E-CC4C-4AD0-830D-98F7248F5152}" srcOrd="2" destOrd="0" presId="urn:microsoft.com/office/officeart/2005/8/layout/process1"/>
    <dgm:cxn modelId="{D7929C15-6C73-44A1-A9AC-22774362FB6D}" type="presParOf" srcId="{DD10729F-B03E-4944-A1C2-C47199520B2B}" destId="{F6FC88AB-CBC7-4643-A742-CA4D426D2ED0}" srcOrd="3" destOrd="0" presId="urn:microsoft.com/office/officeart/2005/8/layout/process1"/>
    <dgm:cxn modelId="{70AD085C-818C-448F-8C8D-1D5100595D26}" type="presParOf" srcId="{F6FC88AB-CBC7-4643-A742-CA4D426D2ED0}" destId="{564F11DB-1B16-432C-B61F-59A5D9209774}" srcOrd="0" destOrd="0" presId="urn:microsoft.com/office/officeart/2005/8/layout/process1"/>
    <dgm:cxn modelId="{26EE57A0-9A0D-4CF4-80B7-7CFD22D441D0}" type="presParOf" srcId="{DD10729F-B03E-4944-A1C2-C47199520B2B}" destId="{90F6878F-8F69-4C01-AA0C-0B25F8BE28BC}"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E3B8E1-AEAF-4D79-B092-A84917B064BB}">
      <dsp:nvSpPr>
        <dsp:cNvPr id="0" name=""/>
        <dsp:cNvSpPr/>
      </dsp:nvSpPr>
      <dsp:spPr>
        <a:xfrm>
          <a:off x="2839521" y="2930075"/>
          <a:ext cx="1660988" cy="1660988"/>
        </a:xfrm>
        <a:prstGeom prst="ellipse">
          <a:avLst/>
        </a:prstGeom>
        <a:gradFill rotWithShape="0">
          <a:gsLst>
            <a:gs pos="0">
              <a:schemeClr val="accent1">
                <a:hueOff val="0"/>
                <a:satOff val="0"/>
                <a:lumOff val="0"/>
                <a:alphaOff val="0"/>
                <a:tint val="92000"/>
                <a:satMod val="170000"/>
              </a:schemeClr>
            </a:gs>
            <a:gs pos="15000">
              <a:schemeClr val="accent1">
                <a:hueOff val="0"/>
                <a:satOff val="0"/>
                <a:lumOff val="0"/>
                <a:alphaOff val="0"/>
                <a:tint val="92000"/>
                <a:shade val="99000"/>
                <a:satMod val="170000"/>
              </a:schemeClr>
            </a:gs>
            <a:gs pos="62000">
              <a:schemeClr val="accent1">
                <a:hueOff val="0"/>
                <a:satOff val="0"/>
                <a:lumOff val="0"/>
                <a:alphaOff val="0"/>
                <a:tint val="96000"/>
                <a:shade val="80000"/>
                <a:satMod val="170000"/>
              </a:schemeClr>
            </a:gs>
            <a:gs pos="97000">
              <a:schemeClr val="accent1">
                <a:hueOff val="0"/>
                <a:satOff val="0"/>
                <a:lumOff val="0"/>
                <a:alphaOff val="0"/>
                <a:tint val="98000"/>
                <a:shade val="63000"/>
                <a:satMod val="170000"/>
              </a:schemeClr>
            </a:gs>
            <a:gs pos="100000">
              <a:schemeClr val="accent1">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1">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tr-TR" sz="2100" b="1" kern="1200" smtClean="0">
              <a:latin typeface="Calibri"/>
              <a:cs typeface="+mn-cs"/>
            </a:rPr>
            <a:t>İhalelerde  Temel İlkeler </a:t>
          </a:r>
          <a:endParaRPr lang="tr-TR" sz="2100" kern="1200" dirty="0"/>
        </a:p>
      </dsp:txBody>
      <dsp:txXfrm>
        <a:off x="3082767" y="3173321"/>
        <a:ext cx="1174496" cy="1174496"/>
      </dsp:txXfrm>
    </dsp:sp>
    <dsp:sp modelId="{E775D32B-0677-4E85-A0EC-9CD0481243BE}">
      <dsp:nvSpPr>
        <dsp:cNvPr id="0" name=""/>
        <dsp:cNvSpPr/>
      </dsp:nvSpPr>
      <dsp:spPr>
        <a:xfrm rot="10800000">
          <a:off x="504696" y="3523879"/>
          <a:ext cx="2206409" cy="473381"/>
        </a:xfrm>
        <a:prstGeom prst="leftArrow">
          <a:avLst>
            <a:gd name="adj1" fmla="val 60000"/>
            <a:gd name="adj2" fmla="val 50000"/>
          </a:avLst>
        </a:prstGeom>
        <a:gradFill rotWithShape="0">
          <a:gsLst>
            <a:gs pos="0">
              <a:schemeClr val="accent2">
                <a:hueOff val="0"/>
                <a:satOff val="0"/>
                <a:lumOff val="0"/>
                <a:alphaOff val="0"/>
                <a:tint val="92000"/>
                <a:satMod val="170000"/>
              </a:schemeClr>
            </a:gs>
            <a:gs pos="15000">
              <a:schemeClr val="accent2">
                <a:hueOff val="0"/>
                <a:satOff val="0"/>
                <a:lumOff val="0"/>
                <a:alphaOff val="0"/>
                <a:tint val="92000"/>
                <a:shade val="99000"/>
                <a:satMod val="170000"/>
              </a:schemeClr>
            </a:gs>
            <a:gs pos="62000">
              <a:schemeClr val="accent2">
                <a:hueOff val="0"/>
                <a:satOff val="0"/>
                <a:lumOff val="0"/>
                <a:alphaOff val="0"/>
                <a:tint val="96000"/>
                <a:shade val="80000"/>
                <a:satMod val="170000"/>
              </a:schemeClr>
            </a:gs>
            <a:gs pos="97000">
              <a:schemeClr val="accent2">
                <a:hueOff val="0"/>
                <a:satOff val="0"/>
                <a:lumOff val="0"/>
                <a:alphaOff val="0"/>
                <a:tint val="98000"/>
                <a:shade val="63000"/>
                <a:satMod val="170000"/>
              </a:schemeClr>
            </a:gs>
            <a:gs pos="100000">
              <a:schemeClr val="accent2">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2">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sp>
    <dsp:sp modelId="{3F584210-99CB-44C6-B364-D8AC45C2C6A1}">
      <dsp:nvSpPr>
        <dsp:cNvPr id="0" name=""/>
        <dsp:cNvSpPr/>
      </dsp:nvSpPr>
      <dsp:spPr>
        <a:xfrm>
          <a:off x="-76649" y="3295493"/>
          <a:ext cx="1162692" cy="930153"/>
        </a:xfrm>
        <a:prstGeom prst="roundRect">
          <a:avLst>
            <a:gd name="adj" fmla="val 10000"/>
          </a:avLst>
        </a:prstGeom>
        <a:gradFill rotWithShape="0">
          <a:gsLst>
            <a:gs pos="0">
              <a:schemeClr val="accent2">
                <a:hueOff val="0"/>
                <a:satOff val="0"/>
                <a:lumOff val="0"/>
                <a:alphaOff val="0"/>
                <a:tint val="92000"/>
                <a:satMod val="170000"/>
              </a:schemeClr>
            </a:gs>
            <a:gs pos="15000">
              <a:schemeClr val="accent2">
                <a:hueOff val="0"/>
                <a:satOff val="0"/>
                <a:lumOff val="0"/>
                <a:alphaOff val="0"/>
                <a:tint val="92000"/>
                <a:shade val="99000"/>
                <a:satMod val="170000"/>
              </a:schemeClr>
            </a:gs>
            <a:gs pos="62000">
              <a:schemeClr val="accent2">
                <a:hueOff val="0"/>
                <a:satOff val="0"/>
                <a:lumOff val="0"/>
                <a:alphaOff val="0"/>
                <a:tint val="96000"/>
                <a:shade val="80000"/>
                <a:satMod val="170000"/>
              </a:schemeClr>
            </a:gs>
            <a:gs pos="97000">
              <a:schemeClr val="accent2">
                <a:hueOff val="0"/>
                <a:satOff val="0"/>
                <a:lumOff val="0"/>
                <a:alphaOff val="0"/>
                <a:tint val="98000"/>
                <a:shade val="63000"/>
                <a:satMod val="170000"/>
              </a:schemeClr>
            </a:gs>
            <a:gs pos="100000">
              <a:schemeClr val="accent2">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2">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tr-TR" sz="1800" b="1" u="none" kern="1200" dirty="0" smtClean="0">
              <a:latin typeface="Calibri"/>
              <a:cs typeface="+mn-cs"/>
            </a:rPr>
            <a:t>Saydamlık </a:t>
          </a:r>
          <a:endParaRPr lang="tr-TR" sz="1800" b="1" u="none" kern="1200" dirty="0"/>
        </a:p>
      </dsp:txBody>
      <dsp:txXfrm>
        <a:off x="-49406" y="3322736"/>
        <a:ext cx="1108206" cy="875667"/>
      </dsp:txXfrm>
    </dsp:sp>
    <dsp:sp modelId="{2446AF50-48F7-45E1-9405-7B920B1749AD}">
      <dsp:nvSpPr>
        <dsp:cNvPr id="0" name=""/>
        <dsp:cNvSpPr/>
      </dsp:nvSpPr>
      <dsp:spPr>
        <a:xfrm rot="12342857">
          <a:off x="708910" y="2629161"/>
          <a:ext cx="2206409" cy="473381"/>
        </a:xfrm>
        <a:prstGeom prst="leftArrow">
          <a:avLst>
            <a:gd name="adj1" fmla="val 60000"/>
            <a:gd name="adj2" fmla="val 50000"/>
          </a:avLst>
        </a:prstGeom>
        <a:gradFill rotWithShape="0">
          <a:gsLst>
            <a:gs pos="0">
              <a:schemeClr val="accent3">
                <a:hueOff val="0"/>
                <a:satOff val="0"/>
                <a:lumOff val="0"/>
                <a:alphaOff val="0"/>
                <a:tint val="92000"/>
                <a:satMod val="170000"/>
              </a:schemeClr>
            </a:gs>
            <a:gs pos="15000">
              <a:schemeClr val="accent3">
                <a:hueOff val="0"/>
                <a:satOff val="0"/>
                <a:lumOff val="0"/>
                <a:alphaOff val="0"/>
                <a:tint val="92000"/>
                <a:shade val="99000"/>
                <a:satMod val="170000"/>
              </a:schemeClr>
            </a:gs>
            <a:gs pos="62000">
              <a:schemeClr val="accent3">
                <a:hueOff val="0"/>
                <a:satOff val="0"/>
                <a:lumOff val="0"/>
                <a:alphaOff val="0"/>
                <a:tint val="96000"/>
                <a:shade val="80000"/>
                <a:satMod val="170000"/>
              </a:schemeClr>
            </a:gs>
            <a:gs pos="97000">
              <a:schemeClr val="accent3">
                <a:hueOff val="0"/>
                <a:satOff val="0"/>
                <a:lumOff val="0"/>
                <a:alphaOff val="0"/>
                <a:tint val="98000"/>
                <a:shade val="63000"/>
                <a:satMod val="170000"/>
              </a:schemeClr>
            </a:gs>
            <a:gs pos="100000">
              <a:schemeClr val="accent3">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3">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sp>
    <dsp:sp modelId="{EA6DDB51-8494-4C9E-A9A8-E91213228B1B}">
      <dsp:nvSpPr>
        <dsp:cNvPr id="0" name=""/>
        <dsp:cNvSpPr/>
      </dsp:nvSpPr>
      <dsp:spPr>
        <a:xfrm>
          <a:off x="236815" y="1922112"/>
          <a:ext cx="1162692" cy="930153"/>
        </a:xfrm>
        <a:prstGeom prst="roundRect">
          <a:avLst>
            <a:gd name="adj" fmla="val 10000"/>
          </a:avLst>
        </a:prstGeom>
        <a:gradFill rotWithShape="0">
          <a:gsLst>
            <a:gs pos="0">
              <a:schemeClr val="accent3">
                <a:hueOff val="0"/>
                <a:satOff val="0"/>
                <a:lumOff val="0"/>
                <a:alphaOff val="0"/>
                <a:tint val="92000"/>
                <a:satMod val="170000"/>
              </a:schemeClr>
            </a:gs>
            <a:gs pos="15000">
              <a:schemeClr val="accent3">
                <a:hueOff val="0"/>
                <a:satOff val="0"/>
                <a:lumOff val="0"/>
                <a:alphaOff val="0"/>
                <a:tint val="92000"/>
                <a:shade val="99000"/>
                <a:satMod val="170000"/>
              </a:schemeClr>
            </a:gs>
            <a:gs pos="62000">
              <a:schemeClr val="accent3">
                <a:hueOff val="0"/>
                <a:satOff val="0"/>
                <a:lumOff val="0"/>
                <a:alphaOff val="0"/>
                <a:tint val="96000"/>
                <a:shade val="80000"/>
                <a:satMod val="170000"/>
              </a:schemeClr>
            </a:gs>
            <a:gs pos="97000">
              <a:schemeClr val="accent3">
                <a:hueOff val="0"/>
                <a:satOff val="0"/>
                <a:lumOff val="0"/>
                <a:alphaOff val="0"/>
                <a:tint val="98000"/>
                <a:shade val="63000"/>
                <a:satMod val="170000"/>
              </a:schemeClr>
            </a:gs>
            <a:gs pos="100000">
              <a:schemeClr val="accent3">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3">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tr-TR" sz="1800" b="1" u="none" kern="1200" smtClean="0">
              <a:latin typeface="Calibri"/>
              <a:cs typeface="+mn-cs"/>
            </a:rPr>
            <a:t>Rekabet </a:t>
          </a:r>
          <a:endParaRPr lang="tr-TR" sz="1800" b="1" u="none" kern="1200" dirty="0">
            <a:latin typeface="Calibri"/>
            <a:cs typeface="+mn-cs"/>
          </a:endParaRPr>
        </a:p>
      </dsp:txBody>
      <dsp:txXfrm>
        <a:off x="264058" y="1949355"/>
        <a:ext cx="1108206" cy="875667"/>
      </dsp:txXfrm>
    </dsp:sp>
    <dsp:sp modelId="{B3C1BDD5-7A06-4D2C-B829-3C64BC2FDDF1}">
      <dsp:nvSpPr>
        <dsp:cNvPr id="0" name=""/>
        <dsp:cNvSpPr/>
      </dsp:nvSpPr>
      <dsp:spPr>
        <a:xfrm rot="13885714">
          <a:off x="1281103" y="1911653"/>
          <a:ext cx="2206409" cy="473381"/>
        </a:xfrm>
        <a:prstGeom prst="leftArrow">
          <a:avLst>
            <a:gd name="adj1" fmla="val 60000"/>
            <a:gd name="adj2" fmla="val 50000"/>
          </a:avLst>
        </a:prstGeom>
        <a:gradFill rotWithShape="0">
          <a:gsLst>
            <a:gs pos="0">
              <a:schemeClr val="accent4">
                <a:hueOff val="0"/>
                <a:satOff val="0"/>
                <a:lumOff val="0"/>
                <a:alphaOff val="0"/>
                <a:tint val="92000"/>
                <a:satMod val="170000"/>
              </a:schemeClr>
            </a:gs>
            <a:gs pos="15000">
              <a:schemeClr val="accent4">
                <a:hueOff val="0"/>
                <a:satOff val="0"/>
                <a:lumOff val="0"/>
                <a:alphaOff val="0"/>
                <a:tint val="92000"/>
                <a:shade val="99000"/>
                <a:satMod val="170000"/>
              </a:schemeClr>
            </a:gs>
            <a:gs pos="62000">
              <a:schemeClr val="accent4">
                <a:hueOff val="0"/>
                <a:satOff val="0"/>
                <a:lumOff val="0"/>
                <a:alphaOff val="0"/>
                <a:tint val="96000"/>
                <a:shade val="80000"/>
                <a:satMod val="170000"/>
              </a:schemeClr>
            </a:gs>
            <a:gs pos="97000">
              <a:schemeClr val="accent4">
                <a:hueOff val="0"/>
                <a:satOff val="0"/>
                <a:lumOff val="0"/>
                <a:alphaOff val="0"/>
                <a:tint val="98000"/>
                <a:shade val="63000"/>
                <a:satMod val="170000"/>
              </a:schemeClr>
            </a:gs>
            <a:gs pos="100000">
              <a:schemeClr val="accent4">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4">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sp>
    <dsp:sp modelId="{86C42593-4ECA-41B6-81EC-1537D3794D77}">
      <dsp:nvSpPr>
        <dsp:cNvPr id="0" name=""/>
        <dsp:cNvSpPr/>
      </dsp:nvSpPr>
      <dsp:spPr>
        <a:xfrm>
          <a:off x="1115125" y="820747"/>
          <a:ext cx="1162692" cy="930153"/>
        </a:xfrm>
        <a:prstGeom prst="roundRect">
          <a:avLst>
            <a:gd name="adj" fmla="val 10000"/>
          </a:avLst>
        </a:prstGeom>
        <a:gradFill rotWithShape="0">
          <a:gsLst>
            <a:gs pos="0">
              <a:schemeClr val="accent4">
                <a:hueOff val="0"/>
                <a:satOff val="0"/>
                <a:lumOff val="0"/>
                <a:alphaOff val="0"/>
                <a:tint val="92000"/>
                <a:satMod val="170000"/>
              </a:schemeClr>
            </a:gs>
            <a:gs pos="15000">
              <a:schemeClr val="accent4">
                <a:hueOff val="0"/>
                <a:satOff val="0"/>
                <a:lumOff val="0"/>
                <a:alphaOff val="0"/>
                <a:tint val="92000"/>
                <a:shade val="99000"/>
                <a:satMod val="170000"/>
              </a:schemeClr>
            </a:gs>
            <a:gs pos="62000">
              <a:schemeClr val="accent4">
                <a:hueOff val="0"/>
                <a:satOff val="0"/>
                <a:lumOff val="0"/>
                <a:alphaOff val="0"/>
                <a:tint val="96000"/>
                <a:shade val="80000"/>
                <a:satMod val="170000"/>
              </a:schemeClr>
            </a:gs>
            <a:gs pos="97000">
              <a:schemeClr val="accent4">
                <a:hueOff val="0"/>
                <a:satOff val="0"/>
                <a:lumOff val="0"/>
                <a:alphaOff val="0"/>
                <a:tint val="98000"/>
                <a:shade val="63000"/>
                <a:satMod val="170000"/>
              </a:schemeClr>
            </a:gs>
            <a:gs pos="100000">
              <a:schemeClr val="accent4">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4">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tr-TR" sz="1800" b="1" u="none" kern="1200" dirty="0" smtClean="0">
              <a:latin typeface="Calibri"/>
              <a:cs typeface="+mn-cs"/>
            </a:rPr>
            <a:t>Eşit muamele</a:t>
          </a:r>
          <a:endParaRPr lang="tr-TR" sz="1800" b="1" u="none" kern="1200" dirty="0">
            <a:latin typeface="Calibri"/>
            <a:cs typeface="+mn-cs"/>
          </a:endParaRPr>
        </a:p>
      </dsp:txBody>
      <dsp:txXfrm>
        <a:off x="1142368" y="847990"/>
        <a:ext cx="1108206" cy="875667"/>
      </dsp:txXfrm>
    </dsp:sp>
    <dsp:sp modelId="{0D5C878A-06D9-4550-A6CC-108502F22E19}">
      <dsp:nvSpPr>
        <dsp:cNvPr id="0" name=""/>
        <dsp:cNvSpPr/>
      </dsp:nvSpPr>
      <dsp:spPr>
        <a:xfrm rot="15428571">
          <a:off x="2107947" y="1513466"/>
          <a:ext cx="2206409" cy="473381"/>
        </a:xfrm>
        <a:prstGeom prst="leftArrow">
          <a:avLst>
            <a:gd name="adj1" fmla="val 60000"/>
            <a:gd name="adj2" fmla="val 50000"/>
          </a:avLst>
        </a:prstGeom>
        <a:gradFill rotWithShape="0">
          <a:gsLst>
            <a:gs pos="0">
              <a:schemeClr val="accent5">
                <a:hueOff val="0"/>
                <a:satOff val="0"/>
                <a:lumOff val="0"/>
                <a:alphaOff val="0"/>
                <a:tint val="92000"/>
                <a:satMod val="170000"/>
              </a:schemeClr>
            </a:gs>
            <a:gs pos="15000">
              <a:schemeClr val="accent5">
                <a:hueOff val="0"/>
                <a:satOff val="0"/>
                <a:lumOff val="0"/>
                <a:alphaOff val="0"/>
                <a:tint val="92000"/>
                <a:shade val="99000"/>
                <a:satMod val="170000"/>
              </a:schemeClr>
            </a:gs>
            <a:gs pos="62000">
              <a:schemeClr val="accent5">
                <a:hueOff val="0"/>
                <a:satOff val="0"/>
                <a:lumOff val="0"/>
                <a:alphaOff val="0"/>
                <a:tint val="96000"/>
                <a:shade val="80000"/>
                <a:satMod val="170000"/>
              </a:schemeClr>
            </a:gs>
            <a:gs pos="97000">
              <a:schemeClr val="accent5">
                <a:hueOff val="0"/>
                <a:satOff val="0"/>
                <a:lumOff val="0"/>
                <a:alphaOff val="0"/>
                <a:tint val="98000"/>
                <a:shade val="63000"/>
                <a:satMod val="170000"/>
              </a:schemeClr>
            </a:gs>
            <a:gs pos="100000">
              <a:schemeClr val="accent5">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5">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sp>
    <dsp:sp modelId="{3BD813DE-E1C5-4A42-91DE-4CF40DFE5756}">
      <dsp:nvSpPr>
        <dsp:cNvPr id="0" name=""/>
        <dsp:cNvSpPr/>
      </dsp:nvSpPr>
      <dsp:spPr>
        <a:xfrm>
          <a:off x="2384320" y="209535"/>
          <a:ext cx="1162692" cy="930153"/>
        </a:xfrm>
        <a:prstGeom prst="roundRect">
          <a:avLst>
            <a:gd name="adj" fmla="val 10000"/>
          </a:avLst>
        </a:prstGeom>
        <a:gradFill rotWithShape="0">
          <a:gsLst>
            <a:gs pos="0">
              <a:schemeClr val="accent5">
                <a:hueOff val="0"/>
                <a:satOff val="0"/>
                <a:lumOff val="0"/>
                <a:alphaOff val="0"/>
                <a:tint val="92000"/>
                <a:satMod val="170000"/>
              </a:schemeClr>
            </a:gs>
            <a:gs pos="15000">
              <a:schemeClr val="accent5">
                <a:hueOff val="0"/>
                <a:satOff val="0"/>
                <a:lumOff val="0"/>
                <a:alphaOff val="0"/>
                <a:tint val="92000"/>
                <a:shade val="99000"/>
                <a:satMod val="170000"/>
              </a:schemeClr>
            </a:gs>
            <a:gs pos="62000">
              <a:schemeClr val="accent5">
                <a:hueOff val="0"/>
                <a:satOff val="0"/>
                <a:lumOff val="0"/>
                <a:alphaOff val="0"/>
                <a:tint val="96000"/>
                <a:shade val="80000"/>
                <a:satMod val="170000"/>
              </a:schemeClr>
            </a:gs>
            <a:gs pos="97000">
              <a:schemeClr val="accent5">
                <a:hueOff val="0"/>
                <a:satOff val="0"/>
                <a:lumOff val="0"/>
                <a:alphaOff val="0"/>
                <a:tint val="98000"/>
                <a:shade val="63000"/>
                <a:satMod val="170000"/>
              </a:schemeClr>
            </a:gs>
            <a:gs pos="100000">
              <a:schemeClr val="accent5">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5">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tr-TR" sz="1800" b="1" u="none" kern="1200" dirty="0" smtClean="0">
              <a:latin typeface="Calibri"/>
              <a:cs typeface="+mn-cs"/>
            </a:rPr>
            <a:t>Güvenirlik </a:t>
          </a:r>
          <a:endParaRPr lang="tr-TR" sz="1800" b="1" u="none" kern="1200" dirty="0">
            <a:latin typeface="Calibri"/>
            <a:cs typeface="+mn-cs"/>
          </a:endParaRPr>
        </a:p>
      </dsp:txBody>
      <dsp:txXfrm>
        <a:off x="2411563" y="236778"/>
        <a:ext cx="1108206" cy="875667"/>
      </dsp:txXfrm>
    </dsp:sp>
    <dsp:sp modelId="{08929098-125B-4CE4-9DFA-008B14B6578D}">
      <dsp:nvSpPr>
        <dsp:cNvPr id="0" name=""/>
        <dsp:cNvSpPr/>
      </dsp:nvSpPr>
      <dsp:spPr>
        <a:xfrm rot="16971429">
          <a:off x="3025674" y="1513466"/>
          <a:ext cx="2206409" cy="473381"/>
        </a:xfrm>
        <a:prstGeom prst="leftArrow">
          <a:avLst>
            <a:gd name="adj1" fmla="val 60000"/>
            <a:gd name="adj2" fmla="val 50000"/>
          </a:avLst>
        </a:prstGeom>
        <a:gradFill rotWithShape="0">
          <a:gsLst>
            <a:gs pos="0">
              <a:schemeClr val="accent6">
                <a:hueOff val="0"/>
                <a:satOff val="0"/>
                <a:lumOff val="0"/>
                <a:alphaOff val="0"/>
                <a:tint val="92000"/>
                <a:satMod val="170000"/>
              </a:schemeClr>
            </a:gs>
            <a:gs pos="15000">
              <a:schemeClr val="accent6">
                <a:hueOff val="0"/>
                <a:satOff val="0"/>
                <a:lumOff val="0"/>
                <a:alphaOff val="0"/>
                <a:tint val="92000"/>
                <a:shade val="99000"/>
                <a:satMod val="170000"/>
              </a:schemeClr>
            </a:gs>
            <a:gs pos="62000">
              <a:schemeClr val="accent6">
                <a:hueOff val="0"/>
                <a:satOff val="0"/>
                <a:lumOff val="0"/>
                <a:alphaOff val="0"/>
                <a:tint val="96000"/>
                <a:shade val="80000"/>
                <a:satMod val="170000"/>
              </a:schemeClr>
            </a:gs>
            <a:gs pos="97000">
              <a:schemeClr val="accent6">
                <a:hueOff val="0"/>
                <a:satOff val="0"/>
                <a:lumOff val="0"/>
                <a:alphaOff val="0"/>
                <a:tint val="98000"/>
                <a:shade val="63000"/>
                <a:satMod val="170000"/>
              </a:schemeClr>
            </a:gs>
            <a:gs pos="100000">
              <a:schemeClr val="accent6">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6">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sp>
    <dsp:sp modelId="{A5EC30EB-01B2-46DA-AA5B-EBA2AB38C55A}">
      <dsp:nvSpPr>
        <dsp:cNvPr id="0" name=""/>
        <dsp:cNvSpPr/>
      </dsp:nvSpPr>
      <dsp:spPr>
        <a:xfrm>
          <a:off x="3793019" y="209535"/>
          <a:ext cx="1162692" cy="930153"/>
        </a:xfrm>
        <a:prstGeom prst="roundRect">
          <a:avLst>
            <a:gd name="adj" fmla="val 10000"/>
          </a:avLst>
        </a:prstGeom>
        <a:gradFill rotWithShape="0">
          <a:gsLst>
            <a:gs pos="0">
              <a:schemeClr val="accent6">
                <a:hueOff val="0"/>
                <a:satOff val="0"/>
                <a:lumOff val="0"/>
                <a:alphaOff val="0"/>
                <a:tint val="92000"/>
                <a:satMod val="170000"/>
              </a:schemeClr>
            </a:gs>
            <a:gs pos="15000">
              <a:schemeClr val="accent6">
                <a:hueOff val="0"/>
                <a:satOff val="0"/>
                <a:lumOff val="0"/>
                <a:alphaOff val="0"/>
                <a:tint val="92000"/>
                <a:shade val="99000"/>
                <a:satMod val="170000"/>
              </a:schemeClr>
            </a:gs>
            <a:gs pos="62000">
              <a:schemeClr val="accent6">
                <a:hueOff val="0"/>
                <a:satOff val="0"/>
                <a:lumOff val="0"/>
                <a:alphaOff val="0"/>
                <a:tint val="96000"/>
                <a:shade val="80000"/>
                <a:satMod val="170000"/>
              </a:schemeClr>
            </a:gs>
            <a:gs pos="97000">
              <a:schemeClr val="accent6">
                <a:hueOff val="0"/>
                <a:satOff val="0"/>
                <a:lumOff val="0"/>
                <a:alphaOff val="0"/>
                <a:tint val="98000"/>
                <a:shade val="63000"/>
                <a:satMod val="170000"/>
              </a:schemeClr>
            </a:gs>
            <a:gs pos="100000">
              <a:schemeClr val="accent6">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6">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tr-TR" sz="1800" b="1" u="none" kern="1200" smtClean="0">
              <a:latin typeface="Calibri"/>
              <a:cs typeface="+mn-cs"/>
            </a:rPr>
            <a:t>Gizlilik </a:t>
          </a:r>
          <a:endParaRPr lang="tr-TR" sz="1800" b="1" u="none" kern="1200" dirty="0">
            <a:latin typeface="Calibri"/>
            <a:cs typeface="+mn-cs"/>
          </a:endParaRPr>
        </a:p>
      </dsp:txBody>
      <dsp:txXfrm>
        <a:off x="3820262" y="236778"/>
        <a:ext cx="1108206" cy="875667"/>
      </dsp:txXfrm>
    </dsp:sp>
    <dsp:sp modelId="{FC220481-F00F-4CA3-A364-A0C491D43E0F}">
      <dsp:nvSpPr>
        <dsp:cNvPr id="0" name=""/>
        <dsp:cNvSpPr/>
      </dsp:nvSpPr>
      <dsp:spPr>
        <a:xfrm rot="18514286">
          <a:off x="3852518" y="1911653"/>
          <a:ext cx="2206409" cy="473381"/>
        </a:xfrm>
        <a:prstGeom prst="leftArrow">
          <a:avLst>
            <a:gd name="adj1" fmla="val 60000"/>
            <a:gd name="adj2" fmla="val 50000"/>
          </a:avLst>
        </a:prstGeom>
        <a:gradFill rotWithShape="0">
          <a:gsLst>
            <a:gs pos="0">
              <a:schemeClr val="accent2">
                <a:hueOff val="0"/>
                <a:satOff val="0"/>
                <a:lumOff val="0"/>
                <a:alphaOff val="0"/>
                <a:tint val="92000"/>
                <a:satMod val="170000"/>
              </a:schemeClr>
            </a:gs>
            <a:gs pos="15000">
              <a:schemeClr val="accent2">
                <a:hueOff val="0"/>
                <a:satOff val="0"/>
                <a:lumOff val="0"/>
                <a:alphaOff val="0"/>
                <a:tint val="92000"/>
                <a:shade val="99000"/>
                <a:satMod val="170000"/>
              </a:schemeClr>
            </a:gs>
            <a:gs pos="62000">
              <a:schemeClr val="accent2">
                <a:hueOff val="0"/>
                <a:satOff val="0"/>
                <a:lumOff val="0"/>
                <a:alphaOff val="0"/>
                <a:tint val="96000"/>
                <a:shade val="80000"/>
                <a:satMod val="170000"/>
              </a:schemeClr>
            </a:gs>
            <a:gs pos="97000">
              <a:schemeClr val="accent2">
                <a:hueOff val="0"/>
                <a:satOff val="0"/>
                <a:lumOff val="0"/>
                <a:alphaOff val="0"/>
                <a:tint val="98000"/>
                <a:shade val="63000"/>
                <a:satMod val="170000"/>
              </a:schemeClr>
            </a:gs>
            <a:gs pos="100000">
              <a:schemeClr val="accent2">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2">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sp>
    <dsp:sp modelId="{7DFB9F65-3E35-47DD-ABB5-85FBCFD9EF13}">
      <dsp:nvSpPr>
        <dsp:cNvPr id="0" name=""/>
        <dsp:cNvSpPr/>
      </dsp:nvSpPr>
      <dsp:spPr>
        <a:xfrm>
          <a:off x="5062214" y="820747"/>
          <a:ext cx="1162692" cy="930153"/>
        </a:xfrm>
        <a:prstGeom prst="roundRect">
          <a:avLst>
            <a:gd name="adj" fmla="val 10000"/>
          </a:avLst>
        </a:prstGeom>
        <a:gradFill rotWithShape="0">
          <a:gsLst>
            <a:gs pos="0">
              <a:schemeClr val="accent2">
                <a:hueOff val="0"/>
                <a:satOff val="0"/>
                <a:lumOff val="0"/>
                <a:alphaOff val="0"/>
                <a:tint val="92000"/>
                <a:satMod val="170000"/>
              </a:schemeClr>
            </a:gs>
            <a:gs pos="15000">
              <a:schemeClr val="accent2">
                <a:hueOff val="0"/>
                <a:satOff val="0"/>
                <a:lumOff val="0"/>
                <a:alphaOff val="0"/>
                <a:tint val="92000"/>
                <a:shade val="99000"/>
                <a:satMod val="170000"/>
              </a:schemeClr>
            </a:gs>
            <a:gs pos="62000">
              <a:schemeClr val="accent2">
                <a:hueOff val="0"/>
                <a:satOff val="0"/>
                <a:lumOff val="0"/>
                <a:alphaOff val="0"/>
                <a:tint val="96000"/>
                <a:shade val="80000"/>
                <a:satMod val="170000"/>
              </a:schemeClr>
            </a:gs>
            <a:gs pos="97000">
              <a:schemeClr val="accent2">
                <a:hueOff val="0"/>
                <a:satOff val="0"/>
                <a:lumOff val="0"/>
                <a:alphaOff val="0"/>
                <a:tint val="98000"/>
                <a:shade val="63000"/>
                <a:satMod val="170000"/>
              </a:schemeClr>
            </a:gs>
            <a:gs pos="100000">
              <a:schemeClr val="accent2">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2">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tr-TR" sz="1800" b="1" u="none" kern="1200" smtClean="0">
              <a:latin typeface="Calibri"/>
              <a:cs typeface="+mn-cs"/>
            </a:rPr>
            <a:t>Kamuoyu denetimi </a:t>
          </a:r>
          <a:endParaRPr lang="tr-TR" sz="1800" b="1" u="none" kern="1200" dirty="0">
            <a:latin typeface="Calibri"/>
            <a:cs typeface="+mn-cs"/>
          </a:endParaRPr>
        </a:p>
      </dsp:txBody>
      <dsp:txXfrm>
        <a:off x="5089457" y="847990"/>
        <a:ext cx="1108206" cy="875667"/>
      </dsp:txXfrm>
    </dsp:sp>
    <dsp:sp modelId="{5F20D5FC-0DC3-4F7C-9541-DF38872C9131}">
      <dsp:nvSpPr>
        <dsp:cNvPr id="0" name=""/>
        <dsp:cNvSpPr/>
      </dsp:nvSpPr>
      <dsp:spPr>
        <a:xfrm rot="20057143">
          <a:off x="4424712" y="2629161"/>
          <a:ext cx="2206409" cy="473381"/>
        </a:xfrm>
        <a:prstGeom prst="leftArrow">
          <a:avLst>
            <a:gd name="adj1" fmla="val 60000"/>
            <a:gd name="adj2" fmla="val 50000"/>
          </a:avLst>
        </a:prstGeom>
        <a:gradFill rotWithShape="0">
          <a:gsLst>
            <a:gs pos="0">
              <a:schemeClr val="accent3">
                <a:hueOff val="0"/>
                <a:satOff val="0"/>
                <a:lumOff val="0"/>
                <a:alphaOff val="0"/>
                <a:tint val="92000"/>
                <a:satMod val="170000"/>
              </a:schemeClr>
            </a:gs>
            <a:gs pos="15000">
              <a:schemeClr val="accent3">
                <a:hueOff val="0"/>
                <a:satOff val="0"/>
                <a:lumOff val="0"/>
                <a:alphaOff val="0"/>
                <a:tint val="92000"/>
                <a:shade val="99000"/>
                <a:satMod val="170000"/>
              </a:schemeClr>
            </a:gs>
            <a:gs pos="62000">
              <a:schemeClr val="accent3">
                <a:hueOff val="0"/>
                <a:satOff val="0"/>
                <a:lumOff val="0"/>
                <a:alphaOff val="0"/>
                <a:tint val="96000"/>
                <a:shade val="80000"/>
                <a:satMod val="170000"/>
              </a:schemeClr>
            </a:gs>
            <a:gs pos="97000">
              <a:schemeClr val="accent3">
                <a:hueOff val="0"/>
                <a:satOff val="0"/>
                <a:lumOff val="0"/>
                <a:alphaOff val="0"/>
                <a:tint val="98000"/>
                <a:shade val="63000"/>
                <a:satMod val="170000"/>
              </a:schemeClr>
            </a:gs>
            <a:gs pos="100000">
              <a:schemeClr val="accent3">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3">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sp>
    <dsp:sp modelId="{B7287D42-B335-4251-8354-DF19582FA075}">
      <dsp:nvSpPr>
        <dsp:cNvPr id="0" name=""/>
        <dsp:cNvSpPr/>
      </dsp:nvSpPr>
      <dsp:spPr>
        <a:xfrm>
          <a:off x="5736820" y="1922112"/>
          <a:ext cx="1570099" cy="930153"/>
        </a:xfrm>
        <a:prstGeom prst="roundRect">
          <a:avLst>
            <a:gd name="adj" fmla="val 10000"/>
          </a:avLst>
        </a:prstGeom>
        <a:gradFill rotWithShape="0">
          <a:gsLst>
            <a:gs pos="0">
              <a:schemeClr val="accent3">
                <a:hueOff val="0"/>
                <a:satOff val="0"/>
                <a:lumOff val="0"/>
                <a:alphaOff val="0"/>
                <a:tint val="92000"/>
                <a:satMod val="170000"/>
              </a:schemeClr>
            </a:gs>
            <a:gs pos="15000">
              <a:schemeClr val="accent3">
                <a:hueOff val="0"/>
                <a:satOff val="0"/>
                <a:lumOff val="0"/>
                <a:alphaOff val="0"/>
                <a:tint val="92000"/>
                <a:shade val="99000"/>
                <a:satMod val="170000"/>
              </a:schemeClr>
            </a:gs>
            <a:gs pos="62000">
              <a:schemeClr val="accent3">
                <a:hueOff val="0"/>
                <a:satOff val="0"/>
                <a:lumOff val="0"/>
                <a:alphaOff val="0"/>
                <a:tint val="96000"/>
                <a:shade val="80000"/>
                <a:satMod val="170000"/>
              </a:schemeClr>
            </a:gs>
            <a:gs pos="97000">
              <a:schemeClr val="accent3">
                <a:hueOff val="0"/>
                <a:satOff val="0"/>
                <a:lumOff val="0"/>
                <a:alphaOff val="0"/>
                <a:tint val="98000"/>
                <a:shade val="63000"/>
                <a:satMod val="170000"/>
              </a:schemeClr>
            </a:gs>
            <a:gs pos="100000">
              <a:schemeClr val="accent3">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3">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tr-TR" sz="1600" b="1" kern="1200" dirty="0" smtClean="0">
              <a:latin typeface="Calibri"/>
              <a:cs typeface="+mn-cs"/>
            </a:rPr>
            <a:t>İhtiyaçların uygun şartlarda  ve zamanında karşılanması </a:t>
          </a:r>
          <a:endParaRPr lang="tr-TR" sz="1600" b="1" kern="1200" dirty="0">
            <a:latin typeface="Calibri"/>
            <a:cs typeface="+mn-cs"/>
          </a:endParaRPr>
        </a:p>
      </dsp:txBody>
      <dsp:txXfrm>
        <a:off x="5764063" y="1949355"/>
        <a:ext cx="1515613" cy="875667"/>
      </dsp:txXfrm>
    </dsp:sp>
    <dsp:sp modelId="{59015A0D-2164-438E-A254-21BEE299066F}">
      <dsp:nvSpPr>
        <dsp:cNvPr id="0" name=""/>
        <dsp:cNvSpPr/>
      </dsp:nvSpPr>
      <dsp:spPr>
        <a:xfrm>
          <a:off x="4628925" y="3523879"/>
          <a:ext cx="2206409" cy="473381"/>
        </a:xfrm>
        <a:prstGeom prst="leftArrow">
          <a:avLst>
            <a:gd name="adj1" fmla="val 60000"/>
            <a:gd name="adj2" fmla="val 50000"/>
          </a:avLst>
        </a:prstGeom>
        <a:gradFill rotWithShape="0">
          <a:gsLst>
            <a:gs pos="0">
              <a:schemeClr val="accent4">
                <a:hueOff val="0"/>
                <a:satOff val="0"/>
                <a:lumOff val="0"/>
                <a:alphaOff val="0"/>
                <a:tint val="92000"/>
                <a:satMod val="170000"/>
              </a:schemeClr>
            </a:gs>
            <a:gs pos="15000">
              <a:schemeClr val="accent4">
                <a:hueOff val="0"/>
                <a:satOff val="0"/>
                <a:lumOff val="0"/>
                <a:alphaOff val="0"/>
                <a:tint val="92000"/>
                <a:shade val="99000"/>
                <a:satMod val="170000"/>
              </a:schemeClr>
            </a:gs>
            <a:gs pos="62000">
              <a:schemeClr val="accent4">
                <a:hueOff val="0"/>
                <a:satOff val="0"/>
                <a:lumOff val="0"/>
                <a:alphaOff val="0"/>
                <a:tint val="96000"/>
                <a:shade val="80000"/>
                <a:satMod val="170000"/>
              </a:schemeClr>
            </a:gs>
            <a:gs pos="97000">
              <a:schemeClr val="accent4">
                <a:hueOff val="0"/>
                <a:satOff val="0"/>
                <a:lumOff val="0"/>
                <a:alphaOff val="0"/>
                <a:tint val="98000"/>
                <a:shade val="63000"/>
                <a:satMod val="170000"/>
              </a:schemeClr>
            </a:gs>
            <a:gs pos="100000">
              <a:schemeClr val="accent4">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4">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sp>
    <dsp:sp modelId="{D3D620E0-D8EB-4A52-B800-8D3E7E515A80}">
      <dsp:nvSpPr>
        <dsp:cNvPr id="0" name=""/>
        <dsp:cNvSpPr/>
      </dsp:nvSpPr>
      <dsp:spPr>
        <a:xfrm>
          <a:off x="6094671" y="3295493"/>
          <a:ext cx="1481327" cy="930153"/>
        </a:xfrm>
        <a:prstGeom prst="roundRect">
          <a:avLst>
            <a:gd name="adj" fmla="val 10000"/>
          </a:avLst>
        </a:prstGeom>
        <a:gradFill rotWithShape="0">
          <a:gsLst>
            <a:gs pos="0">
              <a:schemeClr val="accent4">
                <a:hueOff val="0"/>
                <a:satOff val="0"/>
                <a:lumOff val="0"/>
                <a:alphaOff val="0"/>
                <a:tint val="92000"/>
                <a:satMod val="170000"/>
              </a:schemeClr>
            </a:gs>
            <a:gs pos="15000">
              <a:schemeClr val="accent4">
                <a:hueOff val="0"/>
                <a:satOff val="0"/>
                <a:lumOff val="0"/>
                <a:alphaOff val="0"/>
                <a:tint val="92000"/>
                <a:shade val="99000"/>
                <a:satMod val="170000"/>
              </a:schemeClr>
            </a:gs>
            <a:gs pos="62000">
              <a:schemeClr val="accent4">
                <a:hueOff val="0"/>
                <a:satOff val="0"/>
                <a:lumOff val="0"/>
                <a:alphaOff val="0"/>
                <a:tint val="96000"/>
                <a:shade val="80000"/>
                <a:satMod val="170000"/>
              </a:schemeClr>
            </a:gs>
            <a:gs pos="97000">
              <a:schemeClr val="accent4">
                <a:hueOff val="0"/>
                <a:satOff val="0"/>
                <a:lumOff val="0"/>
                <a:alphaOff val="0"/>
                <a:tint val="98000"/>
                <a:shade val="63000"/>
                <a:satMod val="170000"/>
              </a:schemeClr>
            </a:gs>
            <a:gs pos="100000">
              <a:schemeClr val="accent4">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accent4">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tr-TR" sz="1800" b="1" kern="1200" dirty="0" smtClean="0">
              <a:latin typeface="Calibri"/>
              <a:cs typeface="+mn-cs"/>
            </a:rPr>
            <a:t>Kaynakların verimli kullanılması</a:t>
          </a:r>
          <a:endParaRPr lang="tr-TR" sz="1800" b="1" kern="1200" dirty="0"/>
        </a:p>
      </dsp:txBody>
      <dsp:txXfrm>
        <a:off x="6121914" y="3322736"/>
        <a:ext cx="1426841" cy="8756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12D18D-1FB6-48CA-A594-59C77340BDC0}">
      <dsp:nvSpPr>
        <dsp:cNvPr id="0" name=""/>
        <dsp:cNvSpPr/>
      </dsp:nvSpPr>
      <dsp:spPr>
        <a:xfrm>
          <a:off x="0" y="288077"/>
          <a:ext cx="1980220" cy="97020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113792" tIns="40640" rIns="113792" bIns="40640" numCol="1" spcCol="1270" anchor="ctr" anchorCtr="0">
          <a:noAutofit/>
        </a:bodyPr>
        <a:lstStyle/>
        <a:p>
          <a:pPr lvl="0" algn="r" defTabSz="711200">
            <a:lnSpc>
              <a:spcPct val="90000"/>
            </a:lnSpc>
            <a:spcBef>
              <a:spcPct val="0"/>
            </a:spcBef>
            <a:spcAft>
              <a:spcPct val="35000"/>
            </a:spcAft>
          </a:pPr>
          <a:r>
            <a:rPr lang="tr-TR" sz="1600" b="1" kern="1200" dirty="0">
              <a:solidFill>
                <a:schemeClr val="accent2">
                  <a:lumMod val="75000"/>
                </a:schemeClr>
              </a:solidFill>
              <a:latin typeface="Arial" panose="020B0604020202020204" pitchFamily="34" charset="0"/>
              <a:cs typeface="Arial" panose="020B0604020202020204" pitchFamily="34" charset="0"/>
            </a:rPr>
            <a:t>İHALE ÖNCESİ SÜREÇ</a:t>
          </a:r>
        </a:p>
      </dsp:txBody>
      <dsp:txXfrm>
        <a:off x="0" y="288077"/>
        <a:ext cx="1980220" cy="970200"/>
      </dsp:txXfrm>
    </dsp:sp>
    <dsp:sp modelId="{D1CDD3C9-1309-426F-A012-BFBE835C6DE2}">
      <dsp:nvSpPr>
        <dsp:cNvPr id="0" name=""/>
        <dsp:cNvSpPr/>
      </dsp:nvSpPr>
      <dsp:spPr>
        <a:xfrm>
          <a:off x="1980219" y="49"/>
          <a:ext cx="396044" cy="1546256"/>
        </a:xfrm>
        <a:prstGeom prst="leftBrace">
          <a:avLst>
            <a:gd name="adj1" fmla="val 35000"/>
            <a:gd name="adj2" fmla="val 50000"/>
          </a:avLst>
        </a:pr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1C31AC-84F5-4217-88C7-22F7263B4829}">
      <dsp:nvSpPr>
        <dsp:cNvPr id="0" name=""/>
        <dsp:cNvSpPr/>
      </dsp:nvSpPr>
      <dsp:spPr>
        <a:xfrm>
          <a:off x="2534681" y="49"/>
          <a:ext cx="5386198" cy="1546256"/>
        </a:xfrm>
        <a:prstGeom prst="rect">
          <a:avLst/>
        </a:prstGeom>
        <a:solidFill>
          <a:schemeClr val="accent2">
            <a:lumMod val="20000"/>
            <a:lumOff val="8000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ts val="600"/>
            </a:spcAft>
            <a:buChar char="••"/>
          </a:pPr>
          <a:r>
            <a:rPr lang="tr-TR" sz="1600" kern="1200" dirty="0">
              <a:latin typeface="Calibri" panose="020F0502020204030204" pitchFamily="34" charset="0"/>
              <a:cs typeface="Arial" panose="020B0604020202020204" pitchFamily="34" charset="0"/>
            </a:rPr>
            <a:t>İhtiyacın ortaya </a:t>
          </a:r>
          <a:r>
            <a:rPr lang="tr-TR" sz="1600" kern="1200" dirty="0" smtClean="0">
              <a:latin typeface="Calibri" panose="020F0502020204030204" pitchFamily="34" charset="0"/>
              <a:cs typeface="Arial" panose="020B0604020202020204" pitchFamily="34" charset="0"/>
            </a:rPr>
            <a:t>çıkması (ihtiyaç listesi-EKAP)</a:t>
          </a:r>
          <a:endParaRPr lang="tr-TR" sz="1600" kern="1200" dirty="0">
            <a:latin typeface="Calibri" panose="020F0502020204030204" pitchFamily="34" charset="0"/>
            <a:cs typeface="Arial" panose="020B0604020202020204" pitchFamily="34" charset="0"/>
          </a:endParaRPr>
        </a:p>
        <a:p>
          <a:pPr marL="171450" lvl="1" indent="-171450" algn="l" defTabSz="711200">
            <a:lnSpc>
              <a:spcPct val="90000"/>
            </a:lnSpc>
            <a:spcBef>
              <a:spcPct val="0"/>
            </a:spcBef>
            <a:spcAft>
              <a:spcPts val="600"/>
            </a:spcAft>
            <a:buChar char="••"/>
          </a:pPr>
          <a:r>
            <a:rPr lang="tr-TR" sz="1600" kern="1200" dirty="0">
              <a:latin typeface="Calibri" panose="020F0502020204030204" pitchFamily="34" charset="0"/>
              <a:cs typeface="Arial" panose="020B0604020202020204" pitchFamily="34" charset="0"/>
            </a:rPr>
            <a:t>Teknik </a:t>
          </a:r>
          <a:r>
            <a:rPr lang="tr-TR" sz="1600" kern="1200" dirty="0" smtClean="0">
              <a:latin typeface="Calibri" panose="020F0502020204030204" pitchFamily="34" charset="0"/>
              <a:cs typeface="Arial" panose="020B0604020202020204" pitchFamily="34" charset="0"/>
            </a:rPr>
            <a:t>şartnamenin ve projelerin </a:t>
          </a:r>
          <a:r>
            <a:rPr lang="tr-TR" sz="1600" kern="1200" dirty="0">
              <a:latin typeface="Calibri" panose="020F0502020204030204" pitchFamily="34" charset="0"/>
              <a:cs typeface="Arial" panose="020B0604020202020204" pitchFamily="34" charset="0"/>
            </a:rPr>
            <a:t>hazırlanması</a:t>
          </a:r>
        </a:p>
        <a:p>
          <a:pPr marL="171450" lvl="1" indent="-171450" algn="l" defTabSz="711200">
            <a:lnSpc>
              <a:spcPct val="90000"/>
            </a:lnSpc>
            <a:spcBef>
              <a:spcPct val="0"/>
            </a:spcBef>
            <a:spcAft>
              <a:spcPts val="600"/>
            </a:spcAft>
            <a:buChar char="••"/>
          </a:pPr>
          <a:r>
            <a:rPr lang="tr-TR" sz="1600" b="0" kern="1200" dirty="0" smtClean="0">
              <a:solidFill>
                <a:schemeClr val="tx1"/>
              </a:solidFill>
              <a:latin typeface="Calibri" panose="020F0502020204030204" pitchFamily="34" charset="0"/>
              <a:cs typeface="Arial" panose="020B0604020202020204" pitchFamily="34" charset="0"/>
            </a:rPr>
            <a:t>Yaklaşık maliyetin tespiti</a:t>
          </a:r>
          <a:endParaRPr lang="tr-TR" sz="1600" b="0" kern="1200" dirty="0">
            <a:solidFill>
              <a:schemeClr val="tx1"/>
            </a:solidFill>
            <a:latin typeface="Calibri" panose="020F0502020204030204" pitchFamily="34" charset="0"/>
            <a:cs typeface="Arial" panose="020B0604020202020204" pitchFamily="34" charset="0"/>
          </a:endParaRPr>
        </a:p>
        <a:p>
          <a:pPr marL="171450" lvl="1" indent="-171450" algn="l" defTabSz="711200">
            <a:lnSpc>
              <a:spcPct val="90000"/>
            </a:lnSpc>
            <a:spcBef>
              <a:spcPct val="0"/>
            </a:spcBef>
            <a:spcAft>
              <a:spcPts val="600"/>
            </a:spcAft>
            <a:buChar char="••"/>
          </a:pPr>
          <a:r>
            <a:rPr lang="tr-TR" sz="1600" kern="1200" dirty="0">
              <a:latin typeface="Calibri" panose="020F0502020204030204" pitchFamily="34" charset="0"/>
              <a:cs typeface="Arial" panose="020B0604020202020204" pitchFamily="34" charset="0"/>
            </a:rPr>
            <a:t>İhale usulünün tespiti</a:t>
          </a:r>
        </a:p>
        <a:p>
          <a:pPr marL="171450" lvl="1" indent="-171450" algn="l" defTabSz="711200">
            <a:lnSpc>
              <a:spcPct val="90000"/>
            </a:lnSpc>
            <a:spcBef>
              <a:spcPct val="0"/>
            </a:spcBef>
            <a:spcAft>
              <a:spcPts val="600"/>
            </a:spcAft>
            <a:buChar char="••"/>
          </a:pPr>
          <a:r>
            <a:rPr lang="tr-TR" sz="1600" kern="1200" dirty="0">
              <a:latin typeface="Calibri" panose="020F0502020204030204" pitchFamily="34" charset="0"/>
              <a:cs typeface="Arial" panose="020B0604020202020204" pitchFamily="34" charset="0"/>
            </a:rPr>
            <a:t>İhale </a:t>
          </a:r>
          <a:r>
            <a:rPr lang="tr-TR" sz="1600" kern="1200" dirty="0" smtClean="0">
              <a:latin typeface="Calibri" panose="020F0502020204030204" pitchFamily="34" charset="0"/>
              <a:cs typeface="Arial" panose="020B0604020202020204" pitchFamily="34" charset="0"/>
            </a:rPr>
            <a:t>dokümanının  hazırlanması (EKAP)</a:t>
          </a:r>
          <a:endParaRPr lang="tr-TR" sz="1600" kern="1200" dirty="0">
            <a:latin typeface="Calibri" panose="020F0502020204030204" pitchFamily="34" charset="0"/>
            <a:cs typeface="Arial" panose="020B0604020202020204" pitchFamily="34" charset="0"/>
          </a:endParaRPr>
        </a:p>
      </dsp:txBody>
      <dsp:txXfrm>
        <a:off x="2534681" y="49"/>
        <a:ext cx="5386198" cy="1546256"/>
      </dsp:txXfrm>
    </dsp:sp>
    <dsp:sp modelId="{5B4FB22B-3F7C-439D-A337-1779D6CBBA47}">
      <dsp:nvSpPr>
        <dsp:cNvPr id="0" name=""/>
        <dsp:cNvSpPr/>
      </dsp:nvSpPr>
      <dsp:spPr>
        <a:xfrm>
          <a:off x="0" y="2323208"/>
          <a:ext cx="1980220" cy="97020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113792" tIns="40640" rIns="113792" bIns="40640" numCol="1" spcCol="1270" anchor="ctr" anchorCtr="0">
          <a:noAutofit/>
        </a:bodyPr>
        <a:lstStyle/>
        <a:p>
          <a:pPr lvl="0" algn="r" defTabSz="711200">
            <a:lnSpc>
              <a:spcPct val="90000"/>
            </a:lnSpc>
            <a:spcBef>
              <a:spcPct val="0"/>
            </a:spcBef>
            <a:spcAft>
              <a:spcPct val="35000"/>
            </a:spcAft>
          </a:pPr>
          <a:r>
            <a:rPr lang="tr-TR" sz="1600" b="1" kern="1200" dirty="0">
              <a:solidFill>
                <a:schemeClr val="bg2">
                  <a:lumMod val="50000"/>
                </a:schemeClr>
              </a:solidFill>
              <a:latin typeface="Arial" panose="020B0604020202020204" pitchFamily="34" charset="0"/>
              <a:cs typeface="Arial" panose="020B0604020202020204" pitchFamily="34" charset="0"/>
            </a:rPr>
            <a:t>İHALE SÜRECİ</a:t>
          </a:r>
        </a:p>
      </dsp:txBody>
      <dsp:txXfrm>
        <a:off x="0" y="2323208"/>
        <a:ext cx="1980220" cy="970200"/>
      </dsp:txXfrm>
    </dsp:sp>
    <dsp:sp modelId="{84512312-E8FA-4CAD-A6FF-4B4BAA02DFB6}">
      <dsp:nvSpPr>
        <dsp:cNvPr id="0" name=""/>
        <dsp:cNvSpPr/>
      </dsp:nvSpPr>
      <dsp:spPr>
        <a:xfrm>
          <a:off x="1980219" y="1807789"/>
          <a:ext cx="396044" cy="2001037"/>
        </a:xfrm>
        <a:prstGeom prst="leftBrace">
          <a:avLst>
            <a:gd name="adj1" fmla="val 35000"/>
            <a:gd name="adj2" fmla="val 50000"/>
          </a:avLst>
        </a:pr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47FA61-C005-434E-A1CD-DDAD6CB23B62}">
      <dsp:nvSpPr>
        <dsp:cNvPr id="0" name=""/>
        <dsp:cNvSpPr/>
      </dsp:nvSpPr>
      <dsp:spPr>
        <a:xfrm>
          <a:off x="2534681" y="1722705"/>
          <a:ext cx="5386198" cy="2171205"/>
        </a:xfrm>
        <a:prstGeom prst="rect">
          <a:avLst/>
        </a:prstGeom>
        <a:solidFill>
          <a:schemeClr val="bg2"/>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ts val="400"/>
            </a:spcAft>
            <a:buChar char="••"/>
          </a:pPr>
          <a:r>
            <a:rPr lang="tr-TR" sz="1600" kern="1200" dirty="0">
              <a:latin typeface="Calibri" panose="020F0502020204030204" pitchFamily="34" charset="0"/>
              <a:cs typeface="Arial" panose="020B0604020202020204" pitchFamily="34" charset="0"/>
            </a:rPr>
            <a:t>İhale onayının alınması</a:t>
          </a:r>
        </a:p>
        <a:p>
          <a:pPr marL="171450" lvl="1" indent="-171450" algn="l" defTabSz="711200">
            <a:lnSpc>
              <a:spcPct val="90000"/>
            </a:lnSpc>
            <a:spcBef>
              <a:spcPct val="0"/>
            </a:spcBef>
            <a:spcAft>
              <a:spcPts val="400"/>
            </a:spcAft>
            <a:buChar char="••"/>
          </a:pPr>
          <a:r>
            <a:rPr lang="tr-TR" sz="1600" kern="1200" dirty="0">
              <a:latin typeface="Calibri" panose="020F0502020204030204" pitchFamily="34" charset="0"/>
              <a:cs typeface="Arial" panose="020B0604020202020204" pitchFamily="34" charset="0"/>
            </a:rPr>
            <a:t>İhale komisyonunun </a:t>
          </a:r>
          <a:r>
            <a:rPr lang="tr-TR" sz="1600" kern="1200" dirty="0" smtClean="0">
              <a:latin typeface="Calibri" panose="020F0502020204030204" pitchFamily="34" charset="0"/>
              <a:cs typeface="Arial" panose="020B0604020202020204" pitchFamily="34" charset="0"/>
            </a:rPr>
            <a:t>kurulması</a:t>
          </a:r>
          <a:endParaRPr lang="tr-TR" sz="1600" kern="1200" dirty="0">
            <a:latin typeface="Calibri" panose="020F0502020204030204" pitchFamily="34" charset="0"/>
            <a:cs typeface="Arial" panose="020B0604020202020204" pitchFamily="34" charset="0"/>
          </a:endParaRPr>
        </a:p>
        <a:p>
          <a:pPr marL="171450" lvl="1" indent="-171450" algn="l" defTabSz="711200">
            <a:lnSpc>
              <a:spcPct val="90000"/>
            </a:lnSpc>
            <a:spcBef>
              <a:spcPct val="0"/>
            </a:spcBef>
            <a:spcAft>
              <a:spcPts val="400"/>
            </a:spcAft>
            <a:buChar char="••"/>
          </a:pPr>
          <a:r>
            <a:rPr lang="tr-TR" sz="1600" kern="1200" smtClean="0">
              <a:latin typeface="Calibri" panose="020F0502020204030204" pitchFamily="34" charset="0"/>
              <a:cs typeface="Arial" panose="020B0604020202020204" pitchFamily="34" charset="0"/>
            </a:rPr>
            <a:t>İhalenin ilanı (EKAP)</a:t>
          </a:r>
          <a:endParaRPr lang="tr-TR" sz="1600" kern="1200" dirty="0">
            <a:latin typeface="Calibri" panose="020F0502020204030204" pitchFamily="34" charset="0"/>
            <a:cs typeface="Arial" panose="020B0604020202020204" pitchFamily="34" charset="0"/>
          </a:endParaRPr>
        </a:p>
        <a:p>
          <a:pPr marL="171450" lvl="1" indent="-171450" algn="l" defTabSz="711200">
            <a:lnSpc>
              <a:spcPct val="90000"/>
            </a:lnSpc>
            <a:spcBef>
              <a:spcPct val="0"/>
            </a:spcBef>
            <a:spcAft>
              <a:spcPts val="400"/>
            </a:spcAft>
            <a:buChar char="••"/>
          </a:pPr>
          <a:r>
            <a:rPr lang="tr-TR" sz="1600" kern="1200" dirty="0">
              <a:latin typeface="Calibri" panose="020F0502020204030204" pitchFamily="34" charset="0"/>
              <a:cs typeface="Arial" panose="020B0604020202020204" pitchFamily="34" charset="0"/>
            </a:rPr>
            <a:t>İhale dokümanın </a:t>
          </a:r>
          <a:r>
            <a:rPr lang="tr-TR" sz="1600" kern="1200">
              <a:latin typeface="Calibri" panose="020F0502020204030204" pitchFamily="34" charset="0"/>
              <a:cs typeface="Arial" panose="020B0604020202020204" pitchFamily="34" charset="0"/>
            </a:rPr>
            <a:t>satın </a:t>
          </a:r>
          <a:r>
            <a:rPr lang="tr-TR" sz="1600" kern="1200" smtClean="0">
              <a:latin typeface="Calibri" panose="020F0502020204030204" pitchFamily="34" charset="0"/>
              <a:cs typeface="Arial" panose="020B0604020202020204" pitchFamily="34" charset="0"/>
            </a:rPr>
            <a:t>alınması (EKAP)</a:t>
          </a:r>
          <a:endParaRPr lang="tr-TR" sz="1600" kern="1200" dirty="0">
            <a:latin typeface="Calibri" panose="020F0502020204030204" pitchFamily="34" charset="0"/>
            <a:cs typeface="Arial" panose="020B0604020202020204" pitchFamily="34" charset="0"/>
          </a:endParaRPr>
        </a:p>
        <a:p>
          <a:pPr marL="171450" lvl="1" indent="-171450" algn="l" defTabSz="711200">
            <a:lnSpc>
              <a:spcPct val="90000"/>
            </a:lnSpc>
            <a:spcBef>
              <a:spcPct val="0"/>
            </a:spcBef>
            <a:spcAft>
              <a:spcPts val="400"/>
            </a:spcAft>
            <a:buChar char="••"/>
          </a:pPr>
          <a:r>
            <a:rPr lang="tr-TR" sz="1600" kern="1200" dirty="0">
              <a:latin typeface="Calibri" panose="020F0502020204030204" pitchFamily="34" charset="0"/>
              <a:cs typeface="Arial" panose="020B0604020202020204" pitchFamily="34" charset="0"/>
            </a:rPr>
            <a:t>Tekliflerin sunulması</a:t>
          </a:r>
        </a:p>
        <a:p>
          <a:pPr marL="171450" lvl="1" indent="-171450" algn="l" defTabSz="711200">
            <a:lnSpc>
              <a:spcPct val="90000"/>
            </a:lnSpc>
            <a:spcBef>
              <a:spcPct val="0"/>
            </a:spcBef>
            <a:spcAft>
              <a:spcPts val="400"/>
            </a:spcAft>
            <a:buChar char="••"/>
          </a:pPr>
          <a:r>
            <a:rPr lang="tr-TR" sz="1600" kern="1200">
              <a:latin typeface="Calibri" panose="020F0502020204030204" pitchFamily="34" charset="0"/>
              <a:cs typeface="Arial" panose="020B0604020202020204" pitchFamily="34" charset="0"/>
            </a:rPr>
            <a:t>Tekliflerin değerlendirilmesi,  ihalenin karara bağlanması</a:t>
          </a:r>
        </a:p>
        <a:p>
          <a:pPr marL="171450" lvl="1" indent="-171450" algn="l" defTabSz="711200">
            <a:lnSpc>
              <a:spcPct val="90000"/>
            </a:lnSpc>
            <a:spcBef>
              <a:spcPct val="0"/>
            </a:spcBef>
            <a:spcAft>
              <a:spcPts val="400"/>
            </a:spcAft>
            <a:buChar char="••"/>
          </a:pPr>
          <a:r>
            <a:rPr lang="tr-TR" sz="1600" kern="1200" dirty="0">
              <a:latin typeface="Calibri" panose="020F0502020204030204" pitchFamily="34" charset="0"/>
              <a:cs typeface="Arial" panose="020B0604020202020204" pitchFamily="34" charset="0"/>
            </a:rPr>
            <a:t>İhale sonucunun bildirilmesi ve sözleşme imzalanması</a:t>
          </a:r>
        </a:p>
      </dsp:txBody>
      <dsp:txXfrm>
        <a:off x="2534681" y="1722705"/>
        <a:ext cx="5386198" cy="2171205"/>
      </dsp:txXfrm>
    </dsp:sp>
    <dsp:sp modelId="{9342BB56-5827-4023-95EA-44662D75BB9E}">
      <dsp:nvSpPr>
        <dsp:cNvPr id="0" name=""/>
        <dsp:cNvSpPr/>
      </dsp:nvSpPr>
      <dsp:spPr>
        <a:xfrm>
          <a:off x="0" y="4070310"/>
          <a:ext cx="1980220" cy="97020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113792" tIns="40640" rIns="113792" bIns="40640" numCol="1" spcCol="1270" anchor="ctr" anchorCtr="0">
          <a:noAutofit/>
        </a:bodyPr>
        <a:lstStyle/>
        <a:p>
          <a:pPr lvl="0" algn="r" defTabSz="711200">
            <a:lnSpc>
              <a:spcPct val="90000"/>
            </a:lnSpc>
            <a:spcBef>
              <a:spcPct val="0"/>
            </a:spcBef>
            <a:spcAft>
              <a:spcPct val="35000"/>
            </a:spcAft>
          </a:pPr>
          <a:r>
            <a:rPr lang="tr-TR" sz="1600" b="1" kern="1200" dirty="0">
              <a:solidFill>
                <a:schemeClr val="accent4">
                  <a:lumMod val="75000"/>
                </a:schemeClr>
              </a:solidFill>
              <a:latin typeface="Arial" panose="020B0604020202020204" pitchFamily="34" charset="0"/>
              <a:cs typeface="Arial" panose="020B0604020202020204" pitchFamily="34" charset="0"/>
            </a:rPr>
            <a:t>SÖZLEŞME SÜRECİ</a:t>
          </a:r>
        </a:p>
      </dsp:txBody>
      <dsp:txXfrm>
        <a:off x="0" y="4070310"/>
        <a:ext cx="1980220" cy="970200"/>
      </dsp:txXfrm>
    </dsp:sp>
    <dsp:sp modelId="{726658A5-999A-4AB9-8F71-9425FECC7DD9}">
      <dsp:nvSpPr>
        <dsp:cNvPr id="0" name=""/>
        <dsp:cNvSpPr/>
      </dsp:nvSpPr>
      <dsp:spPr>
        <a:xfrm>
          <a:off x="1980219" y="4070310"/>
          <a:ext cx="396044" cy="970200"/>
        </a:xfrm>
        <a:prstGeom prst="leftBrace">
          <a:avLst>
            <a:gd name="adj1" fmla="val 35000"/>
            <a:gd name="adj2" fmla="val 50000"/>
          </a:avLst>
        </a:pr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62BDD9-B278-4EAE-8152-66F84A54F426}">
      <dsp:nvSpPr>
        <dsp:cNvPr id="0" name=""/>
        <dsp:cNvSpPr/>
      </dsp:nvSpPr>
      <dsp:spPr>
        <a:xfrm>
          <a:off x="2520279" y="4117942"/>
          <a:ext cx="5386198" cy="774636"/>
        </a:xfrm>
        <a:prstGeom prst="rect">
          <a:avLst/>
        </a:prstGeom>
        <a:solidFill>
          <a:schemeClr val="accent4">
            <a:lumMod val="20000"/>
            <a:lumOff val="8000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a:latin typeface="Calibri" panose="020F0502020204030204" pitchFamily="34" charset="0"/>
              <a:cs typeface="Arial" panose="020B0604020202020204" pitchFamily="34" charset="0"/>
            </a:rPr>
            <a:t>İşin yürütülmesi veya malın teslimi</a:t>
          </a:r>
        </a:p>
      </dsp:txBody>
      <dsp:txXfrm>
        <a:off x="2520279" y="4117942"/>
        <a:ext cx="5386198" cy="7746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2787BE-3181-4C46-848D-71BA7E7F8F57}">
      <dsp:nvSpPr>
        <dsp:cNvPr id="0" name=""/>
        <dsp:cNvSpPr/>
      </dsp:nvSpPr>
      <dsp:spPr>
        <a:xfrm>
          <a:off x="6898" y="115539"/>
          <a:ext cx="2061861" cy="1353096"/>
        </a:xfrm>
        <a:prstGeom prst="roundRect">
          <a:avLst>
            <a:gd name="adj" fmla="val 10000"/>
          </a:avLst>
        </a:prstGeom>
        <a:gradFill rotWithShape="0">
          <a:gsLst>
            <a:gs pos="0">
              <a:schemeClr val="accent3">
                <a:shade val="50000"/>
                <a:hueOff val="0"/>
                <a:satOff val="0"/>
                <a:lumOff val="0"/>
                <a:alphaOff val="0"/>
                <a:tint val="92000"/>
                <a:satMod val="170000"/>
              </a:schemeClr>
            </a:gs>
            <a:gs pos="15000">
              <a:schemeClr val="accent3">
                <a:shade val="50000"/>
                <a:hueOff val="0"/>
                <a:satOff val="0"/>
                <a:lumOff val="0"/>
                <a:alphaOff val="0"/>
                <a:tint val="92000"/>
                <a:shade val="99000"/>
                <a:satMod val="170000"/>
              </a:schemeClr>
            </a:gs>
            <a:gs pos="62000">
              <a:schemeClr val="accent3">
                <a:shade val="50000"/>
                <a:hueOff val="0"/>
                <a:satOff val="0"/>
                <a:lumOff val="0"/>
                <a:alphaOff val="0"/>
                <a:tint val="96000"/>
                <a:shade val="80000"/>
                <a:satMod val="170000"/>
              </a:schemeClr>
            </a:gs>
            <a:gs pos="97000">
              <a:schemeClr val="accent3">
                <a:shade val="50000"/>
                <a:hueOff val="0"/>
                <a:satOff val="0"/>
                <a:lumOff val="0"/>
                <a:alphaOff val="0"/>
                <a:tint val="98000"/>
                <a:shade val="63000"/>
                <a:satMod val="170000"/>
              </a:schemeClr>
            </a:gs>
            <a:gs pos="100000">
              <a:schemeClr val="accent3">
                <a:shade val="50000"/>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3">
              <a:shade val="50000"/>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kern="1200" dirty="0" smtClean="0">
              <a:latin typeface="Calibri" panose="020F0502020204030204" pitchFamily="34" charset="0"/>
            </a:rPr>
            <a:t>Onay belgesi </a:t>
          </a:r>
          <a:endParaRPr lang="tr-TR" sz="2000" kern="1200" dirty="0">
            <a:latin typeface="Calibri" panose="020F0502020204030204" pitchFamily="34" charset="0"/>
          </a:endParaRPr>
        </a:p>
      </dsp:txBody>
      <dsp:txXfrm>
        <a:off x="46529" y="155170"/>
        <a:ext cx="1982599" cy="1273834"/>
      </dsp:txXfrm>
    </dsp:sp>
    <dsp:sp modelId="{06CD1AA0-3357-4F9B-96A6-6F8E7E548265}">
      <dsp:nvSpPr>
        <dsp:cNvPr id="0" name=""/>
        <dsp:cNvSpPr/>
      </dsp:nvSpPr>
      <dsp:spPr>
        <a:xfrm>
          <a:off x="2274946" y="536417"/>
          <a:ext cx="437114" cy="511341"/>
        </a:xfrm>
        <a:prstGeom prst="rightArrow">
          <a:avLst>
            <a:gd name="adj1" fmla="val 60000"/>
            <a:gd name="adj2" fmla="val 50000"/>
          </a:avLst>
        </a:prstGeom>
        <a:gradFill rotWithShape="0">
          <a:gsLst>
            <a:gs pos="0">
              <a:schemeClr val="accent3">
                <a:shade val="90000"/>
                <a:hueOff val="0"/>
                <a:satOff val="0"/>
                <a:lumOff val="0"/>
                <a:alphaOff val="0"/>
                <a:tint val="92000"/>
                <a:satMod val="170000"/>
              </a:schemeClr>
            </a:gs>
            <a:gs pos="15000">
              <a:schemeClr val="accent3">
                <a:shade val="90000"/>
                <a:hueOff val="0"/>
                <a:satOff val="0"/>
                <a:lumOff val="0"/>
                <a:alphaOff val="0"/>
                <a:tint val="92000"/>
                <a:shade val="99000"/>
                <a:satMod val="170000"/>
              </a:schemeClr>
            </a:gs>
            <a:gs pos="62000">
              <a:schemeClr val="accent3">
                <a:shade val="90000"/>
                <a:hueOff val="0"/>
                <a:satOff val="0"/>
                <a:lumOff val="0"/>
                <a:alphaOff val="0"/>
                <a:tint val="96000"/>
                <a:shade val="80000"/>
                <a:satMod val="170000"/>
              </a:schemeClr>
            </a:gs>
            <a:gs pos="97000">
              <a:schemeClr val="accent3">
                <a:shade val="90000"/>
                <a:hueOff val="0"/>
                <a:satOff val="0"/>
                <a:lumOff val="0"/>
                <a:alphaOff val="0"/>
                <a:tint val="98000"/>
                <a:shade val="63000"/>
                <a:satMod val="170000"/>
              </a:schemeClr>
            </a:gs>
            <a:gs pos="100000">
              <a:schemeClr val="accent3">
                <a:shade val="90000"/>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3">
              <a:shade val="90000"/>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tr-TR" sz="2300" kern="1200"/>
        </a:p>
      </dsp:txBody>
      <dsp:txXfrm>
        <a:off x="2274946" y="638685"/>
        <a:ext cx="305980" cy="306805"/>
      </dsp:txXfrm>
    </dsp:sp>
    <dsp:sp modelId="{B490F34E-CC4C-4AD0-830D-98F7248F5152}">
      <dsp:nvSpPr>
        <dsp:cNvPr id="0" name=""/>
        <dsp:cNvSpPr/>
      </dsp:nvSpPr>
      <dsp:spPr>
        <a:xfrm>
          <a:off x="2893505" y="115539"/>
          <a:ext cx="2061861" cy="1353096"/>
        </a:xfrm>
        <a:prstGeom prst="roundRect">
          <a:avLst>
            <a:gd name="adj" fmla="val 10000"/>
          </a:avLst>
        </a:prstGeom>
        <a:gradFill rotWithShape="0">
          <a:gsLst>
            <a:gs pos="100000">
              <a:schemeClr val="accent3">
                <a:lumMod val="75000"/>
              </a:schemeClr>
            </a:gs>
            <a:gs pos="100000">
              <a:schemeClr val="accent3">
                <a:shade val="50000"/>
                <a:hueOff val="416837"/>
                <a:satOff val="-24401"/>
                <a:lumOff val="32829"/>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3">
              <a:shade val="50000"/>
              <a:hueOff val="10165"/>
              <a:satOff val="-15649"/>
              <a:lumOff val="30495"/>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kern="1200" dirty="0" smtClean="0">
              <a:latin typeface="Calibri" panose="020F0502020204030204" pitchFamily="34" charset="0"/>
            </a:rPr>
            <a:t>Piyasa fiyat araştırması</a:t>
          </a:r>
          <a:endParaRPr lang="tr-TR" sz="2000" kern="1200" dirty="0">
            <a:latin typeface="Calibri" panose="020F0502020204030204" pitchFamily="34" charset="0"/>
          </a:endParaRPr>
        </a:p>
      </dsp:txBody>
      <dsp:txXfrm>
        <a:off x="2933136" y="155170"/>
        <a:ext cx="1982599" cy="1273834"/>
      </dsp:txXfrm>
    </dsp:sp>
    <dsp:sp modelId="{F6FC88AB-CBC7-4643-A742-CA4D426D2ED0}">
      <dsp:nvSpPr>
        <dsp:cNvPr id="0" name=""/>
        <dsp:cNvSpPr/>
      </dsp:nvSpPr>
      <dsp:spPr>
        <a:xfrm>
          <a:off x="5161553" y="536417"/>
          <a:ext cx="437114" cy="511341"/>
        </a:xfrm>
        <a:prstGeom prst="rightArrow">
          <a:avLst>
            <a:gd name="adj1" fmla="val 60000"/>
            <a:gd name="adj2" fmla="val 50000"/>
          </a:avLst>
        </a:prstGeom>
        <a:gradFill rotWithShape="0">
          <a:gsLst>
            <a:gs pos="0">
              <a:schemeClr val="accent3">
                <a:shade val="90000"/>
                <a:hueOff val="15476"/>
                <a:satOff val="-21922"/>
                <a:lumOff val="37025"/>
                <a:alphaOff val="0"/>
                <a:tint val="92000"/>
                <a:satMod val="170000"/>
              </a:schemeClr>
            </a:gs>
            <a:gs pos="15000">
              <a:schemeClr val="accent3">
                <a:shade val="90000"/>
                <a:hueOff val="15476"/>
                <a:satOff val="-21922"/>
                <a:lumOff val="37025"/>
                <a:alphaOff val="0"/>
                <a:tint val="92000"/>
                <a:shade val="99000"/>
                <a:satMod val="170000"/>
              </a:schemeClr>
            </a:gs>
            <a:gs pos="62000">
              <a:schemeClr val="accent3">
                <a:shade val="90000"/>
                <a:hueOff val="15476"/>
                <a:satOff val="-21922"/>
                <a:lumOff val="37025"/>
                <a:alphaOff val="0"/>
                <a:tint val="96000"/>
                <a:shade val="80000"/>
                <a:satMod val="170000"/>
              </a:schemeClr>
            </a:gs>
            <a:gs pos="97000">
              <a:schemeClr val="accent3">
                <a:shade val="90000"/>
                <a:hueOff val="15476"/>
                <a:satOff val="-21922"/>
                <a:lumOff val="37025"/>
                <a:alphaOff val="0"/>
                <a:tint val="98000"/>
                <a:shade val="63000"/>
                <a:satMod val="170000"/>
              </a:schemeClr>
            </a:gs>
            <a:gs pos="100000">
              <a:schemeClr val="accent3">
                <a:shade val="90000"/>
                <a:hueOff val="15476"/>
                <a:satOff val="-21922"/>
                <a:lumOff val="37025"/>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3">
              <a:shade val="90000"/>
              <a:hueOff val="15476"/>
              <a:satOff val="-21922"/>
              <a:lumOff val="37025"/>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tr-TR" sz="2300" kern="1200"/>
        </a:p>
      </dsp:txBody>
      <dsp:txXfrm>
        <a:off x="5161553" y="638685"/>
        <a:ext cx="305980" cy="306805"/>
      </dsp:txXfrm>
    </dsp:sp>
    <dsp:sp modelId="{90F6878F-8F69-4C01-AA0C-0B25F8BE28BC}">
      <dsp:nvSpPr>
        <dsp:cNvPr id="0" name=""/>
        <dsp:cNvSpPr/>
      </dsp:nvSpPr>
      <dsp:spPr>
        <a:xfrm>
          <a:off x="5780111" y="115539"/>
          <a:ext cx="2061861" cy="1353096"/>
        </a:xfrm>
        <a:prstGeom prst="roundRect">
          <a:avLst>
            <a:gd name="adj" fmla="val 10000"/>
          </a:avLst>
        </a:prstGeom>
        <a:gradFill rotWithShape="0">
          <a:gsLst>
            <a:gs pos="6000">
              <a:schemeClr val="accent3">
                <a:lumMod val="50000"/>
              </a:schemeClr>
            </a:gs>
            <a:gs pos="100000">
              <a:schemeClr val="bg2">
                <a:lumMod val="2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3">
              <a:shade val="50000"/>
              <a:hueOff val="10165"/>
              <a:satOff val="-15649"/>
              <a:lumOff val="30495"/>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kern="1200" dirty="0" smtClean="0">
              <a:latin typeface="Calibri" panose="020F0502020204030204" pitchFamily="34" charset="0"/>
            </a:rPr>
            <a:t>Harcama yetkilisinin onayına sunulması</a:t>
          </a:r>
          <a:endParaRPr lang="tr-TR" sz="2000" kern="1200" dirty="0">
            <a:latin typeface="Calibri" panose="020F0502020204030204" pitchFamily="34" charset="0"/>
          </a:endParaRPr>
        </a:p>
      </dsp:txBody>
      <dsp:txXfrm>
        <a:off x="5819742" y="155170"/>
        <a:ext cx="1982599" cy="1273834"/>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diagrams.loki3.com/BracketList+Icon">
  <dgm:title val="Dikey Köşeli Ayraç Listesi"/>
  <dgm:desc val="Gruplandırılmış bilgi bloklarını göstermek için kullanın.  Uzun Düzey 2 metinlerinde kullanışlı olur."/>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pPr>
              <a:defRPr/>
            </a:pPr>
            <a:endParaRPr lang="tr-TR"/>
          </a:p>
        </p:txBody>
      </p:sp>
      <p:sp>
        <p:nvSpPr>
          <p:cNvPr id="3" name="2 Veri Yer Tutucusu"/>
          <p:cNvSpPr>
            <a:spLocks noGrp="1"/>
          </p:cNvSpPr>
          <p:nvPr>
            <p:ph type="dt" sz="quarter" idx="1"/>
          </p:nvPr>
        </p:nvSpPr>
        <p:spPr>
          <a:xfrm>
            <a:off x="3849688" y="0"/>
            <a:ext cx="2946400" cy="493713"/>
          </a:xfrm>
          <a:prstGeom prst="rect">
            <a:avLst/>
          </a:prstGeom>
        </p:spPr>
        <p:txBody>
          <a:bodyPr vert="horz" lIns="91440" tIns="45720" rIns="91440" bIns="45720" rtlCol="0"/>
          <a:lstStyle>
            <a:lvl1pPr algn="r">
              <a:defRPr sz="1200"/>
            </a:lvl1pPr>
          </a:lstStyle>
          <a:p>
            <a:pPr>
              <a:defRPr/>
            </a:pPr>
            <a:fld id="{6FAE8CE8-3185-4097-A141-E70F0BBCF860}" type="datetimeFigureOut">
              <a:rPr lang="tr-TR"/>
              <a:pPr>
                <a:defRPr/>
              </a:pPr>
              <a:t>06.12.2019</a:t>
            </a:fld>
            <a:endParaRPr lang="tr-TR"/>
          </a:p>
        </p:txBody>
      </p:sp>
      <p:sp>
        <p:nvSpPr>
          <p:cNvPr id="4" name="3 Altbilgi Yer Tutucusu"/>
          <p:cNvSpPr>
            <a:spLocks noGrp="1"/>
          </p:cNvSpPr>
          <p:nvPr>
            <p:ph type="ftr" sz="quarter" idx="2"/>
          </p:nvPr>
        </p:nvSpPr>
        <p:spPr>
          <a:xfrm>
            <a:off x="0" y="9378950"/>
            <a:ext cx="2946400" cy="493713"/>
          </a:xfrm>
          <a:prstGeom prst="rect">
            <a:avLst/>
          </a:prstGeom>
        </p:spPr>
        <p:txBody>
          <a:bodyPr vert="horz" lIns="91440" tIns="45720" rIns="91440" bIns="45720" rtlCol="0" anchor="b"/>
          <a:lstStyle>
            <a:lvl1pPr algn="l">
              <a:defRPr sz="1200"/>
            </a:lvl1pPr>
          </a:lstStyle>
          <a:p>
            <a:pPr>
              <a:defRPr/>
            </a:pPr>
            <a:endParaRPr lang="tr-TR"/>
          </a:p>
        </p:txBody>
      </p:sp>
      <p:sp>
        <p:nvSpPr>
          <p:cNvPr id="5" name="4 Slayt Numarası Yer Tutucusu"/>
          <p:cNvSpPr>
            <a:spLocks noGrp="1"/>
          </p:cNvSpPr>
          <p:nvPr>
            <p:ph type="sldNum" sz="quarter" idx="3"/>
          </p:nvPr>
        </p:nvSpPr>
        <p:spPr>
          <a:xfrm>
            <a:off x="3849688" y="9378950"/>
            <a:ext cx="2946400" cy="493713"/>
          </a:xfrm>
          <a:prstGeom prst="rect">
            <a:avLst/>
          </a:prstGeom>
        </p:spPr>
        <p:txBody>
          <a:bodyPr vert="horz" lIns="91440" tIns="45720" rIns="91440" bIns="45720" rtlCol="0" anchor="b"/>
          <a:lstStyle>
            <a:lvl1pPr algn="r">
              <a:defRPr sz="1200"/>
            </a:lvl1pPr>
          </a:lstStyle>
          <a:p>
            <a:pPr>
              <a:defRPr/>
            </a:pPr>
            <a:fld id="{83B86785-F6FC-4DB0-A924-CF0764700806}" type="slidenum">
              <a:rPr lang="tr-TR"/>
              <a:pPr>
                <a:defRPr/>
              </a:pPr>
              <a:t>‹#›</a:t>
            </a:fld>
            <a:endParaRPr lang="tr-TR"/>
          </a:p>
        </p:txBody>
      </p:sp>
    </p:spTree>
    <p:extLst>
      <p:ext uri="{BB962C8B-B14F-4D97-AF65-F5344CB8AC3E}">
        <p14:creationId xmlns:p14="http://schemas.microsoft.com/office/powerpoint/2010/main" val="10239841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pPr>
              <a:defRPr/>
            </a:pPr>
            <a:endParaRPr lang="tr-TR"/>
          </a:p>
        </p:txBody>
      </p:sp>
      <p:sp>
        <p:nvSpPr>
          <p:cNvPr id="3" name="2 Veri Yer Tutucusu"/>
          <p:cNvSpPr>
            <a:spLocks noGrp="1"/>
          </p:cNvSpPr>
          <p:nvPr>
            <p:ph type="dt" idx="1"/>
          </p:nvPr>
        </p:nvSpPr>
        <p:spPr>
          <a:xfrm>
            <a:off x="3849688" y="0"/>
            <a:ext cx="2946400" cy="493713"/>
          </a:xfrm>
          <a:prstGeom prst="rect">
            <a:avLst/>
          </a:prstGeom>
        </p:spPr>
        <p:txBody>
          <a:bodyPr vert="horz" lIns="91440" tIns="45720" rIns="91440" bIns="45720" rtlCol="0"/>
          <a:lstStyle>
            <a:lvl1pPr algn="r">
              <a:defRPr sz="1200"/>
            </a:lvl1pPr>
          </a:lstStyle>
          <a:p>
            <a:pPr>
              <a:defRPr/>
            </a:pPr>
            <a:fld id="{B3845C61-1330-45E7-A725-A14E87E7FC7F}" type="datetimeFigureOut">
              <a:rPr lang="tr-TR"/>
              <a:pPr>
                <a:defRPr/>
              </a:pPr>
              <a:t>06.12.2019</a:t>
            </a:fld>
            <a:endParaRPr lang="tr-TR"/>
          </a:p>
        </p:txBody>
      </p:sp>
      <p:sp>
        <p:nvSpPr>
          <p:cNvPr id="4" name="3 Slayt Görüntüsü Yer Tutucusu"/>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pPr lvl="0"/>
            <a:endParaRPr lang="tr-TR" noProof="0" smtClean="0"/>
          </a:p>
        </p:txBody>
      </p:sp>
      <p:sp>
        <p:nvSpPr>
          <p:cNvPr id="5" name="4 Not Yer Tutucusu"/>
          <p:cNvSpPr>
            <a:spLocks noGrp="1"/>
          </p:cNvSpPr>
          <p:nvPr>
            <p:ph type="body" sz="quarter" idx="3"/>
          </p:nvPr>
        </p:nvSpPr>
        <p:spPr>
          <a:xfrm>
            <a:off x="679450" y="4691063"/>
            <a:ext cx="5438775" cy="4443412"/>
          </a:xfrm>
          <a:prstGeom prst="rect">
            <a:avLst/>
          </a:prstGeom>
        </p:spPr>
        <p:txBody>
          <a:bodyPr vert="horz" lIns="91440" tIns="45720" rIns="91440" bIns="45720" rtlCol="0">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p>
        </p:txBody>
      </p:sp>
      <p:sp>
        <p:nvSpPr>
          <p:cNvPr id="6" name="5 Altbilgi Yer Tutucusu"/>
          <p:cNvSpPr>
            <a:spLocks noGrp="1"/>
          </p:cNvSpPr>
          <p:nvPr>
            <p:ph type="ftr" sz="quarter" idx="4"/>
          </p:nvPr>
        </p:nvSpPr>
        <p:spPr>
          <a:xfrm>
            <a:off x="0" y="9378950"/>
            <a:ext cx="2946400" cy="493713"/>
          </a:xfrm>
          <a:prstGeom prst="rect">
            <a:avLst/>
          </a:prstGeom>
        </p:spPr>
        <p:txBody>
          <a:bodyPr vert="horz" lIns="91440" tIns="45720" rIns="91440" bIns="45720" rtlCol="0" anchor="b"/>
          <a:lstStyle>
            <a:lvl1pPr algn="l">
              <a:defRPr sz="1200"/>
            </a:lvl1pPr>
          </a:lstStyle>
          <a:p>
            <a:pPr>
              <a:defRPr/>
            </a:pPr>
            <a:endParaRPr lang="tr-TR"/>
          </a:p>
        </p:txBody>
      </p:sp>
      <p:sp>
        <p:nvSpPr>
          <p:cNvPr id="7" name="6 Slayt Numarası Yer Tutucusu"/>
          <p:cNvSpPr>
            <a:spLocks noGrp="1"/>
          </p:cNvSpPr>
          <p:nvPr>
            <p:ph type="sldNum" sz="quarter" idx="5"/>
          </p:nvPr>
        </p:nvSpPr>
        <p:spPr>
          <a:xfrm>
            <a:off x="3849688" y="9378950"/>
            <a:ext cx="2946400" cy="493713"/>
          </a:xfrm>
          <a:prstGeom prst="rect">
            <a:avLst/>
          </a:prstGeom>
        </p:spPr>
        <p:txBody>
          <a:bodyPr vert="horz" lIns="91440" tIns="45720" rIns="91440" bIns="45720" rtlCol="0" anchor="b"/>
          <a:lstStyle>
            <a:lvl1pPr algn="r">
              <a:defRPr sz="1200"/>
            </a:lvl1pPr>
          </a:lstStyle>
          <a:p>
            <a:pPr>
              <a:defRPr/>
            </a:pPr>
            <a:fld id="{B887359D-0A5A-4D97-9A8F-80B98AB0D847}" type="slidenum">
              <a:rPr lang="tr-TR"/>
              <a:pPr>
                <a:defRPr/>
              </a:pPr>
              <a:t>‹#›</a:t>
            </a:fld>
            <a:endParaRPr lang="tr-TR"/>
          </a:p>
        </p:txBody>
      </p:sp>
    </p:spTree>
    <p:extLst>
      <p:ext uri="{BB962C8B-B14F-4D97-AF65-F5344CB8AC3E}">
        <p14:creationId xmlns:p14="http://schemas.microsoft.com/office/powerpoint/2010/main" val="27004521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smtClean="0"/>
          </a:p>
          <a:p>
            <a:endParaRPr lang="tr-TR" dirty="0" smtClean="0"/>
          </a:p>
          <a:p>
            <a:endParaRPr lang="tr-TR" dirty="0" smtClean="0"/>
          </a:p>
          <a:p>
            <a:endParaRPr lang="tr-TR" dirty="0" smtClean="0"/>
          </a:p>
          <a:p>
            <a:endParaRPr lang="tr-TR" dirty="0"/>
          </a:p>
        </p:txBody>
      </p:sp>
    </p:spTree>
    <p:extLst>
      <p:ext uri="{BB962C8B-B14F-4D97-AF65-F5344CB8AC3E}">
        <p14:creationId xmlns:p14="http://schemas.microsoft.com/office/powerpoint/2010/main" val="1691461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TextEdit="1"/>
          </p:cNvSpPr>
          <p:nvPr>
            <p:ph type="sldImg"/>
          </p:nvPr>
        </p:nvSpPr>
        <p:spPr bwMode="auto">
          <a:xfrm>
            <a:off x="931863" y="741363"/>
            <a:ext cx="4935537" cy="3702050"/>
          </a:xfrm>
          <a:noFill/>
          <a:ln>
            <a:solidFill>
              <a:srgbClr val="000000"/>
            </a:solidFill>
            <a:miter lim="800000"/>
            <a:headEnd/>
            <a:tailEnd/>
          </a:ln>
        </p:spPr>
      </p:sp>
      <p:sp>
        <p:nvSpPr>
          <p:cNvPr id="60419" name="Rectangle 3"/>
          <p:cNvSpPr>
            <a:spLocks noGrp="1"/>
          </p:cNvSpPr>
          <p:nvPr>
            <p:ph type="body" idx="1"/>
          </p:nvPr>
        </p:nvSpPr>
        <p:spPr bwMode="auto">
          <a:noFill/>
        </p:spPr>
        <p:txBody>
          <a:bodyPr/>
          <a:lstStyle/>
          <a:p>
            <a:pPr eaLnBrk="1" hangingPunct="1"/>
            <a:endParaRPr lang="tr-TR"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ayt Görüntüsü Yer Tutucus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tr-TR" altLang="tr-TR" smtClean="0"/>
          </a:p>
        </p:txBody>
      </p:sp>
      <p:sp>
        <p:nvSpPr>
          <p:cNvPr id="128004"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011D0BB-61AB-4B04-B0BB-A8C458DF51CC}" type="slidenum">
              <a:rPr lang="tr-TR" altLang="tr-TR" smtClean="0"/>
              <a:pPr eaLnBrk="1" hangingPunct="1"/>
              <a:t>10</a:t>
            </a:fld>
            <a:endParaRPr lang="tr-TR" alt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normAutofit fontScale="55000" lnSpcReduction="20000"/>
          </a:bodyPr>
          <a:lstStyle/>
          <a:p>
            <a:r>
              <a:rPr lang="tr-TR" b="1" dirty="0" smtClean="0">
                <a:solidFill>
                  <a:srgbClr val="CC0000"/>
                </a:solidFill>
              </a:rPr>
              <a:t>SAYDAMLIK</a:t>
            </a:r>
            <a:r>
              <a:rPr lang="tr-TR" dirty="0" smtClean="0"/>
              <a:t>: </a:t>
            </a:r>
          </a:p>
          <a:p>
            <a:r>
              <a:rPr lang="tr-TR" dirty="0" smtClean="0"/>
              <a:t>İlan - yeterlik kriterleri vs. açık olması,</a:t>
            </a:r>
          </a:p>
          <a:p>
            <a:r>
              <a:rPr lang="tr-TR" dirty="0" smtClean="0"/>
              <a:t>İhale saati itibariyle kaç adet teklif verildiği hazır bulunanlar huzurunda duyurulur.</a:t>
            </a:r>
          </a:p>
          <a:p>
            <a:r>
              <a:rPr lang="tr-TR" dirty="0" smtClean="0"/>
              <a:t>Zarflar hazır bulunanlar huzurunda açılır. Belgelerin eksik olup olmadığına bakılır. </a:t>
            </a:r>
          </a:p>
          <a:p>
            <a:r>
              <a:rPr lang="tr-TR" dirty="0" smtClean="0"/>
              <a:t>Teklif mektubunun - geçici teminatın usulüne uygunluğuna bakılır.</a:t>
            </a:r>
          </a:p>
          <a:p>
            <a:r>
              <a:rPr lang="tr-TR" dirty="0" smtClean="0"/>
              <a:t>Kesinleşen ihale kararı bildirilir.</a:t>
            </a:r>
          </a:p>
          <a:p>
            <a:r>
              <a:rPr lang="tr-TR" dirty="0" smtClean="0"/>
              <a:t>İhale sonucu kamu ihale bülteninde ilan edilir.</a:t>
            </a:r>
          </a:p>
          <a:p>
            <a:endParaRPr lang="tr-TR" dirty="0" smtClean="0"/>
          </a:p>
          <a:p>
            <a:r>
              <a:rPr lang="tr-TR" b="1" dirty="0" smtClean="0"/>
              <a:t>REKABET:</a:t>
            </a:r>
            <a:r>
              <a:rPr lang="tr-TR" baseline="0" dirty="0" smtClean="0"/>
              <a:t> </a:t>
            </a:r>
          </a:p>
          <a:p>
            <a:r>
              <a:rPr lang="tr-TR" baseline="0" dirty="0" smtClean="0"/>
              <a:t>İhale rekabete açık olacak.</a:t>
            </a:r>
          </a:p>
          <a:p>
            <a:r>
              <a:rPr lang="tr-TR" baseline="0" dirty="0" smtClean="0"/>
              <a:t>Katılımı genişletmeye yönelik düzenleme yapılacak.</a:t>
            </a:r>
          </a:p>
          <a:p>
            <a:r>
              <a:rPr lang="tr-TR" baseline="0" dirty="0" smtClean="0"/>
              <a:t>İhalelerde anlaşmalı-danışıklı tekliflerin önüne geçilecek.</a:t>
            </a:r>
          </a:p>
          <a:p>
            <a:endParaRPr lang="tr-TR" baseline="0" dirty="0" smtClean="0"/>
          </a:p>
          <a:p>
            <a:r>
              <a:rPr lang="tr-TR" b="1" baseline="0" dirty="0" smtClean="0"/>
              <a:t>EŞİTLİK: (Eşit Muamele İlkesi)</a:t>
            </a:r>
            <a:r>
              <a:rPr lang="tr-TR" baseline="0" dirty="0" smtClean="0"/>
              <a:t> </a:t>
            </a:r>
          </a:p>
          <a:p>
            <a:r>
              <a:rPr lang="tr-TR" baseline="0" dirty="0" smtClean="0"/>
              <a:t>Tüm isteklilere eşit davranılacak.</a:t>
            </a:r>
          </a:p>
          <a:p>
            <a:r>
              <a:rPr lang="tr-TR" baseline="0" dirty="0" smtClean="0"/>
              <a:t>Kurallar tüm istekliler için aynı olacak.</a:t>
            </a:r>
          </a:p>
          <a:p>
            <a:r>
              <a:rPr lang="tr-TR" baseline="0" dirty="0" smtClean="0"/>
              <a:t>İncelemenin kapsamı…</a:t>
            </a:r>
          </a:p>
          <a:p>
            <a:endParaRPr lang="tr-TR" baseline="0" dirty="0" smtClean="0"/>
          </a:p>
          <a:p>
            <a:r>
              <a:rPr lang="tr-TR" b="1" baseline="0" dirty="0" smtClean="0"/>
              <a:t>GÜVENİLİRLİK:</a:t>
            </a:r>
            <a:r>
              <a:rPr lang="tr-TR" baseline="0" dirty="0" smtClean="0"/>
              <a:t> </a:t>
            </a:r>
          </a:p>
          <a:p>
            <a:r>
              <a:rPr lang="tr-TR" baseline="0" dirty="0" smtClean="0"/>
              <a:t>İdarenin istekliler nezdinde güvenilir olması gerekmektedir.</a:t>
            </a:r>
          </a:p>
          <a:p>
            <a:r>
              <a:rPr lang="tr-TR" dirty="0" smtClean="0"/>
              <a:t>İlanın</a:t>
            </a:r>
            <a:r>
              <a:rPr lang="tr-TR" baseline="0" dirty="0" smtClean="0"/>
              <a:t> ve ihale dokümanının değiştirilmemesi güvenilirlik ilkesi kapsamında değerlendirilebilir.</a:t>
            </a:r>
          </a:p>
          <a:p>
            <a:endParaRPr lang="tr-TR" baseline="0" dirty="0" smtClean="0"/>
          </a:p>
          <a:p>
            <a:r>
              <a:rPr lang="tr-TR" b="1" baseline="0" dirty="0" smtClean="0"/>
              <a:t>GİZLİLİK:</a:t>
            </a:r>
            <a:r>
              <a:rPr lang="tr-TR" baseline="0" dirty="0" smtClean="0"/>
              <a:t> </a:t>
            </a:r>
          </a:p>
          <a:p>
            <a:r>
              <a:rPr lang="tr-TR" baseline="0" dirty="0" smtClean="0"/>
              <a:t>İhale sürecine ilişkin işlemler gizli tutulmalıdır.</a:t>
            </a:r>
          </a:p>
          <a:p>
            <a:r>
              <a:rPr lang="tr-TR" baseline="0" dirty="0" smtClean="0"/>
              <a:t>İhale süreci ile ilgisi olmayan kişilere bu bilgiler verilmemelidir.</a:t>
            </a:r>
          </a:p>
          <a:p>
            <a:r>
              <a:rPr lang="tr-TR" baseline="0" dirty="0" smtClean="0"/>
              <a:t>Yaklaşık maliyetin gizliliği bu ilke kapsamında değerlendirilebilir.</a:t>
            </a:r>
          </a:p>
          <a:p>
            <a:endParaRPr lang="tr-TR" baseline="0" dirty="0" smtClean="0"/>
          </a:p>
          <a:p>
            <a:r>
              <a:rPr lang="tr-TR" b="1" baseline="0" dirty="0" smtClean="0"/>
              <a:t>KAMUOYU DENETİMİ:</a:t>
            </a:r>
          </a:p>
          <a:p>
            <a:r>
              <a:rPr lang="tr-TR" baseline="0" dirty="0" smtClean="0"/>
              <a:t>İhale sürecine ilişkin işlemler kamuoyu denetimine açık olmalıdır.</a:t>
            </a:r>
          </a:p>
          <a:p>
            <a:endParaRPr lang="tr-TR" baseline="0" dirty="0" smtClean="0"/>
          </a:p>
          <a:p>
            <a:r>
              <a:rPr lang="tr-TR" b="1" baseline="0" dirty="0" smtClean="0"/>
              <a:t>İHTİYAÇLARIN UYGUN ŞARTLARDA ve ZAMANINDA KARŞILANMASI:</a:t>
            </a:r>
          </a:p>
          <a:p>
            <a:r>
              <a:rPr lang="tr-TR" baseline="0" dirty="0" smtClean="0"/>
              <a:t>İdareler ihtiyaçlarını zamanında karşılamak zorundadır.</a:t>
            </a:r>
          </a:p>
          <a:p>
            <a:r>
              <a:rPr lang="tr-TR" baseline="0" dirty="0" smtClean="0"/>
              <a:t>Bu çerçevede ihtiyaçlar zamanında karşılanabilmesi için o günün şartlarında en uygun şekilde alımın yapılması gerekir.</a:t>
            </a:r>
          </a:p>
          <a:p>
            <a:r>
              <a:rPr lang="tr-TR" baseline="0" dirty="0" smtClean="0"/>
              <a:t>Söz konusu husus rekabet ilkesi ile çelişebilir.</a:t>
            </a:r>
          </a:p>
          <a:p>
            <a:endParaRPr lang="tr-TR" baseline="0" dirty="0" smtClean="0"/>
          </a:p>
          <a:p>
            <a:r>
              <a:rPr lang="tr-TR" b="1" baseline="0" dirty="0" smtClean="0"/>
              <a:t>KAYNAKLARIN VERİMLİ KULLANILMASI:</a:t>
            </a:r>
          </a:p>
          <a:p>
            <a:r>
              <a:rPr lang="tr-TR" baseline="0" dirty="0" smtClean="0"/>
              <a:t>İdareler alım yaparlarken kaynakların verimli kullanılmasını sağlamakla mükelleftir.</a:t>
            </a:r>
          </a:p>
          <a:p>
            <a:endParaRPr lang="tr-TR" dirty="0"/>
          </a:p>
        </p:txBody>
      </p:sp>
      <p:sp>
        <p:nvSpPr>
          <p:cNvPr id="4" name="Slayt Numarası Yer Tutucusu 3"/>
          <p:cNvSpPr>
            <a:spLocks noGrp="1"/>
          </p:cNvSpPr>
          <p:nvPr>
            <p:ph type="sldNum" sz="quarter" idx="10"/>
          </p:nvPr>
        </p:nvSpPr>
        <p:spPr/>
        <p:txBody>
          <a:bodyPr/>
          <a:lstStyle/>
          <a:p>
            <a:pPr>
              <a:defRPr/>
            </a:pPr>
            <a:fld id="{B887359D-0A5A-4D97-9A8F-80B98AB0D847}" type="slidenum">
              <a:rPr lang="tr-TR" smtClean="0"/>
              <a:pPr>
                <a:defRPr/>
              </a:pPr>
              <a:t>12</a:t>
            </a:fld>
            <a:endParaRPr lang="tr-TR"/>
          </a:p>
        </p:txBody>
      </p:sp>
    </p:spTree>
    <p:extLst>
      <p:ext uri="{BB962C8B-B14F-4D97-AF65-F5344CB8AC3E}">
        <p14:creationId xmlns:p14="http://schemas.microsoft.com/office/powerpoint/2010/main" val="2130489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37219" name="2 Not Yer Tutucusu"/>
          <p:cNvSpPr>
            <a:spLocks noGrp="1"/>
          </p:cNvSpPr>
          <p:nvPr>
            <p:ph type="body" idx="1"/>
          </p:nvPr>
        </p:nvSpPr>
        <p:spPr bwMode="auto">
          <a:noFill/>
        </p:spPr>
        <p:txBody>
          <a:bodyPr wrap="square" numCol="1" anchor="t" anchorCtr="0" compatLnSpc="1">
            <a:prstTxWarp prst="textNoShape">
              <a:avLst/>
            </a:prstTxWarp>
          </a:bodyPr>
          <a:lstStyle/>
          <a:p>
            <a:r>
              <a:rPr lang="tr-TR" dirty="0" smtClean="0"/>
              <a:t>Aralarında doğal bağlantı olmama durumuna örnek: okul binası inşaatı işine ilişkin bir yapım ihalesinin kapsamında  mal alımı niteliğinde olan sıra, masa, sandalye </a:t>
            </a:r>
            <a:r>
              <a:rPr lang="tr-TR" dirty="0" err="1" smtClean="0"/>
              <a:t>vb</a:t>
            </a:r>
            <a:r>
              <a:rPr lang="tr-TR" dirty="0" smtClean="0"/>
              <a:t> alınması mevzuata uygun değildir. Zira mantıksal bir bağlantı bulunmakla birlikte nitelikleri</a:t>
            </a:r>
            <a:r>
              <a:rPr lang="tr-TR" baseline="0" dirty="0" smtClean="0"/>
              <a:t> gereği farklı alım türleri olduklarından ve birbirlerinden kolaylıkla ayrılabileceğinden </a:t>
            </a:r>
            <a:r>
              <a:rPr lang="tr-TR" dirty="0" smtClean="0"/>
              <a:t>doğal bir bağlantı mevcut değildir. </a:t>
            </a:r>
          </a:p>
          <a:p>
            <a:r>
              <a:rPr lang="tr-TR" dirty="0" smtClean="0"/>
              <a:t>Yüksek maliyetli çöp toplama ve nakil ihalesinde çöp depolama merkezi binasının inşaatı aralarında doğal bir bağlantı olduğu için yapılabilir.</a:t>
            </a:r>
          </a:p>
        </p:txBody>
      </p:sp>
      <p:sp>
        <p:nvSpPr>
          <p:cNvPr id="137220"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E7FA741-A3B8-41B4-80A3-B07544D5949F}" type="slidenum">
              <a:rPr lang="tr-TR" smtClean="0"/>
              <a:pPr/>
              <a:t>13</a:t>
            </a:fld>
            <a:endParaRPr 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38243"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
        <p:nvSpPr>
          <p:cNvPr id="138244"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2BCA698-1C50-4CAD-AAD5-8C9B5B7DB45C}" type="slidenum">
              <a:rPr lang="tr-TR" smtClean="0"/>
              <a:pPr/>
              <a:t>14</a:t>
            </a:fld>
            <a:endParaRPr 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a:defRPr/>
            </a:pPr>
            <a:fld id="{9269BB1E-E821-4149-B5DC-D154756165B9}" type="slidenum">
              <a:rPr lang="tr-TR" smtClean="0">
                <a:solidFill>
                  <a:prstClr val="black"/>
                </a:solidFill>
              </a:rPr>
              <a:pPr>
                <a:defRPr/>
              </a:pPr>
              <a:t>16</a:t>
            </a:fld>
            <a:endParaRPr lang="tr-TR">
              <a:solidFill>
                <a:prstClr val="black"/>
              </a:solidFill>
            </a:endParaRPr>
          </a:p>
        </p:txBody>
      </p:sp>
    </p:spTree>
    <p:extLst>
      <p:ext uri="{BB962C8B-B14F-4D97-AF65-F5344CB8AC3E}">
        <p14:creationId xmlns:p14="http://schemas.microsoft.com/office/powerpoint/2010/main" val="295907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43363"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
        <p:nvSpPr>
          <p:cNvPr id="143364"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7A92D45-EFDB-45F8-83AB-6DDE40820375}" type="slidenum">
              <a:rPr lang="tr-TR" smtClean="0"/>
              <a:pPr/>
              <a:t>17</a:t>
            </a:fld>
            <a:endParaRPr lang="tr-T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44387" name="2 Not Yer Tutucusu"/>
          <p:cNvSpPr>
            <a:spLocks noGrp="1"/>
          </p:cNvSpPr>
          <p:nvPr>
            <p:ph type="body" idx="1"/>
          </p:nvPr>
        </p:nvSpPr>
        <p:spPr bwMode="auto">
          <a:noFill/>
        </p:spPr>
        <p:txBody>
          <a:bodyPr wrap="square" numCol="1" anchor="t" anchorCtr="0" compatLnSpc="1">
            <a:prstTxWarp prst="textNoShape">
              <a:avLst/>
            </a:prstTxWarp>
          </a:bodyPr>
          <a:lstStyle/>
          <a:p>
            <a:r>
              <a:rPr lang="tr-TR" smtClean="0"/>
              <a:t>Yedek parça alımlarında, alım konusu malın tanımının yapılabilmesi için, yedek parçasına ihtiyaç duyulan ana malın marka ve modelinin teknik şartnamede belirtilmesi mümkündür.</a:t>
            </a:r>
          </a:p>
        </p:txBody>
      </p:sp>
      <p:sp>
        <p:nvSpPr>
          <p:cNvPr id="144388"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48176BC-6152-431D-BCC6-9D43384DD608}" type="slidenum">
              <a:rPr lang="tr-TR" smtClean="0"/>
              <a:pPr/>
              <a:t>18</a:t>
            </a:fld>
            <a:endParaRPr lang="tr-T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41315"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dirty="0" smtClean="0"/>
          </a:p>
        </p:txBody>
      </p:sp>
      <p:sp>
        <p:nvSpPr>
          <p:cNvPr id="14131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CC0FF67-F985-4F80-830B-AC2B8088733B}" type="slidenum">
              <a:rPr lang="tr-TR" smtClean="0"/>
              <a:pPr/>
              <a:t>21</a:t>
            </a:fld>
            <a:endParaRPr lang="tr-T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a:defRPr/>
            </a:pPr>
            <a:fld id="{9269BB1E-E821-4149-B5DC-D154756165B9}" type="slidenum">
              <a:rPr lang="tr-TR" smtClean="0">
                <a:solidFill>
                  <a:prstClr val="black"/>
                </a:solidFill>
              </a:rPr>
              <a:pPr>
                <a:defRPr/>
              </a:pPr>
              <a:t>23</a:t>
            </a:fld>
            <a:endParaRPr lang="tr-TR">
              <a:solidFill>
                <a:prstClr val="black"/>
              </a:solidFill>
            </a:endParaRPr>
          </a:p>
        </p:txBody>
      </p:sp>
    </p:spTree>
    <p:extLst>
      <p:ext uri="{BB962C8B-B14F-4D97-AF65-F5344CB8AC3E}">
        <p14:creationId xmlns:p14="http://schemas.microsoft.com/office/powerpoint/2010/main" val="295907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a:defRPr/>
            </a:pPr>
            <a:fld id="{B887359D-0A5A-4D97-9A8F-80B98AB0D847}" type="slidenum">
              <a:rPr lang="tr-TR" smtClean="0"/>
              <a:pPr>
                <a:defRPr/>
              </a:pPr>
              <a:t>29</a:t>
            </a:fld>
            <a:endParaRPr lang="tr-TR"/>
          </a:p>
        </p:txBody>
      </p:sp>
    </p:spTree>
    <p:extLst>
      <p:ext uri="{BB962C8B-B14F-4D97-AF65-F5344CB8AC3E}">
        <p14:creationId xmlns:p14="http://schemas.microsoft.com/office/powerpoint/2010/main" val="31351421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42339"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
        <p:nvSpPr>
          <p:cNvPr id="142340"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F7ACC19-9F6B-4A21-B2A3-64279ACBEA1E}" type="slidenum">
              <a:rPr lang="tr-TR" smtClean="0"/>
              <a:pPr/>
              <a:t>33</a:t>
            </a:fld>
            <a:endParaRPr lang="tr-T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45411"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
        <p:nvSpPr>
          <p:cNvPr id="1454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5139522-6BCF-43D3-86AD-D2627C9FE2D7}" type="slidenum">
              <a:rPr lang="tr-TR" smtClean="0"/>
              <a:pPr/>
              <a:t>37</a:t>
            </a:fld>
            <a:endParaRPr lang="tr-T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46435" name="2 Not Yer Tutucusu"/>
          <p:cNvSpPr>
            <a:spLocks noGrp="1"/>
          </p:cNvSpPr>
          <p:nvPr>
            <p:ph type="body" idx="1"/>
          </p:nvPr>
        </p:nvSpPr>
        <p:spPr bwMode="auto">
          <a:noFill/>
        </p:spPr>
        <p:txBody>
          <a:bodyPr wrap="square" numCol="1" anchor="t" anchorCtr="0" compatLnSpc="1">
            <a:prstTxWarp prst="textNoShape">
              <a:avLst/>
            </a:prstTxWarp>
          </a:bodyPr>
          <a:lstStyle/>
          <a:p>
            <a:r>
              <a:rPr lang="tr-TR" dirty="0" smtClean="0"/>
              <a:t>Yedek üyelerin asıl üyelerin taşıması gereken özellikleri haiz olması gerekir. Bir makamdaki görevi nedeniyle ihale komisyonunda görevlendirilen kişinin o görevinden herhangi bir şekilde ayrılması sonucu komisyon üyeliğinden de ayrılmak zorunda kalması halinde ayrılan personelin yerine atanan kişi değil, o asıl üyenin yedeği ile ihaleye devam edilmesi ve </a:t>
            </a:r>
            <a:r>
              <a:rPr lang="tr-TR" u="sng" dirty="0" smtClean="0"/>
              <a:t>herhangi bir nedenle asıl üyenin yerine geçen yedek üyenin geçerli mazeret durumları hariç ihale sonuçlanıncaya kadar komisyon üyeliğine devam etmesi gerekmektedir. </a:t>
            </a:r>
          </a:p>
        </p:txBody>
      </p:sp>
      <p:sp>
        <p:nvSpPr>
          <p:cNvPr id="14643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A2D59BB-3B35-4AD3-A8A1-4BD2BD5C2374}" type="slidenum">
              <a:rPr lang="tr-TR" smtClean="0"/>
              <a:pPr/>
              <a:t>38</a:t>
            </a:fld>
            <a:endParaRPr lang="tr-T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47459" name="2 Not Yer Tutucusu"/>
          <p:cNvSpPr>
            <a:spLocks noGrp="1"/>
          </p:cNvSpPr>
          <p:nvPr>
            <p:ph type="body" idx="1"/>
          </p:nvPr>
        </p:nvSpPr>
        <p:spPr bwMode="auto">
          <a:noFill/>
        </p:spPr>
        <p:txBody>
          <a:bodyPr wrap="square" numCol="1" anchor="t" anchorCtr="0" compatLnSpc="1">
            <a:prstTxWarp prst="textNoShape">
              <a:avLst/>
            </a:prstTxWarp>
          </a:bodyPr>
          <a:lstStyle/>
          <a:p>
            <a:r>
              <a:rPr lang="tr-TR" smtClean="0"/>
              <a:t> İhale komisyonu, teklif veya başvuru kapsamında yer alan belgelerin doğruluğunu teyit için gerekli gördüğü belge ve bilgileri isteyebilir. Komisyon tarafından bu doğrultuda yapılan talepler, ilgililerce ivedilikle yerine getirilir.</a:t>
            </a:r>
          </a:p>
        </p:txBody>
      </p:sp>
      <p:sp>
        <p:nvSpPr>
          <p:cNvPr id="147460"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D5887B6-AE49-4ECE-BCAF-A345ADA4FC96}" type="slidenum">
              <a:rPr lang="tr-TR" smtClean="0"/>
              <a:pPr/>
              <a:t>39</a:t>
            </a:fld>
            <a:endParaRPr lang="tr-T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48483"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dirty="0" smtClean="0"/>
          </a:p>
        </p:txBody>
      </p:sp>
      <p:sp>
        <p:nvSpPr>
          <p:cNvPr id="148484"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5D988AC-8457-415A-A11B-FD68448A3A64}" type="slidenum">
              <a:rPr lang="tr-TR" smtClean="0"/>
              <a:pPr/>
              <a:t>40</a:t>
            </a:fld>
            <a:endParaRPr lang="tr-T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51555"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
        <p:nvSpPr>
          <p:cNvPr id="15155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05A445C-41FE-46B4-AAA5-D671D584956D}" type="slidenum">
              <a:rPr lang="tr-TR" smtClean="0"/>
              <a:pPr/>
              <a:t>42</a:t>
            </a:fld>
            <a:endParaRPr lang="tr-T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İlan yapılmayan ihalelerde (pazarlık usulü 21/</a:t>
            </a:r>
            <a:r>
              <a:rPr lang="tr-TR" dirty="0" err="1" smtClean="0"/>
              <a:t>b,c,f</a:t>
            </a:r>
            <a:r>
              <a:rPr lang="tr-TR" dirty="0" smtClean="0"/>
              <a:t>) ihale dokümanı sadece idare tarafından davet edilen en az 3 istekliye satılır.</a:t>
            </a:r>
          </a:p>
          <a:p>
            <a:endParaRPr lang="tr-TR" dirty="0" smtClean="0"/>
          </a:p>
        </p:txBody>
      </p:sp>
      <p:sp>
        <p:nvSpPr>
          <p:cNvPr id="4" name="Slayt Numarası Yer Tutucusu 3"/>
          <p:cNvSpPr>
            <a:spLocks noGrp="1"/>
          </p:cNvSpPr>
          <p:nvPr>
            <p:ph type="sldNum" sz="quarter" idx="10"/>
          </p:nvPr>
        </p:nvSpPr>
        <p:spPr/>
        <p:txBody>
          <a:bodyPr/>
          <a:lstStyle/>
          <a:p>
            <a:pPr>
              <a:defRPr/>
            </a:pPr>
            <a:fld id="{B887359D-0A5A-4D97-9A8F-80B98AB0D847}" type="slidenum">
              <a:rPr lang="tr-TR" smtClean="0"/>
              <a:pPr>
                <a:defRPr/>
              </a:pPr>
              <a:t>43</a:t>
            </a:fld>
            <a:endParaRPr lang="tr-TR"/>
          </a:p>
        </p:txBody>
      </p:sp>
    </p:spTree>
    <p:extLst>
      <p:ext uri="{BB962C8B-B14F-4D97-AF65-F5344CB8AC3E}">
        <p14:creationId xmlns:p14="http://schemas.microsoft.com/office/powerpoint/2010/main" val="2306556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a:defRPr/>
            </a:pPr>
            <a:fld id="{B887359D-0A5A-4D97-9A8F-80B98AB0D847}" type="slidenum">
              <a:rPr lang="tr-TR" smtClean="0"/>
              <a:pPr>
                <a:defRPr/>
              </a:pPr>
              <a:t>44</a:t>
            </a:fld>
            <a:endParaRPr lang="tr-TR"/>
          </a:p>
        </p:txBody>
      </p:sp>
    </p:spTree>
    <p:extLst>
      <p:ext uri="{BB962C8B-B14F-4D97-AF65-F5344CB8AC3E}">
        <p14:creationId xmlns:p14="http://schemas.microsoft.com/office/powerpoint/2010/main" val="7428121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Tebligat iadeli taahhütlü mektupla yapılırsa mektubun postaya verilmesini takip eden 7. gün tebliğ tarihi sayılır hükmü Anayasa Mahkemesi'nin 26.07.2013 tarihli  </a:t>
            </a:r>
            <a:r>
              <a:rPr lang="tr-TR" dirty="0" err="1" smtClean="0"/>
              <a:t>RG’de</a:t>
            </a:r>
            <a:r>
              <a:rPr lang="tr-TR" dirty="0" smtClean="0"/>
              <a:t>  yayımlanan 2012/179 sayılı kararı ile iptal edilmiştir.</a:t>
            </a:r>
          </a:p>
          <a:p>
            <a:endParaRPr lang="tr-TR" dirty="0"/>
          </a:p>
        </p:txBody>
      </p:sp>
      <p:sp>
        <p:nvSpPr>
          <p:cNvPr id="4" name="Slayt Numarası Yer Tutucusu 3"/>
          <p:cNvSpPr>
            <a:spLocks noGrp="1"/>
          </p:cNvSpPr>
          <p:nvPr>
            <p:ph type="sldNum" sz="quarter" idx="10"/>
          </p:nvPr>
        </p:nvSpPr>
        <p:spPr/>
        <p:txBody>
          <a:bodyPr/>
          <a:lstStyle/>
          <a:p>
            <a:pPr>
              <a:defRPr/>
            </a:pPr>
            <a:fld id="{B887359D-0A5A-4D97-9A8F-80B98AB0D847}" type="slidenum">
              <a:rPr lang="tr-TR" smtClean="0"/>
              <a:pPr>
                <a:defRPr/>
              </a:pPr>
              <a:t>45</a:t>
            </a:fld>
            <a:endParaRPr lang="tr-TR"/>
          </a:p>
        </p:txBody>
      </p:sp>
    </p:spTree>
    <p:extLst>
      <p:ext uri="{BB962C8B-B14F-4D97-AF65-F5344CB8AC3E}">
        <p14:creationId xmlns:p14="http://schemas.microsoft.com/office/powerpoint/2010/main" val="12543094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54627"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dirty="0" smtClean="0"/>
          </a:p>
        </p:txBody>
      </p:sp>
      <p:sp>
        <p:nvSpPr>
          <p:cNvPr id="154628"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F48AF44-0CF4-48C9-ACE4-C208917B6C7E}" type="slidenum">
              <a:rPr lang="tr-TR" smtClean="0"/>
              <a:pPr/>
              <a:t>46</a:t>
            </a:fld>
            <a:endParaRPr lang="tr-TR"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55651"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
        <p:nvSpPr>
          <p:cNvPr id="15565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880471-07F9-4B79-8786-E047F75EA7C2}" type="slidenum">
              <a:rPr lang="tr-TR" smtClean="0"/>
              <a:pPr/>
              <a:t>47</a:t>
            </a:fld>
            <a:endParaRPr lang="tr-TR"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56675"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
        <p:nvSpPr>
          <p:cNvPr id="15667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BF946C0-75E2-4510-BCDB-8D954C9DD1F0}" type="slidenum">
              <a:rPr lang="tr-TR" smtClean="0"/>
              <a:pPr/>
              <a:t>50</a:t>
            </a:fld>
            <a:endParaRPr lang="tr-TR"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Ekonomik ve mali yeterlik kriterlerinin</a:t>
            </a:r>
            <a:r>
              <a:rPr lang="tr-TR" baseline="0" dirty="0" smtClean="0"/>
              <a:t> Kurumca belirlenen hususlar dikkate alınarak ve temel ilkeler (rekabet vb.) gözetilerek belirlenmesi önem arz etmektedir. </a:t>
            </a:r>
            <a:endParaRPr lang="tr-T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Mesleki ve teknik yeterlik kriterlerinin</a:t>
            </a:r>
            <a:r>
              <a:rPr lang="tr-TR" baseline="0" dirty="0" smtClean="0"/>
              <a:t> Kurumca belirlenen hususlar dikkate alınarak ve temel ilkeler (rekabet vb.) gözetilerek belirlenmesi önem arz etmektedir. </a:t>
            </a:r>
            <a:endParaRPr lang="tr-TR" dirty="0" smtClean="0"/>
          </a:p>
          <a:p>
            <a:r>
              <a:rPr lang="tr-TR" dirty="0" smtClean="0"/>
              <a:t>İŞ</a:t>
            </a:r>
            <a:r>
              <a:rPr lang="tr-TR" baseline="0" dirty="0" smtClean="0"/>
              <a:t> DENEYİM BELGESİ TUTARI BELİRLENİRKEN REKABET ENGELLENECEK ŞEKİLDE BELİRLENMEMELİDİR.</a:t>
            </a:r>
          </a:p>
          <a:p>
            <a:r>
              <a:rPr lang="tr-TR" baseline="0" dirty="0" smtClean="0"/>
              <a:t>AYNI ŞEKİLDE BENZER İŞ TANIMI YAPILIRKEN DE SADECE İHALE KONUSU İLE SINIRLI KALINMAMALIDIR.</a:t>
            </a:r>
            <a:endParaRPr lang="tr-T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a:defRPr/>
            </a:pPr>
            <a:fld id="{B887359D-0A5A-4D97-9A8F-80B98AB0D847}" type="slidenum">
              <a:rPr lang="tr-TR" smtClean="0"/>
              <a:pPr>
                <a:defRPr/>
              </a:pPr>
              <a:t>57</a:t>
            </a:fld>
            <a:endParaRPr lang="tr-TR"/>
          </a:p>
        </p:txBody>
      </p:sp>
    </p:spTree>
    <p:extLst>
      <p:ext uri="{BB962C8B-B14F-4D97-AF65-F5344CB8AC3E}">
        <p14:creationId xmlns:p14="http://schemas.microsoft.com/office/powerpoint/2010/main" val="27394668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60771"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
        <p:nvSpPr>
          <p:cNvPr id="16077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F299D08-F5F2-4E52-9502-CC2DF68E00D7}" type="slidenum">
              <a:rPr lang="tr-TR" smtClean="0"/>
              <a:pPr/>
              <a:t>58</a:t>
            </a:fld>
            <a:endParaRPr lang="tr-TR"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61795" name="2 Not Yer Tutucusu"/>
          <p:cNvSpPr>
            <a:spLocks noGrp="1"/>
          </p:cNvSpPr>
          <p:nvPr>
            <p:ph type="body" idx="1"/>
          </p:nvPr>
        </p:nvSpPr>
        <p:spPr bwMode="auto">
          <a:noFill/>
        </p:spPr>
        <p:txBody>
          <a:bodyPr wrap="square" numCol="1" anchor="t" anchorCtr="0" compatLnSpc="1">
            <a:prstTxWarp prst="textNoShape">
              <a:avLst/>
            </a:prstTxWarp>
          </a:bodyPr>
          <a:lstStyle/>
          <a:p>
            <a:r>
              <a:rPr lang="tr-TR" dirty="0" smtClean="0"/>
              <a:t>Açık ihale usulüyle ve Kanunun 21 inci maddesinin (b), (c) ve (f) bentlerine göre yapılan ve kısmi teklif verilmesine imkan tanınan ihalelerde; bankalardan temin edilecek belgeler, iş hacmini gösteren belgeler ve iş deneyimini gösteren belgelerdeki yeterlik kriterleri ile ilgili olarak İhale Uygulama Yönetmeliklerinde öngörülen asgari ve azami oranlar dikkate alınmak suretiyle, </a:t>
            </a:r>
            <a:r>
              <a:rPr lang="tr-TR" b="1" u="sng" dirty="0" smtClean="0"/>
              <a:t>bütün kısımlar için aynı yeterlik kriterine ilişkin tek bir oranın tespit edilmesi </a:t>
            </a:r>
            <a:r>
              <a:rPr lang="tr-TR" dirty="0" smtClean="0"/>
              <a:t>zorunludur. Ancak tespit edilen oranın her bir kısım için ayrı ayrı gösterilmesi zorunluluğu bulunmamaktadır. (Tebliğ 7.4 .md)</a:t>
            </a:r>
          </a:p>
          <a:p>
            <a:endParaRPr lang="tr-TR" dirty="0" smtClean="0"/>
          </a:p>
        </p:txBody>
      </p:sp>
      <p:sp>
        <p:nvSpPr>
          <p:cNvPr id="16179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F6DA6E6-94B1-49B1-AE83-C45B939BAF5C}" type="slidenum">
              <a:rPr lang="tr-TR" smtClean="0"/>
              <a:pPr/>
              <a:t>59</a:t>
            </a:fld>
            <a:endParaRPr lang="tr-TR"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 name="2 Not Yer Tutucusu"/>
          <p:cNvSpPr>
            <a:spLocks noGrp="1"/>
          </p:cNvSpPr>
          <p:nvPr>
            <p:ph type="body" idx="1"/>
          </p:nvPr>
        </p:nvSpPr>
        <p:spPr/>
        <p:txBody>
          <a:bodyPr>
            <a:normAutofit fontScale="92500" lnSpcReduction="10000"/>
          </a:bodyPr>
          <a:lstStyle/>
          <a:p>
            <a:pPr marL="365760" indent="-283464" algn="just" eaLnBrk="1" fontAlgn="auto" hangingPunct="1">
              <a:spcAft>
                <a:spcPts val="0"/>
              </a:spcAft>
              <a:buFont typeface="Wingdings 2"/>
              <a:buChar char=""/>
              <a:defRPr/>
            </a:pPr>
            <a:r>
              <a:rPr lang="tr-TR" sz="2600" dirty="0" smtClean="0"/>
              <a:t>Mal ve hizmet alımlarında bir idareye bağlı birimlerin ihtiyaçlarının bir merkezden yapılan ihale ile karşılanması durumunda ise idari şartnamenin “Kısmi teklife ilişkin açıklamalar” başlığı altında idarece bu hususun düzenlenmiş olması kaydıyla her bir kısım için ayrı ayrı sözleşme imzalanabilecektir. </a:t>
            </a:r>
          </a:p>
          <a:p>
            <a:pPr marL="1297623" lvl="4" indent="-283464" algn="just" eaLnBrk="1" fontAlgn="auto" hangingPunct="1">
              <a:spcAft>
                <a:spcPts val="0"/>
              </a:spcAft>
              <a:buFont typeface="Wingdings 2"/>
              <a:buChar char=""/>
              <a:defRPr/>
            </a:pPr>
            <a:endParaRPr lang="tr-TR" sz="1400" dirty="0" smtClean="0"/>
          </a:p>
          <a:p>
            <a:pPr marL="365760" indent="-283464" algn="just" eaLnBrk="1" fontAlgn="auto" hangingPunct="1">
              <a:spcAft>
                <a:spcPts val="0"/>
              </a:spcAft>
              <a:buFont typeface="Wingdings 2"/>
              <a:buChar char=""/>
              <a:defRPr/>
            </a:pPr>
            <a:r>
              <a:rPr lang="tr-TR" sz="2600" dirty="0" smtClean="0"/>
              <a:t>Ayrı ayrı sözleşmeye bağlanacak her kısım için </a:t>
            </a:r>
            <a:r>
              <a:rPr lang="tr-TR" sz="2600" u="sng" dirty="0" smtClean="0"/>
              <a:t>ayrı kesin teminat alınacaktır. </a:t>
            </a:r>
            <a:endParaRPr lang="tr-TR" u="sng" dirty="0"/>
          </a:p>
        </p:txBody>
      </p:sp>
      <p:sp>
        <p:nvSpPr>
          <p:cNvPr id="162820"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069F73B-12A4-4AFB-8DE4-EE7EC3B5C249}" type="slidenum">
              <a:rPr lang="tr-TR" smtClean="0"/>
              <a:pPr/>
              <a:t>60</a:t>
            </a:fld>
            <a:endParaRPr lang="tr-TR"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63843" name="2 Not Yer Tutucusu"/>
          <p:cNvSpPr>
            <a:spLocks noGrp="1"/>
          </p:cNvSpPr>
          <p:nvPr>
            <p:ph type="body" idx="1"/>
          </p:nvPr>
        </p:nvSpPr>
        <p:spPr bwMode="auto">
          <a:noFill/>
        </p:spPr>
        <p:txBody>
          <a:bodyPr wrap="square" numCol="1" anchor="t" anchorCtr="0" compatLnSpc="1">
            <a:prstTxWarp prst="textNoShape">
              <a:avLst/>
            </a:prstTxWarp>
          </a:bodyPr>
          <a:lstStyle/>
          <a:p>
            <a:r>
              <a:rPr lang="tr-TR" dirty="0" smtClean="0"/>
              <a:t>Türkiye Ticaret Sicili Gazetesi Nizamnamesinin 9 uncu maddesinde yer alan hüküm çerçevesinde, Gazete idaresince veya Türkiye Odalar ve Borsalar Birliğine bağlı odalarca “aslının aynıdır” şeklinde onaylanarak verilen Ticaret Sicili Gazetesi suretleri veya bunların noter onaylı suretleri de kabul edilir.</a:t>
            </a:r>
          </a:p>
          <a:p>
            <a:endParaRPr lang="tr-TR" dirty="0" smtClean="0"/>
          </a:p>
        </p:txBody>
      </p:sp>
      <p:sp>
        <p:nvSpPr>
          <p:cNvPr id="163844"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38A5F67-11FD-4696-88B8-7F9485903D6E}" type="slidenum">
              <a:rPr lang="tr-TR" smtClean="0"/>
              <a:pPr/>
              <a:t>61</a:t>
            </a:fld>
            <a:endParaRPr lang="tr-TR"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64867"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smtClean="0"/>
          </a:p>
          <a:p>
            <a:endParaRPr lang="tr-TR" smtClean="0"/>
          </a:p>
        </p:txBody>
      </p:sp>
      <p:sp>
        <p:nvSpPr>
          <p:cNvPr id="164868"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9E07925-20C6-4377-A92D-860D874D6C16}" type="slidenum">
              <a:rPr lang="tr-TR" smtClean="0"/>
              <a:pPr/>
              <a:t>69</a:t>
            </a:fld>
            <a:endParaRPr lang="tr-TR"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65891"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smtClean="0"/>
          </a:p>
          <a:p>
            <a:endParaRPr lang="tr-TR" smtClean="0"/>
          </a:p>
        </p:txBody>
      </p:sp>
      <p:sp>
        <p:nvSpPr>
          <p:cNvPr id="16589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F444BBF-6AAF-42CA-AF45-7D98635BAAD9}" type="slidenum">
              <a:rPr lang="tr-TR" smtClean="0"/>
              <a:pPr/>
              <a:t>70</a:t>
            </a:fld>
            <a:endParaRPr lang="tr-TR"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66915" name="2 Not Yer Tutucusu"/>
          <p:cNvSpPr>
            <a:spLocks noGrp="1"/>
          </p:cNvSpPr>
          <p:nvPr>
            <p:ph type="body" idx="1"/>
          </p:nvPr>
        </p:nvSpPr>
        <p:spPr bwMode="auto">
          <a:noFill/>
        </p:spPr>
        <p:txBody>
          <a:bodyPr wrap="square" numCol="1" anchor="t" anchorCtr="0" compatLnSpc="1">
            <a:prstTxWarp prst="textNoShape">
              <a:avLst/>
            </a:prstTxWarp>
            <a:normAutofit lnSpcReduction="10000"/>
          </a:bodyPr>
          <a:lstStyle/>
          <a:p>
            <a:pPr algn="just"/>
            <a:r>
              <a:rPr lang="tr-TR" b="1" dirty="0" smtClean="0"/>
              <a:t>Kamu İhale Genel</a:t>
            </a:r>
            <a:r>
              <a:rPr lang="tr-TR" b="1" baseline="0" dirty="0" smtClean="0"/>
              <a:t> Tebliğinde yer alan Kanunun f bendinin uygulanmasına ilişkin olarak, </a:t>
            </a:r>
          </a:p>
          <a:p>
            <a:pPr algn="just"/>
            <a:r>
              <a:rPr lang="tr-TR" b="1" dirty="0" smtClean="0"/>
              <a:t>17.8.1. </a:t>
            </a:r>
            <a:r>
              <a:rPr lang="tr-TR" dirty="0" smtClean="0"/>
              <a:t>İdareye karşı yüklenilen işin yapımı sırasında gerçekleşen yasak fiil ve davranışlar dolayısıyla iş ve meslek ahlakına aykırı davranışların 4734 sayılı Kanunun 17 </a:t>
            </a:r>
            <a:r>
              <a:rPr lang="tr-TR" dirty="0" err="1" smtClean="0"/>
              <a:t>nci</a:t>
            </a:r>
            <a:r>
              <a:rPr lang="tr-TR" dirty="0" smtClean="0"/>
              <a:t> maddesinde belirtilen fiil ve davranışların (yasak fiil ve davranışlar) dışında değerlendirilmesi gerekmektedir.</a:t>
            </a:r>
          </a:p>
          <a:p>
            <a:endParaRPr lang="tr-TR" b="1" dirty="0" smtClean="0"/>
          </a:p>
          <a:p>
            <a:r>
              <a:rPr lang="tr-TR" b="1" dirty="0" smtClean="0"/>
              <a:t>17.8.2. </a:t>
            </a:r>
            <a:r>
              <a:rPr lang="tr-TR" dirty="0" smtClean="0"/>
              <a:t>4735 sayılı Kanunun 25 inci maddesinde sayılmış olan yasak fiil ve davranışlar ile bu fiil veya davranışlar içine girmemekle birlikte, sözleşme hükümlerine aykırı veya idareye zarar verecek fiil ve davranışlar ya da yüklenicilerin iş veya mesleklerinden dolayı yürürlükteki kanunların yüklediği mükellefiyetlere aykırı davranışlar iş ve meslek ahlakına aykırı faaliyet kapsamında değerlendirilebilecektir. Ancak, 4735 sayılı Kanunun 25 inci maddesinin (f) bendinde yer alan “mücbir sebepler dışında, ihale dokümanı ve sözleşme hükümlerine uygun olarak taahhüdünü yerine getirmeme” fiilinden ötürü hakkında yasaklama kararı verilmiş bir isteklinin yasaklama kararını veren idarenin ihalesine katılması halinde;</a:t>
            </a:r>
          </a:p>
          <a:p>
            <a:r>
              <a:rPr lang="tr-TR" dirty="0" smtClean="0"/>
              <a:t>i- 4734 sayılı Kanunun 10 uncu maddesinin dördüncü fıkrasının (f) bendi uyarınca ihale dışı bırakılabilmesi için, bu isteklinin davranışının iş ve meslek ahlakına aykırı bir davranış olup olmadığının her olayın kendi özgün koşulları içinde değerlendirilmesi gerekmekte ve bu hususta takdir idareye ait bulunmaktadır. </a:t>
            </a:r>
          </a:p>
          <a:p>
            <a:r>
              <a:rPr lang="tr-TR" dirty="0" err="1" smtClean="0"/>
              <a:t>ii</a:t>
            </a:r>
            <a:r>
              <a:rPr lang="tr-TR" dirty="0" smtClean="0"/>
              <a:t>- Yine bu isteklinin 10 uncu maddenin (f) bendi uyarınca ihale dışı bırakılabilmesi, ancak ihaleyi yapan idareye yaptığı işler sırasında iş ve meslek ahlakına aykırı faaliyetlerde bulunduğunun bu idare tarafından ispat edilebilmesi halinde mümkün olabilecektir.</a:t>
            </a:r>
          </a:p>
          <a:p>
            <a:endParaRPr lang="tr-TR" dirty="0" smtClean="0"/>
          </a:p>
        </p:txBody>
      </p:sp>
      <p:sp>
        <p:nvSpPr>
          <p:cNvPr id="16691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AF3D401-0F96-4214-983D-2B4C1CFF3B2C}" type="slidenum">
              <a:rPr lang="tr-TR" smtClean="0"/>
              <a:pPr/>
              <a:t>76</a:t>
            </a:fld>
            <a:endParaRPr lang="tr-TR"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dirty="0" smtClean="0">
                <a:solidFill>
                  <a:schemeClr val="tx1"/>
                </a:solidFill>
                <a:effectLst/>
                <a:latin typeface="+mn-lt"/>
                <a:ea typeface="+mn-ea"/>
                <a:cs typeface="+mn-cs"/>
              </a:rPr>
              <a:t>İhale üzerinde kalan istekliden, birinci fıkranın (a), (b), (c), (ç), (d) ve (f) bentlerinde belirtilen durumlarda olmadığına dair belgelerin sözleşme imzalanmadan önce istenilmesi zorunludur. Bu belgelerin, ihale tarihinde isteklinin anılan bentlerde belirtilen durumlarda olmadığını göstermesi gerekir. </a:t>
            </a:r>
            <a:endParaRPr lang="tr-TR" dirty="0"/>
          </a:p>
        </p:txBody>
      </p:sp>
      <p:sp>
        <p:nvSpPr>
          <p:cNvPr id="4" name="Slayt Numarası Yer Tutucusu 3"/>
          <p:cNvSpPr>
            <a:spLocks noGrp="1"/>
          </p:cNvSpPr>
          <p:nvPr>
            <p:ph type="sldNum" sz="quarter" idx="10"/>
          </p:nvPr>
        </p:nvSpPr>
        <p:spPr/>
        <p:txBody>
          <a:bodyPr/>
          <a:lstStyle/>
          <a:p>
            <a:pPr>
              <a:defRPr/>
            </a:pPr>
            <a:fld id="{B887359D-0A5A-4D97-9A8F-80B98AB0D847}" type="slidenum">
              <a:rPr lang="tr-TR" smtClean="0"/>
              <a:pPr>
                <a:defRPr/>
              </a:pPr>
              <a:t>77</a:t>
            </a:fld>
            <a:endParaRPr lang="tr-TR"/>
          </a:p>
        </p:txBody>
      </p:sp>
    </p:spTree>
    <p:extLst>
      <p:ext uri="{BB962C8B-B14F-4D97-AF65-F5344CB8AC3E}">
        <p14:creationId xmlns:p14="http://schemas.microsoft.com/office/powerpoint/2010/main" val="2544333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67939" name="2 Not Yer Tutucusu"/>
          <p:cNvSpPr>
            <a:spLocks noGrp="1"/>
          </p:cNvSpPr>
          <p:nvPr>
            <p:ph type="body" idx="1"/>
          </p:nvPr>
        </p:nvSpPr>
        <p:spPr bwMode="auto">
          <a:noFill/>
        </p:spPr>
        <p:txBody>
          <a:bodyPr wrap="square" numCol="1" anchor="t" anchorCtr="0" compatLnSpc="1">
            <a:prstTxWarp prst="textNoShape">
              <a:avLst/>
            </a:prstTxWarp>
          </a:bodyPr>
          <a:lstStyle/>
          <a:p>
            <a:r>
              <a:rPr lang="tr-TR" b="1" dirty="0" smtClean="0"/>
              <a:t>Tebliğ 17.4.1. </a:t>
            </a:r>
            <a:r>
              <a:rPr lang="tr-TR" sz="1200" kern="1200" dirty="0" smtClean="0">
                <a:solidFill>
                  <a:schemeClr val="tx1"/>
                </a:solidFill>
                <a:effectLst/>
                <a:latin typeface="+mn-lt"/>
                <a:ea typeface="+mn-ea"/>
                <a:cs typeface="+mn-cs"/>
              </a:rPr>
              <a:t>Yıllık gelir, yıllık kurumlar, katma değer, özel tüketim, özel iletişim, </a:t>
            </a:r>
            <a:r>
              <a:rPr lang="tr-TR" sz="1200" u="sng" kern="1200" dirty="0" smtClean="0">
                <a:solidFill>
                  <a:schemeClr val="tx1"/>
                </a:solidFill>
                <a:effectLst/>
                <a:latin typeface="+mn-lt"/>
                <a:ea typeface="+mn-ea"/>
                <a:cs typeface="+mn-cs"/>
              </a:rPr>
              <a:t>motorlu taşıtlar, şans oyunları, damga, </a:t>
            </a:r>
            <a:r>
              <a:rPr lang="tr-TR" sz="1200" kern="1200" dirty="0" smtClean="0">
                <a:solidFill>
                  <a:schemeClr val="tx1"/>
                </a:solidFill>
                <a:effectLst/>
                <a:latin typeface="+mn-lt"/>
                <a:ea typeface="+mn-ea"/>
                <a:cs typeface="+mn-cs"/>
              </a:rPr>
              <a:t>banka ve sigorta muameleleri vergileri, gelir ve kurumlar vergisine ilişkin </a:t>
            </a:r>
            <a:r>
              <a:rPr lang="tr-TR" sz="1200" kern="1200" dirty="0" err="1" smtClean="0">
                <a:solidFill>
                  <a:schemeClr val="tx1"/>
                </a:solidFill>
                <a:effectLst/>
                <a:latin typeface="+mn-lt"/>
                <a:ea typeface="+mn-ea"/>
                <a:cs typeface="+mn-cs"/>
              </a:rPr>
              <a:t>tevkifatlar</a:t>
            </a:r>
            <a:r>
              <a:rPr lang="tr-TR" sz="1200" kern="1200" dirty="0" smtClean="0">
                <a:solidFill>
                  <a:schemeClr val="tx1"/>
                </a:solidFill>
                <a:effectLst/>
                <a:latin typeface="+mn-lt"/>
                <a:ea typeface="+mn-ea"/>
                <a:cs typeface="+mn-cs"/>
              </a:rPr>
              <a:t> ve geçici vergiler ile </a:t>
            </a:r>
            <a:r>
              <a:rPr lang="tr-TR" sz="1200" u="sng" kern="1200" dirty="0" smtClean="0">
                <a:solidFill>
                  <a:schemeClr val="tx1"/>
                </a:solidFill>
                <a:effectLst/>
                <a:latin typeface="+mn-lt"/>
                <a:ea typeface="+mn-ea"/>
                <a:cs typeface="+mn-cs"/>
              </a:rPr>
              <a:t>harçlar</a:t>
            </a:r>
            <a:r>
              <a:rPr lang="tr-TR" sz="1200" kern="1200" dirty="0" smtClean="0">
                <a:solidFill>
                  <a:schemeClr val="tx1"/>
                </a:solidFill>
                <a:effectLst/>
                <a:latin typeface="+mn-lt"/>
                <a:ea typeface="+mn-ea"/>
                <a:cs typeface="+mn-cs"/>
              </a:rPr>
              <a:t> ve bu alacaklara ilişkin vergi </a:t>
            </a:r>
            <a:r>
              <a:rPr lang="tr-TR" sz="1200" kern="1200" dirty="0" err="1" smtClean="0">
                <a:solidFill>
                  <a:schemeClr val="tx1"/>
                </a:solidFill>
                <a:effectLst/>
                <a:latin typeface="+mn-lt"/>
                <a:ea typeface="+mn-ea"/>
                <a:cs typeface="+mn-cs"/>
              </a:rPr>
              <a:t>ziyaı</a:t>
            </a:r>
            <a:r>
              <a:rPr lang="tr-TR" sz="1200" kern="1200" dirty="0" smtClean="0">
                <a:solidFill>
                  <a:schemeClr val="tx1"/>
                </a:solidFill>
                <a:effectLst/>
                <a:latin typeface="+mn-lt"/>
                <a:ea typeface="+mn-ea"/>
                <a:cs typeface="+mn-cs"/>
              </a:rPr>
              <a:t> cezaları, gecikme zammı ve faizleri bağlamında toplam 5.000 TL'yi aşan tutarlardaki borçlar vergi borcu olarak kabul edilecektir. </a:t>
            </a:r>
          </a:p>
          <a:p>
            <a:endParaRPr lang="tr-TR" dirty="0" smtClean="0"/>
          </a:p>
        </p:txBody>
      </p:sp>
      <p:sp>
        <p:nvSpPr>
          <p:cNvPr id="167940"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A55D4B5-DD0C-4FCB-AA14-349C9BA983D2}" type="slidenum">
              <a:rPr lang="tr-TR" smtClean="0"/>
              <a:pPr/>
              <a:t>78</a:t>
            </a:fld>
            <a:endParaRPr lang="tr-TR"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a:defRPr/>
            </a:pPr>
            <a:fld id="{B887359D-0A5A-4D97-9A8F-80B98AB0D847}" type="slidenum">
              <a:rPr lang="tr-TR" smtClean="0"/>
              <a:pPr>
                <a:defRPr/>
              </a:pPr>
              <a:t>80</a:t>
            </a:fld>
            <a:endParaRPr lang="tr-TR"/>
          </a:p>
        </p:txBody>
      </p:sp>
    </p:spTree>
    <p:extLst>
      <p:ext uri="{BB962C8B-B14F-4D97-AF65-F5344CB8AC3E}">
        <p14:creationId xmlns:p14="http://schemas.microsoft.com/office/powerpoint/2010/main" val="7825555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68963" name="2 Not Yer Tutucusu"/>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tr-TR" sz="1200" dirty="0" smtClean="0"/>
              <a:t> Kanun’un 53 üncü maddesinin (b) bendinin (8) numaralı alt bendi gereğince alınacak Bakanlar Kurulu Kararında belirtilen yabancı ülkelerin isteklileri. (</a:t>
            </a:r>
            <a:r>
              <a:rPr lang="tr-TR" sz="1200" u="sng" dirty="0" smtClean="0"/>
              <a:t>bakanlar kurulu kararıyla belirlenen yerli isteklilerin yabancı ülkelerde ihaleye katılımını sınırlayan ülkelerin isteklileri</a:t>
            </a:r>
            <a:r>
              <a:rPr lang="tr-TR" sz="1200" dirty="0" smtClean="0"/>
              <a:t>)</a:t>
            </a:r>
          </a:p>
          <a:p>
            <a:endParaRPr lang="tr-TR" dirty="0" smtClean="0"/>
          </a:p>
        </p:txBody>
      </p:sp>
      <p:sp>
        <p:nvSpPr>
          <p:cNvPr id="168964"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D93DFD7-7F01-421D-98A9-1EFB7685449B}" type="slidenum">
              <a:rPr lang="tr-TR" smtClean="0"/>
              <a:pPr/>
              <a:t>81</a:t>
            </a:fld>
            <a:endParaRPr lang="tr-TR"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69987" name="2 Not Yer Tutucusu"/>
          <p:cNvSpPr>
            <a:spLocks noGrp="1"/>
          </p:cNvSpPr>
          <p:nvPr>
            <p:ph type="body" idx="1"/>
          </p:nvPr>
        </p:nvSpPr>
        <p:spPr bwMode="auto">
          <a:noFill/>
        </p:spPr>
        <p:txBody>
          <a:bodyPr wrap="square" numCol="1" anchor="t" anchorCtr="0" compatLnSpc="1">
            <a:prstTxWarp prst="textNoShape">
              <a:avLst/>
            </a:prstTxWarp>
          </a:bodyPr>
          <a:lstStyle/>
          <a:p>
            <a:pPr algn="just"/>
            <a:r>
              <a:rPr lang="tr-TR" b="1" dirty="0" smtClean="0"/>
              <a:t>Tebliğ 17.7.1.1.4. </a:t>
            </a:r>
            <a:r>
              <a:rPr lang="tr-TR" dirty="0" smtClean="0"/>
              <a:t>4734 sayılı Kanun kapsamındaki idarelerin ortak oldukları şirketlerin, sermaye paylarına bakılmaksızın idarelerin ihalelerine katılması mümkündür. Ancak, 4734 sayılı Kanun kapsamındaki idarelerin bünyelerinde bulunan veya idare ile ilgili her ne amaçla kurulmuş olursa olsun </a:t>
            </a:r>
            <a:r>
              <a:rPr lang="tr-TR" b="1" u="sng" dirty="0" smtClean="0"/>
              <a:t>vakıf, dernek, birlik ve sandık gibi kuruluşlar, bünyelerinde bulundukları veya her ne amaçla kurulmuş olursa olsun ilgili oldukları idarelerin ihalelerine katılamayacakları gibi, bu statüdeki vakıf, dernek, birlik ve sandık gibi kuruluşların ortak oldukları şirketler de söz konusu idarelerin ihalelerine katılamayacaktır.</a:t>
            </a:r>
          </a:p>
          <a:p>
            <a:pPr algn="just"/>
            <a:r>
              <a:rPr lang="tr-TR" b="1" dirty="0" smtClean="0"/>
              <a:t>17.7.1.1.4. </a:t>
            </a:r>
            <a:r>
              <a:rPr lang="tr-TR" dirty="0" smtClean="0"/>
              <a:t>Sonuç itibarıyla, 4734 sayılı Kanunun 4964 sayılı Kanunla değişik 11 inci maddesinin (c), (d), (e), (f) bentlerinde belirtilen haller dışında, idarelerin kurdukları veya ortak oldukları şirketler o idarelerin ihalelerine katılabilecektir. </a:t>
            </a:r>
          </a:p>
        </p:txBody>
      </p:sp>
      <p:sp>
        <p:nvSpPr>
          <p:cNvPr id="169988"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78539A1-0D7E-4EF6-AFFC-C723E8A06AF4}" type="slidenum">
              <a:rPr lang="tr-TR" smtClean="0"/>
              <a:pPr/>
              <a:t>83</a:t>
            </a:fld>
            <a:endParaRPr lang="tr-TR"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71011" name="2 Not Yer Tutucusu"/>
          <p:cNvSpPr>
            <a:spLocks noGrp="1"/>
          </p:cNvSpPr>
          <p:nvPr>
            <p:ph type="body" idx="1"/>
          </p:nvPr>
        </p:nvSpPr>
        <p:spPr bwMode="auto">
          <a:noFill/>
        </p:spPr>
        <p:txBody>
          <a:bodyPr wrap="square" numCol="1" anchor="t" anchorCtr="0" compatLnSpc="1">
            <a:prstTxWarp prst="textNoShape">
              <a:avLst/>
            </a:prstTxWarp>
          </a:bodyPr>
          <a:lstStyle/>
          <a:p>
            <a:r>
              <a:rPr lang="tr-TR" dirty="0" smtClean="0"/>
              <a:t>Teklif mektubunda ihalenin adının yazmaması ancak ihale kayıt numarasının belirtilmiş olması Kurul tarafından yeterli görülmüştür. (2007/UY.Z-2157)</a:t>
            </a:r>
          </a:p>
        </p:txBody>
      </p:sp>
      <p:sp>
        <p:nvSpPr>
          <p:cNvPr id="17101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F63CB54-8D52-45FC-8C29-5420BBB3D9B7}" type="slidenum">
              <a:rPr lang="tr-TR" smtClean="0"/>
              <a:pPr/>
              <a:t>89</a:t>
            </a:fld>
            <a:endParaRPr lang="tr-TR"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72035" name="2 Not Yer Tutucusu"/>
          <p:cNvSpPr>
            <a:spLocks noGrp="1"/>
          </p:cNvSpPr>
          <p:nvPr>
            <p:ph type="body" idx="1"/>
          </p:nvPr>
        </p:nvSpPr>
        <p:spPr bwMode="auto">
          <a:noFill/>
        </p:spPr>
        <p:txBody>
          <a:bodyPr wrap="square" numCol="1" anchor="t" anchorCtr="0" compatLnSpc="1">
            <a:prstTxWarp prst="textNoShape">
              <a:avLst/>
            </a:prstTxWarp>
          </a:bodyPr>
          <a:lstStyle/>
          <a:p>
            <a:r>
              <a:rPr lang="tr-TR" dirty="0" smtClean="0"/>
              <a:t>İstekli teklif geçerlilik süresinin uzatılmasını kabul etmez ise geçici teminatı iade edilir.</a:t>
            </a:r>
          </a:p>
          <a:p>
            <a:endParaRPr lang="tr-TR" dirty="0" smtClean="0"/>
          </a:p>
          <a:p>
            <a:r>
              <a:rPr lang="tr-TR" dirty="0" smtClean="0"/>
              <a:t>Teklif geçerlilik süresinin uzatılması talebi teklif geçerlilik süresi içerisinde mi yapılmalı ? </a:t>
            </a:r>
          </a:p>
          <a:p>
            <a:r>
              <a:rPr lang="tr-TR" dirty="0" smtClean="0"/>
              <a:t>Kanunda böyle bir sınırlama yok dolayısıyla teklif geçerlilik süresi dolduktan sonra da uzatma talebi yapılabilir. (2005/UY.Z-744) </a:t>
            </a:r>
          </a:p>
          <a:p>
            <a:endParaRPr lang="tr-TR" dirty="0" smtClean="0"/>
          </a:p>
        </p:txBody>
      </p:sp>
      <p:sp>
        <p:nvSpPr>
          <p:cNvPr id="17203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05DB548-3650-4B69-9AD8-C72AE4C1B167}" type="slidenum">
              <a:rPr lang="tr-TR" smtClean="0"/>
              <a:pPr/>
              <a:t>91</a:t>
            </a:fld>
            <a:endParaRPr lang="tr-TR"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73059"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
        <p:nvSpPr>
          <p:cNvPr id="173060"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3086ABA-8DB6-4296-B505-2EC923E842E1}" type="slidenum">
              <a:rPr lang="tr-TR" smtClean="0"/>
              <a:pPr/>
              <a:t>93</a:t>
            </a:fld>
            <a:endParaRPr lang="tr-TR"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74083" name="2 Not Yer Tutucusu"/>
          <p:cNvSpPr>
            <a:spLocks noGrp="1"/>
          </p:cNvSpPr>
          <p:nvPr>
            <p:ph type="body" idx="1"/>
          </p:nvPr>
        </p:nvSpPr>
        <p:spPr bwMode="auto">
          <a:noFill/>
        </p:spPr>
        <p:txBody>
          <a:bodyPr wrap="square" numCol="1" anchor="t" anchorCtr="0" compatLnSpc="1">
            <a:prstTxWarp prst="textNoShape">
              <a:avLst/>
            </a:prstTxWarp>
            <a:normAutofit lnSpcReduction="10000"/>
          </a:bodyPr>
          <a:lstStyle/>
          <a:p>
            <a:r>
              <a:rPr lang="tr-TR" dirty="0" smtClean="0"/>
              <a:t>Fiyat farkı ödenmesi öngörülerek ihale edilen işlerde fiyat farkı olarak ödenecek bedelin</a:t>
            </a:r>
            <a:r>
              <a:rPr lang="tr-TR" b="1" u="sng" dirty="0" smtClean="0"/>
              <a:t>, sözleşme bedelinde artış meydana gelmesi halinde ise bu artış tutarının yüzde altısı oranında teminat olarak kabul edilen değerler üzerinden ek kesin teminat alınır</a:t>
            </a:r>
            <a:r>
              <a:rPr lang="tr-TR" dirty="0" smtClean="0"/>
              <a:t>. Fiyat farkı olarak ödenecek bedel üzerinden hesaplanan ek kesin teminat, </a:t>
            </a:r>
            <a:r>
              <a:rPr lang="tr-TR" dirty="0" err="1" smtClean="0"/>
              <a:t>hakedişlerden</a:t>
            </a:r>
            <a:r>
              <a:rPr lang="tr-TR" dirty="0" smtClean="0"/>
              <a:t> kesinti yapılmak suretiyle de karşılanabilir.</a:t>
            </a:r>
          </a:p>
          <a:p>
            <a:r>
              <a:rPr lang="tr-TR" sz="1200" kern="1200" dirty="0" smtClean="0">
                <a:solidFill>
                  <a:schemeClr val="tx1"/>
                </a:solidFill>
                <a:effectLst/>
                <a:latin typeface="+mn-lt"/>
                <a:ea typeface="+mn-ea"/>
                <a:cs typeface="+mn-cs"/>
              </a:rPr>
              <a:t>          </a:t>
            </a:r>
            <a:r>
              <a:rPr lang="tr-TR" sz="1200" b="1" kern="1200" dirty="0" smtClean="0">
                <a:solidFill>
                  <a:schemeClr val="tx1"/>
                </a:solidFill>
                <a:effectLst/>
                <a:latin typeface="+mn-lt"/>
                <a:ea typeface="+mn-ea"/>
                <a:cs typeface="+mn-cs"/>
              </a:rPr>
              <a:t>  Kesin teminat </a:t>
            </a:r>
            <a:endParaRPr lang="tr-TR" sz="1200" kern="1200" dirty="0" smtClean="0">
              <a:solidFill>
                <a:schemeClr val="tx1"/>
              </a:solidFill>
              <a:effectLst/>
              <a:latin typeface="+mn-lt"/>
              <a:ea typeface="+mn-ea"/>
              <a:cs typeface="+mn-cs"/>
            </a:endParaRPr>
          </a:p>
          <a:p>
            <a:r>
              <a:rPr lang="tr-TR" sz="1200" b="1" kern="1200" dirty="0" smtClean="0">
                <a:solidFill>
                  <a:schemeClr val="tx1"/>
                </a:solidFill>
                <a:effectLst/>
                <a:latin typeface="+mn-lt"/>
                <a:ea typeface="+mn-ea"/>
                <a:cs typeface="+mn-cs"/>
              </a:rPr>
              <a:t>Madde 43-</a:t>
            </a:r>
            <a:r>
              <a:rPr lang="tr-TR" sz="1200" kern="1200" dirty="0" smtClean="0">
                <a:solidFill>
                  <a:schemeClr val="tx1"/>
                </a:solidFill>
                <a:effectLst/>
                <a:latin typeface="+mn-lt"/>
                <a:ea typeface="+mn-ea"/>
                <a:cs typeface="+mn-cs"/>
              </a:rPr>
              <a:t> Taahhüdün sözleşme ve ihale dokümanı hükümlerine uygun olarak yerine getirilmesini sağlamak amacıyla, sözleşmenin yapılmasından önce ihale üzerinde kalan istekliden ihale bedeli üzerinden hesaplanmak suretiyle % 6 oranında kesin teminat alınır. </a:t>
            </a:r>
          </a:p>
          <a:p>
            <a:r>
              <a:rPr lang="tr-TR" sz="1200" kern="1200" dirty="0" smtClean="0">
                <a:solidFill>
                  <a:schemeClr val="tx1"/>
                </a:solidFill>
                <a:effectLst/>
                <a:latin typeface="+mn-lt"/>
                <a:ea typeface="+mn-ea"/>
                <a:cs typeface="+mn-cs"/>
              </a:rPr>
              <a:t>	</a:t>
            </a:r>
          </a:p>
          <a:p>
            <a:r>
              <a:rPr lang="tr-TR" sz="1200" b="1" kern="1200" dirty="0" smtClean="0">
                <a:solidFill>
                  <a:schemeClr val="tx1"/>
                </a:solidFill>
                <a:effectLst/>
                <a:latin typeface="+mn-lt"/>
                <a:ea typeface="+mn-ea"/>
                <a:cs typeface="+mn-cs"/>
              </a:rPr>
              <a:t>		(Ek fıkra: 20/11/2008-5812/16 </a:t>
            </a:r>
            <a:r>
              <a:rPr lang="tr-TR" sz="1200" b="1" kern="1200" dirty="0" err="1" smtClean="0">
                <a:solidFill>
                  <a:schemeClr val="tx1"/>
                </a:solidFill>
                <a:effectLst/>
                <a:latin typeface="+mn-lt"/>
                <a:ea typeface="+mn-ea"/>
                <a:cs typeface="+mn-cs"/>
              </a:rPr>
              <a:t>md.</a:t>
            </a:r>
            <a:r>
              <a:rPr lang="tr-TR" sz="1200" b="1" kern="1200" dirty="0" smtClean="0">
                <a:solidFill>
                  <a:schemeClr val="tx1"/>
                </a:solidFill>
                <a:effectLst/>
                <a:latin typeface="+mn-lt"/>
                <a:ea typeface="+mn-ea"/>
                <a:cs typeface="+mn-cs"/>
              </a:rPr>
              <a:t>; Mülga fıkra: 6/2/2014-6518/48 </a:t>
            </a:r>
            <a:r>
              <a:rPr lang="tr-TR" sz="1200" b="1" kern="1200" dirty="0" err="1" smtClean="0">
                <a:solidFill>
                  <a:schemeClr val="tx1"/>
                </a:solidFill>
                <a:effectLst/>
                <a:latin typeface="+mn-lt"/>
                <a:ea typeface="+mn-ea"/>
                <a:cs typeface="+mn-cs"/>
              </a:rPr>
              <a:t>md.</a:t>
            </a:r>
            <a:r>
              <a:rPr lang="tr-TR" sz="1200" b="1" kern="1200" dirty="0" smtClean="0">
                <a:solidFill>
                  <a:schemeClr val="tx1"/>
                </a:solidFill>
                <a:effectLst/>
                <a:latin typeface="+mn-lt"/>
                <a:ea typeface="+mn-ea"/>
                <a:cs typeface="+mn-cs"/>
              </a:rPr>
              <a:t>) </a:t>
            </a:r>
            <a:endParaRPr lang="tr-TR" sz="1200" kern="1200" dirty="0" smtClean="0">
              <a:solidFill>
                <a:schemeClr val="tx1"/>
              </a:solidFill>
              <a:effectLst/>
              <a:latin typeface="+mn-lt"/>
              <a:ea typeface="+mn-ea"/>
              <a:cs typeface="+mn-cs"/>
            </a:endParaRPr>
          </a:p>
          <a:p>
            <a:r>
              <a:rPr lang="tr-TR" sz="1200" kern="1200" dirty="0" smtClean="0">
                <a:solidFill>
                  <a:schemeClr val="tx1"/>
                </a:solidFill>
                <a:effectLst/>
                <a:latin typeface="+mn-lt"/>
                <a:ea typeface="+mn-ea"/>
                <a:cs typeface="+mn-cs"/>
              </a:rPr>
              <a:t> </a:t>
            </a:r>
          </a:p>
          <a:p>
            <a:r>
              <a:rPr lang="tr-TR" sz="1200" kern="1200" dirty="0" smtClean="0">
                <a:solidFill>
                  <a:schemeClr val="tx1"/>
                </a:solidFill>
                <a:effectLst/>
                <a:latin typeface="+mn-lt"/>
                <a:ea typeface="+mn-ea"/>
                <a:cs typeface="+mn-cs"/>
              </a:rPr>
              <a:t>Ancak, danışmanlık hizmet ihalelerinde ihale dokümanında belirtilmesi kaydıyla, kesin teminat sözleşme yapılmadan önce alınmayabilir. Bu durumda, düzenlenecek her </a:t>
            </a:r>
            <a:r>
              <a:rPr lang="tr-TR" sz="1200" kern="1200" dirty="0" err="1" smtClean="0">
                <a:solidFill>
                  <a:schemeClr val="tx1"/>
                </a:solidFill>
                <a:effectLst/>
                <a:latin typeface="+mn-lt"/>
                <a:ea typeface="+mn-ea"/>
                <a:cs typeface="+mn-cs"/>
              </a:rPr>
              <a:t>hakedişten</a:t>
            </a:r>
            <a:r>
              <a:rPr lang="tr-TR" sz="1200" kern="1200" dirty="0" smtClean="0">
                <a:solidFill>
                  <a:schemeClr val="tx1"/>
                </a:solidFill>
                <a:effectLst/>
                <a:latin typeface="+mn-lt"/>
                <a:ea typeface="+mn-ea"/>
                <a:cs typeface="+mn-cs"/>
              </a:rPr>
              <a:t> % 6 oranında yapılacak kesintiler teminat olarak alıkonulur.</a:t>
            </a:r>
          </a:p>
          <a:p>
            <a:r>
              <a:rPr lang="tr-TR" sz="1200" kern="1200" dirty="0" smtClean="0">
                <a:solidFill>
                  <a:schemeClr val="tx1"/>
                </a:solidFill>
                <a:effectLst/>
                <a:latin typeface="+mn-lt"/>
                <a:ea typeface="+mn-ea"/>
                <a:cs typeface="+mn-cs"/>
              </a:rPr>
              <a:t> </a:t>
            </a:r>
          </a:p>
          <a:p>
            <a:r>
              <a:rPr lang="tr-TR" sz="1200" b="1" kern="1200" dirty="0" smtClean="0">
                <a:solidFill>
                  <a:schemeClr val="tx1"/>
                </a:solidFill>
                <a:effectLst/>
                <a:latin typeface="+mn-lt"/>
                <a:ea typeface="+mn-ea"/>
                <a:cs typeface="+mn-cs"/>
              </a:rPr>
              <a:t>(Ek fıkra: 6/2/2014-6518/48 </a:t>
            </a:r>
            <a:r>
              <a:rPr lang="tr-TR" sz="1200" b="1" kern="1200" dirty="0" err="1" smtClean="0">
                <a:solidFill>
                  <a:schemeClr val="tx1"/>
                </a:solidFill>
                <a:effectLst/>
                <a:latin typeface="+mn-lt"/>
                <a:ea typeface="+mn-ea"/>
                <a:cs typeface="+mn-cs"/>
              </a:rPr>
              <a:t>md.</a:t>
            </a:r>
            <a:r>
              <a:rPr lang="tr-TR" sz="1200" b="1" kern="1200" dirty="0" smtClean="0">
                <a:solidFill>
                  <a:schemeClr val="tx1"/>
                </a:solidFill>
                <a:effectLst/>
                <a:latin typeface="+mn-lt"/>
                <a:ea typeface="+mn-ea"/>
                <a:cs typeface="+mn-cs"/>
              </a:rPr>
              <a:t>)</a:t>
            </a:r>
            <a:r>
              <a:rPr lang="tr-TR" sz="1200" kern="1200" dirty="0" smtClean="0">
                <a:solidFill>
                  <a:schemeClr val="tx1"/>
                </a:solidFill>
                <a:effectLst/>
                <a:latin typeface="+mn-lt"/>
                <a:ea typeface="+mn-ea"/>
                <a:cs typeface="+mn-cs"/>
              </a:rPr>
              <a:t> Kurum, ihale üzerinde kalan isteklinin teklifinin sınır değerin altında olması hâlinde, bu istekliden yaklaşık maliyetin % 6’sından az ve % 15’inden fazla olmamak üzere alınacak kesin teminat oranına ilişkin düzenlemeler yapabilir.</a:t>
            </a:r>
          </a:p>
          <a:p>
            <a:endParaRPr lang="tr-TR" dirty="0" smtClean="0"/>
          </a:p>
          <a:p>
            <a:endParaRPr lang="tr-TR" dirty="0" smtClean="0"/>
          </a:p>
        </p:txBody>
      </p:sp>
      <p:sp>
        <p:nvSpPr>
          <p:cNvPr id="174084"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2465660-E297-4FAC-A37D-0BB6D622F179}" type="slidenum">
              <a:rPr lang="tr-TR" smtClean="0"/>
              <a:pPr/>
              <a:t>94</a:t>
            </a:fld>
            <a:endParaRPr lang="tr-TR"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77155" name="2 Not Yer Tutucusu"/>
          <p:cNvSpPr>
            <a:spLocks noGrp="1"/>
          </p:cNvSpPr>
          <p:nvPr>
            <p:ph type="body" idx="1"/>
          </p:nvPr>
        </p:nvSpPr>
        <p:spPr bwMode="auto">
          <a:noFill/>
        </p:spPr>
        <p:txBody>
          <a:bodyPr wrap="square" numCol="1" anchor="t" anchorCtr="0" compatLnSpc="1">
            <a:prstTxWarp prst="textNoShape">
              <a:avLst/>
            </a:prstTxWarp>
          </a:bodyPr>
          <a:lstStyle/>
          <a:p>
            <a:r>
              <a:rPr lang="tr-TR" smtClean="0"/>
              <a:t>Zeyilname ile teklif verme süresinin uzatılması halinde, İdare ve isteklilerin ilk teklif verme tarih ve saatine bağlı </a:t>
            </a:r>
            <a:r>
              <a:rPr lang="tr-TR" b="1" u="sng" smtClean="0">
                <a:solidFill>
                  <a:srgbClr val="FF0000"/>
                </a:solidFill>
              </a:rPr>
              <a:t>tüm hak ve yükümlülükleri süre açısından, tespit edilecek yeni teklif verme tarih ve saatine kadar uzatılmış sayılır. </a:t>
            </a:r>
          </a:p>
          <a:p>
            <a:endParaRPr lang="tr-TR" smtClean="0"/>
          </a:p>
        </p:txBody>
      </p:sp>
      <p:sp>
        <p:nvSpPr>
          <p:cNvPr id="17715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2D013C0-1C9D-4B45-BBDB-0DEFBA2A24C1}" type="slidenum">
              <a:rPr lang="tr-TR" smtClean="0"/>
              <a:pPr/>
              <a:t>97</a:t>
            </a:fld>
            <a:endParaRPr lang="tr-TR"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78179" name="2 Not Yer Tutucusu"/>
          <p:cNvSpPr>
            <a:spLocks noGrp="1"/>
          </p:cNvSpPr>
          <p:nvPr>
            <p:ph type="body" idx="1"/>
          </p:nvPr>
        </p:nvSpPr>
        <p:spPr bwMode="auto">
          <a:noFill/>
        </p:spPr>
        <p:txBody>
          <a:bodyPr wrap="square" numCol="1" anchor="t" anchorCtr="0" compatLnSpc="1">
            <a:prstTxWarp prst="textNoShape">
              <a:avLst/>
            </a:prstTxWarp>
          </a:bodyPr>
          <a:lstStyle/>
          <a:p>
            <a:r>
              <a:rPr lang="tr-TR" smtClean="0"/>
              <a:t>Zarfın üzerinde isteklinin adı, soyadı veya ticaret unvanı, tebligata esas açık adresi, teklifin hangi işe ait olduğu, ihaleyi yapan İdarenin açık adresi ve zarfın yapıştırılan yerinin istekli tarafından imzalanıp kaşelenmesi veya mühürlenmesi hususlarına bakılır. </a:t>
            </a:r>
          </a:p>
        </p:txBody>
      </p:sp>
      <p:sp>
        <p:nvSpPr>
          <p:cNvPr id="178180"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56C443F-7C87-4768-A10B-C84CA15478D6}" type="slidenum">
              <a:rPr lang="tr-TR" smtClean="0"/>
              <a:pPr/>
              <a:t>98</a:t>
            </a:fld>
            <a:endParaRPr lang="tr-TR"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79203"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dirty="0" smtClean="0"/>
          </a:p>
        </p:txBody>
      </p:sp>
      <p:sp>
        <p:nvSpPr>
          <p:cNvPr id="179204"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0C5F711-78BD-407C-9776-4DB42E8882B7}" type="slidenum">
              <a:rPr lang="tr-TR" smtClean="0"/>
              <a:pPr/>
              <a:t>99</a:t>
            </a:fld>
            <a:endParaRPr lang="tr-TR"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80227" name="2 Not Yer Tutucusu"/>
          <p:cNvSpPr>
            <a:spLocks noGrp="1"/>
          </p:cNvSpPr>
          <p:nvPr>
            <p:ph type="body" idx="1"/>
          </p:nvPr>
        </p:nvSpPr>
        <p:spPr bwMode="auto">
          <a:noFill/>
        </p:spPr>
        <p:txBody>
          <a:bodyPr wrap="square" numCol="1" anchor="t" anchorCtr="0" compatLnSpc="1">
            <a:prstTxWarp prst="textNoShape">
              <a:avLst/>
            </a:prstTxWarp>
          </a:bodyPr>
          <a:lstStyle/>
          <a:p>
            <a:r>
              <a:rPr lang="tr-TR" dirty="0" smtClean="0"/>
              <a:t>Zarf açma ve belge kontrol tutanağı ile teklif edilen fiyatlar tutanağı ve yaklaşık maliyetin açıklanmasına ilişkin tutanak.</a:t>
            </a:r>
          </a:p>
        </p:txBody>
      </p:sp>
      <p:sp>
        <p:nvSpPr>
          <p:cNvPr id="180228"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97E5D78-FEFD-4090-941E-D855699F52E8}" type="slidenum">
              <a:rPr lang="tr-TR" smtClean="0"/>
              <a:pPr/>
              <a:t>100</a:t>
            </a:fld>
            <a:endParaRPr lang="tr-TR"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 name="2 Not Yer Tutucusu"/>
          <p:cNvSpPr>
            <a:spLocks noGrp="1"/>
          </p:cNvSpPr>
          <p:nvPr>
            <p:ph type="body" idx="1"/>
          </p:nvPr>
        </p:nvSpPr>
        <p:spPr/>
        <p:txBody>
          <a:bodyPr/>
          <a:lstStyle/>
          <a:p>
            <a:pPr marL="365760" indent="-283464" algn="just" eaLnBrk="1" fontAlgn="auto" hangingPunct="1">
              <a:spcAft>
                <a:spcPts val="0"/>
              </a:spcAft>
              <a:buFont typeface="Wingdings 2"/>
              <a:buChar char=""/>
              <a:defRPr/>
            </a:pPr>
            <a:r>
              <a:rPr lang="tr-TR" dirty="0" smtClean="0"/>
              <a:t>İdare tekliflerin incelenmesi, karşılaştırılması ve değerlendirilmesinde yararlanmak üzere net olmayan hususlarla ilgili </a:t>
            </a:r>
            <a:r>
              <a:rPr lang="tr-TR" b="1" u="sng" dirty="0" smtClean="0">
                <a:solidFill>
                  <a:srgbClr val="FF0000"/>
                </a:solidFill>
              </a:rPr>
              <a:t>isteklilerden yazılı olarak tekliflerini açıklamalarını isteyebilir.</a:t>
            </a:r>
          </a:p>
          <a:p>
            <a:pPr marL="365760" indent="-283464" algn="just" eaLnBrk="1" fontAlgn="auto" hangingPunct="1">
              <a:spcAft>
                <a:spcPts val="0"/>
              </a:spcAft>
              <a:buFont typeface="Wingdings 2"/>
              <a:buChar char=""/>
              <a:defRPr/>
            </a:pPr>
            <a:r>
              <a:rPr lang="tr-TR" b="1" u="sng" dirty="0" smtClean="0">
                <a:solidFill>
                  <a:srgbClr val="FF0000"/>
                </a:solidFill>
              </a:rPr>
              <a:t>Bu açıklama, </a:t>
            </a:r>
            <a:r>
              <a:rPr lang="tr-TR" dirty="0" smtClean="0"/>
              <a:t>hiçbir şekilde teklif fiyatında değişiklik yapılması veya ihale dokümanında yer alan şartlara uygun olmayan tekliflerin uygun hale getirilmesi amacıyla istenilemez ve yapılmaz. </a:t>
            </a:r>
          </a:p>
          <a:p>
            <a:pPr marL="365760" indent="-283464" algn="just" eaLnBrk="1" fontAlgn="auto" hangingPunct="1">
              <a:spcAft>
                <a:spcPts val="0"/>
              </a:spcAft>
              <a:buFont typeface="Wingdings 2"/>
              <a:buChar char=""/>
              <a:defRPr/>
            </a:pPr>
            <a:r>
              <a:rPr lang="tr-TR" dirty="0" smtClean="0"/>
              <a:t>İdarenin yazılı açıklama talebine istekli tarafından </a:t>
            </a:r>
            <a:r>
              <a:rPr lang="tr-TR" b="1" u="sng" dirty="0" smtClean="0">
                <a:solidFill>
                  <a:srgbClr val="FF0000"/>
                </a:solidFill>
              </a:rPr>
              <a:t>yazılı olarak cevap verilir.</a:t>
            </a:r>
          </a:p>
          <a:p>
            <a:pPr>
              <a:defRPr/>
            </a:pPr>
            <a:endParaRPr lang="tr-TR" dirty="0"/>
          </a:p>
        </p:txBody>
      </p:sp>
      <p:sp>
        <p:nvSpPr>
          <p:cNvPr id="18125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328D9F1-1256-4C09-A850-16F2B2F69B94}" type="slidenum">
              <a:rPr lang="tr-TR" smtClean="0"/>
              <a:pPr/>
              <a:t>101</a:t>
            </a:fld>
            <a:endParaRPr lang="tr-TR"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tr-TR" sz="1200" b="1" kern="1200" dirty="0" smtClean="0">
                <a:solidFill>
                  <a:schemeClr val="tx1"/>
                </a:solidFill>
                <a:effectLst/>
                <a:latin typeface="+mn-lt"/>
                <a:ea typeface="+mn-ea"/>
                <a:cs typeface="+mn-cs"/>
              </a:rPr>
              <a:t>16.5. Aritmetik hata ve yuvarlama</a:t>
            </a:r>
            <a:endParaRPr lang="tr-TR"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tr-TR" sz="1200" b="1" kern="1200" dirty="0" smtClean="0">
                <a:solidFill>
                  <a:schemeClr val="tx1"/>
                </a:solidFill>
                <a:effectLst/>
                <a:latin typeface="+mn-lt"/>
                <a:ea typeface="+mn-ea"/>
                <a:cs typeface="+mn-cs"/>
              </a:rPr>
              <a:t>… 16.5.3.</a:t>
            </a:r>
            <a:r>
              <a:rPr lang="tr-TR" sz="1200" kern="1200" dirty="0" smtClean="0">
                <a:solidFill>
                  <a:schemeClr val="tx1"/>
                </a:solidFill>
                <a:effectLst/>
                <a:latin typeface="+mn-lt"/>
                <a:ea typeface="+mn-ea"/>
                <a:cs typeface="+mn-cs"/>
              </a:rPr>
              <a:t> </a:t>
            </a:r>
            <a:r>
              <a:rPr lang="tr-TR" sz="1200" b="1" u="sng" kern="1200" dirty="0" smtClean="0">
                <a:solidFill>
                  <a:schemeClr val="tx1"/>
                </a:solidFill>
                <a:effectLst/>
                <a:latin typeface="+mn-lt"/>
                <a:ea typeface="+mn-ea"/>
                <a:cs typeface="+mn-cs"/>
              </a:rPr>
              <a:t>(Ek madde: 25/01/2017-29959 R.G./3. </a:t>
            </a:r>
            <a:r>
              <a:rPr lang="tr-TR" sz="1200" b="1" u="sng" kern="1200" dirty="0" err="1" smtClean="0">
                <a:solidFill>
                  <a:schemeClr val="tx1"/>
                </a:solidFill>
                <a:effectLst/>
                <a:latin typeface="+mn-lt"/>
                <a:ea typeface="+mn-ea"/>
                <a:cs typeface="+mn-cs"/>
              </a:rPr>
              <a:t>md.</a:t>
            </a:r>
            <a:r>
              <a:rPr lang="tr-TR" sz="1200" b="1" u="sng" kern="1200" dirty="0" smtClean="0">
                <a:solidFill>
                  <a:schemeClr val="tx1"/>
                </a:solidFill>
                <a:effectLst/>
                <a:latin typeface="+mn-lt"/>
                <a:ea typeface="+mn-ea"/>
                <a:cs typeface="+mn-cs"/>
              </a:rPr>
              <a:t>) </a:t>
            </a:r>
            <a:r>
              <a:rPr lang="tr-TR" sz="1200" kern="1200" dirty="0" smtClean="0">
                <a:solidFill>
                  <a:schemeClr val="tx1"/>
                </a:solidFill>
                <a:effectLst/>
                <a:latin typeface="+mn-lt"/>
                <a:ea typeface="+mn-ea"/>
                <a:cs typeface="+mn-cs"/>
              </a:rPr>
              <a:t>Elektronik araçlar yardımıyla tablolama programları (MS Excel, </a:t>
            </a:r>
            <a:r>
              <a:rPr lang="tr-TR" sz="1200" kern="1200" dirty="0" err="1" smtClean="0">
                <a:solidFill>
                  <a:schemeClr val="tx1"/>
                </a:solidFill>
                <a:effectLst/>
                <a:latin typeface="+mn-lt"/>
                <a:ea typeface="+mn-ea"/>
                <a:cs typeface="+mn-cs"/>
              </a:rPr>
              <a:t>Numbers</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LibreOffice</a:t>
            </a:r>
            <a:r>
              <a:rPr lang="tr-TR" sz="1200" kern="1200" dirty="0" smtClean="0">
                <a:solidFill>
                  <a:schemeClr val="tx1"/>
                </a:solidFill>
                <a:effectLst/>
                <a:latin typeface="+mn-lt"/>
                <a:ea typeface="+mn-ea"/>
                <a:cs typeface="+mn-cs"/>
              </a:rPr>
              <a:t> </a:t>
            </a:r>
            <a:r>
              <a:rPr lang="tr-TR" sz="1200" kern="1200" dirty="0" err="1" smtClean="0">
                <a:solidFill>
                  <a:schemeClr val="tx1"/>
                </a:solidFill>
                <a:effectLst/>
                <a:latin typeface="+mn-lt"/>
                <a:ea typeface="+mn-ea"/>
                <a:cs typeface="+mn-cs"/>
              </a:rPr>
              <a:t>Calc</a:t>
            </a:r>
            <a:r>
              <a:rPr lang="tr-TR" sz="1200" kern="1200" dirty="0" smtClean="0">
                <a:solidFill>
                  <a:schemeClr val="tx1"/>
                </a:solidFill>
                <a:effectLst/>
                <a:latin typeface="+mn-lt"/>
                <a:ea typeface="+mn-ea"/>
                <a:cs typeface="+mn-cs"/>
              </a:rPr>
              <a:t> ve benzerleri) kullanılarak oluşturulan teklif mektubu eki cetvelin çarpım ve toplamlarında yazılımdan kaynaklanan yuvarlamalar nedeniyle oluşan hesaplama farklılıkları, toplam teklif fiyatının binde birine eşit veya daha az olması ve ihalenin sonuçlandırılmasına esas teklif sıralamasının değişmemesi kaydıyla aritmetik hata olarak kabul edilmeyecek ve bu farklılıklar isteklinin teklif cetvelinde yazılı birim fiyatlar esas alınarak ihale komisyonu tarafından </a:t>
            </a:r>
            <a:r>
              <a:rPr lang="tr-TR" sz="1200" kern="1200" dirty="0" err="1" smtClean="0">
                <a:solidFill>
                  <a:schemeClr val="tx1"/>
                </a:solidFill>
                <a:effectLst/>
                <a:latin typeface="+mn-lt"/>
                <a:ea typeface="+mn-ea"/>
                <a:cs typeface="+mn-cs"/>
              </a:rPr>
              <a:t>re’sen</a:t>
            </a:r>
            <a:r>
              <a:rPr lang="tr-TR" sz="1200" kern="1200" dirty="0" smtClean="0">
                <a:solidFill>
                  <a:schemeClr val="tx1"/>
                </a:solidFill>
                <a:effectLst/>
                <a:latin typeface="+mn-lt"/>
                <a:ea typeface="+mn-ea"/>
                <a:cs typeface="+mn-cs"/>
              </a:rPr>
              <a:t> düzeltilecektir. Yapılan bu düzeltme sonucu bulunan tutar, sınır değer hesabı hariç, isteklinin teklif ve yeterlik değerlendirmesine esas nihai teklif fiyatı olarak kabul edilecektir.</a:t>
            </a:r>
          </a:p>
          <a:p>
            <a:endParaRPr lang="tr-TR" dirty="0"/>
          </a:p>
        </p:txBody>
      </p:sp>
      <p:sp>
        <p:nvSpPr>
          <p:cNvPr id="4" name="Slayt Numarası Yer Tutucusu 3"/>
          <p:cNvSpPr>
            <a:spLocks noGrp="1"/>
          </p:cNvSpPr>
          <p:nvPr>
            <p:ph type="sldNum" sz="quarter" idx="10"/>
          </p:nvPr>
        </p:nvSpPr>
        <p:spPr/>
        <p:txBody>
          <a:bodyPr/>
          <a:lstStyle/>
          <a:p>
            <a:pPr>
              <a:defRPr/>
            </a:pPr>
            <a:fld id="{B887359D-0A5A-4D97-9A8F-80B98AB0D847}" type="slidenum">
              <a:rPr lang="tr-TR" smtClean="0"/>
              <a:pPr>
                <a:defRPr/>
              </a:pPr>
              <a:t>106</a:t>
            </a:fld>
            <a:endParaRPr lang="tr-TR"/>
          </a:p>
        </p:txBody>
      </p:sp>
    </p:spTree>
    <p:extLst>
      <p:ext uri="{BB962C8B-B14F-4D97-AF65-F5344CB8AC3E}">
        <p14:creationId xmlns:p14="http://schemas.microsoft.com/office/powerpoint/2010/main" val="33810485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a:defRPr/>
            </a:pPr>
            <a:fld id="{B887359D-0A5A-4D97-9A8F-80B98AB0D847}" type="slidenum">
              <a:rPr lang="tr-TR" smtClean="0"/>
              <a:pPr>
                <a:defRPr/>
              </a:pPr>
              <a:t>107</a:t>
            </a:fld>
            <a:endParaRPr lang="tr-TR"/>
          </a:p>
        </p:txBody>
      </p:sp>
    </p:spTree>
    <p:extLst>
      <p:ext uri="{BB962C8B-B14F-4D97-AF65-F5344CB8AC3E}">
        <p14:creationId xmlns:p14="http://schemas.microsoft.com/office/powerpoint/2010/main" val="17243149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82275" name="2 Not Yer Tutucusu"/>
          <p:cNvSpPr>
            <a:spLocks noGrp="1"/>
          </p:cNvSpPr>
          <p:nvPr>
            <p:ph type="body" idx="1"/>
          </p:nvPr>
        </p:nvSpPr>
        <p:spPr bwMode="auto">
          <a:noFill/>
        </p:spPr>
        <p:txBody>
          <a:bodyPr wrap="square" numCol="1" anchor="t" anchorCtr="0" compatLnSpc="1">
            <a:prstTxWarp prst="textNoShape">
              <a:avLst/>
            </a:prstTxWarp>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tr-TR" sz="1200" u="sng" dirty="0" smtClean="0"/>
              <a:t>S</a:t>
            </a:r>
            <a:r>
              <a:rPr lang="tr-TR" sz="2000" u="sng" dirty="0" smtClean="0"/>
              <a:t>ınır değer: </a:t>
            </a:r>
            <a:r>
              <a:rPr lang="tr-TR" sz="2000" dirty="0" smtClean="0"/>
              <a:t>Y</a:t>
            </a:r>
            <a:r>
              <a:rPr lang="tr-TR" sz="1200" dirty="0" smtClean="0"/>
              <a:t>apım ihalelerinde Tebliğ 45.1.1’de belirtilen formüle göre, personel çalıştırılmasına dayalı olmayan hizmet alımı ihalelerinde ise yine Tebliğ 79.1.2’de belirtilen formüle göre hesaplanan değer,</a:t>
            </a:r>
            <a:r>
              <a:rPr lang="tr-TR" sz="1200" baseline="0" dirty="0" smtClean="0"/>
              <a:t> </a:t>
            </a:r>
            <a:r>
              <a:rPr lang="tr-TR" sz="1200" dirty="0" smtClean="0"/>
              <a:t>personel çalıştırılmasına dayalı hizmet alımı ihalelerinde ise (</a:t>
            </a:r>
            <a:r>
              <a:rPr lang="tr-TR" sz="1200" kern="1200" dirty="0" smtClean="0">
                <a:solidFill>
                  <a:schemeClr val="tx1"/>
                </a:solidFill>
                <a:effectLst/>
                <a:latin typeface="+mn-lt"/>
                <a:ea typeface="+mn-ea"/>
                <a:cs typeface="+mn-cs"/>
              </a:rPr>
              <a:t>ihale konusu işte çalıştırılacak personel sayısının ihale dokümanında belirlendiği, bu personelin çalışma saatlerinin tamamının idare için kullanıldığı ve yaklaşık maliyetinin en az % 70’lik kısmının asgari işçilik maliyeti ile varsa ayni yemek ve yol giderleri dahil işçilik giderinden oluştuğu hizmetler) </a:t>
            </a:r>
            <a:r>
              <a:rPr lang="tr-TR" sz="1200" dirty="0" smtClean="0"/>
              <a:t>kar hariç yaklaşık maliyet tutarı sınır değer olarak kabul edilir.</a:t>
            </a:r>
          </a:p>
          <a:p>
            <a:endParaRPr lang="tr-TR" dirty="0" smtClean="0"/>
          </a:p>
          <a:p>
            <a:r>
              <a:rPr lang="tr-TR" dirty="0" smtClean="0"/>
              <a:t>İhale komisyonu;</a:t>
            </a:r>
          </a:p>
          <a:p>
            <a:r>
              <a:rPr lang="tr-TR" dirty="0" smtClean="0"/>
              <a:t>	a) </a:t>
            </a:r>
            <a:r>
              <a:rPr lang="tr-TR" sz="1200" kern="1200" dirty="0" smtClean="0">
                <a:solidFill>
                  <a:schemeClr val="tx1"/>
                </a:solidFill>
                <a:effectLst/>
                <a:latin typeface="+mn-lt"/>
                <a:ea typeface="+mn-ea"/>
                <a:cs typeface="+mn-cs"/>
              </a:rPr>
              <a:t>Verilen hizmetin,</a:t>
            </a:r>
            <a:r>
              <a:rPr lang="tr-TR" sz="1200" kern="1200" baseline="0" dirty="0" smtClean="0">
                <a:solidFill>
                  <a:schemeClr val="tx1"/>
                </a:solidFill>
                <a:effectLst/>
                <a:latin typeface="+mn-lt"/>
                <a:ea typeface="+mn-ea"/>
                <a:cs typeface="+mn-cs"/>
              </a:rPr>
              <a:t> </a:t>
            </a:r>
            <a:r>
              <a:rPr lang="tr-TR" sz="1200" kern="1200" dirty="0" smtClean="0">
                <a:solidFill>
                  <a:schemeClr val="tx1"/>
                </a:solidFill>
                <a:effectLst/>
                <a:latin typeface="+mn-lt"/>
                <a:ea typeface="+mn-ea"/>
                <a:cs typeface="+mn-cs"/>
              </a:rPr>
              <a:t>y</a:t>
            </a:r>
            <a:r>
              <a:rPr lang="tr-TR" dirty="0" smtClean="0"/>
              <a:t>apım yönteminin veya </a:t>
            </a:r>
            <a:r>
              <a:rPr lang="tr-TR" sz="1200" kern="1200" dirty="0" smtClean="0">
                <a:solidFill>
                  <a:schemeClr val="tx1"/>
                </a:solidFill>
                <a:effectLst/>
                <a:latin typeface="+mn-lt"/>
                <a:ea typeface="+mn-ea"/>
                <a:cs typeface="+mn-cs"/>
              </a:rPr>
              <a:t>imalat sürecinin </a:t>
            </a:r>
            <a:r>
              <a:rPr lang="tr-TR" dirty="0" smtClean="0"/>
              <a:t>ekonomik olması,</a:t>
            </a:r>
          </a:p>
          <a:p>
            <a:r>
              <a:rPr lang="tr-TR" dirty="0" smtClean="0"/>
              <a:t>	b) Seçilen teknik çözümler ve teklif sahibinin işin yerine getirilmesinde kullanacağı avantajlı koşullar,</a:t>
            </a:r>
          </a:p>
          <a:p>
            <a:r>
              <a:rPr lang="tr-TR" dirty="0" smtClean="0"/>
              <a:t>	c) Teklif edilen işin özgünlüğü,</a:t>
            </a:r>
          </a:p>
          <a:p>
            <a:r>
              <a:rPr lang="tr-TR" dirty="0" smtClean="0"/>
              <a:t>	hususlarında belgelendirilmek suretiyle yapılan yazılı açıklamaları, isteklinin teklifinin hesaplanmasına dayanak teşkil eden bütün bilgi ve belgeleri de dikkate almak suretiyle değerlendirir. Bu değerlendirme sonucunda, açıklamaları yeterli görülmeyen veya yazılı açıklamada bulunmayan isteklilerin teklifleri reddedilir. İhale komisyonunca reddedilmeyen aşırı düşük teklifler, geçerli teklif olarak dikkate alınır.</a:t>
            </a:r>
          </a:p>
          <a:p>
            <a:r>
              <a:rPr lang="tr-TR" dirty="0" smtClean="0"/>
              <a:t>	</a:t>
            </a:r>
          </a:p>
          <a:p>
            <a:endParaRPr lang="tr-TR" dirty="0" smtClean="0"/>
          </a:p>
        </p:txBody>
      </p:sp>
      <p:sp>
        <p:nvSpPr>
          <p:cNvPr id="18227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B3C37BB-9291-4F48-95D8-ACFA8EF4A3B5}" type="slidenum">
              <a:rPr lang="tr-TR" smtClean="0"/>
              <a:pPr/>
              <a:t>109</a:t>
            </a:fld>
            <a:endParaRPr lang="tr-TR"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a:defRPr/>
            </a:pPr>
            <a:fld id="{B887359D-0A5A-4D97-9A8F-80B98AB0D847}" type="slidenum">
              <a:rPr lang="tr-TR" smtClean="0"/>
              <a:pPr>
                <a:defRPr/>
              </a:pPr>
              <a:t>111</a:t>
            </a:fld>
            <a:endParaRPr lang="tr-TR"/>
          </a:p>
        </p:txBody>
      </p:sp>
    </p:spTree>
    <p:extLst>
      <p:ext uri="{BB962C8B-B14F-4D97-AF65-F5344CB8AC3E}">
        <p14:creationId xmlns:p14="http://schemas.microsoft.com/office/powerpoint/2010/main" val="1834605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83299" name="2 Not Yer Tutucusu"/>
          <p:cNvSpPr>
            <a:spLocks noGrp="1"/>
          </p:cNvSpPr>
          <p:nvPr>
            <p:ph type="body" idx="1"/>
          </p:nvPr>
        </p:nvSpPr>
        <p:spPr bwMode="auto">
          <a:noFill/>
        </p:spPr>
        <p:txBody>
          <a:bodyPr wrap="square" numCol="1" anchor="t" anchorCtr="0" compatLnSpc="1">
            <a:prstTxWarp prst="textNoShape">
              <a:avLst/>
            </a:prstTxWarp>
          </a:bodyPr>
          <a:lstStyle/>
          <a:p>
            <a:r>
              <a:rPr lang="tr-TR" b="1" u="sng" smtClean="0"/>
              <a:t>Fiyat dışı unsurlar, bir marka veya model esas alınarak rekabeti ortadan kaldırıcı bir şekilde belirlenemez. </a:t>
            </a:r>
          </a:p>
          <a:p>
            <a:r>
              <a:rPr lang="tr-TR" smtClean="0"/>
              <a:t>	</a:t>
            </a:r>
          </a:p>
          <a:p>
            <a:r>
              <a:rPr lang="tr-TR" smtClean="0"/>
              <a:t> Fiyat dışı unsurlara, bu unsurların parasal değerlerine veya nispi ağırlıklarına ve hesaplama yöntemine yönelik düzenlemeyi yapan birim veya görevliler tarafından gerekçeli bir açıklama belgesi hazırlanır ve bu belge ihale onay belgesinin ekinde yer alır.</a:t>
            </a:r>
          </a:p>
          <a:p>
            <a:endParaRPr lang="tr-TR" smtClean="0"/>
          </a:p>
        </p:txBody>
      </p:sp>
      <p:sp>
        <p:nvSpPr>
          <p:cNvPr id="183300"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2FB0DED-D7A9-43B6-AFF1-48D82CEFB90F}" type="slidenum">
              <a:rPr lang="tr-TR" smtClean="0"/>
              <a:pPr/>
              <a:t>113</a:t>
            </a:fld>
            <a:endParaRPr lang="tr-TR"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84323"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dirty="0" smtClean="0"/>
          </a:p>
        </p:txBody>
      </p:sp>
      <p:sp>
        <p:nvSpPr>
          <p:cNvPr id="184324"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16CBE68-42D9-457C-95E5-CDD1890BE90B}" type="slidenum">
              <a:rPr lang="tr-TR" smtClean="0"/>
              <a:pPr/>
              <a:t>117</a:t>
            </a:fld>
            <a:endParaRPr lang="tr-TR"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86371" name="2 Not Yer Tutucusu"/>
          <p:cNvSpPr>
            <a:spLocks noGrp="1"/>
          </p:cNvSpPr>
          <p:nvPr>
            <p:ph type="body" idx="1"/>
          </p:nvPr>
        </p:nvSpPr>
        <p:spPr bwMode="auto">
          <a:noFill/>
        </p:spPr>
        <p:txBody>
          <a:bodyPr wrap="square" numCol="1" anchor="t" anchorCtr="0" compatLnSpc="1">
            <a:prstTxWarp prst="textNoShape">
              <a:avLst/>
            </a:prstTxWarp>
          </a:bodyPr>
          <a:lstStyle/>
          <a:p>
            <a:r>
              <a:rPr lang="tr-TR" b="1" u="sng" smtClean="0"/>
              <a:t>Geçici teminat hariç aday ve isteklilerce verilen teklif ve başvuru belgeleri, ihale sonuçlandıktan sonra iade edilmez</a:t>
            </a:r>
            <a:r>
              <a:rPr lang="tr-TR" smtClean="0"/>
              <a:t>. Ancak, teklif veya başvuru kapsamında idareye verilen </a:t>
            </a:r>
            <a:r>
              <a:rPr lang="tr-TR" b="1" u="sng" smtClean="0"/>
              <a:t>asıl belgeler ile noter onaylı suret belgeler, aday veya isteklinin talebi halinde kendisine iade edilir</a:t>
            </a:r>
            <a:r>
              <a:rPr lang="tr-TR" smtClean="0"/>
              <a:t>. Bu durumda, iade edilen asıl veya noter onaylı suret belgelerin, idarece onaylı bir suretinin ihale işlem dosyasında muhafazası zorunludur.</a:t>
            </a:r>
          </a:p>
        </p:txBody>
      </p:sp>
      <p:sp>
        <p:nvSpPr>
          <p:cNvPr id="186372"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999BB0D-5E32-4BB8-A725-7E8F2B433956}" type="slidenum">
              <a:rPr lang="tr-TR" smtClean="0"/>
              <a:pPr/>
              <a:t>120</a:t>
            </a:fld>
            <a:endParaRPr lang="tr-TR"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87395" name="2 Not Yer Tutucusu"/>
          <p:cNvSpPr>
            <a:spLocks noGrp="1"/>
          </p:cNvSpPr>
          <p:nvPr>
            <p:ph type="body" idx="1"/>
          </p:nvPr>
        </p:nvSpPr>
        <p:spPr bwMode="auto">
          <a:noFill/>
        </p:spPr>
        <p:txBody>
          <a:bodyPr wrap="square" numCol="1" anchor="t" anchorCtr="0" compatLnSpc="1">
            <a:prstTxWarp prst="textNoShape">
              <a:avLst/>
            </a:prstTxWarp>
          </a:bodyPr>
          <a:lstStyle/>
          <a:p>
            <a:r>
              <a:rPr lang="tr-TR" smtClean="0"/>
              <a:t>Yabancı istekliler için bu süreye </a:t>
            </a:r>
            <a:r>
              <a:rPr lang="tr-TR" b="1" u="sng" smtClean="0">
                <a:solidFill>
                  <a:srgbClr val="FF0000"/>
                </a:solidFill>
              </a:rPr>
              <a:t>oniki gün </a:t>
            </a:r>
            <a:r>
              <a:rPr lang="tr-TR" smtClean="0"/>
              <a:t>ilave edilir. </a:t>
            </a:r>
          </a:p>
          <a:p>
            <a:endParaRPr lang="tr-TR" smtClean="0"/>
          </a:p>
        </p:txBody>
      </p:sp>
      <p:sp>
        <p:nvSpPr>
          <p:cNvPr id="18739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DE81889-E19C-4154-8773-C55EB77DA251}" type="slidenum">
              <a:rPr lang="tr-TR" smtClean="0"/>
              <a:pPr/>
              <a:t>123</a:t>
            </a:fld>
            <a:endParaRPr lang="tr-TR"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 name="2 Not Yer Tutucusu"/>
          <p:cNvSpPr>
            <a:spLocks noGrp="1"/>
          </p:cNvSpPr>
          <p:nvPr>
            <p:ph type="body" idx="1"/>
          </p:nvPr>
        </p:nvSpPr>
        <p:spPr/>
        <p:txBody>
          <a:bodyPr>
            <a:normAutofit fontScale="92500" lnSpcReduction="20000"/>
          </a:bodyPr>
          <a:lstStyle/>
          <a:p>
            <a:pPr>
              <a:defRPr/>
            </a:pPr>
            <a:r>
              <a:rPr lang="tr-TR" b="1" dirty="0" smtClean="0"/>
              <a:t>Madde 33- İhale sonuç formu (Tebliğ)</a:t>
            </a:r>
            <a:endParaRPr lang="tr-TR" dirty="0" smtClean="0"/>
          </a:p>
          <a:p>
            <a:pPr>
              <a:defRPr/>
            </a:pPr>
            <a:r>
              <a:rPr lang="tr-TR" b="1" dirty="0" smtClean="0"/>
              <a:t>33.1. </a:t>
            </a:r>
            <a:r>
              <a:rPr lang="tr-TR" dirty="0" smtClean="0"/>
              <a:t>4734 sayılı Kanunun 53 üncü maddesine göre, ihaleler ve sözleşmelerle ilgili Kurum tarafından belirlenen şekilde bilgi toplamak, adet, tutar ve diğer konular itibarıyla istatistikler oluşturmak ve yayımlamak görevi Kuruma verilmiştir. Bu görevin etkin, hızlı ve sağlıklı bir şekilde yerine getirilebilmesi amacıyla İhale Sonuç Formu oluşturulmuştur. </a:t>
            </a:r>
          </a:p>
          <a:p>
            <a:pPr>
              <a:defRPr/>
            </a:pPr>
            <a:r>
              <a:rPr lang="tr-TR" b="1" dirty="0" smtClean="0"/>
              <a:t>33.1. </a:t>
            </a:r>
            <a:r>
              <a:rPr lang="tr-TR" b="1" u="sng" dirty="0" smtClean="0"/>
              <a:t>Anılan Kanun ve İhale Uygulama Yönetmeliklerinde belirtilen sözleşmenin taraflarca imzalanmasından sonra hazırlanacak İhale Sonuç Formu en geç on beş gün içinde Kuruma internet üzerinden gönderilecektir. Bu çerçevede ihale sonuç formunda yer alan yasaklılık teyidi amacı ile gönderilen yüklenici bilgileri hariç ihale ve sözleşmeye ilişkin bilgiler idare tarafından doldurularak ihale sonuç ilanına ilişkin işlemler de yerine getirilmiş olacaktır.</a:t>
            </a:r>
          </a:p>
          <a:p>
            <a:pPr>
              <a:defRPr/>
            </a:pPr>
            <a:r>
              <a:rPr lang="tr-TR" b="1" dirty="0" smtClean="0"/>
              <a:t>33.2. </a:t>
            </a:r>
            <a:r>
              <a:rPr lang="tr-TR" dirty="0" smtClean="0"/>
              <a:t>İdareler, 4734 sayılı Kanunla istisna kapsamına alınmış ihalelere ilişkin ihale sonuç formlarını da aynı usulde Kuruma ulaştıracaklardır. </a:t>
            </a:r>
          </a:p>
          <a:p>
            <a:pPr>
              <a:defRPr/>
            </a:pPr>
            <a:r>
              <a:rPr lang="tr-TR" dirty="0" smtClean="0"/>
              <a:t>Sözleşme düzenlenmeyen hallerde de İhale Sonuç Formunun ilgili kısımları yapılan ihalenin özelliğine göre doldurulacaktır.</a:t>
            </a:r>
          </a:p>
          <a:p>
            <a:pPr>
              <a:defRPr/>
            </a:pPr>
            <a:endParaRPr lang="tr-TR" b="1" dirty="0" smtClean="0"/>
          </a:p>
          <a:p>
            <a:pPr>
              <a:defRPr/>
            </a:pPr>
            <a:endParaRPr lang="tr-TR" b="1" dirty="0" smtClean="0"/>
          </a:p>
          <a:p>
            <a:pPr>
              <a:defRPr/>
            </a:pPr>
            <a:endParaRPr lang="tr-TR" b="1" dirty="0" smtClean="0"/>
          </a:p>
          <a:p>
            <a:pPr>
              <a:defRPr/>
            </a:pPr>
            <a:r>
              <a:rPr lang="tr-TR" b="1" dirty="0" smtClean="0"/>
              <a:t>Madde 14- İhale sonucunun Kuruma bildirilmesi (Tebliğ)</a:t>
            </a:r>
            <a:endParaRPr lang="tr-TR" dirty="0" smtClean="0"/>
          </a:p>
          <a:p>
            <a:pPr>
              <a:defRPr/>
            </a:pPr>
            <a:r>
              <a:rPr lang="tr-TR" b="1" dirty="0" smtClean="0"/>
              <a:t>14.1.</a:t>
            </a:r>
            <a:r>
              <a:rPr lang="tr-TR" b="1" i="1" dirty="0" smtClean="0"/>
              <a:t> </a:t>
            </a:r>
            <a:r>
              <a:rPr lang="tr-TR" dirty="0" smtClean="0"/>
              <a:t>4734 sayılı Kanunun 42 </a:t>
            </a:r>
            <a:r>
              <a:rPr lang="tr-TR" dirty="0" err="1" smtClean="0"/>
              <a:t>nci</a:t>
            </a:r>
            <a:r>
              <a:rPr lang="tr-TR" dirty="0" smtClean="0"/>
              <a:t> maddesinde, sözleşmenin imzalanacağı tarihte, sözleşme imzalanmadan önce ihale sonuç bilgileri Kuruma gönderilmek suretiyle ihale üzerinde kalan isteklinin ihalelere katılmaktan yasaklı olup olmadığının teyit edilmesinin zorunlu olduğu belirtilmiştir. Anılan Kanunun 47 </a:t>
            </a:r>
            <a:r>
              <a:rPr lang="tr-TR" dirty="0" err="1" smtClean="0"/>
              <a:t>nci</a:t>
            </a:r>
            <a:r>
              <a:rPr lang="tr-TR" dirty="0" smtClean="0"/>
              <a:t> maddesinde düzenlenen ihale sonuç bildirimi ise 4734 sayılı Kanun kapsamındaki idarelerce bu Kanuna tabi olmadan yapılan mal ve hizmet alımları ile yapım işleri ihaleleri sonucunda sözleşmenin imzalanmasının ardından, söz konusu ihalelere ilişkin sonuç bilgilerinin Kurum tarafından belirlenen esaslar dahilinde Kuruma gönderilmesinden ibarettir. </a:t>
            </a:r>
            <a:endParaRPr lang="tr-TR" i="1" dirty="0" smtClean="0"/>
          </a:p>
          <a:p>
            <a:pPr>
              <a:defRPr/>
            </a:pPr>
            <a:endParaRPr lang="tr-TR" dirty="0"/>
          </a:p>
        </p:txBody>
      </p:sp>
      <p:sp>
        <p:nvSpPr>
          <p:cNvPr id="188420"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BC85F61-07BB-49E5-A5A7-C5E5173CE838}" type="slidenum">
              <a:rPr lang="tr-TR" smtClean="0"/>
              <a:pPr/>
              <a:t>124</a:t>
            </a:fld>
            <a:endParaRPr lang="tr-TR"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89443" name="2 Not Yer Tutucusu"/>
          <p:cNvSpPr>
            <a:spLocks noGrp="1"/>
          </p:cNvSpPr>
          <p:nvPr>
            <p:ph type="body" idx="1"/>
          </p:nvPr>
        </p:nvSpPr>
        <p:spPr bwMode="auto">
          <a:noFill/>
        </p:spPr>
        <p:txBody>
          <a:bodyPr wrap="square" numCol="1" anchor="t" anchorCtr="0" compatLnSpc="1">
            <a:prstTxWarp prst="textNoShape">
              <a:avLst/>
            </a:prstTxWarp>
          </a:bodyPr>
          <a:lstStyle/>
          <a:p>
            <a:r>
              <a:rPr lang="tr-TR" dirty="0" smtClean="0"/>
              <a:t>EAEA ikinci teklif sahibi istekli, Kanunun 42 </a:t>
            </a:r>
            <a:r>
              <a:rPr lang="tr-TR" dirty="0" err="1" smtClean="0"/>
              <a:t>nci</a:t>
            </a:r>
            <a:r>
              <a:rPr lang="tr-TR" dirty="0" smtClean="0"/>
              <a:t> maddesinde belirtilen 10 günlük sürenin bitimini izleyen 3 gün içinde </a:t>
            </a:r>
            <a:r>
              <a:rPr lang="tr-TR" b="1" u="sng" dirty="0" smtClean="0">
                <a:solidFill>
                  <a:srgbClr val="FF0000"/>
                </a:solidFill>
              </a:rPr>
              <a:t>sözleşme imzalamaya davet edilir.</a:t>
            </a:r>
          </a:p>
          <a:p>
            <a:endParaRPr lang="tr-TR" dirty="0" smtClean="0"/>
          </a:p>
          <a:p>
            <a:r>
              <a:rPr lang="tr-TR" dirty="0" smtClean="0"/>
              <a:t>Sözleşmenin imzalanacağı tarihte, sözleşme imzalanmadan önce ihale sonuç bilgileri Kuruma gönderilmek suretiyle </a:t>
            </a:r>
            <a:r>
              <a:rPr lang="tr-TR" b="1" u="sng" dirty="0" smtClean="0">
                <a:solidFill>
                  <a:srgbClr val="FF0000"/>
                </a:solidFill>
              </a:rPr>
              <a:t>ekonomik açıdan en avantajlı ikinci teklif sahibi isteklinin </a:t>
            </a:r>
            <a:r>
              <a:rPr lang="tr-TR" dirty="0" smtClean="0"/>
              <a:t>ihalelere katılmaktan yasaklı olup olmadığının teyit edilmesi zorunludur. </a:t>
            </a:r>
          </a:p>
          <a:p>
            <a:endParaRPr lang="tr-TR" dirty="0" smtClean="0"/>
          </a:p>
        </p:txBody>
      </p:sp>
      <p:sp>
        <p:nvSpPr>
          <p:cNvPr id="189444"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AB7F4C8-A65E-4C63-87FD-DD60111CAD80}" type="slidenum">
              <a:rPr lang="tr-TR" smtClean="0"/>
              <a:pPr/>
              <a:t>126</a:t>
            </a:fld>
            <a:endParaRPr lang="tr-TR"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90467"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
        <p:nvSpPr>
          <p:cNvPr id="190468"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6C493FC-C25C-44AA-AFB5-89A9B91C7A82}" type="slidenum">
              <a:rPr lang="tr-TR" smtClean="0"/>
              <a:pPr/>
              <a:t>128</a:t>
            </a:fld>
            <a:endParaRPr lang="tr-TR"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92515"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dirty="0" smtClean="0"/>
          </a:p>
        </p:txBody>
      </p:sp>
      <p:sp>
        <p:nvSpPr>
          <p:cNvPr id="19251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0CF9896-0521-4362-ADE9-7D56E83BA615}" type="slidenum">
              <a:rPr lang="tr-TR" smtClean="0"/>
              <a:pPr/>
              <a:t>132</a:t>
            </a:fld>
            <a:endParaRPr 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4" name="3 Oval"/>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p>
        </p:txBody>
      </p:sp>
      <p:sp>
        <p:nvSpPr>
          <p:cNvPr id="5" name="4 Oval"/>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p>
        </p:txBody>
      </p:sp>
      <p:sp>
        <p:nvSpPr>
          <p:cNvPr id="14" name="13 Başlık"/>
          <p:cNvSpPr>
            <a:spLocks noGrp="1"/>
          </p:cNvSpPr>
          <p:nvPr>
            <p:ph type="ctrTitle"/>
          </p:nvPr>
        </p:nvSpPr>
        <p:spPr>
          <a:xfrm>
            <a:off x="1432560" y="359898"/>
            <a:ext cx="7406640" cy="1472184"/>
          </a:xfrm>
        </p:spPr>
        <p:txBody>
          <a:bodyPr anchor="b"/>
          <a:lstStyle>
            <a:lvl1pPr algn="l">
              <a:defRPr/>
            </a:lvl1pPr>
            <a:extLst/>
          </a:lstStyle>
          <a:p>
            <a:r>
              <a:rPr lang="tr-TR" smtClean="0"/>
              <a:t>Asıl başlık stili için tıklatın</a:t>
            </a:r>
            <a:endParaRPr lang="en-US"/>
          </a:p>
        </p:txBody>
      </p:sp>
      <p:sp>
        <p:nvSpPr>
          <p:cNvPr id="22" name="21 Alt Başlık"/>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tr-TR" smtClean="0"/>
              <a:t>Asıl alt başlık stilini düzenlemek için tıklatın</a:t>
            </a:r>
            <a:endParaRPr lang="en-US"/>
          </a:p>
        </p:txBody>
      </p:sp>
      <p:sp>
        <p:nvSpPr>
          <p:cNvPr id="6" name="6 Veri Yer Tutucusu"/>
          <p:cNvSpPr>
            <a:spLocks noGrp="1"/>
          </p:cNvSpPr>
          <p:nvPr>
            <p:ph type="dt" sz="half" idx="10"/>
          </p:nvPr>
        </p:nvSpPr>
        <p:spPr/>
        <p:txBody>
          <a:bodyPr/>
          <a:lstStyle>
            <a:lvl1pPr>
              <a:defRPr/>
            </a:lvl1pPr>
            <a:extLst/>
          </a:lstStyle>
          <a:p>
            <a:pPr>
              <a:defRPr/>
            </a:pPr>
            <a:fld id="{F472ACE0-9BD0-4868-80F6-117BCE062D29}" type="datetimeFigureOut">
              <a:rPr lang="tr-TR"/>
              <a:pPr>
                <a:defRPr/>
              </a:pPr>
              <a:t>06.12.2019</a:t>
            </a:fld>
            <a:endParaRPr lang="tr-TR"/>
          </a:p>
        </p:txBody>
      </p:sp>
      <p:sp>
        <p:nvSpPr>
          <p:cNvPr id="7" name="19 Altbilgi Yer Tutucusu"/>
          <p:cNvSpPr>
            <a:spLocks noGrp="1"/>
          </p:cNvSpPr>
          <p:nvPr>
            <p:ph type="ftr" sz="quarter" idx="11"/>
          </p:nvPr>
        </p:nvSpPr>
        <p:spPr/>
        <p:txBody>
          <a:bodyPr/>
          <a:lstStyle>
            <a:lvl1pPr>
              <a:defRPr/>
            </a:lvl1pPr>
            <a:extLst/>
          </a:lstStyle>
          <a:p>
            <a:pPr>
              <a:defRPr/>
            </a:pPr>
            <a:endParaRPr lang="tr-TR"/>
          </a:p>
        </p:txBody>
      </p:sp>
      <p:sp>
        <p:nvSpPr>
          <p:cNvPr id="8" name="9 Slayt Numarası Yer Tutucusu"/>
          <p:cNvSpPr>
            <a:spLocks noGrp="1"/>
          </p:cNvSpPr>
          <p:nvPr>
            <p:ph type="sldNum" sz="quarter" idx="12"/>
          </p:nvPr>
        </p:nvSpPr>
        <p:spPr/>
        <p:txBody>
          <a:bodyPr/>
          <a:lstStyle>
            <a:lvl1pPr>
              <a:defRPr/>
            </a:lvl1pPr>
            <a:extLst/>
          </a:lstStyle>
          <a:p>
            <a:pPr>
              <a:defRPr/>
            </a:pPr>
            <a:fld id="{C5E1100E-00C9-4357-AACA-F4DC6699AAB4}"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23 Veri Yer Tutucusu"/>
          <p:cNvSpPr>
            <a:spLocks noGrp="1"/>
          </p:cNvSpPr>
          <p:nvPr>
            <p:ph type="dt" sz="half" idx="10"/>
          </p:nvPr>
        </p:nvSpPr>
        <p:spPr/>
        <p:txBody>
          <a:bodyPr/>
          <a:lstStyle>
            <a:lvl1pPr>
              <a:defRPr/>
            </a:lvl1pPr>
          </a:lstStyle>
          <a:p>
            <a:pPr>
              <a:defRPr/>
            </a:pPr>
            <a:fld id="{D208FFF7-97AA-4A90-A4B6-CB0655441B9B}" type="datetimeFigureOut">
              <a:rPr lang="tr-TR"/>
              <a:pPr>
                <a:defRPr/>
              </a:pPr>
              <a:t>06.12.2019</a:t>
            </a:fld>
            <a:endParaRPr lang="tr-TR"/>
          </a:p>
        </p:txBody>
      </p:sp>
      <p:sp>
        <p:nvSpPr>
          <p:cNvPr id="5" name="9 Altbilgi Yer Tutucusu"/>
          <p:cNvSpPr>
            <a:spLocks noGrp="1"/>
          </p:cNvSpPr>
          <p:nvPr>
            <p:ph type="ftr" sz="quarter" idx="11"/>
          </p:nvPr>
        </p:nvSpPr>
        <p:spPr/>
        <p:txBody>
          <a:bodyPr/>
          <a:lstStyle>
            <a:lvl1pPr>
              <a:defRPr/>
            </a:lvl1pPr>
          </a:lstStyle>
          <a:p>
            <a:pPr>
              <a:defRPr/>
            </a:pPr>
            <a:endParaRPr lang="tr-TR"/>
          </a:p>
        </p:txBody>
      </p:sp>
      <p:sp>
        <p:nvSpPr>
          <p:cNvPr id="6" name="21 Slayt Numarası Yer Tutucusu"/>
          <p:cNvSpPr>
            <a:spLocks noGrp="1"/>
          </p:cNvSpPr>
          <p:nvPr>
            <p:ph type="sldNum" sz="quarter" idx="12"/>
          </p:nvPr>
        </p:nvSpPr>
        <p:spPr/>
        <p:txBody>
          <a:bodyPr/>
          <a:lstStyle>
            <a:lvl1pPr>
              <a:defRPr/>
            </a:lvl1pPr>
          </a:lstStyle>
          <a:p>
            <a:pPr>
              <a:defRPr/>
            </a:pPr>
            <a:fld id="{22B44510-2377-41E5-8CC0-508AF68BFF59}"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4" name="3 Dikdörtgen"/>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4 Dikdörtgen"/>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5 Oval"/>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p>
        </p:txBody>
      </p:sp>
      <p:sp>
        <p:nvSpPr>
          <p:cNvPr id="7" name="6 Oval"/>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a:p>
        </p:txBody>
      </p:sp>
      <p:sp>
        <p:nvSpPr>
          <p:cNvPr id="2" name="1 Başlık"/>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tr-TR" smtClean="0"/>
              <a:t>Asıl başlık stili için tıklatın</a:t>
            </a:r>
            <a:endParaRPr lang="en-US"/>
          </a:p>
        </p:txBody>
      </p:sp>
      <p:sp>
        <p:nvSpPr>
          <p:cNvPr id="3" name="2 Metin Yer Tutucusu"/>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tr-TR" smtClean="0"/>
              <a:t>Asıl metin stillerini düzenlemek için tıklatın</a:t>
            </a:r>
          </a:p>
        </p:txBody>
      </p:sp>
      <p:sp>
        <p:nvSpPr>
          <p:cNvPr id="8" name="3 Veri Yer Tutucusu"/>
          <p:cNvSpPr>
            <a:spLocks noGrp="1"/>
          </p:cNvSpPr>
          <p:nvPr>
            <p:ph type="dt" sz="half" idx="10"/>
          </p:nvPr>
        </p:nvSpPr>
        <p:spPr/>
        <p:txBody>
          <a:bodyPr/>
          <a:lstStyle>
            <a:lvl1pPr>
              <a:defRPr/>
            </a:lvl1pPr>
            <a:extLst/>
          </a:lstStyle>
          <a:p>
            <a:pPr>
              <a:defRPr/>
            </a:pPr>
            <a:fld id="{EF131A53-5D05-41FA-A236-2FE0944CB41A}" type="datetimeFigureOut">
              <a:rPr lang="tr-TR"/>
              <a:pPr>
                <a:defRPr/>
              </a:pPr>
              <a:t>06.12.2019</a:t>
            </a:fld>
            <a:endParaRPr lang="tr-TR"/>
          </a:p>
        </p:txBody>
      </p:sp>
      <p:sp>
        <p:nvSpPr>
          <p:cNvPr id="9" name="4 Altbilgi Yer Tutucusu"/>
          <p:cNvSpPr>
            <a:spLocks noGrp="1"/>
          </p:cNvSpPr>
          <p:nvPr>
            <p:ph type="ftr" sz="quarter" idx="11"/>
          </p:nvPr>
        </p:nvSpPr>
        <p:spPr/>
        <p:txBody>
          <a:bodyPr/>
          <a:lstStyle>
            <a:lvl1pPr>
              <a:defRPr/>
            </a:lvl1pPr>
            <a:extLst/>
          </a:lstStyle>
          <a:p>
            <a:pPr>
              <a:defRPr/>
            </a:pPr>
            <a:endParaRPr lang="tr-TR"/>
          </a:p>
        </p:txBody>
      </p:sp>
      <p:sp>
        <p:nvSpPr>
          <p:cNvPr id="10" name="5 Slayt Numarası Yer Tutucusu"/>
          <p:cNvSpPr>
            <a:spLocks noGrp="1"/>
          </p:cNvSpPr>
          <p:nvPr>
            <p:ph type="sldNum" sz="quarter" idx="12"/>
          </p:nvPr>
        </p:nvSpPr>
        <p:spPr/>
        <p:txBody>
          <a:bodyPr/>
          <a:lstStyle>
            <a:lvl1pPr>
              <a:defRPr/>
            </a:lvl1pPr>
            <a:extLst/>
          </a:lstStyle>
          <a:p>
            <a:pPr>
              <a:defRPr/>
            </a:pPr>
            <a:fld id="{7B4664F9-ED8C-45B7-AA24-E2B963EB3202}"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lstStyle/>
          <a:p>
            <a:r>
              <a:rPr lang="tr-TR" smtClean="0"/>
              <a:t>Asıl başlık stili için tıklatın</a:t>
            </a:r>
            <a:endParaRPr lang="en-US"/>
          </a:p>
        </p:txBody>
      </p:sp>
      <p:sp>
        <p:nvSpPr>
          <p:cNvPr id="3" name="2 İçerik Yer Tutucusu"/>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İçerik Yer Tutucusu"/>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23 Veri Yer Tutucusu"/>
          <p:cNvSpPr>
            <a:spLocks noGrp="1"/>
          </p:cNvSpPr>
          <p:nvPr>
            <p:ph type="dt" sz="half" idx="10"/>
          </p:nvPr>
        </p:nvSpPr>
        <p:spPr/>
        <p:txBody>
          <a:bodyPr/>
          <a:lstStyle>
            <a:lvl1pPr>
              <a:defRPr/>
            </a:lvl1pPr>
          </a:lstStyle>
          <a:p>
            <a:pPr>
              <a:defRPr/>
            </a:pPr>
            <a:fld id="{DC92D331-95CA-4398-AE84-62B1E11451F1}" type="datetimeFigureOut">
              <a:rPr lang="tr-TR"/>
              <a:pPr>
                <a:defRPr/>
              </a:pPr>
              <a:t>06.12.2019</a:t>
            </a:fld>
            <a:endParaRPr lang="tr-TR"/>
          </a:p>
        </p:txBody>
      </p:sp>
      <p:sp>
        <p:nvSpPr>
          <p:cNvPr id="6" name="9 Altbilgi Yer Tutucusu"/>
          <p:cNvSpPr>
            <a:spLocks noGrp="1"/>
          </p:cNvSpPr>
          <p:nvPr>
            <p:ph type="ftr" sz="quarter" idx="11"/>
          </p:nvPr>
        </p:nvSpPr>
        <p:spPr/>
        <p:txBody>
          <a:bodyPr/>
          <a:lstStyle>
            <a:lvl1pPr>
              <a:defRPr/>
            </a:lvl1pPr>
          </a:lstStyle>
          <a:p>
            <a:pPr>
              <a:defRPr/>
            </a:pPr>
            <a:endParaRPr lang="tr-TR"/>
          </a:p>
        </p:txBody>
      </p:sp>
      <p:sp>
        <p:nvSpPr>
          <p:cNvPr id="7" name="21 Slayt Numarası Yer Tutucusu"/>
          <p:cNvSpPr>
            <a:spLocks noGrp="1"/>
          </p:cNvSpPr>
          <p:nvPr>
            <p:ph type="sldNum" sz="quarter" idx="12"/>
          </p:nvPr>
        </p:nvSpPr>
        <p:spPr/>
        <p:txBody>
          <a:bodyPr/>
          <a:lstStyle>
            <a:lvl1pPr>
              <a:defRPr/>
            </a:lvl1pPr>
          </a:lstStyle>
          <a:p>
            <a:pPr>
              <a:defRPr/>
            </a:pPr>
            <a:fld id="{C4A26809-CD18-43C2-9115-F8661F21567F}"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160336"/>
            <a:ext cx="8229600" cy="1143000"/>
          </a:xfrm>
        </p:spPr>
        <p:txBody>
          <a:bodyPr/>
          <a:lstStyle>
            <a:lvl1pPr algn="ctr">
              <a:defRPr sz="4500" b="1" cap="none" baseline="0"/>
            </a:lvl1pPr>
            <a:extLst/>
          </a:lstStyle>
          <a:p>
            <a:r>
              <a:rPr lang="tr-TR" smtClean="0"/>
              <a:t>Asıl başlık stili için tıklatın</a:t>
            </a:r>
            <a:endParaRPr lang="en-US"/>
          </a:p>
        </p:txBody>
      </p:sp>
      <p:sp>
        <p:nvSpPr>
          <p:cNvPr id="3" name="2 Metin Yer Tutucusu"/>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tr-TR" smtClean="0"/>
              <a:t>Asıl metin stillerini düzenlemek için tıklatın</a:t>
            </a:r>
          </a:p>
        </p:txBody>
      </p:sp>
      <p:sp>
        <p:nvSpPr>
          <p:cNvPr id="4" name="3 Metin Yer Tutucusu"/>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tr-TR" smtClean="0"/>
              <a:t>Asıl metin stillerini düzenlemek için tıklatın</a:t>
            </a:r>
          </a:p>
        </p:txBody>
      </p:sp>
      <p:sp>
        <p:nvSpPr>
          <p:cNvPr id="5" name="4 İçerik Yer Tutucusu"/>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5 İçerik Yer Tutucusu"/>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6 Veri Yer Tutucusu"/>
          <p:cNvSpPr>
            <a:spLocks noGrp="1"/>
          </p:cNvSpPr>
          <p:nvPr>
            <p:ph type="dt" sz="half" idx="10"/>
          </p:nvPr>
        </p:nvSpPr>
        <p:spPr/>
        <p:txBody>
          <a:bodyPr/>
          <a:lstStyle>
            <a:lvl1pPr>
              <a:defRPr/>
            </a:lvl1pPr>
            <a:extLst/>
          </a:lstStyle>
          <a:p>
            <a:pPr>
              <a:defRPr/>
            </a:pPr>
            <a:fld id="{F1F63967-B95C-40BD-8590-CCF7FCA7FC2D}" type="datetimeFigureOut">
              <a:rPr lang="tr-TR"/>
              <a:pPr>
                <a:defRPr/>
              </a:pPr>
              <a:t>06.12.2019</a:t>
            </a:fld>
            <a:endParaRPr lang="tr-TR"/>
          </a:p>
        </p:txBody>
      </p:sp>
      <p:sp>
        <p:nvSpPr>
          <p:cNvPr id="8" name="7 Altbilgi Yer Tutucusu"/>
          <p:cNvSpPr>
            <a:spLocks noGrp="1"/>
          </p:cNvSpPr>
          <p:nvPr>
            <p:ph type="ftr" sz="quarter" idx="11"/>
          </p:nvPr>
        </p:nvSpPr>
        <p:spPr/>
        <p:txBody>
          <a:bodyPr/>
          <a:lstStyle>
            <a:lvl1pPr>
              <a:defRPr/>
            </a:lvl1pPr>
            <a:extLst/>
          </a:lstStyle>
          <a:p>
            <a:pPr>
              <a:defRPr/>
            </a:pPr>
            <a:endParaRPr lang="tr-TR"/>
          </a:p>
        </p:txBody>
      </p:sp>
      <p:sp>
        <p:nvSpPr>
          <p:cNvPr id="9" name="8 Slayt Numarası Yer Tutucusu"/>
          <p:cNvSpPr>
            <a:spLocks noGrp="1"/>
          </p:cNvSpPr>
          <p:nvPr>
            <p:ph type="sldNum" sz="quarter" idx="12"/>
          </p:nvPr>
        </p:nvSpPr>
        <p:spPr/>
        <p:txBody>
          <a:bodyPr/>
          <a:lstStyle>
            <a:lvl1pPr>
              <a:defRPr/>
            </a:lvl1pPr>
            <a:extLst/>
          </a:lstStyle>
          <a:p>
            <a:pPr>
              <a:defRPr/>
            </a:pPr>
            <a:fld id="{585AF986-C1EE-431E-BEE9-9E8DAF477AC4}"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lstStyle/>
          <a:p>
            <a:r>
              <a:rPr lang="tr-TR" smtClean="0"/>
              <a:t>Asıl başlık stili için tıklatın</a:t>
            </a:r>
            <a:endParaRPr lang="en-US"/>
          </a:p>
        </p:txBody>
      </p:sp>
      <p:sp>
        <p:nvSpPr>
          <p:cNvPr id="3" name="23 Veri Yer Tutucusu"/>
          <p:cNvSpPr>
            <a:spLocks noGrp="1"/>
          </p:cNvSpPr>
          <p:nvPr>
            <p:ph type="dt" sz="half" idx="10"/>
          </p:nvPr>
        </p:nvSpPr>
        <p:spPr/>
        <p:txBody>
          <a:bodyPr/>
          <a:lstStyle>
            <a:lvl1pPr>
              <a:defRPr/>
            </a:lvl1pPr>
          </a:lstStyle>
          <a:p>
            <a:pPr>
              <a:defRPr/>
            </a:pPr>
            <a:fld id="{9639CB68-EDCF-4345-AEC2-5E9381BA6823}" type="datetimeFigureOut">
              <a:rPr lang="tr-TR"/>
              <a:pPr>
                <a:defRPr/>
              </a:pPr>
              <a:t>06.12.2019</a:t>
            </a:fld>
            <a:endParaRPr lang="tr-TR"/>
          </a:p>
        </p:txBody>
      </p:sp>
      <p:sp>
        <p:nvSpPr>
          <p:cNvPr id="4" name="9 Altbilgi Yer Tutucusu"/>
          <p:cNvSpPr>
            <a:spLocks noGrp="1"/>
          </p:cNvSpPr>
          <p:nvPr>
            <p:ph type="ftr" sz="quarter" idx="11"/>
          </p:nvPr>
        </p:nvSpPr>
        <p:spPr/>
        <p:txBody>
          <a:bodyPr/>
          <a:lstStyle>
            <a:lvl1pPr>
              <a:defRPr/>
            </a:lvl1pPr>
          </a:lstStyle>
          <a:p>
            <a:pPr>
              <a:defRPr/>
            </a:pPr>
            <a:endParaRPr lang="tr-TR"/>
          </a:p>
        </p:txBody>
      </p:sp>
      <p:sp>
        <p:nvSpPr>
          <p:cNvPr id="5" name="21 Slayt Numarası Yer Tutucusu"/>
          <p:cNvSpPr>
            <a:spLocks noGrp="1"/>
          </p:cNvSpPr>
          <p:nvPr>
            <p:ph type="sldNum" sz="quarter" idx="12"/>
          </p:nvPr>
        </p:nvSpPr>
        <p:spPr/>
        <p:txBody>
          <a:bodyPr/>
          <a:lstStyle>
            <a:lvl1pPr>
              <a:defRPr/>
            </a:lvl1pPr>
          </a:lstStyle>
          <a:p>
            <a:pPr>
              <a:defRPr/>
            </a:pPr>
            <a:fld id="{BFE02E1B-61F2-41F0-87DD-0D8BEDDFAB24}"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1 Dikdörtgen"/>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2 Dikdörtgen"/>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1 Veri Yer Tutucusu"/>
          <p:cNvSpPr>
            <a:spLocks noGrp="1"/>
          </p:cNvSpPr>
          <p:nvPr>
            <p:ph type="dt" sz="half" idx="10"/>
          </p:nvPr>
        </p:nvSpPr>
        <p:spPr/>
        <p:txBody>
          <a:bodyPr/>
          <a:lstStyle>
            <a:lvl1pPr>
              <a:defRPr/>
            </a:lvl1pPr>
            <a:extLst/>
          </a:lstStyle>
          <a:p>
            <a:pPr>
              <a:defRPr/>
            </a:pPr>
            <a:fld id="{2D3512DB-0E8F-4890-A267-E114AB6F6171}" type="datetimeFigureOut">
              <a:rPr lang="tr-TR"/>
              <a:pPr>
                <a:defRPr/>
              </a:pPr>
              <a:t>06.12.2019</a:t>
            </a:fld>
            <a:endParaRPr lang="tr-TR"/>
          </a:p>
        </p:txBody>
      </p:sp>
      <p:sp>
        <p:nvSpPr>
          <p:cNvPr id="5" name="2 Altbilgi Yer Tutucusu"/>
          <p:cNvSpPr>
            <a:spLocks noGrp="1"/>
          </p:cNvSpPr>
          <p:nvPr>
            <p:ph type="ftr" sz="quarter" idx="11"/>
          </p:nvPr>
        </p:nvSpPr>
        <p:spPr/>
        <p:txBody>
          <a:bodyPr/>
          <a:lstStyle>
            <a:lvl1pPr>
              <a:defRPr/>
            </a:lvl1pPr>
            <a:extLst/>
          </a:lstStyle>
          <a:p>
            <a:pPr>
              <a:defRPr/>
            </a:pPr>
            <a:endParaRPr lang="tr-TR"/>
          </a:p>
        </p:txBody>
      </p:sp>
      <p:sp>
        <p:nvSpPr>
          <p:cNvPr id="6" name="3 Slayt Numarası Yer Tutucusu"/>
          <p:cNvSpPr>
            <a:spLocks noGrp="1"/>
          </p:cNvSpPr>
          <p:nvPr>
            <p:ph type="sldNum" sz="quarter" idx="12"/>
          </p:nvPr>
        </p:nvSpPr>
        <p:spPr/>
        <p:txBody>
          <a:bodyPr/>
          <a:lstStyle>
            <a:lvl1pPr>
              <a:defRPr/>
            </a:lvl1pPr>
            <a:extLst/>
          </a:lstStyle>
          <a:p>
            <a:pPr>
              <a:defRPr/>
            </a:pPr>
            <a:fld id="{B09FE3C3-6FAC-4560-8C7E-896FC9C95AC9}"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tr-TR" smtClean="0"/>
              <a:t>Asıl başlık stili için tıklatın</a:t>
            </a:r>
            <a:endParaRPr lang="en-US"/>
          </a:p>
        </p:txBody>
      </p:sp>
      <p:sp>
        <p:nvSpPr>
          <p:cNvPr id="3" name="2 Metin Yer Tutucusu"/>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tr-TR" smtClean="0"/>
              <a:t>Asıl metin stillerini düzenlemek için tıklatın</a:t>
            </a:r>
          </a:p>
        </p:txBody>
      </p:sp>
      <p:sp>
        <p:nvSpPr>
          <p:cNvPr id="4" name="3 İçerik Yer Tutucusu"/>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4 Veri Yer Tutucusu"/>
          <p:cNvSpPr>
            <a:spLocks noGrp="1"/>
          </p:cNvSpPr>
          <p:nvPr>
            <p:ph type="dt" sz="half" idx="10"/>
          </p:nvPr>
        </p:nvSpPr>
        <p:spPr/>
        <p:txBody>
          <a:bodyPr/>
          <a:lstStyle>
            <a:lvl1pPr>
              <a:defRPr/>
            </a:lvl1pPr>
            <a:extLst/>
          </a:lstStyle>
          <a:p>
            <a:pPr>
              <a:defRPr/>
            </a:pPr>
            <a:fld id="{B9320848-950B-481C-B81F-726FE8038653}" type="datetimeFigureOut">
              <a:rPr lang="tr-TR"/>
              <a:pPr>
                <a:defRPr/>
              </a:pPr>
              <a:t>06.12.2019</a:t>
            </a:fld>
            <a:endParaRPr lang="tr-TR"/>
          </a:p>
        </p:txBody>
      </p:sp>
      <p:sp>
        <p:nvSpPr>
          <p:cNvPr id="6" name="5 Altbilgi Yer Tutucusu"/>
          <p:cNvSpPr>
            <a:spLocks noGrp="1"/>
          </p:cNvSpPr>
          <p:nvPr>
            <p:ph type="ftr" sz="quarter" idx="11"/>
          </p:nvPr>
        </p:nvSpPr>
        <p:spPr/>
        <p:txBody>
          <a:bodyPr/>
          <a:lstStyle>
            <a:lvl1pPr>
              <a:defRPr/>
            </a:lvl1pPr>
            <a:extLst/>
          </a:lstStyle>
          <a:p>
            <a:pPr>
              <a:defRPr/>
            </a:pPr>
            <a:endParaRPr lang="tr-TR"/>
          </a:p>
        </p:txBody>
      </p:sp>
      <p:sp>
        <p:nvSpPr>
          <p:cNvPr id="7" name="6 Slayt Numarası Yer Tutucusu"/>
          <p:cNvSpPr>
            <a:spLocks noGrp="1"/>
          </p:cNvSpPr>
          <p:nvPr>
            <p:ph type="sldNum" sz="quarter" idx="12"/>
          </p:nvPr>
        </p:nvSpPr>
        <p:spPr/>
        <p:txBody>
          <a:bodyPr/>
          <a:lstStyle>
            <a:lvl1pPr>
              <a:defRPr/>
            </a:lvl1pPr>
            <a:extLst/>
          </a:lstStyle>
          <a:p>
            <a:pPr>
              <a:defRPr/>
            </a:pPr>
            <a:fld id="{6917B17A-96D7-44DB-AD08-87EF374655F0}"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5" name="4 Dikdörtgen"/>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p>
            <a:pPr indent="-283464">
              <a:lnSpc>
                <a:spcPts val="3000"/>
              </a:lnSpc>
              <a:spcBef>
                <a:spcPts val="600"/>
              </a:spcBef>
              <a:buClr>
                <a:schemeClr val="accent1"/>
              </a:buClr>
              <a:buSzPct val="80000"/>
              <a:buFont typeface="Wingdings 2"/>
              <a:buNone/>
              <a:defRPr/>
            </a:pPr>
            <a:endParaRPr lang="en-US" sz="3200">
              <a:latin typeface="+mn-lt"/>
              <a:cs typeface="+mn-cs"/>
            </a:endParaRPr>
          </a:p>
        </p:txBody>
      </p:sp>
      <p:sp>
        <p:nvSpPr>
          <p:cNvPr id="6" name="5 Akış Çizelgesi: İşlem"/>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6 Akış Çizelgesi: İşlem"/>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 name="1 Başlık"/>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tr-TR" smtClean="0"/>
              <a:t>Asıl başlık stili için tıklatın</a:t>
            </a:r>
            <a:endParaRPr lang="en-US"/>
          </a:p>
        </p:txBody>
      </p:sp>
      <p:sp>
        <p:nvSpPr>
          <p:cNvPr id="3" name="2 Resim Yer Tutucusu"/>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tr-TR" noProof="0" smtClean="0"/>
              <a:t>Resim eklemek için simgeyi tıklatın</a:t>
            </a:r>
            <a:endParaRPr lang="en-US" noProof="0" dirty="0"/>
          </a:p>
        </p:txBody>
      </p:sp>
      <p:sp>
        <p:nvSpPr>
          <p:cNvPr id="4" name="3 Metin Yer Tutucusu"/>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tr-TR" smtClean="0"/>
              <a:t>Asıl metin stillerini düzenlemek için tıklatın</a:t>
            </a:r>
          </a:p>
        </p:txBody>
      </p:sp>
      <p:sp>
        <p:nvSpPr>
          <p:cNvPr id="8" name="4 Veri Yer Tutucusu"/>
          <p:cNvSpPr>
            <a:spLocks noGrp="1"/>
          </p:cNvSpPr>
          <p:nvPr>
            <p:ph type="dt" sz="half" idx="10"/>
          </p:nvPr>
        </p:nvSpPr>
        <p:spPr/>
        <p:txBody>
          <a:bodyPr/>
          <a:lstStyle>
            <a:lvl1pPr>
              <a:defRPr/>
            </a:lvl1pPr>
            <a:extLst/>
          </a:lstStyle>
          <a:p>
            <a:pPr>
              <a:defRPr/>
            </a:pPr>
            <a:fld id="{D4BCD2F6-EC72-4DBE-994B-710AA609F100}" type="datetimeFigureOut">
              <a:rPr lang="tr-TR"/>
              <a:pPr>
                <a:defRPr/>
              </a:pPr>
              <a:t>06.12.2019</a:t>
            </a:fld>
            <a:endParaRPr lang="tr-TR"/>
          </a:p>
        </p:txBody>
      </p:sp>
      <p:sp>
        <p:nvSpPr>
          <p:cNvPr id="9" name="5 Altbilgi Yer Tutucusu"/>
          <p:cNvSpPr>
            <a:spLocks noGrp="1"/>
          </p:cNvSpPr>
          <p:nvPr>
            <p:ph type="ftr" sz="quarter" idx="11"/>
          </p:nvPr>
        </p:nvSpPr>
        <p:spPr/>
        <p:txBody>
          <a:bodyPr/>
          <a:lstStyle>
            <a:lvl1pPr>
              <a:defRPr/>
            </a:lvl1pPr>
            <a:extLst/>
          </a:lstStyle>
          <a:p>
            <a:pPr>
              <a:defRPr/>
            </a:pPr>
            <a:endParaRPr lang="tr-TR"/>
          </a:p>
        </p:txBody>
      </p:sp>
      <p:sp>
        <p:nvSpPr>
          <p:cNvPr id="10" name="6 Slayt Numarası Yer Tutucusu"/>
          <p:cNvSpPr>
            <a:spLocks noGrp="1"/>
          </p:cNvSpPr>
          <p:nvPr>
            <p:ph type="sldNum" sz="quarter" idx="12"/>
          </p:nvPr>
        </p:nvSpPr>
        <p:spPr/>
        <p:txBody>
          <a:bodyPr/>
          <a:lstStyle>
            <a:lvl1pPr>
              <a:defRPr/>
            </a:lvl1pPr>
            <a:extLst/>
          </a:lstStyle>
          <a:p>
            <a:pPr>
              <a:defRPr/>
            </a:pPr>
            <a:fld id="{1CA995FD-6D44-438C-AB82-CD597E86C651}"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23 Veri Yer Tutucusu"/>
          <p:cNvSpPr>
            <a:spLocks noGrp="1"/>
          </p:cNvSpPr>
          <p:nvPr>
            <p:ph type="dt" sz="half" idx="10"/>
          </p:nvPr>
        </p:nvSpPr>
        <p:spPr/>
        <p:txBody>
          <a:bodyPr/>
          <a:lstStyle>
            <a:lvl1pPr>
              <a:defRPr/>
            </a:lvl1pPr>
          </a:lstStyle>
          <a:p>
            <a:pPr>
              <a:defRPr/>
            </a:pPr>
            <a:fld id="{27EEA260-DF57-4328-86A3-16DFADBCDEE9}" type="datetimeFigureOut">
              <a:rPr lang="tr-TR"/>
              <a:pPr>
                <a:defRPr/>
              </a:pPr>
              <a:t>06.12.2019</a:t>
            </a:fld>
            <a:endParaRPr lang="tr-TR"/>
          </a:p>
        </p:txBody>
      </p:sp>
      <p:sp>
        <p:nvSpPr>
          <p:cNvPr id="5" name="9 Altbilgi Yer Tutucusu"/>
          <p:cNvSpPr>
            <a:spLocks noGrp="1"/>
          </p:cNvSpPr>
          <p:nvPr>
            <p:ph type="ftr" sz="quarter" idx="11"/>
          </p:nvPr>
        </p:nvSpPr>
        <p:spPr/>
        <p:txBody>
          <a:bodyPr/>
          <a:lstStyle>
            <a:lvl1pPr>
              <a:defRPr/>
            </a:lvl1pPr>
          </a:lstStyle>
          <a:p>
            <a:pPr>
              <a:defRPr/>
            </a:pPr>
            <a:endParaRPr lang="tr-TR"/>
          </a:p>
        </p:txBody>
      </p:sp>
      <p:sp>
        <p:nvSpPr>
          <p:cNvPr id="6" name="21 Slayt Numarası Yer Tutucusu"/>
          <p:cNvSpPr>
            <a:spLocks noGrp="1"/>
          </p:cNvSpPr>
          <p:nvPr>
            <p:ph type="sldNum" sz="quarter" idx="12"/>
          </p:nvPr>
        </p:nvSpPr>
        <p:spPr/>
        <p:txBody>
          <a:bodyPr/>
          <a:lstStyle>
            <a:lvl1pPr>
              <a:defRPr/>
            </a:lvl1pPr>
          </a:lstStyle>
          <a:p>
            <a:pPr>
              <a:defRPr/>
            </a:pPr>
            <a:fld id="{6CDC77C1-E917-4091-9F3E-BAE0BAAACE73}"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274639"/>
            <a:ext cx="1828800" cy="5851525"/>
          </a:xfrm>
        </p:spPr>
        <p:txBody>
          <a:bodyPr vert="eaVert"/>
          <a:lstStyle/>
          <a:p>
            <a:r>
              <a:rPr lang="tr-TR" smtClean="0"/>
              <a:t>Asıl başlık stili için tıklatın</a:t>
            </a:r>
            <a:endParaRPr lang="en-US"/>
          </a:p>
        </p:txBody>
      </p:sp>
      <p:sp>
        <p:nvSpPr>
          <p:cNvPr id="3" name="2 Dikey Metin Yer Tutucusu"/>
          <p:cNvSpPr>
            <a:spLocks noGrp="1"/>
          </p:cNvSpPr>
          <p:nvPr>
            <p:ph type="body" orient="vert" idx="1"/>
          </p:nvPr>
        </p:nvSpPr>
        <p:spPr>
          <a:xfrm>
            <a:off x="1143000" y="274640"/>
            <a:ext cx="55626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23 Veri Yer Tutucusu"/>
          <p:cNvSpPr>
            <a:spLocks noGrp="1"/>
          </p:cNvSpPr>
          <p:nvPr>
            <p:ph type="dt" sz="half" idx="10"/>
          </p:nvPr>
        </p:nvSpPr>
        <p:spPr/>
        <p:txBody>
          <a:bodyPr/>
          <a:lstStyle>
            <a:lvl1pPr>
              <a:defRPr/>
            </a:lvl1pPr>
          </a:lstStyle>
          <a:p>
            <a:pPr>
              <a:defRPr/>
            </a:pPr>
            <a:fld id="{6FC47916-A1C1-42F8-92B6-6A7C88034CBE}" type="datetimeFigureOut">
              <a:rPr lang="tr-TR"/>
              <a:pPr>
                <a:defRPr/>
              </a:pPr>
              <a:t>06.12.2019</a:t>
            </a:fld>
            <a:endParaRPr lang="tr-TR"/>
          </a:p>
        </p:txBody>
      </p:sp>
      <p:sp>
        <p:nvSpPr>
          <p:cNvPr id="5" name="9 Altbilgi Yer Tutucusu"/>
          <p:cNvSpPr>
            <a:spLocks noGrp="1"/>
          </p:cNvSpPr>
          <p:nvPr>
            <p:ph type="ftr" sz="quarter" idx="11"/>
          </p:nvPr>
        </p:nvSpPr>
        <p:spPr/>
        <p:txBody>
          <a:bodyPr/>
          <a:lstStyle>
            <a:lvl1pPr>
              <a:defRPr/>
            </a:lvl1pPr>
          </a:lstStyle>
          <a:p>
            <a:pPr>
              <a:defRPr/>
            </a:pPr>
            <a:endParaRPr lang="tr-TR"/>
          </a:p>
        </p:txBody>
      </p:sp>
      <p:sp>
        <p:nvSpPr>
          <p:cNvPr id="6" name="21 Slayt Numarası Yer Tutucusu"/>
          <p:cNvSpPr>
            <a:spLocks noGrp="1"/>
          </p:cNvSpPr>
          <p:nvPr>
            <p:ph type="sldNum" sz="quarter" idx="12"/>
          </p:nvPr>
        </p:nvSpPr>
        <p:spPr/>
        <p:txBody>
          <a:bodyPr/>
          <a:lstStyle>
            <a:lvl1pPr>
              <a:defRPr/>
            </a:lvl1pPr>
          </a:lstStyle>
          <a:p>
            <a:pPr>
              <a:defRPr/>
            </a:pPr>
            <a:fld id="{AF955132-9D05-41D5-9BAA-3437C3974B70}" type="slidenum">
              <a:rPr lang="tr-TR"/>
              <a:pPr>
                <a:defRPr/>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smtClean="0"/>
              <a:t>Click to edit Master title style</a:t>
            </a:r>
            <a:endParaRPr lang="en-US" dirty="0"/>
          </a:p>
        </p:txBody>
      </p:sp>
      <p:sp>
        <p:nvSpPr>
          <p:cNvPr id="7" name="Rectangle 6"/>
          <p:cNvSpPr>
            <a:spLocks noGrp="1"/>
          </p:cNvSpPr>
          <p:nvPr>
            <p:ph sz="quarter" idx="13"/>
          </p:nvPr>
        </p:nvSpPr>
        <p:spPr>
          <a:xfrm>
            <a:off x="609600" y="1803400"/>
            <a:ext cx="8153400" cy="436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9 Veri Yer Tutucusu"/>
          <p:cNvSpPr>
            <a:spLocks noGrp="1"/>
          </p:cNvSpPr>
          <p:nvPr>
            <p:ph type="dt" sz="half" idx="14"/>
          </p:nvPr>
        </p:nvSpPr>
        <p:spPr>
          <a:xfrm>
            <a:off x="457200" y="6356350"/>
            <a:ext cx="2133600" cy="365125"/>
          </a:xfrm>
          <a:prstGeom prst="rect">
            <a:avLst/>
          </a:prstGeom>
        </p:spPr>
        <p:txBody>
          <a:bodyPr/>
          <a:lstStyle>
            <a:lvl1pPr>
              <a:defRPr/>
            </a:lvl1pPr>
          </a:lstStyle>
          <a:p>
            <a:pPr>
              <a:defRPr/>
            </a:pPr>
            <a:fld id="{0CCD6D7C-FCC5-44FB-A37A-85DE8F9FE37A}" type="datetime1">
              <a:rPr lang="tr-TR" smtClean="0"/>
              <a:t>06.12.2019</a:t>
            </a:fld>
            <a:endParaRPr lang="en-US" dirty="0"/>
          </a:p>
        </p:txBody>
      </p:sp>
      <p:sp>
        <p:nvSpPr>
          <p:cNvPr id="5" name="21 Altbilgi Yer Tutucusu"/>
          <p:cNvSpPr>
            <a:spLocks noGrp="1"/>
          </p:cNvSpPr>
          <p:nvPr>
            <p:ph type="ftr" sz="quarter" idx="15"/>
          </p:nvPr>
        </p:nvSpPr>
        <p:spPr>
          <a:xfrm>
            <a:off x="2667000" y="6356350"/>
            <a:ext cx="3352800" cy="365125"/>
          </a:xfrm>
          <a:prstGeom prst="rect">
            <a:avLst/>
          </a:prstGeom>
        </p:spPr>
        <p:txBody>
          <a:bodyPr/>
          <a:lstStyle>
            <a:lvl1pPr>
              <a:defRPr/>
            </a:lvl1pPr>
          </a:lstStyle>
          <a:p>
            <a:pPr>
              <a:defRPr/>
            </a:pPr>
            <a:endParaRPr lang="en-US" dirty="0"/>
          </a:p>
        </p:txBody>
      </p:sp>
      <p:sp>
        <p:nvSpPr>
          <p:cNvPr id="6" name="17 Slayt Numarası Yer Tutucusu"/>
          <p:cNvSpPr>
            <a:spLocks noGrp="1"/>
          </p:cNvSpPr>
          <p:nvPr>
            <p:ph type="sldNum" sz="quarter" idx="16"/>
          </p:nvPr>
        </p:nvSpPr>
        <p:spPr>
          <a:xfrm>
            <a:off x="7924800" y="6356350"/>
            <a:ext cx="762000" cy="365125"/>
          </a:xfrm>
          <a:prstGeom prst="rect">
            <a:avLst/>
          </a:prstGeom>
        </p:spPr>
        <p:txBody>
          <a:bodyPr/>
          <a:lstStyle>
            <a:lvl1pPr>
              <a:defRPr/>
            </a:lvl1pPr>
          </a:lstStyle>
          <a:p>
            <a:pPr>
              <a:defRPr/>
            </a:pPr>
            <a:fld id="{275E5440-DDA1-479F-A4D4-4F9748C1AA8F}" type="slidenum">
              <a:rPr lang="en-US"/>
              <a:pPr>
                <a:defRPr/>
              </a:pPr>
              <a:t>‹#›</a:t>
            </a:fld>
            <a:endParaRPr lang="en-US" dirty="0"/>
          </a:p>
        </p:txBody>
      </p:sp>
    </p:spTree>
    <p:extLst>
      <p:ext uri="{BB962C8B-B14F-4D97-AF65-F5344CB8AC3E}">
        <p14:creationId xmlns:p14="http://schemas.microsoft.com/office/powerpoint/2010/main" val="40623218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tr-TR" smtClean="0"/>
              <a:t>Asıl başlık stili için tıklatın</a:t>
            </a:r>
            <a:endParaRPr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tr-TR" smtClean="0"/>
              <a:t>Asıl alt başlık stilini düzenlemek için tıklatın</a:t>
            </a:r>
            <a:endParaRPr lang="en-US"/>
          </a:p>
        </p:txBody>
      </p:sp>
      <p:sp>
        <p:nvSpPr>
          <p:cNvPr id="4" name="29 Veri Yer Tutucusu"/>
          <p:cNvSpPr>
            <a:spLocks noGrp="1"/>
          </p:cNvSpPr>
          <p:nvPr>
            <p:ph type="dt" sz="half" idx="10"/>
          </p:nvPr>
        </p:nvSpPr>
        <p:spPr/>
        <p:txBody>
          <a:bodyPr/>
          <a:lstStyle>
            <a:lvl1pPr>
              <a:defRPr/>
            </a:lvl1pPr>
          </a:lstStyle>
          <a:p>
            <a:pPr>
              <a:defRPr/>
            </a:pPr>
            <a:fld id="{8EC8ECB2-0AF2-41A4-936A-82A42492CFAE}" type="datetime1">
              <a:rPr lang="en-US" smtClean="0">
                <a:solidFill>
                  <a:srgbClr val="DBF5F9">
                    <a:shade val="90000"/>
                  </a:srgbClr>
                </a:solidFill>
              </a:rPr>
              <a:pPr>
                <a:defRPr/>
              </a:pPr>
              <a:t>12/6/2019</a:t>
            </a:fld>
            <a:endParaRPr lang="en-US" dirty="0">
              <a:solidFill>
                <a:srgbClr val="DBF5F9">
                  <a:shade val="90000"/>
                </a:srgbClr>
              </a:solidFill>
            </a:endParaRPr>
          </a:p>
        </p:txBody>
      </p:sp>
      <p:sp>
        <p:nvSpPr>
          <p:cNvPr id="5" name="18 Altbilgi Yer Tutucusu"/>
          <p:cNvSpPr>
            <a:spLocks noGrp="1"/>
          </p:cNvSpPr>
          <p:nvPr>
            <p:ph type="ftr" sz="quarter" idx="11"/>
          </p:nvPr>
        </p:nvSpPr>
        <p:spPr/>
        <p:txBody>
          <a:bodyPr/>
          <a:lstStyle>
            <a:lvl1pPr>
              <a:defRPr/>
            </a:lvl1pPr>
          </a:lstStyle>
          <a:p>
            <a:pPr>
              <a:defRPr/>
            </a:pPr>
            <a:endParaRPr lang="en-US" dirty="0">
              <a:solidFill>
                <a:srgbClr val="DBF5F9">
                  <a:shade val="90000"/>
                </a:srgbClr>
              </a:solidFill>
            </a:endParaRPr>
          </a:p>
        </p:txBody>
      </p:sp>
      <p:sp>
        <p:nvSpPr>
          <p:cNvPr id="6" name="26 Slayt Numarası Yer Tutucusu"/>
          <p:cNvSpPr>
            <a:spLocks noGrp="1"/>
          </p:cNvSpPr>
          <p:nvPr>
            <p:ph type="sldNum" sz="quarter" idx="12"/>
          </p:nvPr>
        </p:nvSpPr>
        <p:spPr/>
        <p:txBody>
          <a:bodyPr/>
          <a:lstStyle>
            <a:lvl1pPr>
              <a:defRPr/>
            </a:lvl1pPr>
          </a:lstStyle>
          <a:p>
            <a:pPr>
              <a:defRPr/>
            </a:pPr>
            <a:fld id="{4E212E41-6568-4FB1-BDAC-F506304B7519}" type="slidenum">
              <a:rPr lang="en-US">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407003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9 Veri Yer Tutucusu"/>
          <p:cNvSpPr>
            <a:spLocks noGrp="1"/>
          </p:cNvSpPr>
          <p:nvPr>
            <p:ph type="dt" sz="half" idx="10"/>
          </p:nvPr>
        </p:nvSpPr>
        <p:spPr/>
        <p:txBody>
          <a:bodyPr/>
          <a:lstStyle>
            <a:lvl1pPr>
              <a:defRPr/>
            </a:lvl1pPr>
          </a:lstStyle>
          <a:p>
            <a:pPr>
              <a:defRPr/>
            </a:pPr>
            <a:fld id="{C89C10BD-8DE0-4299-9759-F455C27CA51F}"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5" name="21 Altbilgi Yer Tutucusu"/>
          <p:cNvSpPr>
            <a:spLocks noGrp="1"/>
          </p:cNvSpPr>
          <p:nvPr>
            <p:ph type="ftr" sz="quarter" idx="11"/>
          </p:nvPr>
        </p:nvSpPr>
        <p:spPr/>
        <p:txBody>
          <a:bodyPr/>
          <a:lstStyle>
            <a:lvl1pPr>
              <a:defRPr/>
            </a:lvl1pPr>
          </a:lstStyle>
          <a:p>
            <a:pPr>
              <a:defRPr/>
            </a:pPr>
            <a:endParaRPr lang="en-US" dirty="0">
              <a:solidFill>
                <a:srgbClr val="04617B">
                  <a:shade val="90000"/>
                </a:srgbClr>
              </a:solidFill>
            </a:endParaRPr>
          </a:p>
        </p:txBody>
      </p:sp>
      <p:sp>
        <p:nvSpPr>
          <p:cNvPr id="6" name="17 Slayt Numarası Yer Tutucusu"/>
          <p:cNvSpPr>
            <a:spLocks noGrp="1"/>
          </p:cNvSpPr>
          <p:nvPr>
            <p:ph type="sldNum" sz="quarter" idx="12"/>
          </p:nvPr>
        </p:nvSpPr>
        <p:spPr/>
        <p:txBody>
          <a:bodyPr/>
          <a:lstStyle>
            <a:lvl1pPr>
              <a:defRPr/>
            </a:lvl1pPr>
          </a:lstStyle>
          <a:p>
            <a:pPr>
              <a:defRPr/>
            </a:pPr>
            <a:fld id="{1DCBF677-B544-4EB2-8A84-AF16F49CF9E7}"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32555644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tr-TR" smtClean="0"/>
              <a:t>Asıl başlık stili için tıklatın</a:t>
            </a:r>
            <a:endParaRPr lang="en-US"/>
          </a:p>
        </p:txBody>
      </p:sp>
      <p:sp>
        <p:nvSpPr>
          <p:cNvPr id="3" name="2 Metin Yer Tutucusu"/>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fld id="{9F7B5863-DFE2-4F98-9805-D24317D37F08}" type="datetime1">
              <a:rPr lang="en-US" smtClean="0">
                <a:solidFill>
                  <a:srgbClr val="DBF5F9">
                    <a:shade val="90000"/>
                  </a:srgbClr>
                </a:solidFill>
              </a:rPr>
              <a:pPr>
                <a:defRPr/>
              </a:pPr>
              <a:t>12/6/2019</a:t>
            </a:fld>
            <a:endParaRPr lang="en-US" dirty="0">
              <a:solidFill>
                <a:srgbClr val="DBF5F9">
                  <a:shade val="90000"/>
                </a:srgb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en-US" dirty="0">
              <a:solidFill>
                <a:srgbClr val="DBF5F9">
                  <a:shade val="90000"/>
                </a:srgb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FC506A77-22BA-426D-AD2C-7B8CCE26DC45}" type="slidenum">
              <a:rPr lang="en-US">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328237808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lang="tr-TR" smtClean="0"/>
              <a:t>Asıl başlık stili için tıklatın</a:t>
            </a:r>
            <a:endParaRPr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9 Veri Yer Tutucusu"/>
          <p:cNvSpPr>
            <a:spLocks noGrp="1"/>
          </p:cNvSpPr>
          <p:nvPr>
            <p:ph type="dt" sz="half" idx="10"/>
          </p:nvPr>
        </p:nvSpPr>
        <p:spPr/>
        <p:txBody>
          <a:bodyPr/>
          <a:lstStyle>
            <a:lvl1pPr>
              <a:defRPr/>
            </a:lvl1pPr>
          </a:lstStyle>
          <a:p>
            <a:pPr>
              <a:defRPr/>
            </a:pPr>
            <a:fld id="{9CD6A4E2-287C-4AB4-AF57-D507C5804DFD}"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6" name="21 Altbilgi Yer Tutucusu"/>
          <p:cNvSpPr>
            <a:spLocks noGrp="1"/>
          </p:cNvSpPr>
          <p:nvPr>
            <p:ph type="ftr" sz="quarter" idx="11"/>
          </p:nvPr>
        </p:nvSpPr>
        <p:spPr/>
        <p:txBody>
          <a:bodyPr/>
          <a:lstStyle>
            <a:lvl1pPr>
              <a:defRPr/>
            </a:lvl1pPr>
          </a:lstStyle>
          <a:p>
            <a:pPr>
              <a:defRPr/>
            </a:pPr>
            <a:endParaRPr lang="en-US" dirty="0">
              <a:solidFill>
                <a:srgbClr val="04617B">
                  <a:shade val="90000"/>
                </a:srgbClr>
              </a:solidFill>
            </a:endParaRPr>
          </a:p>
        </p:txBody>
      </p:sp>
      <p:sp>
        <p:nvSpPr>
          <p:cNvPr id="7" name="17 Slayt Numarası Yer Tutucusu"/>
          <p:cNvSpPr>
            <a:spLocks noGrp="1"/>
          </p:cNvSpPr>
          <p:nvPr>
            <p:ph type="sldNum" sz="quarter" idx="12"/>
          </p:nvPr>
        </p:nvSpPr>
        <p:spPr/>
        <p:txBody>
          <a:bodyPr/>
          <a:lstStyle>
            <a:lvl1pPr>
              <a:defRPr/>
            </a:lvl1pPr>
          </a:lstStyle>
          <a:p>
            <a:pPr>
              <a:defRPr/>
            </a:pPr>
            <a:fld id="{DAD014FA-BD64-47B8-BA22-E151471708CD}"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235498551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lvl1pPr>
              <a:defRPr/>
            </a:lvl1pPr>
          </a:lstStyle>
          <a:p>
            <a:r>
              <a:rPr lang="tr-TR" smtClean="0"/>
              <a:t>Asıl başlık stili için tıklatın</a:t>
            </a:r>
            <a:endParaRPr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9 Veri Yer Tutucusu"/>
          <p:cNvSpPr>
            <a:spLocks noGrp="1"/>
          </p:cNvSpPr>
          <p:nvPr>
            <p:ph type="dt" sz="half" idx="10"/>
          </p:nvPr>
        </p:nvSpPr>
        <p:spPr/>
        <p:txBody>
          <a:bodyPr/>
          <a:lstStyle>
            <a:lvl1pPr>
              <a:defRPr/>
            </a:lvl1pPr>
          </a:lstStyle>
          <a:p>
            <a:pPr>
              <a:defRPr/>
            </a:pPr>
            <a:fld id="{9A057CD3-18FB-4F86-8113-9F68305C1379}"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8" name="21 Altbilgi Yer Tutucusu"/>
          <p:cNvSpPr>
            <a:spLocks noGrp="1"/>
          </p:cNvSpPr>
          <p:nvPr>
            <p:ph type="ftr" sz="quarter" idx="11"/>
          </p:nvPr>
        </p:nvSpPr>
        <p:spPr/>
        <p:txBody>
          <a:bodyPr/>
          <a:lstStyle>
            <a:lvl1pPr>
              <a:defRPr/>
            </a:lvl1pPr>
          </a:lstStyle>
          <a:p>
            <a:pPr>
              <a:defRPr/>
            </a:pPr>
            <a:endParaRPr lang="en-US" dirty="0">
              <a:solidFill>
                <a:srgbClr val="04617B">
                  <a:shade val="90000"/>
                </a:srgbClr>
              </a:solidFill>
            </a:endParaRPr>
          </a:p>
        </p:txBody>
      </p:sp>
      <p:sp>
        <p:nvSpPr>
          <p:cNvPr id="9" name="17 Slayt Numarası Yer Tutucusu"/>
          <p:cNvSpPr>
            <a:spLocks noGrp="1"/>
          </p:cNvSpPr>
          <p:nvPr>
            <p:ph type="sldNum" sz="quarter" idx="12"/>
          </p:nvPr>
        </p:nvSpPr>
        <p:spPr/>
        <p:txBody>
          <a:bodyPr/>
          <a:lstStyle>
            <a:lvl1pPr>
              <a:defRPr/>
            </a:lvl1pPr>
          </a:lstStyle>
          <a:p>
            <a:pPr>
              <a:defRPr/>
            </a:pPr>
            <a:fld id="{98724C21-66ED-4B15-A8CE-D6D7D4E1A8E3}"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256028877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tr-TR" smtClean="0"/>
              <a:t>Asıl başlık stili için tıklatın</a:t>
            </a:r>
            <a:endParaRPr lang="en-US"/>
          </a:p>
        </p:txBody>
      </p:sp>
      <p:sp>
        <p:nvSpPr>
          <p:cNvPr id="3" name="9 Veri Yer Tutucusu"/>
          <p:cNvSpPr>
            <a:spLocks noGrp="1"/>
          </p:cNvSpPr>
          <p:nvPr>
            <p:ph type="dt" sz="half" idx="10"/>
          </p:nvPr>
        </p:nvSpPr>
        <p:spPr/>
        <p:txBody>
          <a:bodyPr/>
          <a:lstStyle>
            <a:lvl1pPr>
              <a:defRPr/>
            </a:lvl1pPr>
          </a:lstStyle>
          <a:p>
            <a:pPr>
              <a:defRPr/>
            </a:pPr>
            <a:fld id="{6BE70D6D-E5B6-472D-A244-FCAAD435AC15}"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4" name="21 Altbilgi Yer Tutucusu"/>
          <p:cNvSpPr>
            <a:spLocks noGrp="1"/>
          </p:cNvSpPr>
          <p:nvPr>
            <p:ph type="ftr" sz="quarter" idx="11"/>
          </p:nvPr>
        </p:nvSpPr>
        <p:spPr/>
        <p:txBody>
          <a:bodyPr/>
          <a:lstStyle>
            <a:lvl1pPr>
              <a:defRPr/>
            </a:lvl1pPr>
          </a:lstStyle>
          <a:p>
            <a:pPr>
              <a:defRPr/>
            </a:pPr>
            <a:endParaRPr lang="en-US" dirty="0">
              <a:solidFill>
                <a:srgbClr val="04617B">
                  <a:shade val="90000"/>
                </a:srgbClr>
              </a:solidFill>
            </a:endParaRPr>
          </a:p>
        </p:txBody>
      </p:sp>
      <p:sp>
        <p:nvSpPr>
          <p:cNvPr id="5" name="17 Slayt Numarası Yer Tutucusu"/>
          <p:cNvSpPr>
            <a:spLocks noGrp="1"/>
          </p:cNvSpPr>
          <p:nvPr>
            <p:ph type="sldNum" sz="quarter" idx="12"/>
          </p:nvPr>
        </p:nvSpPr>
        <p:spPr/>
        <p:txBody>
          <a:bodyPr/>
          <a:lstStyle>
            <a:lvl1pPr>
              <a:defRPr/>
            </a:lvl1pPr>
          </a:lstStyle>
          <a:p>
            <a:pPr>
              <a:defRPr/>
            </a:pPr>
            <a:fld id="{D6993738-04D0-41B7-916A-979CAF538937}"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2705235891"/>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9 Veri Yer Tutucusu"/>
          <p:cNvSpPr>
            <a:spLocks noGrp="1"/>
          </p:cNvSpPr>
          <p:nvPr>
            <p:ph type="dt" sz="half" idx="10"/>
          </p:nvPr>
        </p:nvSpPr>
        <p:spPr/>
        <p:txBody>
          <a:bodyPr/>
          <a:lstStyle>
            <a:lvl1pPr>
              <a:defRPr/>
            </a:lvl1pPr>
          </a:lstStyle>
          <a:p>
            <a:pPr>
              <a:defRPr/>
            </a:pPr>
            <a:fld id="{D177F184-6132-4715-BDBE-60E0F5282E92}"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3" name="21 Altbilgi Yer Tutucusu"/>
          <p:cNvSpPr>
            <a:spLocks noGrp="1"/>
          </p:cNvSpPr>
          <p:nvPr>
            <p:ph type="ftr" sz="quarter" idx="11"/>
          </p:nvPr>
        </p:nvSpPr>
        <p:spPr/>
        <p:txBody>
          <a:bodyPr/>
          <a:lstStyle>
            <a:lvl1pPr>
              <a:defRPr/>
            </a:lvl1pPr>
          </a:lstStyle>
          <a:p>
            <a:pPr>
              <a:defRPr/>
            </a:pPr>
            <a:endParaRPr lang="en-US" dirty="0">
              <a:solidFill>
                <a:srgbClr val="04617B">
                  <a:shade val="90000"/>
                </a:srgbClr>
              </a:solidFill>
            </a:endParaRPr>
          </a:p>
        </p:txBody>
      </p:sp>
      <p:sp>
        <p:nvSpPr>
          <p:cNvPr id="4" name="17 Slayt Numarası Yer Tutucusu"/>
          <p:cNvSpPr>
            <a:spLocks noGrp="1"/>
          </p:cNvSpPr>
          <p:nvPr>
            <p:ph type="sldNum" sz="quarter" idx="12"/>
          </p:nvPr>
        </p:nvSpPr>
        <p:spPr/>
        <p:txBody>
          <a:bodyPr/>
          <a:lstStyle>
            <a:lvl1pPr>
              <a:defRPr/>
            </a:lvl1pPr>
          </a:lstStyle>
          <a:p>
            <a:pPr>
              <a:defRPr/>
            </a:pPr>
            <a:fld id="{44D53FC3-F920-41F5-AB3B-C9524FF587A3}"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68435376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tr-TR" smtClean="0"/>
              <a:t>Asıl başlık stili için tıklatın</a:t>
            </a:r>
            <a:endParaRPr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9 Veri Yer Tutucusu"/>
          <p:cNvSpPr>
            <a:spLocks noGrp="1"/>
          </p:cNvSpPr>
          <p:nvPr>
            <p:ph type="dt" sz="half" idx="10"/>
          </p:nvPr>
        </p:nvSpPr>
        <p:spPr/>
        <p:txBody>
          <a:bodyPr/>
          <a:lstStyle>
            <a:lvl1pPr>
              <a:defRPr/>
            </a:lvl1pPr>
          </a:lstStyle>
          <a:p>
            <a:pPr>
              <a:defRPr/>
            </a:pPr>
            <a:fld id="{10B5D817-9BDC-48FF-95B4-50C36720E2DB}"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6" name="21 Altbilgi Yer Tutucusu"/>
          <p:cNvSpPr>
            <a:spLocks noGrp="1"/>
          </p:cNvSpPr>
          <p:nvPr>
            <p:ph type="ftr" sz="quarter" idx="11"/>
          </p:nvPr>
        </p:nvSpPr>
        <p:spPr/>
        <p:txBody>
          <a:bodyPr/>
          <a:lstStyle>
            <a:lvl1pPr>
              <a:defRPr/>
            </a:lvl1pPr>
          </a:lstStyle>
          <a:p>
            <a:pPr>
              <a:defRPr/>
            </a:pPr>
            <a:endParaRPr lang="en-US" dirty="0">
              <a:solidFill>
                <a:srgbClr val="04617B">
                  <a:shade val="90000"/>
                </a:srgbClr>
              </a:solidFill>
            </a:endParaRPr>
          </a:p>
        </p:txBody>
      </p:sp>
      <p:sp>
        <p:nvSpPr>
          <p:cNvPr id="7" name="17 Slayt Numarası Yer Tutucusu"/>
          <p:cNvSpPr>
            <a:spLocks noGrp="1"/>
          </p:cNvSpPr>
          <p:nvPr>
            <p:ph type="sldNum" sz="quarter" idx="12"/>
          </p:nvPr>
        </p:nvSpPr>
        <p:spPr/>
        <p:txBody>
          <a:bodyPr/>
          <a:lstStyle>
            <a:lvl1pPr>
              <a:defRPr/>
            </a:lvl1pPr>
          </a:lstStyle>
          <a:p>
            <a:pPr>
              <a:defRPr/>
            </a:pPr>
            <a:fld id="{FC586F17-42CE-4EF0-B71C-F32624367F25}"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27732792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5" name="4 Tek Köşesi Kesik ve Yuvarlatılmış Dikdörtgen"/>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spcBef>
                <a:spcPct val="50000"/>
              </a:spcBef>
              <a:defRPr/>
            </a:pPr>
            <a:endParaRPr lang="en-US" dirty="0">
              <a:solidFill>
                <a:prstClr val="white"/>
              </a:solidFill>
            </a:endParaRPr>
          </a:p>
        </p:txBody>
      </p:sp>
      <p:sp>
        <p:nvSpPr>
          <p:cNvPr id="6" name="5 Dik Üçgen"/>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spcBef>
                <a:spcPct val="50000"/>
              </a:spcBef>
              <a:defRPr/>
            </a:pPr>
            <a:endParaRPr lang="en-US" dirty="0">
              <a:solidFill>
                <a:prstClr val="white"/>
              </a:solidFill>
            </a:endParaRPr>
          </a:p>
        </p:txBody>
      </p:sp>
      <p:sp>
        <p:nvSpPr>
          <p:cNvPr id="7" name="6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spcBef>
                <a:spcPct val="50000"/>
              </a:spcBef>
              <a:defRPr/>
            </a:pPr>
            <a:endParaRPr lang="en-US" dirty="0">
              <a:solidFill>
                <a:prstClr val="black"/>
              </a:solidFill>
              <a:latin typeface="Constantia"/>
            </a:endParaRPr>
          </a:p>
        </p:txBody>
      </p:sp>
      <p:sp>
        <p:nvSpPr>
          <p:cNvPr id="8" name="7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spcBef>
                <a:spcPct val="50000"/>
              </a:spcBef>
              <a:defRPr/>
            </a:pPr>
            <a:endParaRPr lang="en-US" dirty="0">
              <a:solidFill>
                <a:prstClr val="black"/>
              </a:solidFill>
              <a:latin typeface="Constantia"/>
            </a:endParaRPr>
          </a:p>
        </p:txBody>
      </p:sp>
      <p:sp>
        <p:nvSpPr>
          <p:cNvPr id="2" name="1 Başlık"/>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tr-TR" smtClean="0"/>
              <a:t>Asıl başlık stili için tıklatın</a:t>
            </a:r>
            <a:endParaRPr lang="en-US"/>
          </a:p>
        </p:txBody>
      </p:sp>
      <p:sp>
        <p:nvSpPr>
          <p:cNvPr id="4" name="3 Metin Yer Tutucusu"/>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tr-TR" smtClean="0"/>
              <a:t>Asıl metin stillerini düzenlemek için tıklatın</a:t>
            </a: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tr-TR" noProof="0" dirty="0" smtClean="0"/>
              <a:t>Resim eklemek için simgeyi tıklatın</a:t>
            </a:r>
            <a:endParaRPr lang="en-US" noProof="0" dirty="0"/>
          </a:p>
        </p:txBody>
      </p:sp>
      <p:sp>
        <p:nvSpPr>
          <p:cNvPr id="9" name="4 Veri Yer Tutucusu"/>
          <p:cNvSpPr>
            <a:spLocks noGrp="1"/>
          </p:cNvSpPr>
          <p:nvPr>
            <p:ph type="dt" sz="half" idx="10"/>
          </p:nvPr>
        </p:nvSpPr>
        <p:spPr/>
        <p:txBody>
          <a:bodyPr/>
          <a:lstStyle>
            <a:lvl1pPr>
              <a:defRPr/>
            </a:lvl1pPr>
          </a:lstStyle>
          <a:p>
            <a:pPr>
              <a:defRPr/>
            </a:pPr>
            <a:fld id="{4355EFA5-9AA7-4BC9-BD3E-666D17ECF1D4}"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10" name="5 Altbilgi Yer Tutucusu"/>
          <p:cNvSpPr>
            <a:spLocks noGrp="1"/>
          </p:cNvSpPr>
          <p:nvPr>
            <p:ph type="ftr" sz="quarter" idx="11"/>
          </p:nvPr>
        </p:nvSpPr>
        <p:spPr/>
        <p:txBody>
          <a:bodyPr/>
          <a:lstStyle>
            <a:lvl1pPr>
              <a:defRPr/>
            </a:lvl1pPr>
          </a:lstStyle>
          <a:p>
            <a:pPr>
              <a:defRPr/>
            </a:pPr>
            <a:endParaRPr lang="en-US" dirty="0">
              <a:solidFill>
                <a:srgbClr val="04617B">
                  <a:shade val="90000"/>
                </a:srgbClr>
              </a:solidFill>
            </a:endParaRPr>
          </a:p>
        </p:txBody>
      </p:sp>
      <p:sp>
        <p:nvSpPr>
          <p:cNvPr id="11" name="6 Slayt Numarası Yer Tutucusu"/>
          <p:cNvSpPr>
            <a:spLocks noGrp="1"/>
          </p:cNvSpPr>
          <p:nvPr>
            <p:ph type="sldNum" sz="quarter" idx="12"/>
          </p:nvPr>
        </p:nvSpPr>
        <p:spPr>
          <a:xfrm>
            <a:off x="8077200" y="6356350"/>
            <a:ext cx="609600" cy="365125"/>
          </a:xfrm>
        </p:spPr>
        <p:txBody>
          <a:bodyPr/>
          <a:lstStyle>
            <a:lvl1pPr>
              <a:defRPr/>
            </a:lvl1pPr>
          </a:lstStyle>
          <a:p>
            <a:pPr>
              <a:defRPr/>
            </a:pPr>
            <a:fld id="{648F627A-4F26-4EB4-86A7-3EE89E6DE6B7}"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39712926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9 Veri Yer Tutucusu"/>
          <p:cNvSpPr>
            <a:spLocks noGrp="1"/>
          </p:cNvSpPr>
          <p:nvPr>
            <p:ph type="dt" sz="half" idx="10"/>
          </p:nvPr>
        </p:nvSpPr>
        <p:spPr/>
        <p:txBody>
          <a:bodyPr/>
          <a:lstStyle>
            <a:lvl1pPr>
              <a:defRPr/>
            </a:lvl1pPr>
          </a:lstStyle>
          <a:p>
            <a:pPr>
              <a:defRPr/>
            </a:pPr>
            <a:fld id="{37FA5DF7-F534-47E4-8163-06B699EA3CD7}"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5" name="21 Altbilgi Yer Tutucusu"/>
          <p:cNvSpPr>
            <a:spLocks noGrp="1"/>
          </p:cNvSpPr>
          <p:nvPr>
            <p:ph type="ftr" sz="quarter" idx="11"/>
          </p:nvPr>
        </p:nvSpPr>
        <p:spPr/>
        <p:txBody>
          <a:bodyPr/>
          <a:lstStyle>
            <a:lvl1pPr>
              <a:defRPr/>
            </a:lvl1pPr>
          </a:lstStyle>
          <a:p>
            <a:pPr>
              <a:defRPr/>
            </a:pPr>
            <a:endParaRPr lang="en-US" dirty="0">
              <a:solidFill>
                <a:srgbClr val="04617B">
                  <a:shade val="90000"/>
                </a:srgbClr>
              </a:solidFill>
            </a:endParaRPr>
          </a:p>
        </p:txBody>
      </p:sp>
      <p:sp>
        <p:nvSpPr>
          <p:cNvPr id="6" name="17 Slayt Numarası Yer Tutucusu"/>
          <p:cNvSpPr>
            <a:spLocks noGrp="1"/>
          </p:cNvSpPr>
          <p:nvPr>
            <p:ph type="sldNum" sz="quarter" idx="12"/>
          </p:nvPr>
        </p:nvSpPr>
        <p:spPr/>
        <p:txBody>
          <a:bodyPr/>
          <a:lstStyle>
            <a:lvl1pPr>
              <a:defRPr/>
            </a:lvl1pPr>
          </a:lstStyle>
          <a:p>
            <a:pPr>
              <a:defRPr/>
            </a:pPr>
            <a:fld id="{449633A0-3878-42CF-ABB1-5DBFA31F683E}"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242817929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lang="tr-TR" smtClean="0"/>
              <a:t>Asıl başlık stili için tıklatın</a:t>
            </a:r>
            <a:endParaRPr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9 Veri Yer Tutucusu"/>
          <p:cNvSpPr>
            <a:spLocks noGrp="1"/>
          </p:cNvSpPr>
          <p:nvPr>
            <p:ph type="dt" sz="half" idx="10"/>
          </p:nvPr>
        </p:nvSpPr>
        <p:spPr/>
        <p:txBody>
          <a:bodyPr/>
          <a:lstStyle>
            <a:lvl1pPr>
              <a:defRPr/>
            </a:lvl1pPr>
          </a:lstStyle>
          <a:p>
            <a:pPr>
              <a:defRPr/>
            </a:pPr>
            <a:fld id="{12896C88-7DD1-4025-BA3A-7E77A1A50689}"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5" name="21 Altbilgi Yer Tutucusu"/>
          <p:cNvSpPr>
            <a:spLocks noGrp="1"/>
          </p:cNvSpPr>
          <p:nvPr>
            <p:ph type="ftr" sz="quarter" idx="11"/>
          </p:nvPr>
        </p:nvSpPr>
        <p:spPr/>
        <p:txBody>
          <a:bodyPr/>
          <a:lstStyle>
            <a:lvl1pPr>
              <a:defRPr/>
            </a:lvl1pPr>
          </a:lstStyle>
          <a:p>
            <a:pPr>
              <a:defRPr/>
            </a:pPr>
            <a:endParaRPr lang="en-US" dirty="0">
              <a:solidFill>
                <a:srgbClr val="04617B">
                  <a:shade val="90000"/>
                </a:srgbClr>
              </a:solidFill>
            </a:endParaRPr>
          </a:p>
        </p:txBody>
      </p:sp>
      <p:sp>
        <p:nvSpPr>
          <p:cNvPr id="6" name="17 Slayt Numarası Yer Tutucusu"/>
          <p:cNvSpPr>
            <a:spLocks noGrp="1"/>
          </p:cNvSpPr>
          <p:nvPr>
            <p:ph type="sldNum" sz="quarter" idx="12"/>
          </p:nvPr>
        </p:nvSpPr>
        <p:spPr/>
        <p:txBody>
          <a:bodyPr/>
          <a:lstStyle>
            <a:lvl1pPr>
              <a:defRPr/>
            </a:lvl1pPr>
          </a:lstStyle>
          <a:p>
            <a:pPr>
              <a:defRPr/>
            </a:pPr>
            <a:fld id="{241CCDB8-9630-4E64-A810-CE1413F654B5}"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11838604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smtClean="0"/>
              <a:t>Click to edit Master title style</a:t>
            </a:r>
            <a:endParaRPr lang="en-US" dirty="0"/>
          </a:p>
        </p:txBody>
      </p:sp>
      <p:sp>
        <p:nvSpPr>
          <p:cNvPr id="7" name="Rectangle 6"/>
          <p:cNvSpPr>
            <a:spLocks noGrp="1"/>
          </p:cNvSpPr>
          <p:nvPr>
            <p:ph sz="quarter" idx="13"/>
          </p:nvPr>
        </p:nvSpPr>
        <p:spPr>
          <a:xfrm>
            <a:off x="609600" y="1803400"/>
            <a:ext cx="8153400" cy="436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9 Veri Yer Tutucusu"/>
          <p:cNvSpPr>
            <a:spLocks noGrp="1"/>
          </p:cNvSpPr>
          <p:nvPr>
            <p:ph type="dt" sz="half" idx="14"/>
          </p:nvPr>
        </p:nvSpPr>
        <p:spPr/>
        <p:txBody>
          <a:bodyPr/>
          <a:lstStyle>
            <a:lvl1pPr>
              <a:defRPr/>
            </a:lvl1pPr>
          </a:lstStyle>
          <a:p>
            <a:pPr>
              <a:defRPr/>
            </a:pPr>
            <a:fld id="{33532535-123B-45B9-BC43-7B364B941140}"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5" name="21 Altbilgi Yer Tutucusu"/>
          <p:cNvSpPr>
            <a:spLocks noGrp="1"/>
          </p:cNvSpPr>
          <p:nvPr>
            <p:ph type="ftr" sz="quarter" idx="15"/>
          </p:nvPr>
        </p:nvSpPr>
        <p:spPr/>
        <p:txBody>
          <a:bodyPr/>
          <a:lstStyle>
            <a:lvl1pPr>
              <a:defRPr/>
            </a:lvl1pPr>
          </a:lstStyle>
          <a:p>
            <a:pPr>
              <a:defRPr/>
            </a:pPr>
            <a:endParaRPr lang="en-US" dirty="0">
              <a:solidFill>
                <a:srgbClr val="04617B">
                  <a:shade val="90000"/>
                </a:srgbClr>
              </a:solidFill>
            </a:endParaRPr>
          </a:p>
        </p:txBody>
      </p:sp>
      <p:sp>
        <p:nvSpPr>
          <p:cNvPr id="6" name="17 Slayt Numarası Yer Tutucusu"/>
          <p:cNvSpPr>
            <a:spLocks noGrp="1"/>
          </p:cNvSpPr>
          <p:nvPr>
            <p:ph type="sldNum" sz="quarter" idx="16"/>
          </p:nvPr>
        </p:nvSpPr>
        <p:spPr/>
        <p:txBody>
          <a:bodyPr/>
          <a:lstStyle>
            <a:lvl1pPr>
              <a:defRPr/>
            </a:lvl1pPr>
          </a:lstStyle>
          <a:p>
            <a:pPr>
              <a:defRPr/>
            </a:pPr>
            <a:fld id="{275E5440-DDA1-479F-A4D4-4F9748C1AA8F}"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10967861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tr-TR" smtClean="0"/>
              <a:t>Asıl başlık stili için tıklatın</a:t>
            </a:r>
            <a:endParaRPr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tr-TR" smtClean="0"/>
              <a:t>Asıl alt başlık stilini düzenlemek için tıklatın</a:t>
            </a:r>
            <a:endParaRPr lang="en-US"/>
          </a:p>
        </p:txBody>
      </p:sp>
      <p:sp>
        <p:nvSpPr>
          <p:cNvPr id="4" name="29 Veri Yer Tutucusu"/>
          <p:cNvSpPr>
            <a:spLocks noGrp="1"/>
          </p:cNvSpPr>
          <p:nvPr>
            <p:ph type="dt" sz="half" idx="10"/>
          </p:nvPr>
        </p:nvSpPr>
        <p:spPr/>
        <p:txBody>
          <a:bodyPr/>
          <a:lstStyle>
            <a:lvl1pPr>
              <a:defRPr/>
            </a:lvl1pPr>
          </a:lstStyle>
          <a:p>
            <a:pPr>
              <a:defRPr/>
            </a:pPr>
            <a:fld id="{8EC8ECB2-0AF2-41A4-936A-82A42492CFAE}" type="datetime1">
              <a:rPr lang="en-US" smtClean="0">
                <a:solidFill>
                  <a:srgbClr val="DBF5F9">
                    <a:shade val="90000"/>
                  </a:srgbClr>
                </a:solidFill>
              </a:rPr>
              <a:pPr>
                <a:defRPr/>
              </a:pPr>
              <a:t>12/6/2019</a:t>
            </a:fld>
            <a:endParaRPr lang="en-US" dirty="0">
              <a:solidFill>
                <a:srgbClr val="DBF5F9">
                  <a:shade val="90000"/>
                </a:srgbClr>
              </a:solidFill>
            </a:endParaRPr>
          </a:p>
        </p:txBody>
      </p:sp>
      <p:sp>
        <p:nvSpPr>
          <p:cNvPr id="5" name="18 Altbilgi Yer Tutucusu"/>
          <p:cNvSpPr>
            <a:spLocks noGrp="1"/>
          </p:cNvSpPr>
          <p:nvPr>
            <p:ph type="ftr" sz="quarter" idx="11"/>
          </p:nvPr>
        </p:nvSpPr>
        <p:spPr/>
        <p:txBody>
          <a:bodyPr/>
          <a:lstStyle>
            <a:lvl1pPr>
              <a:defRPr/>
            </a:lvl1pPr>
          </a:lstStyle>
          <a:p>
            <a:pPr>
              <a:defRPr/>
            </a:pPr>
            <a:endParaRPr lang="en-US" dirty="0">
              <a:solidFill>
                <a:srgbClr val="DBF5F9">
                  <a:shade val="90000"/>
                </a:srgbClr>
              </a:solidFill>
            </a:endParaRPr>
          </a:p>
        </p:txBody>
      </p:sp>
      <p:sp>
        <p:nvSpPr>
          <p:cNvPr id="6" name="26 Slayt Numarası Yer Tutucusu"/>
          <p:cNvSpPr>
            <a:spLocks noGrp="1"/>
          </p:cNvSpPr>
          <p:nvPr>
            <p:ph type="sldNum" sz="quarter" idx="12"/>
          </p:nvPr>
        </p:nvSpPr>
        <p:spPr/>
        <p:txBody>
          <a:bodyPr/>
          <a:lstStyle>
            <a:lvl1pPr>
              <a:defRPr/>
            </a:lvl1pPr>
          </a:lstStyle>
          <a:p>
            <a:pPr>
              <a:defRPr/>
            </a:pPr>
            <a:fld id="{4E212E41-6568-4FB1-BDAC-F506304B7519}" type="slidenum">
              <a:rPr lang="en-US">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186294290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9 Veri Yer Tutucusu"/>
          <p:cNvSpPr>
            <a:spLocks noGrp="1"/>
          </p:cNvSpPr>
          <p:nvPr>
            <p:ph type="dt" sz="half" idx="10"/>
          </p:nvPr>
        </p:nvSpPr>
        <p:spPr/>
        <p:txBody>
          <a:bodyPr/>
          <a:lstStyle>
            <a:lvl1pPr>
              <a:defRPr/>
            </a:lvl1pPr>
          </a:lstStyle>
          <a:p>
            <a:pPr>
              <a:defRPr/>
            </a:pPr>
            <a:fld id="{C89C10BD-8DE0-4299-9759-F455C27CA51F}"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5" name="21 Altbilgi Yer Tutucusu"/>
          <p:cNvSpPr>
            <a:spLocks noGrp="1"/>
          </p:cNvSpPr>
          <p:nvPr>
            <p:ph type="ftr" sz="quarter" idx="11"/>
          </p:nvPr>
        </p:nvSpPr>
        <p:spPr/>
        <p:txBody>
          <a:bodyPr/>
          <a:lstStyle>
            <a:lvl1pPr>
              <a:defRPr/>
            </a:lvl1pPr>
          </a:lstStyle>
          <a:p>
            <a:pPr>
              <a:defRPr/>
            </a:pPr>
            <a:endParaRPr lang="en-US" dirty="0">
              <a:solidFill>
                <a:srgbClr val="04617B">
                  <a:shade val="90000"/>
                </a:srgbClr>
              </a:solidFill>
            </a:endParaRPr>
          </a:p>
        </p:txBody>
      </p:sp>
      <p:sp>
        <p:nvSpPr>
          <p:cNvPr id="6" name="17 Slayt Numarası Yer Tutucusu"/>
          <p:cNvSpPr>
            <a:spLocks noGrp="1"/>
          </p:cNvSpPr>
          <p:nvPr>
            <p:ph type="sldNum" sz="quarter" idx="12"/>
          </p:nvPr>
        </p:nvSpPr>
        <p:spPr/>
        <p:txBody>
          <a:bodyPr/>
          <a:lstStyle>
            <a:lvl1pPr>
              <a:defRPr/>
            </a:lvl1pPr>
          </a:lstStyle>
          <a:p>
            <a:pPr>
              <a:defRPr/>
            </a:pPr>
            <a:fld id="{1DCBF677-B544-4EB2-8A84-AF16F49CF9E7}"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4216972795"/>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tr-TR" smtClean="0"/>
              <a:t>Asıl başlık stili için tıklatın</a:t>
            </a:r>
            <a:endParaRPr lang="en-US"/>
          </a:p>
        </p:txBody>
      </p:sp>
      <p:sp>
        <p:nvSpPr>
          <p:cNvPr id="3" name="2 Metin Yer Tutucusu"/>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fld id="{9F7B5863-DFE2-4F98-9805-D24317D37F08}" type="datetime1">
              <a:rPr lang="en-US" smtClean="0">
                <a:solidFill>
                  <a:srgbClr val="DBF5F9">
                    <a:shade val="90000"/>
                  </a:srgbClr>
                </a:solidFill>
              </a:rPr>
              <a:pPr>
                <a:defRPr/>
              </a:pPr>
              <a:t>12/6/2019</a:t>
            </a:fld>
            <a:endParaRPr lang="en-US" dirty="0">
              <a:solidFill>
                <a:srgbClr val="DBF5F9">
                  <a:shade val="90000"/>
                </a:srgb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en-US" dirty="0">
              <a:solidFill>
                <a:srgbClr val="DBF5F9">
                  <a:shade val="90000"/>
                </a:srgbClr>
              </a:solidFill>
            </a:endParaRPr>
          </a:p>
        </p:txBody>
      </p:sp>
      <p:sp>
        <p:nvSpPr>
          <p:cNvPr id="6" name="5 Slayt Numarası Yer Tutucusu"/>
          <p:cNvSpPr>
            <a:spLocks noGrp="1"/>
          </p:cNvSpPr>
          <p:nvPr>
            <p:ph type="sldNum" sz="quarter" idx="12"/>
          </p:nvPr>
        </p:nvSpPr>
        <p:spPr/>
        <p:txBody>
          <a:bodyPr/>
          <a:lstStyle>
            <a:lvl1pPr>
              <a:defRPr/>
            </a:lvl1pPr>
          </a:lstStyle>
          <a:p>
            <a:pPr>
              <a:defRPr/>
            </a:pPr>
            <a:fld id="{FC506A77-22BA-426D-AD2C-7B8CCE26DC45}" type="slidenum">
              <a:rPr lang="en-US">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15122835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lang="tr-TR" smtClean="0"/>
              <a:t>Asıl başlık stili için tıklatın</a:t>
            </a:r>
            <a:endParaRPr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9 Veri Yer Tutucusu"/>
          <p:cNvSpPr>
            <a:spLocks noGrp="1"/>
          </p:cNvSpPr>
          <p:nvPr>
            <p:ph type="dt" sz="half" idx="10"/>
          </p:nvPr>
        </p:nvSpPr>
        <p:spPr/>
        <p:txBody>
          <a:bodyPr/>
          <a:lstStyle>
            <a:lvl1pPr>
              <a:defRPr/>
            </a:lvl1pPr>
          </a:lstStyle>
          <a:p>
            <a:pPr>
              <a:defRPr/>
            </a:pPr>
            <a:fld id="{9CD6A4E2-287C-4AB4-AF57-D507C5804DFD}"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6" name="21 Altbilgi Yer Tutucusu"/>
          <p:cNvSpPr>
            <a:spLocks noGrp="1"/>
          </p:cNvSpPr>
          <p:nvPr>
            <p:ph type="ftr" sz="quarter" idx="11"/>
          </p:nvPr>
        </p:nvSpPr>
        <p:spPr/>
        <p:txBody>
          <a:bodyPr/>
          <a:lstStyle>
            <a:lvl1pPr>
              <a:defRPr/>
            </a:lvl1pPr>
          </a:lstStyle>
          <a:p>
            <a:pPr>
              <a:defRPr/>
            </a:pPr>
            <a:endParaRPr lang="en-US" dirty="0">
              <a:solidFill>
                <a:srgbClr val="04617B">
                  <a:shade val="90000"/>
                </a:srgbClr>
              </a:solidFill>
            </a:endParaRPr>
          </a:p>
        </p:txBody>
      </p:sp>
      <p:sp>
        <p:nvSpPr>
          <p:cNvPr id="7" name="17 Slayt Numarası Yer Tutucusu"/>
          <p:cNvSpPr>
            <a:spLocks noGrp="1"/>
          </p:cNvSpPr>
          <p:nvPr>
            <p:ph type="sldNum" sz="quarter" idx="12"/>
          </p:nvPr>
        </p:nvSpPr>
        <p:spPr/>
        <p:txBody>
          <a:bodyPr/>
          <a:lstStyle>
            <a:lvl1pPr>
              <a:defRPr/>
            </a:lvl1pPr>
          </a:lstStyle>
          <a:p>
            <a:pPr>
              <a:defRPr/>
            </a:pPr>
            <a:fld id="{DAD014FA-BD64-47B8-BA22-E151471708CD}"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3046178123"/>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lvl1pPr>
              <a:defRPr/>
            </a:lvl1pPr>
          </a:lstStyle>
          <a:p>
            <a:r>
              <a:rPr lang="tr-TR" smtClean="0"/>
              <a:t>Asıl başlık stili için tıklatın</a:t>
            </a:r>
            <a:endParaRPr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9 Veri Yer Tutucusu"/>
          <p:cNvSpPr>
            <a:spLocks noGrp="1"/>
          </p:cNvSpPr>
          <p:nvPr>
            <p:ph type="dt" sz="half" idx="10"/>
          </p:nvPr>
        </p:nvSpPr>
        <p:spPr/>
        <p:txBody>
          <a:bodyPr/>
          <a:lstStyle>
            <a:lvl1pPr>
              <a:defRPr/>
            </a:lvl1pPr>
          </a:lstStyle>
          <a:p>
            <a:pPr>
              <a:defRPr/>
            </a:pPr>
            <a:fld id="{9A057CD3-18FB-4F86-8113-9F68305C1379}"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8" name="21 Altbilgi Yer Tutucusu"/>
          <p:cNvSpPr>
            <a:spLocks noGrp="1"/>
          </p:cNvSpPr>
          <p:nvPr>
            <p:ph type="ftr" sz="quarter" idx="11"/>
          </p:nvPr>
        </p:nvSpPr>
        <p:spPr/>
        <p:txBody>
          <a:bodyPr/>
          <a:lstStyle>
            <a:lvl1pPr>
              <a:defRPr/>
            </a:lvl1pPr>
          </a:lstStyle>
          <a:p>
            <a:pPr>
              <a:defRPr/>
            </a:pPr>
            <a:endParaRPr lang="en-US" dirty="0">
              <a:solidFill>
                <a:srgbClr val="04617B">
                  <a:shade val="90000"/>
                </a:srgbClr>
              </a:solidFill>
            </a:endParaRPr>
          </a:p>
        </p:txBody>
      </p:sp>
      <p:sp>
        <p:nvSpPr>
          <p:cNvPr id="9" name="17 Slayt Numarası Yer Tutucusu"/>
          <p:cNvSpPr>
            <a:spLocks noGrp="1"/>
          </p:cNvSpPr>
          <p:nvPr>
            <p:ph type="sldNum" sz="quarter" idx="12"/>
          </p:nvPr>
        </p:nvSpPr>
        <p:spPr/>
        <p:txBody>
          <a:bodyPr/>
          <a:lstStyle>
            <a:lvl1pPr>
              <a:defRPr/>
            </a:lvl1pPr>
          </a:lstStyle>
          <a:p>
            <a:pPr>
              <a:defRPr/>
            </a:pPr>
            <a:fld id="{98724C21-66ED-4B15-A8CE-D6D7D4E1A8E3}"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382196526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tr-TR" smtClean="0"/>
              <a:t>Asıl başlık stili için tıklatın</a:t>
            </a:r>
            <a:endParaRPr lang="en-US"/>
          </a:p>
        </p:txBody>
      </p:sp>
      <p:sp>
        <p:nvSpPr>
          <p:cNvPr id="3" name="9 Veri Yer Tutucusu"/>
          <p:cNvSpPr>
            <a:spLocks noGrp="1"/>
          </p:cNvSpPr>
          <p:nvPr>
            <p:ph type="dt" sz="half" idx="10"/>
          </p:nvPr>
        </p:nvSpPr>
        <p:spPr/>
        <p:txBody>
          <a:bodyPr/>
          <a:lstStyle>
            <a:lvl1pPr>
              <a:defRPr/>
            </a:lvl1pPr>
          </a:lstStyle>
          <a:p>
            <a:pPr>
              <a:defRPr/>
            </a:pPr>
            <a:fld id="{6BE70D6D-E5B6-472D-A244-FCAAD435AC15}"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4" name="21 Altbilgi Yer Tutucusu"/>
          <p:cNvSpPr>
            <a:spLocks noGrp="1"/>
          </p:cNvSpPr>
          <p:nvPr>
            <p:ph type="ftr" sz="quarter" idx="11"/>
          </p:nvPr>
        </p:nvSpPr>
        <p:spPr/>
        <p:txBody>
          <a:bodyPr/>
          <a:lstStyle>
            <a:lvl1pPr>
              <a:defRPr/>
            </a:lvl1pPr>
          </a:lstStyle>
          <a:p>
            <a:pPr>
              <a:defRPr/>
            </a:pPr>
            <a:endParaRPr lang="en-US" dirty="0">
              <a:solidFill>
                <a:srgbClr val="04617B">
                  <a:shade val="90000"/>
                </a:srgbClr>
              </a:solidFill>
            </a:endParaRPr>
          </a:p>
        </p:txBody>
      </p:sp>
      <p:sp>
        <p:nvSpPr>
          <p:cNvPr id="5" name="17 Slayt Numarası Yer Tutucusu"/>
          <p:cNvSpPr>
            <a:spLocks noGrp="1"/>
          </p:cNvSpPr>
          <p:nvPr>
            <p:ph type="sldNum" sz="quarter" idx="12"/>
          </p:nvPr>
        </p:nvSpPr>
        <p:spPr/>
        <p:txBody>
          <a:bodyPr/>
          <a:lstStyle>
            <a:lvl1pPr>
              <a:defRPr/>
            </a:lvl1pPr>
          </a:lstStyle>
          <a:p>
            <a:pPr>
              <a:defRPr/>
            </a:pPr>
            <a:fld id="{D6993738-04D0-41B7-916A-979CAF538937}"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1181395533"/>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9 Veri Yer Tutucusu"/>
          <p:cNvSpPr>
            <a:spLocks noGrp="1"/>
          </p:cNvSpPr>
          <p:nvPr>
            <p:ph type="dt" sz="half" idx="10"/>
          </p:nvPr>
        </p:nvSpPr>
        <p:spPr/>
        <p:txBody>
          <a:bodyPr/>
          <a:lstStyle>
            <a:lvl1pPr>
              <a:defRPr/>
            </a:lvl1pPr>
          </a:lstStyle>
          <a:p>
            <a:pPr>
              <a:defRPr/>
            </a:pPr>
            <a:fld id="{D177F184-6132-4715-BDBE-60E0F5282E92}"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3" name="21 Altbilgi Yer Tutucusu"/>
          <p:cNvSpPr>
            <a:spLocks noGrp="1"/>
          </p:cNvSpPr>
          <p:nvPr>
            <p:ph type="ftr" sz="quarter" idx="11"/>
          </p:nvPr>
        </p:nvSpPr>
        <p:spPr/>
        <p:txBody>
          <a:bodyPr/>
          <a:lstStyle>
            <a:lvl1pPr>
              <a:defRPr/>
            </a:lvl1pPr>
          </a:lstStyle>
          <a:p>
            <a:pPr>
              <a:defRPr/>
            </a:pPr>
            <a:endParaRPr lang="en-US" dirty="0">
              <a:solidFill>
                <a:srgbClr val="04617B">
                  <a:shade val="90000"/>
                </a:srgbClr>
              </a:solidFill>
            </a:endParaRPr>
          </a:p>
        </p:txBody>
      </p:sp>
      <p:sp>
        <p:nvSpPr>
          <p:cNvPr id="4" name="17 Slayt Numarası Yer Tutucusu"/>
          <p:cNvSpPr>
            <a:spLocks noGrp="1"/>
          </p:cNvSpPr>
          <p:nvPr>
            <p:ph type="sldNum" sz="quarter" idx="12"/>
          </p:nvPr>
        </p:nvSpPr>
        <p:spPr/>
        <p:txBody>
          <a:bodyPr/>
          <a:lstStyle>
            <a:lvl1pPr>
              <a:defRPr/>
            </a:lvl1pPr>
          </a:lstStyle>
          <a:p>
            <a:pPr>
              <a:defRPr/>
            </a:pPr>
            <a:fld id="{44D53FC3-F920-41F5-AB3B-C9524FF587A3}"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2690878440"/>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tr-TR" smtClean="0"/>
              <a:t>Asıl başlık stili için tıklatın</a:t>
            </a:r>
            <a:endParaRPr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9 Veri Yer Tutucusu"/>
          <p:cNvSpPr>
            <a:spLocks noGrp="1"/>
          </p:cNvSpPr>
          <p:nvPr>
            <p:ph type="dt" sz="half" idx="10"/>
          </p:nvPr>
        </p:nvSpPr>
        <p:spPr/>
        <p:txBody>
          <a:bodyPr/>
          <a:lstStyle>
            <a:lvl1pPr>
              <a:defRPr/>
            </a:lvl1pPr>
          </a:lstStyle>
          <a:p>
            <a:pPr>
              <a:defRPr/>
            </a:pPr>
            <a:fld id="{10B5D817-9BDC-48FF-95B4-50C36720E2DB}"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6" name="21 Altbilgi Yer Tutucusu"/>
          <p:cNvSpPr>
            <a:spLocks noGrp="1"/>
          </p:cNvSpPr>
          <p:nvPr>
            <p:ph type="ftr" sz="quarter" idx="11"/>
          </p:nvPr>
        </p:nvSpPr>
        <p:spPr/>
        <p:txBody>
          <a:bodyPr/>
          <a:lstStyle>
            <a:lvl1pPr>
              <a:defRPr/>
            </a:lvl1pPr>
          </a:lstStyle>
          <a:p>
            <a:pPr>
              <a:defRPr/>
            </a:pPr>
            <a:endParaRPr lang="en-US" dirty="0">
              <a:solidFill>
                <a:srgbClr val="04617B">
                  <a:shade val="90000"/>
                </a:srgbClr>
              </a:solidFill>
            </a:endParaRPr>
          </a:p>
        </p:txBody>
      </p:sp>
      <p:sp>
        <p:nvSpPr>
          <p:cNvPr id="7" name="17 Slayt Numarası Yer Tutucusu"/>
          <p:cNvSpPr>
            <a:spLocks noGrp="1"/>
          </p:cNvSpPr>
          <p:nvPr>
            <p:ph type="sldNum" sz="quarter" idx="12"/>
          </p:nvPr>
        </p:nvSpPr>
        <p:spPr/>
        <p:txBody>
          <a:bodyPr/>
          <a:lstStyle>
            <a:lvl1pPr>
              <a:defRPr/>
            </a:lvl1pPr>
          </a:lstStyle>
          <a:p>
            <a:pPr>
              <a:defRPr/>
            </a:pPr>
            <a:fld id="{FC586F17-42CE-4EF0-B71C-F32624367F25}"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25899630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5" name="4 Tek Köşesi Kesik ve Yuvarlatılmış Dikdörtgen"/>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spcBef>
                <a:spcPct val="50000"/>
              </a:spcBef>
              <a:defRPr/>
            </a:pPr>
            <a:endParaRPr lang="en-US" dirty="0">
              <a:solidFill>
                <a:prstClr val="white"/>
              </a:solidFill>
            </a:endParaRPr>
          </a:p>
        </p:txBody>
      </p:sp>
      <p:sp>
        <p:nvSpPr>
          <p:cNvPr id="6" name="5 Dik Üçgen"/>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spcBef>
                <a:spcPct val="50000"/>
              </a:spcBef>
              <a:defRPr/>
            </a:pPr>
            <a:endParaRPr lang="en-US" dirty="0">
              <a:solidFill>
                <a:prstClr val="white"/>
              </a:solidFill>
            </a:endParaRPr>
          </a:p>
        </p:txBody>
      </p:sp>
      <p:sp>
        <p:nvSpPr>
          <p:cNvPr id="7" name="6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spcBef>
                <a:spcPct val="50000"/>
              </a:spcBef>
              <a:defRPr/>
            </a:pPr>
            <a:endParaRPr lang="en-US" dirty="0">
              <a:solidFill>
                <a:prstClr val="black"/>
              </a:solidFill>
              <a:latin typeface="Constantia"/>
            </a:endParaRPr>
          </a:p>
        </p:txBody>
      </p:sp>
      <p:sp>
        <p:nvSpPr>
          <p:cNvPr id="8" name="7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spcBef>
                <a:spcPct val="50000"/>
              </a:spcBef>
              <a:defRPr/>
            </a:pPr>
            <a:endParaRPr lang="en-US" dirty="0">
              <a:solidFill>
                <a:prstClr val="black"/>
              </a:solidFill>
              <a:latin typeface="Constantia"/>
            </a:endParaRPr>
          </a:p>
        </p:txBody>
      </p:sp>
      <p:sp>
        <p:nvSpPr>
          <p:cNvPr id="2" name="1 Başlık"/>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tr-TR" smtClean="0"/>
              <a:t>Asıl başlık stili için tıklatın</a:t>
            </a:r>
            <a:endParaRPr lang="en-US"/>
          </a:p>
        </p:txBody>
      </p:sp>
      <p:sp>
        <p:nvSpPr>
          <p:cNvPr id="4" name="3 Metin Yer Tutucusu"/>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tr-TR" smtClean="0"/>
              <a:t>Asıl metin stillerini düzenlemek için tıklatın</a:t>
            </a: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tr-TR" noProof="0" dirty="0" smtClean="0"/>
              <a:t>Resim eklemek için simgeyi tıklatın</a:t>
            </a:r>
            <a:endParaRPr lang="en-US" noProof="0" dirty="0"/>
          </a:p>
        </p:txBody>
      </p:sp>
      <p:sp>
        <p:nvSpPr>
          <p:cNvPr id="9" name="4 Veri Yer Tutucusu"/>
          <p:cNvSpPr>
            <a:spLocks noGrp="1"/>
          </p:cNvSpPr>
          <p:nvPr>
            <p:ph type="dt" sz="half" idx="10"/>
          </p:nvPr>
        </p:nvSpPr>
        <p:spPr/>
        <p:txBody>
          <a:bodyPr/>
          <a:lstStyle>
            <a:lvl1pPr>
              <a:defRPr/>
            </a:lvl1pPr>
          </a:lstStyle>
          <a:p>
            <a:pPr>
              <a:defRPr/>
            </a:pPr>
            <a:fld id="{4355EFA5-9AA7-4BC9-BD3E-666D17ECF1D4}"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10" name="5 Altbilgi Yer Tutucusu"/>
          <p:cNvSpPr>
            <a:spLocks noGrp="1"/>
          </p:cNvSpPr>
          <p:nvPr>
            <p:ph type="ftr" sz="quarter" idx="11"/>
          </p:nvPr>
        </p:nvSpPr>
        <p:spPr/>
        <p:txBody>
          <a:bodyPr/>
          <a:lstStyle>
            <a:lvl1pPr>
              <a:defRPr/>
            </a:lvl1pPr>
          </a:lstStyle>
          <a:p>
            <a:pPr>
              <a:defRPr/>
            </a:pPr>
            <a:endParaRPr lang="en-US" dirty="0">
              <a:solidFill>
                <a:srgbClr val="04617B">
                  <a:shade val="90000"/>
                </a:srgbClr>
              </a:solidFill>
            </a:endParaRPr>
          </a:p>
        </p:txBody>
      </p:sp>
      <p:sp>
        <p:nvSpPr>
          <p:cNvPr id="11" name="6 Slayt Numarası Yer Tutucusu"/>
          <p:cNvSpPr>
            <a:spLocks noGrp="1"/>
          </p:cNvSpPr>
          <p:nvPr>
            <p:ph type="sldNum" sz="quarter" idx="12"/>
          </p:nvPr>
        </p:nvSpPr>
        <p:spPr>
          <a:xfrm>
            <a:off x="8077200" y="6356350"/>
            <a:ext cx="609600" cy="365125"/>
          </a:xfrm>
        </p:spPr>
        <p:txBody>
          <a:bodyPr/>
          <a:lstStyle>
            <a:lvl1pPr>
              <a:defRPr/>
            </a:lvl1pPr>
          </a:lstStyle>
          <a:p>
            <a:pPr>
              <a:defRPr/>
            </a:pPr>
            <a:fld id="{648F627A-4F26-4EB4-86A7-3EE89E6DE6B7}"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4795084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9 Veri Yer Tutucusu"/>
          <p:cNvSpPr>
            <a:spLocks noGrp="1"/>
          </p:cNvSpPr>
          <p:nvPr>
            <p:ph type="dt" sz="half" idx="10"/>
          </p:nvPr>
        </p:nvSpPr>
        <p:spPr/>
        <p:txBody>
          <a:bodyPr/>
          <a:lstStyle>
            <a:lvl1pPr>
              <a:defRPr/>
            </a:lvl1pPr>
          </a:lstStyle>
          <a:p>
            <a:pPr>
              <a:defRPr/>
            </a:pPr>
            <a:fld id="{37FA5DF7-F534-47E4-8163-06B699EA3CD7}"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5" name="21 Altbilgi Yer Tutucusu"/>
          <p:cNvSpPr>
            <a:spLocks noGrp="1"/>
          </p:cNvSpPr>
          <p:nvPr>
            <p:ph type="ftr" sz="quarter" idx="11"/>
          </p:nvPr>
        </p:nvSpPr>
        <p:spPr/>
        <p:txBody>
          <a:bodyPr/>
          <a:lstStyle>
            <a:lvl1pPr>
              <a:defRPr/>
            </a:lvl1pPr>
          </a:lstStyle>
          <a:p>
            <a:pPr>
              <a:defRPr/>
            </a:pPr>
            <a:endParaRPr lang="en-US" dirty="0">
              <a:solidFill>
                <a:srgbClr val="04617B">
                  <a:shade val="90000"/>
                </a:srgbClr>
              </a:solidFill>
            </a:endParaRPr>
          </a:p>
        </p:txBody>
      </p:sp>
      <p:sp>
        <p:nvSpPr>
          <p:cNvPr id="6" name="17 Slayt Numarası Yer Tutucusu"/>
          <p:cNvSpPr>
            <a:spLocks noGrp="1"/>
          </p:cNvSpPr>
          <p:nvPr>
            <p:ph type="sldNum" sz="quarter" idx="12"/>
          </p:nvPr>
        </p:nvSpPr>
        <p:spPr/>
        <p:txBody>
          <a:bodyPr/>
          <a:lstStyle>
            <a:lvl1pPr>
              <a:defRPr/>
            </a:lvl1pPr>
          </a:lstStyle>
          <a:p>
            <a:pPr>
              <a:defRPr/>
            </a:pPr>
            <a:fld id="{449633A0-3878-42CF-ABB1-5DBFA31F683E}"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72933757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lang="tr-TR" smtClean="0"/>
              <a:t>Asıl başlık stili için tıklatın</a:t>
            </a:r>
            <a:endParaRPr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9 Veri Yer Tutucusu"/>
          <p:cNvSpPr>
            <a:spLocks noGrp="1"/>
          </p:cNvSpPr>
          <p:nvPr>
            <p:ph type="dt" sz="half" idx="10"/>
          </p:nvPr>
        </p:nvSpPr>
        <p:spPr/>
        <p:txBody>
          <a:bodyPr/>
          <a:lstStyle>
            <a:lvl1pPr>
              <a:defRPr/>
            </a:lvl1pPr>
          </a:lstStyle>
          <a:p>
            <a:pPr>
              <a:defRPr/>
            </a:pPr>
            <a:fld id="{12896C88-7DD1-4025-BA3A-7E77A1A50689}"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5" name="21 Altbilgi Yer Tutucusu"/>
          <p:cNvSpPr>
            <a:spLocks noGrp="1"/>
          </p:cNvSpPr>
          <p:nvPr>
            <p:ph type="ftr" sz="quarter" idx="11"/>
          </p:nvPr>
        </p:nvSpPr>
        <p:spPr/>
        <p:txBody>
          <a:bodyPr/>
          <a:lstStyle>
            <a:lvl1pPr>
              <a:defRPr/>
            </a:lvl1pPr>
          </a:lstStyle>
          <a:p>
            <a:pPr>
              <a:defRPr/>
            </a:pPr>
            <a:endParaRPr lang="en-US" dirty="0">
              <a:solidFill>
                <a:srgbClr val="04617B">
                  <a:shade val="90000"/>
                </a:srgbClr>
              </a:solidFill>
            </a:endParaRPr>
          </a:p>
        </p:txBody>
      </p:sp>
      <p:sp>
        <p:nvSpPr>
          <p:cNvPr id="6" name="17 Slayt Numarası Yer Tutucusu"/>
          <p:cNvSpPr>
            <a:spLocks noGrp="1"/>
          </p:cNvSpPr>
          <p:nvPr>
            <p:ph type="sldNum" sz="quarter" idx="12"/>
          </p:nvPr>
        </p:nvSpPr>
        <p:spPr/>
        <p:txBody>
          <a:bodyPr/>
          <a:lstStyle>
            <a:lvl1pPr>
              <a:defRPr/>
            </a:lvl1pPr>
          </a:lstStyle>
          <a:p>
            <a:pPr>
              <a:defRPr/>
            </a:pPr>
            <a:fld id="{241CCDB8-9630-4E64-A810-CE1413F654B5}"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31211044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smtClean="0"/>
              <a:t>Click to edit Master title style</a:t>
            </a:r>
            <a:endParaRPr lang="en-US" dirty="0"/>
          </a:p>
        </p:txBody>
      </p:sp>
      <p:sp>
        <p:nvSpPr>
          <p:cNvPr id="7" name="Rectangle 6"/>
          <p:cNvSpPr>
            <a:spLocks noGrp="1"/>
          </p:cNvSpPr>
          <p:nvPr>
            <p:ph sz="quarter" idx="13"/>
          </p:nvPr>
        </p:nvSpPr>
        <p:spPr>
          <a:xfrm>
            <a:off x="609600" y="1803400"/>
            <a:ext cx="8153400" cy="436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9 Veri Yer Tutucusu"/>
          <p:cNvSpPr>
            <a:spLocks noGrp="1"/>
          </p:cNvSpPr>
          <p:nvPr>
            <p:ph type="dt" sz="half" idx="14"/>
          </p:nvPr>
        </p:nvSpPr>
        <p:spPr/>
        <p:txBody>
          <a:bodyPr/>
          <a:lstStyle>
            <a:lvl1pPr>
              <a:defRPr/>
            </a:lvl1pPr>
          </a:lstStyle>
          <a:p>
            <a:pPr>
              <a:defRPr/>
            </a:pPr>
            <a:fld id="{33532535-123B-45B9-BC43-7B364B941140}" type="datetime1">
              <a:rPr lang="en-US" smtClean="0">
                <a:solidFill>
                  <a:srgbClr val="04617B">
                    <a:shade val="90000"/>
                  </a:srgbClr>
                </a:solidFill>
              </a:rPr>
              <a:pPr>
                <a:defRPr/>
              </a:pPr>
              <a:t>12/6/2019</a:t>
            </a:fld>
            <a:endParaRPr lang="en-US" dirty="0">
              <a:solidFill>
                <a:srgbClr val="04617B">
                  <a:shade val="90000"/>
                </a:srgbClr>
              </a:solidFill>
            </a:endParaRPr>
          </a:p>
        </p:txBody>
      </p:sp>
      <p:sp>
        <p:nvSpPr>
          <p:cNvPr id="5" name="21 Altbilgi Yer Tutucusu"/>
          <p:cNvSpPr>
            <a:spLocks noGrp="1"/>
          </p:cNvSpPr>
          <p:nvPr>
            <p:ph type="ftr" sz="quarter" idx="15"/>
          </p:nvPr>
        </p:nvSpPr>
        <p:spPr/>
        <p:txBody>
          <a:bodyPr/>
          <a:lstStyle>
            <a:lvl1pPr>
              <a:defRPr/>
            </a:lvl1pPr>
          </a:lstStyle>
          <a:p>
            <a:pPr>
              <a:defRPr/>
            </a:pPr>
            <a:endParaRPr lang="en-US" dirty="0">
              <a:solidFill>
                <a:srgbClr val="04617B">
                  <a:shade val="90000"/>
                </a:srgbClr>
              </a:solidFill>
            </a:endParaRPr>
          </a:p>
        </p:txBody>
      </p:sp>
      <p:sp>
        <p:nvSpPr>
          <p:cNvPr id="6" name="17 Slayt Numarası Yer Tutucusu"/>
          <p:cNvSpPr>
            <a:spLocks noGrp="1"/>
          </p:cNvSpPr>
          <p:nvPr>
            <p:ph type="sldNum" sz="quarter" idx="16"/>
          </p:nvPr>
        </p:nvSpPr>
        <p:spPr/>
        <p:txBody>
          <a:bodyPr/>
          <a:lstStyle>
            <a:lvl1pPr>
              <a:defRPr/>
            </a:lvl1pPr>
          </a:lstStyle>
          <a:p>
            <a:pPr>
              <a:defRPr/>
            </a:pPr>
            <a:fld id="{275E5440-DDA1-479F-A4D4-4F9748C1AA8F}" type="slidenum">
              <a:rPr lang="en-US">
                <a:solidFill>
                  <a:srgbClr val="04617B">
                    <a:shade val="90000"/>
                  </a:srgbClr>
                </a:solidFill>
              </a:rPr>
              <a:pPr>
                <a:defRPr/>
              </a:pPr>
              <a:t>‹#›</a:t>
            </a:fld>
            <a:endParaRPr lang="en-US" dirty="0">
              <a:solidFill>
                <a:srgbClr val="04617B">
                  <a:shade val="90000"/>
                </a:srgbClr>
              </a:solidFill>
            </a:endParaRPr>
          </a:p>
        </p:txBody>
      </p:sp>
    </p:spTree>
    <p:extLst>
      <p:ext uri="{BB962C8B-B14F-4D97-AF65-F5344CB8AC3E}">
        <p14:creationId xmlns:p14="http://schemas.microsoft.com/office/powerpoint/2010/main" val="1701318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Pasta"/>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7 Oval"/>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10 Halka"/>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11 Dikdörtgen"/>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4 Başlık Yer Tutucusu"/>
          <p:cNvSpPr>
            <a:spLocks noGrp="1"/>
          </p:cNvSpPr>
          <p:nvPr>
            <p:ph type="title"/>
          </p:nvPr>
        </p:nvSpPr>
        <p:spPr>
          <a:xfrm>
            <a:off x="1435100" y="274638"/>
            <a:ext cx="7499350" cy="1143000"/>
          </a:xfrm>
          <a:prstGeom prst="rect">
            <a:avLst/>
          </a:prstGeom>
        </p:spPr>
        <p:txBody>
          <a:bodyPr anchor="ctr">
            <a:normAutofit/>
          </a:bodyPr>
          <a:lstStyle/>
          <a:p>
            <a:r>
              <a:rPr lang="tr-TR" smtClean="0"/>
              <a:t>Asıl başlık stili için tıklatın</a:t>
            </a:r>
            <a:endParaRPr lang="en-US"/>
          </a:p>
        </p:txBody>
      </p:sp>
      <p:sp>
        <p:nvSpPr>
          <p:cNvPr id="1033" name="8 Metin Yer Tutucusu"/>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smtClean="0"/>
          </a:p>
        </p:txBody>
      </p:sp>
      <p:sp>
        <p:nvSpPr>
          <p:cNvPr id="24" name="23 Veri Yer Tutucusu"/>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defRPr/>
            </a:pPr>
            <a:fld id="{2CFAAF78-F869-4EEE-809E-27FB0071914B}" type="datetimeFigureOut">
              <a:rPr lang="tr-TR"/>
              <a:pPr>
                <a:defRPr/>
              </a:pPr>
              <a:t>06.12.2019</a:t>
            </a:fld>
            <a:endParaRPr lang="tr-TR"/>
          </a:p>
        </p:txBody>
      </p:sp>
      <p:sp>
        <p:nvSpPr>
          <p:cNvPr id="10" name="9 Altbilgi Yer Tutucusu"/>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defRPr/>
            </a:pPr>
            <a:endParaRPr lang="tr-TR"/>
          </a:p>
        </p:txBody>
      </p:sp>
      <p:sp>
        <p:nvSpPr>
          <p:cNvPr id="22" name="21 Slayt Numarası Yer Tutucusu"/>
          <p:cNvSpPr>
            <a:spLocks noGrp="1"/>
          </p:cNvSpPr>
          <p:nvPr>
            <p:ph type="sldNum" sz="quarter" idx="4"/>
          </p:nvPr>
        </p:nvSpPr>
        <p:spPr>
          <a:xfrm>
            <a:off x="8613775"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fld id="{C0A9FCC0-0350-4387-A6CD-D254E7D2DC5F}" type="slidenum">
              <a:rPr lang="tr-TR"/>
              <a:pPr>
                <a:defRPr/>
              </a:pPr>
              <a:t>‹#›</a:t>
            </a:fld>
            <a:endParaRPr lang="tr-TR"/>
          </a:p>
        </p:txBody>
      </p:sp>
      <p:sp>
        <p:nvSpPr>
          <p:cNvPr id="15" name="14 Dikdörtgen"/>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4410" r:id="rId1"/>
    <p:sldLayoutId id="2147484405" r:id="rId2"/>
    <p:sldLayoutId id="2147484411" r:id="rId3"/>
    <p:sldLayoutId id="2147484406" r:id="rId4"/>
    <p:sldLayoutId id="2147484412" r:id="rId5"/>
    <p:sldLayoutId id="2147484407" r:id="rId6"/>
    <p:sldLayoutId id="2147484413" r:id="rId7"/>
    <p:sldLayoutId id="2147484414" r:id="rId8"/>
    <p:sldLayoutId id="2147484415" r:id="rId9"/>
    <p:sldLayoutId id="2147484408" r:id="rId10"/>
    <p:sldLayoutId id="2147484409" r:id="rId11"/>
    <p:sldLayoutId id="2147484481" r:id="rId12"/>
  </p:sldLayoutIdLst>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spcBef>
                <a:spcPct val="50000"/>
              </a:spcBef>
              <a:defRPr/>
            </a:pPr>
            <a:endParaRPr lang="en-US" dirty="0">
              <a:solidFill>
                <a:prstClr val="black"/>
              </a:solidFill>
              <a:latin typeface="Constantia"/>
            </a:endParaRPr>
          </a:p>
        </p:txBody>
      </p:sp>
      <p:sp>
        <p:nvSpPr>
          <p:cNvPr id="8" name="7 Serbest Form"/>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spcBef>
                <a:spcPct val="50000"/>
              </a:spcBef>
              <a:defRPr/>
            </a:pPr>
            <a:endParaRPr lang="en-US" dirty="0">
              <a:solidFill>
                <a:prstClr val="black"/>
              </a:solidFill>
              <a:latin typeface="Constantia"/>
            </a:endParaRPr>
          </a:p>
        </p:txBody>
      </p:sp>
      <p:sp>
        <p:nvSpPr>
          <p:cNvPr id="2052" name="8 Başlık Yer Tutucusu"/>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tr-TR" smtClean="0"/>
              <a:t>Asıl başlık stili için tıklatın</a:t>
            </a:r>
            <a:endParaRPr lang="en-US" smtClean="0"/>
          </a:p>
        </p:txBody>
      </p:sp>
      <p:sp>
        <p:nvSpPr>
          <p:cNvPr id="2053" name="29 Metin Yer Tutucusu"/>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en-US" dirty="0" smtClean="0"/>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spcBef>
                <a:spcPct val="50000"/>
              </a:spcBef>
              <a:defRPr/>
            </a:pPr>
            <a:fld id="{B33529EF-F603-44EB-9E83-5552C07803A4}" type="datetime1">
              <a:rPr lang="en-US" smtClean="0">
                <a:solidFill>
                  <a:srgbClr val="04617B">
                    <a:shade val="90000"/>
                  </a:srgbClr>
                </a:solidFill>
              </a:rPr>
              <a:pPr>
                <a:spcBef>
                  <a:spcPct val="50000"/>
                </a:spcBef>
                <a:defRPr/>
              </a:pPr>
              <a:t>12/6/2019</a:t>
            </a:fld>
            <a:endParaRPr lang="en-US" dirty="0">
              <a:solidFill>
                <a:srgbClr val="04617B">
                  <a:shade val="90000"/>
                </a:srgbClr>
              </a:solidFill>
            </a:endParaRP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spcBef>
                <a:spcPct val="50000"/>
              </a:spcBef>
              <a:defRPr/>
            </a:pPr>
            <a:endParaRPr lang="en-US" dirty="0">
              <a:solidFill>
                <a:srgbClr val="04617B">
                  <a:shade val="90000"/>
                </a:srgbClr>
              </a:solidFill>
            </a:endParaRP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spcBef>
                <a:spcPct val="50000"/>
              </a:spcBef>
              <a:defRPr/>
            </a:pPr>
            <a:fld id="{65F6C38E-4BA8-45C5-AD04-155AE2EBC076}" type="slidenum">
              <a:rPr lang="en-US">
                <a:solidFill>
                  <a:srgbClr val="04617B">
                    <a:shade val="90000"/>
                  </a:srgbClr>
                </a:solidFill>
              </a:rPr>
              <a:pPr>
                <a:spcBef>
                  <a:spcPct val="50000"/>
                </a:spcBef>
                <a:defRPr/>
              </a:pPr>
              <a:t>‹#›</a:t>
            </a:fld>
            <a:endParaRPr lang="en-US" dirty="0">
              <a:solidFill>
                <a:srgbClr val="04617B">
                  <a:shade val="90000"/>
                </a:srgbClr>
              </a:solidFill>
            </a:endParaRPr>
          </a:p>
        </p:txBody>
      </p:sp>
      <p:grpSp>
        <p:nvGrpSpPr>
          <p:cNvPr id="2057" name="1 Grup"/>
          <p:cNvGrpSpPr>
            <a:grpSpLocks/>
          </p:cNvGrpSpPr>
          <p:nvPr/>
        </p:nvGrpSpPr>
        <p:grpSpPr bwMode="auto">
          <a:xfrm>
            <a:off x="-19050" y="203200"/>
            <a:ext cx="9180513" cy="647700"/>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spcBef>
                  <a:spcPct val="50000"/>
                </a:spcBef>
                <a:defRPr/>
              </a:pPr>
              <a:endParaRPr lang="en-US" dirty="0">
                <a:solidFill>
                  <a:prstClr val="black"/>
                </a:solidFill>
              </a:endParaRPr>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spcBef>
                  <a:spcPct val="50000"/>
                </a:spcBef>
                <a:defRPr/>
              </a:pPr>
              <a:endParaRPr lang="en-US" dirty="0">
                <a:solidFill>
                  <a:prstClr val="black"/>
                </a:solidFill>
              </a:endParaRPr>
            </a:p>
          </p:txBody>
        </p:sp>
      </p:grpSp>
      <p:sp>
        <p:nvSpPr>
          <p:cNvPr id="14" name="Line 17"/>
          <p:cNvSpPr>
            <a:spLocks noChangeShapeType="1"/>
          </p:cNvSpPr>
          <p:nvPr userDrawn="1"/>
        </p:nvSpPr>
        <p:spPr bwMode="auto">
          <a:xfrm>
            <a:off x="0" y="6272213"/>
            <a:ext cx="9144000" cy="0"/>
          </a:xfrm>
          <a:prstGeom prst="line">
            <a:avLst/>
          </a:prstGeom>
          <a:noFill/>
          <a:ln w="12700">
            <a:solidFill>
              <a:schemeClr val="bg2"/>
            </a:solidFill>
            <a:round/>
            <a:headEnd/>
            <a:tailEnd/>
          </a:ln>
          <a:effectLst/>
        </p:spPr>
        <p:txBody>
          <a:bodyPr lIns="0" tIns="0" rIns="0" bIns="0">
            <a:spAutoFit/>
          </a:bodyPr>
          <a:lstStyle/>
          <a:p>
            <a:pPr>
              <a:spcBef>
                <a:spcPct val="50000"/>
              </a:spcBef>
              <a:defRPr/>
            </a:pPr>
            <a:endParaRPr lang="tr-TR" dirty="0">
              <a:solidFill>
                <a:prstClr val="black"/>
              </a:solidFill>
            </a:endParaRPr>
          </a:p>
        </p:txBody>
      </p:sp>
      <p:sp>
        <p:nvSpPr>
          <p:cNvPr id="15" name="Text Box 18"/>
          <p:cNvSpPr txBox="1">
            <a:spLocks noChangeArrowheads="1"/>
          </p:cNvSpPr>
          <p:nvPr userDrawn="1"/>
        </p:nvSpPr>
        <p:spPr bwMode="auto">
          <a:xfrm>
            <a:off x="4006850" y="6369050"/>
            <a:ext cx="4824413" cy="219075"/>
          </a:xfrm>
          <a:prstGeom prst="rect">
            <a:avLst/>
          </a:prstGeom>
          <a:noFill/>
          <a:ln w="9525">
            <a:noFill/>
            <a:miter lim="800000"/>
            <a:headEnd/>
            <a:tailEnd/>
          </a:ln>
          <a:effectLst/>
        </p:spPr>
        <p:txBody>
          <a:bodyPr lIns="0" tIns="0" rIns="0" bIns="0"/>
          <a:lstStyle/>
          <a:p>
            <a:pPr algn="r">
              <a:defRPr/>
            </a:pPr>
            <a:r>
              <a:rPr lang="en-US" sz="800" dirty="0" smtClean="0">
                <a:solidFill>
                  <a:prstClr val="black"/>
                </a:solidFill>
              </a:rPr>
              <a:t>© </a:t>
            </a:r>
            <a:r>
              <a:rPr lang="tr-TR" sz="800" dirty="0" smtClean="0">
                <a:solidFill>
                  <a:prstClr val="black"/>
                </a:solidFill>
              </a:rPr>
              <a:t> 2014 </a:t>
            </a:r>
            <a:r>
              <a:rPr lang="tr-TR" sz="800" dirty="0">
                <a:solidFill>
                  <a:prstClr val="black"/>
                </a:solidFill>
              </a:rPr>
              <a:t>T.C. Kamu İhale Kurumu. </a:t>
            </a:r>
            <a:endParaRPr lang="en-US" sz="800" dirty="0">
              <a:solidFill>
                <a:prstClr val="black"/>
              </a:solidFill>
            </a:endParaRPr>
          </a:p>
        </p:txBody>
      </p:sp>
      <p:pic>
        <p:nvPicPr>
          <p:cNvPr id="2060" name="Picture 2" descr="C:\Users\umitalsac\Documents\E-İhale 2009\kiklogo3.gif"/>
          <p:cNvPicPr>
            <a:picLocks noChangeAspect="1" noChangeArrowheads="1"/>
          </p:cNvPicPr>
          <p:nvPr userDrawn="1"/>
        </p:nvPicPr>
        <p:blipFill>
          <a:blip r:embed="rId14"/>
          <a:srcRect/>
          <a:stretch>
            <a:fillRect/>
          </a:stretch>
        </p:blipFill>
        <p:spPr bwMode="auto">
          <a:xfrm>
            <a:off x="8332788" y="325438"/>
            <a:ext cx="514350" cy="838200"/>
          </a:xfrm>
          <a:prstGeom prst="rect">
            <a:avLst/>
          </a:prstGeom>
          <a:noFill/>
          <a:ln w="9525">
            <a:noFill/>
            <a:miter lim="800000"/>
            <a:headEnd/>
            <a:tailEnd/>
          </a:ln>
        </p:spPr>
      </p:pic>
    </p:spTree>
    <p:extLst>
      <p:ext uri="{BB962C8B-B14F-4D97-AF65-F5344CB8AC3E}">
        <p14:creationId xmlns:p14="http://schemas.microsoft.com/office/powerpoint/2010/main" val="2805650148"/>
      </p:ext>
    </p:extLst>
  </p:cSld>
  <p:clrMap bg1="lt1" tx1="dk1" bg2="lt2" tx2="dk2" accent1="accent1" accent2="accent2" accent3="accent3" accent4="accent4" accent5="accent5" accent6="accent6" hlink="hlink" folHlink="folHlink"/>
  <p:sldLayoutIdLst>
    <p:sldLayoutId id="2147484456" r:id="rId1"/>
    <p:sldLayoutId id="2147484457" r:id="rId2"/>
    <p:sldLayoutId id="2147484458" r:id="rId3"/>
    <p:sldLayoutId id="2147484459" r:id="rId4"/>
    <p:sldLayoutId id="2147484460" r:id="rId5"/>
    <p:sldLayoutId id="2147484461" r:id="rId6"/>
    <p:sldLayoutId id="2147484462" r:id="rId7"/>
    <p:sldLayoutId id="2147484463" r:id="rId8"/>
    <p:sldLayoutId id="2147484464" r:id="rId9"/>
    <p:sldLayoutId id="2147484465" r:id="rId10"/>
    <p:sldLayoutId id="2147484466" r:id="rId11"/>
    <p:sldLayoutId id="2147484467" r:id="rId12"/>
  </p:sldLayoutIdLst>
  <p:transition>
    <p:fade/>
  </p:transition>
  <p:timing>
    <p:tnLst>
      <p:par>
        <p:cTn id="1" dur="indefinite" restart="never" nodeType="tmRoot"/>
      </p:par>
    </p:tnLst>
  </p:timing>
  <p:hf hdr="0" ftr="0" dt="0"/>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spcBef>
                <a:spcPct val="50000"/>
              </a:spcBef>
              <a:defRPr/>
            </a:pPr>
            <a:endParaRPr lang="en-US" dirty="0">
              <a:solidFill>
                <a:prstClr val="black"/>
              </a:solidFill>
              <a:latin typeface="Constantia"/>
            </a:endParaRPr>
          </a:p>
        </p:txBody>
      </p:sp>
      <p:sp>
        <p:nvSpPr>
          <p:cNvPr id="8" name="7 Serbest Form"/>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spcBef>
                <a:spcPct val="50000"/>
              </a:spcBef>
              <a:defRPr/>
            </a:pPr>
            <a:endParaRPr lang="en-US" dirty="0">
              <a:solidFill>
                <a:prstClr val="black"/>
              </a:solidFill>
              <a:latin typeface="Constantia"/>
            </a:endParaRPr>
          </a:p>
        </p:txBody>
      </p:sp>
      <p:sp>
        <p:nvSpPr>
          <p:cNvPr id="2052" name="8 Başlık Yer Tutucusu"/>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tr-TR" smtClean="0"/>
              <a:t>Asıl başlık stili için tıklatın</a:t>
            </a:r>
            <a:endParaRPr lang="en-US" smtClean="0"/>
          </a:p>
        </p:txBody>
      </p:sp>
      <p:sp>
        <p:nvSpPr>
          <p:cNvPr id="2053" name="29 Metin Yer Tutucusu"/>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en-US" dirty="0" smtClean="0"/>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spcBef>
                <a:spcPct val="50000"/>
              </a:spcBef>
              <a:defRPr/>
            </a:pPr>
            <a:fld id="{B33529EF-F603-44EB-9E83-5552C07803A4}" type="datetime1">
              <a:rPr lang="en-US" smtClean="0">
                <a:solidFill>
                  <a:srgbClr val="04617B">
                    <a:shade val="90000"/>
                  </a:srgbClr>
                </a:solidFill>
              </a:rPr>
              <a:pPr>
                <a:spcBef>
                  <a:spcPct val="50000"/>
                </a:spcBef>
                <a:defRPr/>
              </a:pPr>
              <a:t>12/6/2019</a:t>
            </a:fld>
            <a:endParaRPr lang="en-US" dirty="0">
              <a:solidFill>
                <a:srgbClr val="04617B">
                  <a:shade val="90000"/>
                </a:srgbClr>
              </a:solidFill>
            </a:endParaRP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spcBef>
                <a:spcPct val="50000"/>
              </a:spcBef>
              <a:defRPr/>
            </a:pPr>
            <a:endParaRPr lang="en-US" dirty="0">
              <a:solidFill>
                <a:srgbClr val="04617B">
                  <a:shade val="90000"/>
                </a:srgbClr>
              </a:solidFill>
            </a:endParaRP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spcBef>
                <a:spcPct val="50000"/>
              </a:spcBef>
              <a:defRPr/>
            </a:pPr>
            <a:fld id="{65F6C38E-4BA8-45C5-AD04-155AE2EBC076}" type="slidenum">
              <a:rPr lang="en-US">
                <a:solidFill>
                  <a:srgbClr val="04617B">
                    <a:shade val="90000"/>
                  </a:srgbClr>
                </a:solidFill>
              </a:rPr>
              <a:pPr>
                <a:spcBef>
                  <a:spcPct val="50000"/>
                </a:spcBef>
                <a:defRPr/>
              </a:pPr>
              <a:t>‹#›</a:t>
            </a:fld>
            <a:endParaRPr lang="en-US" dirty="0">
              <a:solidFill>
                <a:srgbClr val="04617B">
                  <a:shade val="90000"/>
                </a:srgbClr>
              </a:solidFill>
            </a:endParaRPr>
          </a:p>
        </p:txBody>
      </p:sp>
      <p:grpSp>
        <p:nvGrpSpPr>
          <p:cNvPr id="2057" name="1 Grup"/>
          <p:cNvGrpSpPr>
            <a:grpSpLocks/>
          </p:cNvGrpSpPr>
          <p:nvPr/>
        </p:nvGrpSpPr>
        <p:grpSpPr bwMode="auto">
          <a:xfrm>
            <a:off x="-19050" y="203200"/>
            <a:ext cx="9180513" cy="647700"/>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spcBef>
                  <a:spcPct val="50000"/>
                </a:spcBef>
                <a:defRPr/>
              </a:pPr>
              <a:endParaRPr lang="en-US" dirty="0">
                <a:solidFill>
                  <a:prstClr val="black"/>
                </a:solidFill>
              </a:endParaRPr>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spcBef>
                  <a:spcPct val="50000"/>
                </a:spcBef>
                <a:defRPr/>
              </a:pPr>
              <a:endParaRPr lang="en-US" dirty="0">
                <a:solidFill>
                  <a:prstClr val="black"/>
                </a:solidFill>
              </a:endParaRPr>
            </a:p>
          </p:txBody>
        </p:sp>
      </p:grpSp>
      <p:sp>
        <p:nvSpPr>
          <p:cNvPr id="14" name="Line 17"/>
          <p:cNvSpPr>
            <a:spLocks noChangeShapeType="1"/>
          </p:cNvSpPr>
          <p:nvPr userDrawn="1"/>
        </p:nvSpPr>
        <p:spPr bwMode="auto">
          <a:xfrm>
            <a:off x="0" y="6272213"/>
            <a:ext cx="9144000" cy="0"/>
          </a:xfrm>
          <a:prstGeom prst="line">
            <a:avLst/>
          </a:prstGeom>
          <a:noFill/>
          <a:ln w="12700">
            <a:solidFill>
              <a:schemeClr val="bg2"/>
            </a:solidFill>
            <a:round/>
            <a:headEnd/>
            <a:tailEnd/>
          </a:ln>
          <a:effectLst/>
        </p:spPr>
        <p:txBody>
          <a:bodyPr lIns="0" tIns="0" rIns="0" bIns="0">
            <a:spAutoFit/>
          </a:bodyPr>
          <a:lstStyle/>
          <a:p>
            <a:pPr>
              <a:spcBef>
                <a:spcPct val="50000"/>
              </a:spcBef>
              <a:defRPr/>
            </a:pPr>
            <a:endParaRPr lang="tr-TR" dirty="0">
              <a:solidFill>
                <a:prstClr val="black"/>
              </a:solidFill>
            </a:endParaRPr>
          </a:p>
        </p:txBody>
      </p:sp>
      <p:sp>
        <p:nvSpPr>
          <p:cNvPr id="15" name="Text Box 18"/>
          <p:cNvSpPr txBox="1">
            <a:spLocks noChangeArrowheads="1"/>
          </p:cNvSpPr>
          <p:nvPr userDrawn="1"/>
        </p:nvSpPr>
        <p:spPr bwMode="auto">
          <a:xfrm>
            <a:off x="4006850" y="6369050"/>
            <a:ext cx="4824413" cy="219075"/>
          </a:xfrm>
          <a:prstGeom prst="rect">
            <a:avLst/>
          </a:prstGeom>
          <a:noFill/>
          <a:ln w="9525">
            <a:noFill/>
            <a:miter lim="800000"/>
            <a:headEnd/>
            <a:tailEnd/>
          </a:ln>
          <a:effectLst/>
        </p:spPr>
        <p:txBody>
          <a:bodyPr lIns="0" tIns="0" rIns="0" bIns="0"/>
          <a:lstStyle/>
          <a:p>
            <a:pPr algn="r">
              <a:defRPr/>
            </a:pPr>
            <a:r>
              <a:rPr lang="en-US" sz="800" dirty="0" smtClean="0">
                <a:solidFill>
                  <a:prstClr val="black"/>
                </a:solidFill>
              </a:rPr>
              <a:t>© </a:t>
            </a:r>
            <a:r>
              <a:rPr lang="tr-TR" sz="800" dirty="0" smtClean="0">
                <a:solidFill>
                  <a:prstClr val="black"/>
                </a:solidFill>
              </a:rPr>
              <a:t> 2014 </a:t>
            </a:r>
            <a:r>
              <a:rPr lang="tr-TR" sz="800" dirty="0">
                <a:solidFill>
                  <a:prstClr val="black"/>
                </a:solidFill>
              </a:rPr>
              <a:t>T.C. Kamu İhale Kurumu. </a:t>
            </a:r>
            <a:endParaRPr lang="en-US" sz="800" dirty="0">
              <a:solidFill>
                <a:prstClr val="black"/>
              </a:solidFill>
            </a:endParaRPr>
          </a:p>
        </p:txBody>
      </p:sp>
      <p:pic>
        <p:nvPicPr>
          <p:cNvPr id="2060" name="Picture 2" descr="C:\Users\umitalsac\Documents\E-İhale 2009\kiklogo3.gif"/>
          <p:cNvPicPr>
            <a:picLocks noChangeAspect="1" noChangeArrowheads="1"/>
          </p:cNvPicPr>
          <p:nvPr userDrawn="1"/>
        </p:nvPicPr>
        <p:blipFill>
          <a:blip r:embed="rId14"/>
          <a:srcRect/>
          <a:stretch>
            <a:fillRect/>
          </a:stretch>
        </p:blipFill>
        <p:spPr bwMode="auto">
          <a:xfrm>
            <a:off x="8332788" y="325438"/>
            <a:ext cx="514350" cy="838200"/>
          </a:xfrm>
          <a:prstGeom prst="rect">
            <a:avLst/>
          </a:prstGeom>
          <a:noFill/>
          <a:ln w="9525">
            <a:noFill/>
            <a:miter lim="800000"/>
            <a:headEnd/>
            <a:tailEnd/>
          </a:ln>
        </p:spPr>
      </p:pic>
    </p:spTree>
    <p:extLst>
      <p:ext uri="{BB962C8B-B14F-4D97-AF65-F5344CB8AC3E}">
        <p14:creationId xmlns:p14="http://schemas.microsoft.com/office/powerpoint/2010/main" val="1359877312"/>
      </p:ext>
    </p:extLst>
  </p:cSld>
  <p:clrMap bg1="lt1" tx1="dk1" bg2="lt2" tx2="dk2" accent1="accent1" accent2="accent2" accent3="accent3" accent4="accent4" accent5="accent5" accent6="accent6" hlink="hlink" folHlink="folHlink"/>
  <p:sldLayoutIdLst>
    <p:sldLayoutId id="2147484469" r:id="rId1"/>
    <p:sldLayoutId id="2147484470" r:id="rId2"/>
    <p:sldLayoutId id="2147484471" r:id="rId3"/>
    <p:sldLayoutId id="2147484472" r:id="rId4"/>
    <p:sldLayoutId id="2147484473" r:id="rId5"/>
    <p:sldLayoutId id="2147484474" r:id="rId6"/>
    <p:sldLayoutId id="2147484475" r:id="rId7"/>
    <p:sldLayoutId id="2147484476" r:id="rId8"/>
    <p:sldLayoutId id="2147484477" r:id="rId9"/>
    <p:sldLayoutId id="2147484478" r:id="rId10"/>
    <p:sldLayoutId id="2147484479" r:id="rId11"/>
    <p:sldLayoutId id="2147484480" r:id="rId12"/>
  </p:sldLayoutIdLst>
  <p:transition>
    <p:fade/>
  </p:transition>
  <p:timing>
    <p:tnLst>
      <p:par>
        <p:cTn id="1" dur="indefinite" restart="never" nodeType="tmRoot"/>
      </p:par>
    </p:tnLst>
  </p:timing>
  <p:hf hdr="0" ftr="0" dt="0"/>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1 Başlık"/>
          <p:cNvSpPr>
            <a:spLocks noGrp="1"/>
          </p:cNvSpPr>
          <p:nvPr>
            <p:ph type="ctrTitle"/>
          </p:nvPr>
        </p:nvSpPr>
        <p:spPr>
          <a:xfrm>
            <a:off x="971600" y="404664"/>
            <a:ext cx="7772400" cy="4104456"/>
          </a:xfrm>
        </p:spPr>
        <p:txBody>
          <a:bodyPr>
            <a:normAutofit fontScale="90000"/>
          </a:bodyPr>
          <a:lstStyle/>
          <a:p>
            <a:pPr algn="ctr" eaLnBrk="1" fontAlgn="auto" hangingPunct="1">
              <a:spcAft>
                <a:spcPts val="0"/>
              </a:spcAft>
              <a:defRPr/>
            </a:pPr>
            <a:r>
              <a:rPr lang="tr-TR" sz="4000" b="1" dirty="0" smtClean="0">
                <a:solidFill>
                  <a:srgbClr val="0070C0"/>
                </a:solidFill>
                <a:latin typeface="Arial Black" pitchFamily="34" charset="0"/>
              </a:rPr>
              <a:t>İhalelere İlişkin İkincil Mevzuattaki Ortak </a:t>
            </a:r>
            <a:r>
              <a:rPr lang="tr-TR" sz="4000" b="1" dirty="0" smtClean="0">
                <a:solidFill>
                  <a:srgbClr val="0070C0"/>
                </a:solidFill>
                <a:latin typeface="Arial Black" pitchFamily="34" charset="0"/>
              </a:rPr>
              <a:t>Hükümler</a:t>
            </a:r>
            <a:br>
              <a:rPr lang="tr-TR" sz="4000" b="1" dirty="0" smtClean="0">
                <a:solidFill>
                  <a:srgbClr val="0070C0"/>
                </a:solidFill>
                <a:latin typeface="Arial Black" pitchFamily="34" charset="0"/>
              </a:rPr>
            </a:br>
            <a:r>
              <a:rPr lang="tr-TR" sz="4000" b="1" dirty="0" smtClean="0">
                <a:solidFill>
                  <a:srgbClr val="0070C0"/>
                </a:solidFill>
                <a:latin typeface="Arial Black" pitchFamily="34" charset="0"/>
              </a:rPr>
              <a:t>(4734-4735 ve İkincil Mevzuat Dahil)</a:t>
            </a:r>
            <a:br>
              <a:rPr lang="tr-TR" sz="4000" b="1" dirty="0" smtClean="0">
                <a:solidFill>
                  <a:srgbClr val="0070C0"/>
                </a:solidFill>
                <a:latin typeface="Arial Black" pitchFamily="34" charset="0"/>
              </a:rPr>
            </a:br>
            <a:r>
              <a:rPr lang="tr-TR" sz="4000" b="1" dirty="0" smtClean="0">
                <a:solidFill>
                  <a:srgbClr val="0070C0"/>
                </a:solidFill>
                <a:latin typeface="Arial Black" pitchFamily="34" charset="0"/>
              </a:rPr>
              <a:t/>
            </a:r>
            <a:br>
              <a:rPr lang="tr-TR" sz="4000" b="1" dirty="0" smtClean="0">
                <a:solidFill>
                  <a:srgbClr val="0070C0"/>
                </a:solidFill>
                <a:latin typeface="Arial Black" pitchFamily="34" charset="0"/>
              </a:rPr>
            </a:br>
            <a:r>
              <a:rPr lang="tr-TR" sz="2200" dirty="0" smtClean="0">
                <a:solidFill>
                  <a:srgbClr val="0070C0"/>
                </a:solidFill>
                <a:latin typeface="Arial Black" pitchFamily="34" charset="0"/>
              </a:rPr>
              <a:t>Muhammed </a:t>
            </a:r>
            <a:r>
              <a:rPr lang="tr-TR" sz="2200" dirty="0" smtClean="0">
                <a:solidFill>
                  <a:srgbClr val="0070C0"/>
                </a:solidFill>
                <a:latin typeface="Arial Black" pitchFamily="34" charset="0"/>
              </a:rPr>
              <a:t>BULUT</a:t>
            </a:r>
            <a:br>
              <a:rPr lang="tr-TR" sz="2200" dirty="0" smtClean="0">
                <a:solidFill>
                  <a:srgbClr val="0070C0"/>
                </a:solidFill>
                <a:latin typeface="Arial Black" pitchFamily="34" charset="0"/>
              </a:rPr>
            </a:br>
            <a:r>
              <a:rPr lang="tr-TR" sz="2200" dirty="0" smtClean="0">
                <a:solidFill>
                  <a:srgbClr val="0070C0"/>
                </a:solidFill>
                <a:latin typeface="Arial Black" pitchFamily="34" charset="0"/>
              </a:rPr>
              <a:t>Kamu İhale Uzmanı</a:t>
            </a:r>
            <a:br>
              <a:rPr lang="tr-TR" sz="2200" dirty="0" smtClean="0">
                <a:solidFill>
                  <a:srgbClr val="0070C0"/>
                </a:solidFill>
                <a:latin typeface="Arial Black" pitchFamily="34" charset="0"/>
              </a:rPr>
            </a:br>
            <a:r>
              <a:rPr lang="tr-TR" sz="2200" dirty="0" smtClean="0">
                <a:solidFill>
                  <a:srgbClr val="0070C0"/>
                </a:solidFill>
                <a:latin typeface="Arial Black" pitchFamily="34" charset="0"/>
              </a:rPr>
              <a:t>12-13 Aralık, 2019</a:t>
            </a:r>
            <a:br>
              <a:rPr lang="tr-TR" sz="2200" dirty="0" smtClean="0">
                <a:solidFill>
                  <a:srgbClr val="0070C0"/>
                </a:solidFill>
                <a:latin typeface="Arial Black" pitchFamily="34" charset="0"/>
              </a:rPr>
            </a:br>
            <a:r>
              <a:rPr lang="tr-TR" sz="2200" dirty="0" smtClean="0">
                <a:solidFill>
                  <a:srgbClr val="0070C0"/>
                </a:solidFill>
                <a:latin typeface="Arial Black" pitchFamily="34" charset="0"/>
              </a:rPr>
              <a:t>ANTALYA</a:t>
            </a:r>
            <a:endParaRPr lang="tr-TR" sz="4900" dirty="0" smtClean="0">
              <a:solidFill>
                <a:srgbClr val="0070C0"/>
              </a:solidFill>
              <a:latin typeface="Arial Black" pitchFamily="34" charset="0"/>
            </a:endParaRPr>
          </a:p>
        </p:txBody>
      </p:sp>
      <p:pic>
        <p:nvPicPr>
          <p:cNvPr id="8195" name="Picture 4" descr="kiklogo"/>
          <p:cNvPicPr>
            <a:picLocks noChangeAspect="1" noChangeArrowheads="1"/>
          </p:cNvPicPr>
          <p:nvPr/>
        </p:nvPicPr>
        <p:blipFill>
          <a:blip r:embed="rId2">
            <a:lum contrast="12000"/>
          </a:blip>
          <a:srcRect/>
          <a:stretch>
            <a:fillRect/>
          </a:stretch>
        </p:blipFill>
        <p:spPr bwMode="auto">
          <a:xfrm>
            <a:off x="4214813" y="4653136"/>
            <a:ext cx="1005259" cy="14333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Kamu İhale Sistemine Genel Bakış</a:t>
            </a:r>
            <a:br>
              <a:rPr lang="tr-TR" dirty="0"/>
            </a:br>
            <a:endParaRPr lang="tr-TR" dirty="0"/>
          </a:p>
        </p:txBody>
      </p:sp>
      <p:sp>
        <p:nvSpPr>
          <p:cNvPr id="3" name="İçerik Yer Tutucusu 2"/>
          <p:cNvSpPr>
            <a:spLocks noGrp="1"/>
          </p:cNvSpPr>
          <p:nvPr>
            <p:ph idx="1"/>
          </p:nvPr>
        </p:nvSpPr>
        <p:spPr/>
        <p:txBody>
          <a:bodyPr/>
          <a:lstStyle/>
          <a:p>
            <a:pPr algn="just"/>
            <a:r>
              <a:rPr lang="tr-TR" b="1" u="sng" dirty="0"/>
              <a:t>Kamu </a:t>
            </a:r>
            <a:r>
              <a:rPr lang="tr-TR" b="1" u="sng" dirty="0" smtClean="0"/>
              <a:t>ihalesi nedir?</a:t>
            </a:r>
          </a:p>
          <a:p>
            <a:pPr marL="82550" indent="0" algn="just">
              <a:buNone/>
            </a:pPr>
            <a:r>
              <a:rPr lang="tr-TR" dirty="0" smtClean="0"/>
              <a:t>Devlet </a:t>
            </a:r>
            <a:r>
              <a:rPr lang="tr-TR" dirty="0"/>
              <a:t>tarafından idari görevleri yerine getirmek ve halka hizmet sunmak için gerek duyulan yapım işleri  de  dahil olmak üzere mal ve hizmetlerin satın alınmasıdır.  </a:t>
            </a:r>
          </a:p>
          <a:p>
            <a:pPr algn="just"/>
            <a:endParaRPr lang="tr-TR" dirty="0"/>
          </a:p>
        </p:txBody>
      </p:sp>
      <p:sp>
        <p:nvSpPr>
          <p:cNvPr id="4" name="Slayt Numarası Yer Tutucusu 3"/>
          <p:cNvSpPr>
            <a:spLocks noGrp="1"/>
          </p:cNvSpPr>
          <p:nvPr>
            <p:ph type="sldNum" sz="quarter" idx="12"/>
          </p:nvPr>
        </p:nvSpPr>
        <p:spPr/>
        <p:txBody>
          <a:bodyPr/>
          <a:lstStyle/>
          <a:p>
            <a:pPr>
              <a:defRPr/>
            </a:pPr>
            <a:fld id="{5DDB875D-3A22-4669-8FB2-E7AFCD840C2C}" type="slidenum">
              <a:rPr lang="tr-TR" smtClean="0"/>
              <a:pPr>
                <a:defRPr/>
              </a:pPr>
              <a:t>2</a:t>
            </a:fld>
            <a:endParaRPr lang="tr-TR"/>
          </a:p>
        </p:txBody>
      </p:sp>
    </p:spTree>
    <p:extLst>
      <p:ext uri="{BB962C8B-B14F-4D97-AF65-F5344CB8AC3E}">
        <p14:creationId xmlns:p14="http://schemas.microsoft.com/office/powerpoint/2010/main" val="11749771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sz="4000" dirty="0" smtClean="0"/>
              <a:t/>
            </a:r>
            <a:br>
              <a:rPr lang="tr-TR" sz="4000" dirty="0" smtClean="0"/>
            </a:br>
            <a:r>
              <a:rPr lang="tr-TR" sz="4000" dirty="0" smtClean="0"/>
              <a:t>Türk </a:t>
            </a:r>
            <a:r>
              <a:rPr lang="tr-TR" sz="4000" dirty="0"/>
              <a:t>Kamu İhale Sisteminin Tarihsel Gelişimi</a:t>
            </a:r>
            <a:r>
              <a:rPr lang="tr-TR" dirty="0"/>
              <a:t/>
            </a:r>
            <a:br>
              <a:rPr lang="tr-TR" dirty="0"/>
            </a:br>
            <a:endParaRPr lang="tr-TR" dirty="0"/>
          </a:p>
        </p:txBody>
      </p:sp>
      <p:sp>
        <p:nvSpPr>
          <p:cNvPr id="3" name="İçerik Yer Tutucusu 2"/>
          <p:cNvSpPr>
            <a:spLocks noGrp="1"/>
          </p:cNvSpPr>
          <p:nvPr>
            <p:ph idx="1"/>
          </p:nvPr>
        </p:nvSpPr>
        <p:spPr>
          <a:xfrm>
            <a:off x="1403648" y="1700808"/>
            <a:ext cx="7498080" cy="4800600"/>
          </a:xfrm>
        </p:spPr>
        <p:txBody>
          <a:bodyPr/>
          <a:lstStyle/>
          <a:p>
            <a:pPr marL="82550" indent="0">
              <a:buNone/>
            </a:pPr>
            <a:endParaRPr lang="tr-TR" dirty="0"/>
          </a:p>
          <a:p>
            <a:r>
              <a:rPr lang="tr-TR" dirty="0"/>
              <a:t>661 sayılı Müzayede, </a:t>
            </a:r>
            <a:r>
              <a:rPr lang="tr-TR" dirty="0" smtClean="0"/>
              <a:t>Münakaşa </a:t>
            </a:r>
            <a:r>
              <a:rPr lang="tr-TR" dirty="0"/>
              <a:t>ve İthalat Kanunu </a:t>
            </a:r>
          </a:p>
          <a:p>
            <a:r>
              <a:rPr lang="tr-TR" dirty="0"/>
              <a:t>2490 sayılı Artırma Eksiltme ve İhale Kanunu </a:t>
            </a:r>
          </a:p>
          <a:p>
            <a:r>
              <a:rPr lang="tr-TR" dirty="0"/>
              <a:t>2886 </a:t>
            </a:r>
            <a:r>
              <a:rPr lang="tr-TR" dirty="0" smtClean="0"/>
              <a:t>sayılı </a:t>
            </a:r>
            <a:r>
              <a:rPr lang="tr-TR" dirty="0"/>
              <a:t>Devlet İhale </a:t>
            </a:r>
            <a:r>
              <a:rPr lang="tr-TR" dirty="0" smtClean="0"/>
              <a:t>Kanunu</a:t>
            </a:r>
            <a:endParaRPr lang="tr-TR" dirty="0"/>
          </a:p>
        </p:txBody>
      </p:sp>
      <p:sp>
        <p:nvSpPr>
          <p:cNvPr id="4" name="Slayt Numarası Yer Tutucusu 3"/>
          <p:cNvSpPr>
            <a:spLocks noGrp="1"/>
          </p:cNvSpPr>
          <p:nvPr>
            <p:ph type="sldNum" sz="quarter" idx="12"/>
          </p:nvPr>
        </p:nvSpPr>
        <p:spPr/>
        <p:txBody>
          <a:bodyPr/>
          <a:lstStyle/>
          <a:p>
            <a:pPr>
              <a:defRPr/>
            </a:pPr>
            <a:fld id="{5DDB875D-3A22-4669-8FB2-E7AFCD840C2C}" type="slidenum">
              <a:rPr lang="tr-TR" smtClean="0"/>
              <a:pPr>
                <a:defRPr/>
              </a:pPr>
              <a:t>3</a:t>
            </a:fld>
            <a:endParaRPr lang="tr-TR"/>
          </a:p>
        </p:txBody>
      </p:sp>
    </p:spTree>
    <p:extLst>
      <p:ext uri="{BB962C8B-B14F-4D97-AF65-F5344CB8AC3E}">
        <p14:creationId xmlns:p14="http://schemas.microsoft.com/office/powerpoint/2010/main" val="3834267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r>
              <a:rPr lang="tr-TR" sz="4000" dirty="0" smtClean="0">
                <a:solidFill>
                  <a:srgbClr val="C00000"/>
                </a:solidFill>
                <a:latin typeface="Baskerville Old Face" panose="02020602080505020303" pitchFamily="18" charset="0"/>
                <a:ea typeface="Tahoma" panose="020B0604030504040204" pitchFamily="34" charset="0"/>
                <a:cs typeface="Tahoma" panose="020B0604030504040204" pitchFamily="34" charset="0"/>
              </a:rPr>
              <a:t/>
            </a:r>
            <a:br>
              <a:rPr lang="tr-TR" sz="4000" dirty="0" smtClean="0">
                <a:solidFill>
                  <a:srgbClr val="C00000"/>
                </a:solidFill>
                <a:latin typeface="Baskerville Old Face" panose="02020602080505020303" pitchFamily="18" charset="0"/>
                <a:ea typeface="Tahoma" panose="020B0604030504040204" pitchFamily="34" charset="0"/>
                <a:cs typeface="Tahoma" panose="020B0604030504040204" pitchFamily="34" charset="0"/>
              </a:rPr>
            </a:br>
            <a:r>
              <a:rPr lang="tr-TR" sz="4000" dirty="0" smtClean="0">
                <a:solidFill>
                  <a:srgbClr val="C00000"/>
                </a:solidFill>
                <a:latin typeface="Baskerville Old Face" panose="02020602080505020303" pitchFamily="18" charset="0"/>
                <a:ea typeface="Tahoma" panose="020B0604030504040204" pitchFamily="34" charset="0"/>
                <a:cs typeface="Tahoma" panose="020B0604030504040204" pitchFamily="34" charset="0"/>
              </a:rPr>
              <a:t>2886 </a:t>
            </a:r>
            <a:r>
              <a:rPr lang="tr-TR" sz="4000" dirty="0">
                <a:solidFill>
                  <a:srgbClr val="C00000"/>
                </a:solidFill>
                <a:latin typeface="Baskerville Old Face" panose="02020602080505020303" pitchFamily="18" charset="0"/>
                <a:ea typeface="Tahoma" panose="020B0604030504040204" pitchFamily="34" charset="0"/>
                <a:cs typeface="Tahoma" panose="020B0604030504040204" pitchFamily="34" charset="0"/>
              </a:rPr>
              <a:t>Sayılı Kanunla İlgili Temel Sorunlar</a:t>
            </a:r>
            <a:r>
              <a:rPr lang="tr-TR" sz="4400" dirty="0">
                <a:solidFill>
                  <a:srgbClr val="C00000"/>
                </a:solidFill>
                <a:latin typeface="Baskerville Old Face" panose="02020602080505020303" pitchFamily="18" charset="0"/>
                <a:ea typeface="Tahoma" panose="020B0604030504040204" pitchFamily="34" charset="0"/>
                <a:cs typeface="Tahoma" panose="020B0604030504040204" pitchFamily="34" charset="0"/>
              </a:rPr>
              <a:t/>
            </a:r>
            <a:br>
              <a:rPr lang="tr-TR" sz="4400" dirty="0">
                <a:solidFill>
                  <a:srgbClr val="C00000"/>
                </a:solidFill>
                <a:latin typeface="Baskerville Old Face" panose="02020602080505020303" pitchFamily="18" charset="0"/>
                <a:ea typeface="Tahoma" panose="020B0604030504040204" pitchFamily="34" charset="0"/>
                <a:cs typeface="Tahoma" panose="020B0604030504040204" pitchFamily="34" charset="0"/>
              </a:rPr>
            </a:br>
            <a:endParaRPr lang="tr-TR" dirty="0"/>
          </a:p>
        </p:txBody>
      </p:sp>
      <p:sp>
        <p:nvSpPr>
          <p:cNvPr id="3" name="İçerik Yer Tutucusu 2"/>
          <p:cNvSpPr>
            <a:spLocks noGrp="1"/>
          </p:cNvSpPr>
          <p:nvPr>
            <p:ph idx="1"/>
          </p:nvPr>
        </p:nvSpPr>
        <p:spPr/>
        <p:txBody>
          <a:bodyPr>
            <a:normAutofit fontScale="85000" lnSpcReduction="20000"/>
          </a:bodyPr>
          <a:lstStyle/>
          <a:p>
            <a:pPr algn="just"/>
            <a:r>
              <a:rPr lang="tr-TR" dirty="0"/>
              <a:t>Harcama ve gelir getirici işlerin bir arada aynı kurallara tabi </a:t>
            </a:r>
            <a:r>
              <a:rPr lang="tr-TR" dirty="0" smtClean="0"/>
              <a:t>tutulması,</a:t>
            </a:r>
            <a:endParaRPr lang="tr-TR" dirty="0"/>
          </a:p>
          <a:p>
            <a:endParaRPr lang="tr-TR" dirty="0"/>
          </a:p>
          <a:p>
            <a:pPr algn="just"/>
            <a:r>
              <a:rPr lang="tr-TR" dirty="0"/>
              <a:t>İhale işlemlerine ilişkin esas ve usuller yanında ihaleler sonucunda imzalanacak sözleşmelerle ilgili hususların da birlikte </a:t>
            </a:r>
            <a:r>
              <a:rPr lang="tr-TR" dirty="0" smtClean="0"/>
              <a:t>düzenlenmesi,</a:t>
            </a:r>
            <a:endParaRPr lang="tr-TR" dirty="0"/>
          </a:p>
          <a:p>
            <a:endParaRPr lang="tr-TR" dirty="0"/>
          </a:p>
          <a:p>
            <a:r>
              <a:rPr lang="tr-TR" dirty="0"/>
              <a:t>Avrupa Birliği ve uluslararası ihale uygulamalarına aykırı </a:t>
            </a:r>
            <a:r>
              <a:rPr lang="tr-TR" dirty="0" smtClean="0"/>
              <a:t>düzenlemeler,</a:t>
            </a:r>
            <a:endParaRPr lang="tr-TR" dirty="0"/>
          </a:p>
          <a:p>
            <a:endParaRPr lang="tr-TR" dirty="0"/>
          </a:p>
          <a:p>
            <a:r>
              <a:rPr lang="tr-TR" dirty="0"/>
              <a:t>Ödenek planlaması zorunluluğunun </a:t>
            </a:r>
            <a:r>
              <a:rPr lang="tr-TR" dirty="0" smtClean="0"/>
              <a:t>olmaması (5018 sayılı Kanunla uyum),</a:t>
            </a:r>
            <a:endParaRPr lang="tr-TR" dirty="0"/>
          </a:p>
          <a:p>
            <a:endParaRPr lang="tr-TR" dirty="0"/>
          </a:p>
        </p:txBody>
      </p:sp>
      <p:sp>
        <p:nvSpPr>
          <p:cNvPr id="4" name="Slayt Numarası Yer Tutucusu 3"/>
          <p:cNvSpPr>
            <a:spLocks noGrp="1"/>
          </p:cNvSpPr>
          <p:nvPr>
            <p:ph type="sldNum" sz="quarter" idx="12"/>
          </p:nvPr>
        </p:nvSpPr>
        <p:spPr/>
        <p:txBody>
          <a:bodyPr/>
          <a:lstStyle/>
          <a:p>
            <a:pPr>
              <a:defRPr/>
            </a:pPr>
            <a:fld id="{5DDB875D-3A22-4669-8FB2-E7AFCD840C2C}" type="slidenum">
              <a:rPr lang="tr-TR" smtClean="0"/>
              <a:pPr>
                <a:defRPr/>
              </a:pPr>
              <a:t>4</a:t>
            </a:fld>
            <a:endParaRPr lang="tr-TR"/>
          </a:p>
        </p:txBody>
      </p:sp>
    </p:spTree>
    <p:extLst>
      <p:ext uri="{BB962C8B-B14F-4D97-AF65-F5344CB8AC3E}">
        <p14:creationId xmlns:p14="http://schemas.microsoft.com/office/powerpoint/2010/main" val="527991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35608" y="980728"/>
            <a:ext cx="7498080" cy="5267672"/>
          </a:xfrm>
        </p:spPr>
        <p:txBody>
          <a:bodyPr>
            <a:normAutofit fontScale="92500"/>
          </a:bodyPr>
          <a:lstStyle/>
          <a:p>
            <a:pPr algn="just"/>
            <a:r>
              <a:rPr lang="tr-TR" dirty="0"/>
              <a:t>Emanet usulü, kamu kuruluşlarından alım gibi ihale usullerine tabi olmadan yapılan </a:t>
            </a:r>
            <a:r>
              <a:rPr lang="tr-TR" dirty="0" smtClean="0"/>
              <a:t>alımlar,</a:t>
            </a:r>
            <a:endParaRPr lang="tr-TR" dirty="0"/>
          </a:p>
          <a:p>
            <a:endParaRPr lang="tr-TR" dirty="0"/>
          </a:p>
          <a:p>
            <a:pPr algn="just"/>
            <a:r>
              <a:rPr lang="tr-TR" dirty="0"/>
              <a:t>Sözleşme uygulamasında mücbir sebep hallerine ilişkin düzenlemelerin yer </a:t>
            </a:r>
            <a:r>
              <a:rPr lang="tr-TR" dirty="0" smtClean="0"/>
              <a:t>almaması, </a:t>
            </a:r>
            <a:endParaRPr lang="tr-TR" dirty="0"/>
          </a:p>
          <a:p>
            <a:endParaRPr lang="tr-TR" dirty="0"/>
          </a:p>
          <a:p>
            <a:pPr algn="just"/>
            <a:r>
              <a:rPr lang="tr-TR" dirty="0"/>
              <a:t>Düzenleyici ve denetleyici bir kuruluşun </a:t>
            </a:r>
            <a:r>
              <a:rPr lang="tr-TR" dirty="0" smtClean="0"/>
              <a:t>olmaması,</a:t>
            </a:r>
            <a:endParaRPr lang="tr-TR" dirty="0"/>
          </a:p>
          <a:p>
            <a:endParaRPr lang="tr-TR" dirty="0"/>
          </a:p>
          <a:p>
            <a:r>
              <a:rPr lang="tr-TR" dirty="0"/>
              <a:t>Denetim sistemi </a:t>
            </a:r>
            <a:r>
              <a:rPr lang="tr-TR" dirty="0" smtClean="0"/>
              <a:t>yokluğu,</a:t>
            </a:r>
            <a:endParaRPr lang="tr-TR" dirty="0"/>
          </a:p>
          <a:p>
            <a:endParaRPr lang="tr-TR" dirty="0"/>
          </a:p>
        </p:txBody>
      </p:sp>
      <p:sp>
        <p:nvSpPr>
          <p:cNvPr id="4" name="Slayt Numarası Yer Tutucusu 3"/>
          <p:cNvSpPr>
            <a:spLocks noGrp="1"/>
          </p:cNvSpPr>
          <p:nvPr>
            <p:ph type="sldNum" sz="quarter" idx="12"/>
          </p:nvPr>
        </p:nvSpPr>
        <p:spPr/>
        <p:txBody>
          <a:bodyPr/>
          <a:lstStyle/>
          <a:p>
            <a:pPr>
              <a:defRPr/>
            </a:pPr>
            <a:fld id="{5DDB875D-3A22-4669-8FB2-E7AFCD840C2C}" type="slidenum">
              <a:rPr lang="tr-TR" smtClean="0"/>
              <a:pPr>
                <a:defRPr/>
              </a:pPr>
              <a:t>5</a:t>
            </a:fld>
            <a:endParaRPr lang="tr-TR"/>
          </a:p>
        </p:txBody>
      </p:sp>
    </p:spTree>
    <p:extLst>
      <p:ext uri="{BB962C8B-B14F-4D97-AF65-F5344CB8AC3E}">
        <p14:creationId xmlns:p14="http://schemas.microsoft.com/office/powerpoint/2010/main" val="3127999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75656" y="404664"/>
            <a:ext cx="7498080" cy="1143000"/>
          </a:xfrm>
        </p:spPr>
        <p:txBody>
          <a:bodyPr>
            <a:normAutofit fontScale="90000"/>
          </a:bodyPr>
          <a:lstStyle/>
          <a:p>
            <a:pPr algn="ctr"/>
            <a:r>
              <a:rPr lang="tr-TR" sz="3600" dirty="0" smtClean="0"/>
              <a:t/>
            </a:r>
            <a:br>
              <a:rPr lang="tr-TR" sz="3600" dirty="0" smtClean="0"/>
            </a:br>
            <a:r>
              <a:rPr lang="tr-TR" sz="3600" dirty="0" smtClean="0"/>
              <a:t>Türk </a:t>
            </a:r>
            <a:r>
              <a:rPr lang="tr-TR" sz="3600" dirty="0"/>
              <a:t>Kamu Alımları Sisteminde Esaslı Reform</a:t>
            </a:r>
            <a:r>
              <a:rPr lang="tr-TR" dirty="0"/>
              <a:t/>
            </a:r>
            <a:br>
              <a:rPr lang="tr-TR" dirty="0"/>
            </a:br>
            <a:endParaRPr lang="tr-TR" dirty="0"/>
          </a:p>
        </p:txBody>
      </p:sp>
      <p:sp>
        <p:nvSpPr>
          <p:cNvPr id="3" name="İçerik Yer Tutucusu 2"/>
          <p:cNvSpPr>
            <a:spLocks noGrp="1"/>
          </p:cNvSpPr>
          <p:nvPr>
            <p:ph idx="1"/>
          </p:nvPr>
        </p:nvSpPr>
        <p:spPr>
          <a:xfrm>
            <a:off x="1403648" y="1772816"/>
            <a:ext cx="7498080" cy="3781400"/>
          </a:xfrm>
        </p:spPr>
        <p:txBody>
          <a:bodyPr/>
          <a:lstStyle/>
          <a:p>
            <a:r>
              <a:rPr lang="tr-TR" dirty="0"/>
              <a:t>4734 sayılı Kamu İhale </a:t>
            </a:r>
            <a:r>
              <a:rPr lang="tr-TR" dirty="0" smtClean="0"/>
              <a:t>Kanunu,</a:t>
            </a:r>
            <a:endParaRPr lang="tr-TR" dirty="0"/>
          </a:p>
          <a:p>
            <a:r>
              <a:rPr lang="tr-TR" dirty="0"/>
              <a:t>4735 Sayılı Kamu İhale Sözleşmeleri Kanunu,</a:t>
            </a:r>
          </a:p>
          <a:p>
            <a:endParaRPr lang="tr-TR" dirty="0"/>
          </a:p>
          <a:p>
            <a:pPr marL="82296" indent="0">
              <a:buNone/>
            </a:pPr>
            <a:r>
              <a:rPr lang="tr-TR" dirty="0" smtClean="0"/>
              <a:t>01.01</a:t>
            </a:r>
            <a:r>
              <a:rPr lang="tr-TR" dirty="0"/>
              <a:t>. 2003 tarihinde yürürlüğe girmiştir.</a:t>
            </a:r>
          </a:p>
          <a:p>
            <a:endParaRPr lang="tr-TR" dirty="0"/>
          </a:p>
        </p:txBody>
      </p:sp>
      <p:sp>
        <p:nvSpPr>
          <p:cNvPr id="4" name="Slayt Numarası Yer Tutucusu 3"/>
          <p:cNvSpPr>
            <a:spLocks noGrp="1"/>
          </p:cNvSpPr>
          <p:nvPr>
            <p:ph type="sldNum" sz="quarter" idx="12"/>
          </p:nvPr>
        </p:nvSpPr>
        <p:spPr/>
        <p:txBody>
          <a:bodyPr/>
          <a:lstStyle/>
          <a:p>
            <a:pPr>
              <a:defRPr/>
            </a:pPr>
            <a:fld id="{5DDB875D-3A22-4669-8FB2-E7AFCD840C2C}" type="slidenum">
              <a:rPr lang="tr-TR" smtClean="0"/>
              <a:pPr>
                <a:defRPr/>
              </a:pPr>
              <a:t>6</a:t>
            </a:fld>
            <a:endParaRPr lang="tr-TR"/>
          </a:p>
        </p:txBody>
      </p:sp>
    </p:spTree>
    <p:extLst>
      <p:ext uri="{BB962C8B-B14F-4D97-AF65-F5344CB8AC3E}">
        <p14:creationId xmlns:p14="http://schemas.microsoft.com/office/powerpoint/2010/main" val="719495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971600" y="50428"/>
            <a:ext cx="7653536" cy="852488"/>
          </a:xfr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style>
          <a:lnRef idx="0">
            <a:schemeClr val="accent1"/>
          </a:lnRef>
          <a:fillRef idx="3">
            <a:schemeClr val="accent1"/>
          </a:fillRef>
          <a:effectRef idx="3">
            <a:schemeClr val="accent1"/>
          </a:effectRef>
          <a:fontRef idx="minor">
            <a:schemeClr val="lt1"/>
          </a:fontRef>
        </p:style>
        <p:txBody>
          <a:bodyPr vert="horz" wrap="square" lIns="1044000" tIns="144000" rIns="0" bIns="0" numCol="1" rtlCol="0" anchor="ctr" anchorCtr="0" compatLnSpc="1">
            <a:prstTxWarp prst="textNoShape">
              <a:avLst/>
            </a:prstTxWarp>
            <a:noAutofit/>
          </a:bodyPr>
          <a:lstStyle/>
          <a:p>
            <a:pPr eaLnBrk="1" fontAlgn="auto" hangingPunct="1">
              <a:lnSpc>
                <a:spcPct val="80000"/>
              </a:lnSpc>
              <a:spcBef>
                <a:spcPct val="20000"/>
              </a:spcBef>
              <a:spcAft>
                <a:spcPts val="0"/>
              </a:spcAft>
            </a:pPr>
            <a:r>
              <a:rPr lang="tr-TR" sz="3200" dirty="0">
                <a:solidFill>
                  <a:schemeClr val="tx1"/>
                </a:solidFill>
                <a:latin typeface="+mn-lt"/>
                <a:ea typeface="+mn-ea"/>
                <a:cs typeface="Arial" panose="020B0604020202020204" pitchFamily="34" charset="0"/>
              </a:rPr>
              <a:t>Kamu İhale Kurumu</a:t>
            </a:r>
          </a:p>
        </p:txBody>
      </p:sp>
      <p:sp>
        <p:nvSpPr>
          <p:cNvPr id="11267" name="Rectangle 3"/>
          <p:cNvSpPr>
            <a:spLocks noGrp="1" noChangeArrowheads="1"/>
          </p:cNvSpPr>
          <p:nvPr>
            <p:ph idx="1"/>
          </p:nvPr>
        </p:nvSpPr>
        <p:spPr>
          <a:xfrm>
            <a:off x="612552" y="3356992"/>
            <a:ext cx="8218264" cy="3168352"/>
          </a:xfrm>
        </p:spPr>
        <p:txBody>
          <a:bodyPr>
            <a:noAutofit/>
          </a:bodyPr>
          <a:lstStyle/>
          <a:p>
            <a:pPr algn="just" eaLnBrk="1" hangingPunct="1">
              <a:buFont typeface="Wingdings" panose="05000000000000000000" pitchFamily="2" charset="2"/>
              <a:buChar char="Ø"/>
            </a:pPr>
            <a:r>
              <a:rPr lang="tr-TR" sz="2800" b="1" u="sng" dirty="0" smtClean="0">
                <a:solidFill>
                  <a:schemeClr val="accent3">
                    <a:lumMod val="75000"/>
                  </a:schemeClr>
                </a:solidFill>
                <a:latin typeface="Calibri" panose="020F0502020204030204" pitchFamily="34" charset="0"/>
                <a:cs typeface="Arial" panose="020B0604020202020204" pitchFamily="34" charset="0"/>
              </a:rPr>
              <a:t>Kamu İhale Kurumu</a:t>
            </a:r>
            <a:r>
              <a:rPr lang="tr-TR" sz="2800" dirty="0" smtClean="0">
                <a:latin typeface="Calibri" panose="020F0502020204030204" pitchFamily="34" charset="0"/>
                <a:cs typeface="Arial" panose="020B0604020202020204" pitchFamily="34" charset="0"/>
              </a:rPr>
              <a:t>, kanunda belirtilen esas, usul ve işlemlerin doğru olarak uygulanması konusunda görevli ve yetkilidir.</a:t>
            </a:r>
          </a:p>
          <a:p>
            <a:pPr algn="just" eaLnBrk="1" hangingPunct="1">
              <a:buFont typeface="Wingdings" panose="05000000000000000000" pitchFamily="2" charset="2"/>
              <a:buChar char="Ø"/>
            </a:pPr>
            <a:r>
              <a:rPr lang="tr-TR" sz="2800" dirty="0" smtClean="0">
                <a:latin typeface="Calibri" panose="020F0502020204030204" pitchFamily="34" charset="0"/>
                <a:cs typeface="Arial" panose="020B0604020202020204" pitchFamily="34" charset="0"/>
              </a:rPr>
              <a:t>Kamu İhale Kurumu; </a:t>
            </a:r>
            <a:r>
              <a:rPr lang="tr-TR" sz="2800" dirty="0" smtClean="0">
                <a:solidFill>
                  <a:schemeClr val="accent2">
                    <a:lumMod val="75000"/>
                  </a:schemeClr>
                </a:solidFill>
                <a:latin typeface="Calibri" panose="020F0502020204030204" pitchFamily="34" charset="0"/>
                <a:cs typeface="Arial" panose="020B0604020202020204" pitchFamily="34" charset="0"/>
              </a:rPr>
              <a:t>Kamu İhale Kurulu</a:t>
            </a:r>
            <a:r>
              <a:rPr lang="tr-TR" sz="2800" dirty="0" smtClean="0">
                <a:latin typeface="Calibri" panose="020F0502020204030204" pitchFamily="34" charset="0"/>
                <a:cs typeface="Arial" panose="020B0604020202020204" pitchFamily="34" charset="0"/>
              </a:rPr>
              <a:t>, </a:t>
            </a:r>
            <a:r>
              <a:rPr lang="tr-TR" sz="2800" dirty="0" smtClean="0">
                <a:solidFill>
                  <a:schemeClr val="accent2">
                    <a:lumMod val="75000"/>
                  </a:schemeClr>
                </a:solidFill>
                <a:latin typeface="Calibri" panose="020F0502020204030204" pitchFamily="34" charset="0"/>
                <a:cs typeface="Arial" panose="020B0604020202020204" pitchFamily="34" charset="0"/>
              </a:rPr>
              <a:t>Başkanlık</a:t>
            </a:r>
            <a:r>
              <a:rPr lang="tr-TR" sz="2800" dirty="0" smtClean="0">
                <a:latin typeface="Calibri" panose="020F0502020204030204" pitchFamily="34" charset="0"/>
                <a:cs typeface="Arial" panose="020B0604020202020204" pitchFamily="34" charset="0"/>
              </a:rPr>
              <a:t> ve </a:t>
            </a:r>
            <a:r>
              <a:rPr lang="tr-TR" sz="2800" dirty="0" smtClean="0">
                <a:solidFill>
                  <a:schemeClr val="accent2">
                    <a:lumMod val="75000"/>
                  </a:schemeClr>
                </a:solidFill>
                <a:latin typeface="Calibri" panose="020F0502020204030204" pitchFamily="34" charset="0"/>
                <a:cs typeface="Arial" panose="020B0604020202020204" pitchFamily="34" charset="0"/>
              </a:rPr>
              <a:t>Hizmet Birimlerinden</a:t>
            </a:r>
            <a:r>
              <a:rPr lang="tr-TR" sz="2800" dirty="0" smtClean="0">
                <a:latin typeface="Calibri" panose="020F0502020204030204" pitchFamily="34" charset="0"/>
                <a:cs typeface="Arial" panose="020B0604020202020204" pitchFamily="34" charset="0"/>
              </a:rPr>
              <a:t> oluşur.</a:t>
            </a:r>
          </a:p>
          <a:p>
            <a:pPr algn="just" eaLnBrk="1" hangingPunct="1">
              <a:buFont typeface="Wingdings" panose="05000000000000000000" pitchFamily="2" charset="2"/>
              <a:buChar char="Ø"/>
            </a:pPr>
            <a:r>
              <a:rPr lang="tr-TR" sz="2800" dirty="0" smtClean="0">
                <a:latin typeface="Calibri" panose="020F0502020204030204" pitchFamily="34" charset="0"/>
                <a:cs typeface="Arial" panose="020B0604020202020204" pitchFamily="34" charset="0"/>
              </a:rPr>
              <a:t>Kurumun Karar organı biri </a:t>
            </a:r>
            <a:r>
              <a:rPr lang="tr-TR" sz="2800" dirty="0" smtClean="0">
                <a:solidFill>
                  <a:schemeClr val="accent2">
                    <a:lumMod val="75000"/>
                  </a:schemeClr>
                </a:solidFill>
                <a:latin typeface="Calibri" panose="020F0502020204030204" pitchFamily="34" charset="0"/>
                <a:cs typeface="Arial" panose="020B0604020202020204" pitchFamily="34" charset="0"/>
              </a:rPr>
              <a:t>başkan</a:t>
            </a:r>
            <a:r>
              <a:rPr lang="tr-TR" sz="2800" dirty="0" smtClean="0">
                <a:latin typeface="Calibri" panose="020F0502020204030204" pitchFamily="34" charset="0"/>
                <a:cs typeface="Arial" panose="020B0604020202020204" pitchFamily="34" charset="0"/>
              </a:rPr>
              <a:t>, biri </a:t>
            </a:r>
            <a:r>
              <a:rPr lang="tr-TR" sz="2800" dirty="0" smtClean="0">
                <a:solidFill>
                  <a:schemeClr val="accent2">
                    <a:lumMod val="75000"/>
                  </a:schemeClr>
                </a:solidFill>
                <a:latin typeface="Calibri" panose="020F0502020204030204" pitchFamily="34" charset="0"/>
                <a:cs typeface="Arial" panose="020B0604020202020204" pitchFamily="34" charset="0"/>
              </a:rPr>
              <a:t>ikinci başkan</a:t>
            </a:r>
            <a:r>
              <a:rPr lang="tr-TR" sz="2800" dirty="0" smtClean="0">
                <a:latin typeface="Calibri" panose="020F0502020204030204" pitchFamily="34" charset="0"/>
                <a:cs typeface="Arial" panose="020B0604020202020204" pitchFamily="34" charset="0"/>
              </a:rPr>
              <a:t> olmak üzere </a:t>
            </a:r>
            <a:r>
              <a:rPr lang="tr-TR" sz="2800" b="1" dirty="0" smtClean="0">
                <a:solidFill>
                  <a:schemeClr val="accent2">
                    <a:lumMod val="75000"/>
                  </a:schemeClr>
                </a:solidFill>
                <a:latin typeface="Calibri" panose="020F0502020204030204" pitchFamily="34" charset="0"/>
                <a:cs typeface="Arial" panose="020B0604020202020204" pitchFamily="34" charset="0"/>
              </a:rPr>
              <a:t>9</a:t>
            </a:r>
            <a:r>
              <a:rPr lang="tr-TR" sz="2800" dirty="0" smtClean="0">
                <a:latin typeface="Calibri" panose="020F0502020204030204" pitchFamily="34" charset="0"/>
                <a:cs typeface="Arial" panose="020B0604020202020204" pitchFamily="34" charset="0"/>
              </a:rPr>
              <a:t> </a:t>
            </a:r>
            <a:r>
              <a:rPr lang="tr-TR" sz="2800" dirty="0" smtClean="0">
                <a:solidFill>
                  <a:schemeClr val="accent2">
                    <a:lumMod val="75000"/>
                  </a:schemeClr>
                </a:solidFill>
                <a:latin typeface="Calibri" panose="020F0502020204030204" pitchFamily="34" charset="0"/>
                <a:cs typeface="Arial" panose="020B0604020202020204" pitchFamily="34" charset="0"/>
              </a:rPr>
              <a:t>üyeden</a:t>
            </a:r>
            <a:r>
              <a:rPr lang="tr-TR" sz="2800" dirty="0" smtClean="0">
                <a:latin typeface="Calibri" panose="020F0502020204030204" pitchFamily="34" charset="0"/>
                <a:cs typeface="Arial" panose="020B0604020202020204" pitchFamily="34" charset="0"/>
              </a:rPr>
              <a:t> oluşan </a:t>
            </a:r>
            <a:r>
              <a:rPr lang="tr-TR" sz="2800" b="1" dirty="0" smtClean="0">
                <a:solidFill>
                  <a:schemeClr val="accent2">
                    <a:lumMod val="75000"/>
                  </a:schemeClr>
                </a:solidFill>
                <a:latin typeface="Calibri" panose="020F0502020204030204" pitchFamily="34" charset="0"/>
                <a:cs typeface="Arial" panose="020B0604020202020204" pitchFamily="34" charset="0"/>
              </a:rPr>
              <a:t>Kamu İhale Kurulu</a:t>
            </a:r>
            <a:r>
              <a:rPr lang="tr-TR" sz="2800" dirty="0" smtClean="0">
                <a:latin typeface="Calibri" panose="020F0502020204030204" pitchFamily="34" charset="0"/>
                <a:cs typeface="Arial" panose="020B0604020202020204" pitchFamily="34" charset="0"/>
              </a:rPr>
              <a:t>dur. </a:t>
            </a:r>
          </a:p>
        </p:txBody>
      </p:sp>
      <p:sp>
        <p:nvSpPr>
          <p:cNvPr id="2" name="Slayt Numarası Yer Tutucusu 1"/>
          <p:cNvSpPr>
            <a:spLocks noGrp="1"/>
          </p:cNvSpPr>
          <p:nvPr>
            <p:ph type="sldNum" sz="quarter" idx="12"/>
          </p:nvPr>
        </p:nvSpPr>
        <p:spPr/>
        <p:txBody>
          <a:bodyPr/>
          <a:lstStyle/>
          <a:p>
            <a:fld id="{32239670-A678-4603-9DF3-332FA5C66D34}" type="slidenum">
              <a:rPr lang="tr-TR" smtClean="0"/>
              <a:pPr/>
              <a:t>7</a:t>
            </a:fld>
            <a:endParaRPr lang="tr-TR"/>
          </a:p>
        </p:txBody>
      </p:sp>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5" y="953031"/>
            <a:ext cx="3888433" cy="2331953"/>
          </a:xfrm>
          <a:prstGeom prst="rect">
            <a:avLst/>
          </a:prstGeom>
        </p:spPr>
      </p:pic>
      <p:pic>
        <p:nvPicPr>
          <p:cNvPr id="6"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188640"/>
            <a:ext cx="722064" cy="72008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3"/>
          <p:cNvSpPr txBox="1">
            <a:spLocks noChangeArrowheads="1"/>
          </p:cNvSpPr>
          <p:nvPr/>
        </p:nvSpPr>
        <p:spPr bwMode="auto">
          <a:xfrm>
            <a:off x="683568" y="980728"/>
            <a:ext cx="3807048" cy="2304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55600" indent="-285750" algn="just" eaLnBrk="1" hangingPunct="1">
              <a:buFont typeface="Wingdings" panose="05000000000000000000" pitchFamily="2" charset="2"/>
              <a:buChar char="Ø"/>
            </a:pPr>
            <a:r>
              <a:rPr lang="tr-TR" sz="2800" u="sng" dirty="0" smtClean="0">
                <a:latin typeface="Calibri" panose="020F0502020204030204" pitchFamily="34" charset="0"/>
                <a:cs typeface="Arial" panose="020B0604020202020204" pitchFamily="34" charset="0"/>
              </a:rPr>
              <a:t>Kamu tüzel kişiliğini haiz</a:t>
            </a:r>
            <a:r>
              <a:rPr lang="tr-TR" sz="2800" dirty="0" smtClean="0">
                <a:latin typeface="Calibri" panose="020F0502020204030204" pitchFamily="34" charset="0"/>
                <a:cs typeface="Arial" panose="020B0604020202020204" pitchFamily="34" charset="0"/>
              </a:rPr>
              <a:t>, </a:t>
            </a:r>
            <a:r>
              <a:rPr lang="tr-TR" sz="2800" u="sng" dirty="0" smtClean="0">
                <a:latin typeface="Calibri" panose="020F0502020204030204" pitchFamily="34" charset="0"/>
                <a:cs typeface="Arial" panose="020B0604020202020204" pitchFamily="34" charset="0"/>
              </a:rPr>
              <a:t>idari ve mali özerkliğe sahip</a:t>
            </a:r>
            <a:r>
              <a:rPr lang="tr-TR" sz="2800" dirty="0" smtClean="0">
                <a:latin typeface="Calibri" panose="020F0502020204030204" pitchFamily="34" charset="0"/>
                <a:cs typeface="Arial" panose="020B0604020202020204" pitchFamily="34" charset="0"/>
              </a:rPr>
              <a:t> </a:t>
            </a:r>
            <a:r>
              <a:rPr lang="tr-TR" sz="2800" b="1" dirty="0" smtClean="0">
                <a:solidFill>
                  <a:schemeClr val="accent3">
                    <a:lumMod val="75000"/>
                  </a:schemeClr>
                </a:solidFill>
                <a:latin typeface="Calibri" panose="020F0502020204030204" pitchFamily="34" charset="0"/>
                <a:cs typeface="Arial" panose="020B0604020202020204" pitchFamily="34" charset="0"/>
              </a:rPr>
              <a:t>Kamu İhale Kurumu</a:t>
            </a:r>
            <a:r>
              <a:rPr lang="tr-TR" sz="2800" dirty="0" smtClean="0">
                <a:latin typeface="Calibri" panose="020F0502020204030204" pitchFamily="34" charset="0"/>
                <a:cs typeface="Arial" panose="020B0604020202020204" pitchFamily="34" charset="0"/>
              </a:rPr>
              <a:t> oluşturulmuştur.</a:t>
            </a:r>
          </a:p>
        </p:txBody>
      </p:sp>
    </p:spTree>
    <p:extLst>
      <p:ext uri="{BB962C8B-B14F-4D97-AF65-F5344CB8AC3E}">
        <p14:creationId xmlns:p14="http://schemas.microsoft.com/office/powerpoint/2010/main" val="348902022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267">
                                            <p:txEl>
                                              <p:pRg st="0" end="0"/>
                                            </p:txEl>
                                          </p:spTgt>
                                        </p:tgtEl>
                                        <p:attrNameLst>
                                          <p:attrName>style.visibility</p:attrName>
                                        </p:attrNameLst>
                                      </p:cBhvr>
                                      <p:to>
                                        <p:strVal val="visible"/>
                                      </p:to>
                                    </p:set>
                                    <p:anim calcmode="lin" valueType="num">
                                      <p:cBhvr additive="base">
                                        <p:cTn id="19"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267">
                                            <p:txEl>
                                              <p:pRg st="1" end="1"/>
                                            </p:txEl>
                                          </p:spTgt>
                                        </p:tgtEl>
                                        <p:attrNameLst>
                                          <p:attrName>style.visibility</p:attrName>
                                        </p:attrNameLst>
                                      </p:cBhvr>
                                      <p:to>
                                        <p:strVal val="visible"/>
                                      </p:to>
                                    </p:set>
                                    <p:anim calcmode="lin" valueType="num">
                                      <p:cBhvr additive="base">
                                        <p:cTn id="25"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2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267">
                                            <p:txEl>
                                              <p:pRg st="2" end="2"/>
                                            </p:txEl>
                                          </p:spTgt>
                                        </p:tgtEl>
                                        <p:attrNameLst>
                                          <p:attrName>style.visibility</p:attrName>
                                        </p:attrNameLst>
                                      </p:cBhvr>
                                      <p:to>
                                        <p:strVal val="visible"/>
                                      </p:to>
                                    </p:set>
                                    <p:anim calcmode="lin" valueType="num">
                                      <p:cBhvr additive="base">
                                        <p:cTn id="31"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26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0626" name="Rectangle 2"/>
          <p:cNvSpPr>
            <a:spLocks noGrp="1" noRot="1" noChangeArrowheads="1"/>
          </p:cNvSpPr>
          <p:nvPr>
            <p:ph type="ctrTitle"/>
          </p:nvPr>
        </p:nvSpPr>
        <p:spPr>
          <a:xfrm>
            <a:off x="1043608" y="0"/>
            <a:ext cx="7992888" cy="1340768"/>
          </a:xfrm>
        </p:spPr>
        <p:txBody>
          <a:bodyPr>
            <a:noAutofit/>
          </a:bodyPr>
          <a:lstStyle/>
          <a:p>
            <a:pPr algn="ctr" eaLnBrk="1" hangingPunct="1">
              <a:defRPr/>
            </a:pPr>
            <a:r>
              <a:rPr lang="tr-TR" sz="2800" b="1"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KAMU İHALE KANUNU’NUN KAPSAM VE İLKELERİ </a:t>
            </a:r>
          </a:p>
        </p:txBody>
      </p:sp>
      <p:sp>
        <p:nvSpPr>
          <p:cNvPr id="1690627" name="Rectangle 3"/>
          <p:cNvSpPr>
            <a:spLocks noGrp="1" noChangeArrowheads="1"/>
          </p:cNvSpPr>
          <p:nvPr>
            <p:ph type="subTitle" idx="1"/>
          </p:nvPr>
        </p:nvSpPr>
        <p:spPr>
          <a:xfrm>
            <a:off x="1115616" y="1772816"/>
            <a:ext cx="7632848" cy="2952328"/>
          </a:xfrm>
          <a:prstGeom prst="rect">
            <a:avLst/>
          </a:prstGeom>
        </p:spPr>
        <p:txBody>
          <a:bodyPr>
            <a:noAutofit/>
          </a:bodyPr>
          <a:lstStyle/>
          <a:p>
            <a:pPr algn="just">
              <a:lnSpc>
                <a:spcPct val="120000"/>
              </a:lnSpc>
              <a:spcAft>
                <a:spcPts val="600"/>
              </a:spcAft>
              <a:defRPr/>
            </a:pPr>
            <a:r>
              <a:rPr lang="tr-TR" sz="2400" b="1" dirty="0" smtClean="0">
                <a:solidFill>
                  <a:schemeClr val="tx1"/>
                </a:solidFill>
                <a:latin typeface="Calibri" panose="020F0502020204030204" pitchFamily="34" charset="0"/>
              </a:rPr>
              <a:t>İhale </a:t>
            </a:r>
            <a:r>
              <a:rPr lang="tr-TR" sz="2400" b="1" dirty="0">
                <a:solidFill>
                  <a:schemeClr val="tx1"/>
                </a:solidFill>
                <a:latin typeface="Calibri" panose="020F0502020204030204" pitchFamily="34" charset="0"/>
              </a:rPr>
              <a:t>Nedir </a:t>
            </a:r>
            <a:r>
              <a:rPr lang="tr-TR" sz="2400" b="1" dirty="0" smtClean="0">
                <a:solidFill>
                  <a:schemeClr val="tx1"/>
                </a:solidFill>
                <a:latin typeface="Calibri" panose="020F0502020204030204" pitchFamily="34" charset="0"/>
              </a:rPr>
              <a:t>?</a:t>
            </a:r>
          </a:p>
          <a:p>
            <a:pPr algn="just" eaLnBrk="1" hangingPunct="1">
              <a:lnSpc>
                <a:spcPct val="120000"/>
              </a:lnSpc>
              <a:spcAft>
                <a:spcPts val="600"/>
              </a:spcAft>
              <a:defRPr/>
            </a:pPr>
            <a:r>
              <a:rPr lang="tr-TR" sz="2400" u="sng" dirty="0" smtClean="0">
                <a:solidFill>
                  <a:schemeClr val="tx1"/>
                </a:solidFill>
                <a:latin typeface="Calibri" panose="020F0502020204030204" pitchFamily="34" charset="0"/>
              </a:rPr>
              <a:t>İhale</a:t>
            </a:r>
            <a:r>
              <a:rPr lang="tr-TR" sz="2400" dirty="0" smtClean="0">
                <a:solidFill>
                  <a:schemeClr val="tx1"/>
                </a:solidFill>
                <a:latin typeface="Calibri" panose="020F0502020204030204" pitchFamily="34" charset="0"/>
              </a:rPr>
              <a:t>; </a:t>
            </a:r>
            <a:r>
              <a:rPr lang="tr-TR" sz="2400" b="1" dirty="0" smtClean="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ihale yetkilisinin onayı ile başlayan</a:t>
            </a:r>
            <a:r>
              <a:rPr lang="tr-TR" sz="2400" dirty="0" smtClean="0">
                <a:solidFill>
                  <a:schemeClr val="tx1"/>
                </a:solidFill>
                <a:latin typeface="Calibri" panose="020F0502020204030204" pitchFamily="34" charset="0"/>
              </a:rPr>
              <a:t>, Kanun’da yazılı usul ve şartlarla mal veya hizmet alımları ile yapım işlerinin istekliler arasından seçilecek birisi üzerine bırakılması sonucu, idare ile yüklenici arasında </a:t>
            </a:r>
            <a:r>
              <a:rPr lang="tr-TR" sz="2400" b="1" dirty="0" smtClean="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sözleşmenin imzalanmasıyla tamamlanan</a:t>
            </a:r>
            <a:r>
              <a:rPr lang="tr-TR" sz="2400" dirty="0" smtClean="0">
                <a:solidFill>
                  <a:schemeClr val="tx1"/>
                </a:solidFill>
                <a:latin typeface="Calibri" panose="020F0502020204030204" pitchFamily="34" charset="0"/>
              </a:rPr>
              <a:t> bir süreçtir.</a:t>
            </a:r>
          </a:p>
        </p:txBody>
      </p:sp>
      <p:sp>
        <p:nvSpPr>
          <p:cNvPr id="2" name="Slayt Numarası Yer Tutucusu 1"/>
          <p:cNvSpPr>
            <a:spLocks noGrp="1"/>
          </p:cNvSpPr>
          <p:nvPr>
            <p:ph type="sldNum" sz="quarter" idx="12"/>
          </p:nvPr>
        </p:nvSpPr>
        <p:spPr/>
        <p:txBody>
          <a:bodyPr/>
          <a:lstStyle/>
          <a:p>
            <a:pPr>
              <a:defRPr/>
            </a:pPr>
            <a:fld id="{DA179C50-4A3C-4029-AF9C-EE4AD2B79991}" type="slidenum">
              <a:rPr lang="tr-TR" smtClean="0"/>
              <a:pPr>
                <a:defRPr/>
              </a:pPr>
              <a:t>8</a:t>
            </a:fld>
            <a:endParaRPr lang="tr-TR"/>
          </a:p>
        </p:txBody>
      </p:sp>
    </p:spTree>
    <p:extLst>
      <p:ext uri="{BB962C8B-B14F-4D97-AF65-F5344CB8AC3E}">
        <p14:creationId xmlns:p14="http://schemas.microsoft.com/office/powerpoint/2010/main" val="22592663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90627">
                                            <p:txEl>
                                              <p:pRg st="1" end="1"/>
                                            </p:txEl>
                                          </p:spTgt>
                                        </p:tgtEl>
                                        <p:attrNameLst>
                                          <p:attrName>style.visibility</p:attrName>
                                        </p:attrNameLst>
                                      </p:cBhvr>
                                      <p:to>
                                        <p:strVal val="visible"/>
                                      </p:to>
                                    </p:set>
                                    <p:animEffect transition="in" filter="fade">
                                      <p:cBhvr>
                                        <p:cTn id="7" dur="500"/>
                                        <p:tgtEl>
                                          <p:spTgt spid="16906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b="1" dirty="0" smtClean="0">
                <a:solidFill>
                  <a:schemeClr val="tx1"/>
                </a:solidFill>
                <a:latin typeface="Arial" panose="020B0604020202020204" pitchFamily="34" charset="0"/>
                <a:cs typeface="Arial" panose="020B0604020202020204" pitchFamily="34" charset="0"/>
              </a:rPr>
              <a:t>4734 Sayılı Kanun’un Amacı</a:t>
            </a:r>
            <a:endParaRPr lang="tr-TR" sz="4000" b="1" dirty="0">
              <a:solidFill>
                <a:schemeClr val="tx1"/>
              </a:solidFill>
              <a:latin typeface="Arial" panose="020B0604020202020204" pitchFamily="34" charset="0"/>
              <a:cs typeface="Arial" panose="020B0604020202020204" pitchFamily="34" charset="0"/>
            </a:endParaRPr>
          </a:p>
        </p:txBody>
      </p:sp>
      <p:sp>
        <p:nvSpPr>
          <p:cNvPr id="3" name="İçerik Yer Tutucusu 2"/>
          <p:cNvSpPr>
            <a:spLocks noGrp="1"/>
          </p:cNvSpPr>
          <p:nvPr>
            <p:ph idx="1"/>
          </p:nvPr>
        </p:nvSpPr>
        <p:spPr>
          <a:xfrm>
            <a:off x="1043608" y="1556793"/>
            <a:ext cx="7653536" cy="2376264"/>
          </a:xfrm>
        </p:spPr>
        <p:txBody>
          <a:bodyPr>
            <a:normAutofit/>
          </a:bodyPr>
          <a:lstStyle/>
          <a:p>
            <a:pPr algn="just"/>
            <a:r>
              <a:rPr lang="tr-TR" sz="2800" b="1" dirty="0" smtClean="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Kamu hukukuna tabi olan, kamunun denetimi altında bulunan</a:t>
            </a:r>
            <a:r>
              <a:rPr lang="tr-TR" sz="2800" dirty="0" smtClean="0">
                <a:solidFill>
                  <a:srgbClr val="CC0000"/>
                </a:solidFill>
                <a:latin typeface="Calibri" panose="020F0502020204030204" pitchFamily="34" charset="0"/>
              </a:rPr>
              <a:t> </a:t>
            </a:r>
            <a:r>
              <a:rPr lang="tr-TR" sz="2800" dirty="0" smtClean="0">
                <a:latin typeface="Calibri" panose="020F0502020204030204" pitchFamily="34" charset="0"/>
              </a:rPr>
              <a:t>veya </a:t>
            </a:r>
            <a:r>
              <a:rPr lang="tr-TR" sz="2800" b="1" dirty="0" smtClean="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kamu kaynağı kullanan</a:t>
            </a:r>
            <a:r>
              <a:rPr lang="tr-TR" sz="2800" dirty="0" smtClean="0">
                <a:solidFill>
                  <a:srgbClr val="CC0000"/>
                </a:solidFill>
                <a:latin typeface="Calibri" panose="020F0502020204030204" pitchFamily="34" charset="0"/>
              </a:rPr>
              <a:t> </a:t>
            </a:r>
            <a:r>
              <a:rPr lang="tr-TR" sz="2800" dirty="0" smtClean="0">
                <a:latin typeface="Calibri" panose="020F0502020204030204" pitchFamily="34" charset="0"/>
              </a:rPr>
              <a:t>kamu kurum ve kuruluşlarının yapacakları ihalelerde uygulanacak esas ve usulleri belirlemektir.</a:t>
            </a:r>
          </a:p>
        </p:txBody>
      </p:sp>
      <p:sp>
        <p:nvSpPr>
          <p:cNvPr id="4" name="Slayt Numarası Yer Tutucusu 3"/>
          <p:cNvSpPr>
            <a:spLocks noGrp="1"/>
          </p:cNvSpPr>
          <p:nvPr>
            <p:ph type="sldNum" sz="quarter" idx="12"/>
          </p:nvPr>
        </p:nvSpPr>
        <p:spPr/>
        <p:txBody>
          <a:bodyPr/>
          <a:lstStyle/>
          <a:p>
            <a:pPr>
              <a:defRPr/>
            </a:pPr>
            <a:fld id="{5DDB875D-3A22-4669-8FB2-E7AFCD840C2C}" type="slidenum">
              <a:rPr lang="tr-TR" smtClean="0"/>
              <a:pPr>
                <a:defRPr/>
              </a:pPr>
              <a:t>9</a:t>
            </a:fld>
            <a:endParaRPr lang="tr-T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60" y="3838330"/>
            <a:ext cx="4608512" cy="2696470"/>
          </a:xfrm>
          <a:prstGeom prst="rect">
            <a:avLst/>
          </a:prstGeom>
        </p:spPr>
      </p:pic>
    </p:spTree>
    <p:extLst>
      <p:ext uri="{BB962C8B-B14F-4D97-AF65-F5344CB8AC3E}">
        <p14:creationId xmlns:p14="http://schemas.microsoft.com/office/powerpoint/2010/main" val="20226703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Başlık"/>
          <p:cNvSpPr>
            <a:spLocks noGrp="1"/>
          </p:cNvSpPr>
          <p:nvPr>
            <p:ph type="title"/>
          </p:nvPr>
        </p:nvSpPr>
        <p:spPr>
          <a:xfrm>
            <a:off x="1043608" y="260648"/>
            <a:ext cx="7632848" cy="720725"/>
          </a:xfrm>
        </p:spPr>
        <p:txBody>
          <a:bodyPr rtlCol="0">
            <a:noAutofit/>
          </a:bodyPr>
          <a:lstStyle/>
          <a:p>
            <a:pPr algn="ctr" eaLnBrk="1" fontAlgn="auto" hangingPunct="1">
              <a:spcAft>
                <a:spcPts val="0"/>
              </a:spcAft>
              <a:defRPr/>
            </a:pPr>
            <a:r>
              <a:rPr lang="tr-TR" sz="4000" b="1" dirty="0" smtClean="0">
                <a:solidFill>
                  <a:schemeClr val="tx1"/>
                </a:solidFill>
                <a:latin typeface="Arial" panose="020B0604020202020204" pitchFamily="34" charset="0"/>
                <a:cs typeface="Arial" panose="020B0604020202020204" pitchFamily="34" charset="0"/>
              </a:rPr>
              <a:t>4734 Sayılı Kanun Kapsamı </a:t>
            </a:r>
            <a:endParaRPr lang="tr-TR" sz="3600" dirty="0" smtClean="0">
              <a:solidFill>
                <a:schemeClr val="tx1"/>
              </a:solidFill>
              <a:latin typeface="Arial" panose="020B0604020202020204" pitchFamily="34" charset="0"/>
              <a:cs typeface="Arial" panose="020B0604020202020204" pitchFamily="34" charset="0"/>
            </a:endParaRPr>
          </a:p>
        </p:txBody>
      </p:sp>
      <p:sp>
        <p:nvSpPr>
          <p:cNvPr id="2" name="Slayt Numarası Yer Tutucusu 1"/>
          <p:cNvSpPr>
            <a:spLocks noGrp="1"/>
          </p:cNvSpPr>
          <p:nvPr>
            <p:ph type="sldNum" sz="quarter" idx="12"/>
          </p:nvPr>
        </p:nvSpPr>
        <p:spPr/>
        <p:txBody>
          <a:bodyPr/>
          <a:lstStyle/>
          <a:p>
            <a:pPr>
              <a:defRPr/>
            </a:pPr>
            <a:fld id="{5DDB875D-3A22-4669-8FB2-E7AFCD840C2C}" type="slidenum">
              <a:rPr lang="tr-TR" smtClean="0"/>
              <a:pPr>
                <a:defRPr/>
              </a:pPr>
              <a:t>10</a:t>
            </a:fld>
            <a:endParaRPr lang="tr-TR"/>
          </a:p>
        </p:txBody>
      </p:sp>
      <p:sp>
        <p:nvSpPr>
          <p:cNvPr id="6" name="Yuvarlatılmış Dikdörtgen 5"/>
          <p:cNvSpPr/>
          <p:nvPr/>
        </p:nvSpPr>
        <p:spPr>
          <a:xfrm>
            <a:off x="1079104" y="1124744"/>
            <a:ext cx="7950944" cy="144016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r>
              <a:rPr lang="tr-TR" sz="2000" u="sng" dirty="0">
                <a:latin typeface="Arial" panose="020B0604020202020204" pitchFamily="34" charset="0"/>
                <a:cs typeface="Arial" panose="020B0604020202020204" pitchFamily="34" charset="0"/>
              </a:rPr>
              <a:t>Merkezi yönetim kapsamındaki kamu idareleri</a:t>
            </a:r>
            <a:r>
              <a:rPr lang="tr-TR" sz="2000" dirty="0">
                <a:latin typeface="Arial" panose="020B0604020202020204" pitchFamily="34" charset="0"/>
                <a:cs typeface="Arial" panose="020B0604020202020204" pitchFamily="34" charset="0"/>
              </a:rPr>
              <a:t>, </a:t>
            </a:r>
            <a:r>
              <a:rPr lang="tr-TR" sz="2000" u="sng" dirty="0">
                <a:latin typeface="Arial" panose="020B0604020202020204" pitchFamily="34" charset="0"/>
                <a:cs typeface="Arial" panose="020B0604020202020204" pitchFamily="34" charset="0"/>
              </a:rPr>
              <a:t>özel idareler</a:t>
            </a:r>
            <a:r>
              <a:rPr lang="tr-TR" sz="2000" dirty="0">
                <a:latin typeface="Arial" panose="020B0604020202020204" pitchFamily="34" charset="0"/>
                <a:cs typeface="Arial" panose="020B0604020202020204" pitchFamily="34" charset="0"/>
              </a:rPr>
              <a:t> ve </a:t>
            </a:r>
            <a:r>
              <a:rPr lang="tr-TR" sz="2000" u="sng" dirty="0">
                <a:latin typeface="Arial" panose="020B0604020202020204" pitchFamily="34" charset="0"/>
                <a:cs typeface="Arial" panose="020B0604020202020204" pitchFamily="34" charset="0"/>
              </a:rPr>
              <a:t>belediyeler</a:t>
            </a:r>
            <a:r>
              <a:rPr lang="tr-TR" sz="2000" dirty="0">
                <a:latin typeface="Arial" panose="020B0604020202020204" pitchFamily="34" charset="0"/>
                <a:cs typeface="Arial" panose="020B0604020202020204" pitchFamily="34" charset="0"/>
              </a:rPr>
              <a:t> ile bunlara bağlı; </a:t>
            </a:r>
            <a:r>
              <a:rPr lang="tr-TR" sz="2000" u="sng" dirty="0">
                <a:latin typeface="Arial" panose="020B0604020202020204" pitchFamily="34" charset="0"/>
                <a:cs typeface="Arial" panose="020B0604020202020204" pitchFamily="34" charset="0"/>
              </a:rPr>
              <a:t>döner sermayeli kuruluşlar, birlikler, tüzel kişiler</a:t>
            </a:r>
            <a:r>
              <a:rPr lang="tr-TR" sz="2000" dirty="0" smtClean="0">
                <a:latin typeface="Arial" panose="020B0604020202020204" pitchFamily="34" charset="0"/>
                <a:cs typeface="Arial" panose="020B0604020202020204" pitchFamily="34" charset="0"/>
              </a:rPr>
              <a:t>.</a:t>
            </a:r>
            <a:endParaRPr lang="tr-TR" sz="2000" dirty="0">
              <a:latin typeface="Arial" panose="020B0604020202020204" pitchFamily="34" charset="0"/>
              <a:cs typeface="Arial" panose="020B0604020202020204" pitchFamily="34" charset="0"/>
            </a:endParaRPr>
          </a:p>
        </p:txBody>
      </p:sp>
      <p:sp>
        <p:nvSpPr>
          <p:cNvPr id="8" name="Yuvarlatılmış Dikdörtgen 7"/>
          <p:cNvSpPr/>
          <p:nvPr/>
        </p:nvSpPr>
        <p:spPr>
          <a:xfrm>
            <a:off x="1079104" y="2708920"/>
            <a:ext cx="7950944" cy="720080"/>
          </a:xfrm>
          <a:prstGeom prst="roundRect">
            <a:avLst/>
          </a:prstGeom>
          <a:solidFill>
            <a:schemeClr val="bg1"/>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eaLnBrk="1" hangingPunct="1">
              <a:spcAft>
                <a:spcPts val="600"/>
              </a:spcAft>
            </a:pPr>
            <a:r>
              <a:rPr lang="tr-TR" sz="2000" dirty="0">
                <a:solidFill>
                  <a:schemeClr val="bg2">
                    <a:lumMod val="25000"/>
                  </a:schemeClr>
                </a:solidFill>
                <a:latin typeface="Arial" panose="020B0604020202020204" pitchFamily="34" charset="0"/>
                <a:cs typeface="Arial" panose="020B0604020202020204" pitchFamily="34" charset="0"/>
              </a:rPr>
              <a:t>Kamu iktisadi </a:t>
            </a:r>
            <a:r>
              <a:rPr lang="tr-TR" sz="2000" dirty="0" smtClean="0">
                <a:solidFill>
                  <a:schemeClr val="bg2">
                    <a:lumMod val="25000"/>
                  </a:schemeClr>
                </a:solidFill>
                <a:latin typeface="Arial" panose="020B0604020202020204" pitchFamily="34" charset="0"/>
                <a:cs typeface="Arial" panose="020B0604020202020204" pitchFamily="34" charset="0"/>
              </a:rPr>
              <a:t>teşebbüsleri (KİT). </a:t>
            </a:r>
            <a:endParaRPr lang="tr-TR" sz="2000" dirty="0">
              <a:solidFill>
                <a:schemeClr val="bg2">
                  <a:lumMod val="25000"/>
                </a:schemeClr>
              </a:solidFill>
              <a:latin typeface="Arial" panose="020B0604020202020204" pitchFamily="34" charset="0"/>
              <a:cs typeface="Arial" panose="020B0604020202020204" pitchFamily="34" charset="0"/>
            </a:endParaRPr>
          </a:p>
        </p:txBody>
      </p:sp>
      <p:sp>
        <p:nvSpPr>
          <p:cNvPr id="9" name="Yuvarlatılmış Dikdörtgen 8"/>
          <p:cNvSpPr/>
          <p:nvPr/>
        </p:nvSpPr>
        <p:spPr>
          <a:xfrm>
            <a:off x="1079104" y="3616836"/>
            <a:ext cx="7950944" cy="144016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eaLnBrk="1" hangingPunct="1">
              <a:spcAft>
                <a:spcPts val="600"/>
              </a:spcAft>
            </a:pPr>
            <a:r>
              <a:rPr lang="tr-TR" sz="2000" dirty="0">
                <a:latin typeface="Arial" panose="020B0604020202020204" pitchFamily="34" charset="0"/>
                <a:cs typeface="Arial" panose="020B0604020202020204" pitchFamily="34" charset="0"/>
              </a:rPr>
              <a:t>Sosyal güvenlik kuruluşları, fonlar, özel kanunlarla kurulmuş ve kendilerine kamu görevi verilmiş tüzel kişiliğe sahip kuruluşlar ile bağımsız bütçeli kuruluşlar.</a:t>
            </a:r>
          </a:p>
        </p:txBody>
      </p:sp>
      <p:sp>
        <p:nvSpPr>
          <p:cNvPr id="10" name="Yuvarlatılmış Dikdörtgen 9"/>
          <p:cNvSpPr/>
          <p:nvPr/>
        </p:nvSpPr>
        <p:spPr>
          <a:xfrm>
            <a:off x="1117552" y="5239662"/>
            <a:ext cx="7912496" cy="1285682"/>
          </a:xfrm>
          <a:prstGeom prst="roundRect">
            <a:avLst/>
          </a:prstGeom>
          <a:solidFill>
            <a:schemeClr val="bg1"/>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eaLnBrk="1" hangingPunct="1">
              <a:spcAft>
                <a:spcPts val="600"/>
              </a:spcAft>
            </a:pPr>
            <a:r>
              <a:rPr lang="tr-TR" sz="2000" dirty="0">
                <a:solidFill>
                  <a:schemeClr val="bg2">
                    <a:lumMod val="25000"/>
                  </a:schemeClr>
                </a:solidFill>
                <a:latin typeface="Arial" panose="020B0604020202020204" pitchFamily="34" charset="0"/>
                <a:cs typeface="Arial" panose="020B0604020202020204" pitchFamily="34" charset="0"/>
              </a:rPr>
              <a:t>Yukarıda sayılanların </a:t>
            </a:r>
            <a:r>
              <a:rPr lang="tr-TR" sz="2000" u="sng" dirty="0">
                <a:solidFill>
                  <a:schemeClr val="bg2">
                    <a:lumMod val="25000"/>
                  </a:schemeClr>
                </a:solidFill>
                <a:latin typeface="Arial" panose="020B0604020202020204" pitchFamily="34" charset="0"/>
                <a:cs typeface="Arial" panose="020B0604020202020204" pitchFamily="34" charset="0"/>
              </a:rPr>
              <a:t>doğrudan</a:t>
            </a:r>
            <a:r>
              <a:rPr lang="tr-TR" sz="2000" dirty="0">
                <a:solidFill>
                  <a:schemeClr val="bg2">
                    <a:lumMod val="25000"/>
                  </a:schemeClr>
                </a:solidFill>
                <a:latin typeface="Arial" panose="020B0604020202020204" pitchFamily="34" charset="0"/>
                <a:cs typeface="Arial" panose="020B0604020202020204" pitchFamily="34" charset="0"/>
              </a:rPr>
              <a:t> veya </a:t>
            </a:r>
            <a:r>
              <a:rPr lang="tr-TR" sz="2000" u="sng" dirty="0">
                <a:solidFill>
                  <a:schemeClr val="bg2">
                    <a:lumMod val="25000"/>
                  </a:schemeClr>
                </a:solidFill>
                <a:latin typeface="Arial" panose="020B0604020202020204" pitchFamily="34" charset="0"/>
                <a:cs typeface="Arial" panose="020B0604020202020204" pitchFamily="34" charset="0"/>
              </a:rPr>
              <a:t>dolaylı</a:t>
            </a:r>
            <a:r>
              <a:rPr lang="tr-TR" sz="2000" dirty="0">
                <a:solidFill>
                  <a:schemeClr val="bg2">
                    <a:lumMod val="25000"/>
                  </a:schemeClr>
                </a:solidFill>
                <a:latin typeface="Arial" panose="020B0604020202020204" pitchFamily="34" charset="0"/>
                <a:cs typeface="Arial" panose="020B0604020202020204" pitchFamily="34" charset="0"/>
              </a:rPr>
              <a:t> olarak </a:t>
            </a:r>
            <a:r>
              <a:rPr lang="tr-TR" sz="2000" u="sng" dirty="0">
                <a:solidFill>
                  <a:schemeClr val="bg2">
                    <a:lumMod val="25000"/>
                  </a:schemeClr>
                </a:solidFill>
                <a:latin typeface="Arial" panose="020B0604020202020204" pitchFamily="34" charset="0"/>
                <a:cs typeface="Arial" panose="020B0604020202020204" pitchFamily="34" charset="0"/>
              </a:rPr>
              <a:t>birlikte</a:t>
            </a:r>
            <a:r>
              <a:rPr lang="tr-TR" sz="2000" dirty="0">
                <a:solidFill>
                  <a:schemeClr val="bg2">
                    <a:lumMod val="25000"/>
                  </a:schemeClr>
                </a:solidFill>
                <a:latin typeface="Arial" panose="020B0604020202020204" pitchFamily="34" charset="0"/>
                <a:cs typeface="Arial" panose="020B0604020202020204" pitchFamily="34" charset="0"/>
              </a:rPr>
              <a:t> ya da </a:t>
            </a:r>
            <a:r>
              <a:rPr lang="tr-TR" sz="2000" u="sng" dirty="0">
                <a:solidFill>
                  <a:schemeClr val="bg2">
                    <a:lumMod val="25000"/>
                  </a:schemeClr>
                </a:solidFill>
                <a:latin typeface="Arial" panose="020B0604020202020204" pitchFamily="34" charset="0"/>
                <a:cs typeface="Arial" panose="020B0604020202020204" pitchFamily="34" charset="0"/>
              </a:rPr>
              <a:t>ayrı ayrı</a:t>
            </a:r>
            <a:r>
              <a:rPr lang="tr-TR" sz="2000" dirty="0">
                <a:solidFill>
                  <a:schemeClr val="bg2">
                    <a:lumMod val="25000"/>
                  </a:schemeClr>
                </a:solidFill>
                <a:latin typeface="Arial" panose="020B0604020202020204" pitchFamily="34" charset="0"/>
                <a:cs typeface="Arial" panose="020B0604020202020204" pitchFamily="34" charset="0"/>
              </a:rPr>
              <a:t> sermayesinin yarısından fazlasına sahip bulundukları her çeşit kuruluş, müessese, birlik, işletme ve şirketler.</a:t>
            </a:r>
          </a:p>
        </p:txBody>
      </p:sp>
    </p:spTree>
    <p:extLst>
      <p:ext uri="{BB962C8B-B14F-4D97-AF65-F5344CB8AC3E}">
        <p14:creationId xmlns:p14="http://schemas.microsoft.com/office/powerpoint/2010/main" val="41556639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274638"/>
            <a:ext cx="7643192" cy="562074"/>
          </a:xfrm>
        </p:spPr>
        <p:txBody>
          <a:bodyPr>
            <a:noAutofit/>
          </a:bodyPr>
          <a:lstStyle/>
          <a:p>
            <a:pPr algn="ctr"/>
            <a:r>
              <a:rPr lang="tr-TR" sz="3200" b="1" dirty="0">
                <a:solidFill>
                  <a:schemeClr val="tx1"/>
                </a:solidFill>
                <a:latin typeface="Arial" panose="020B0604020202020204" pitchFamily="34" charset="0"/>
                <a:cs typeface="Arial" panose="020B0604020202020204" pitchFamily="34" charset="0"/>
              </a:rPr>
              <a:t>İstisna edilen alımlar</a:t>
            </a:r>
            <a:endParaRPr lang="tr-TR" sz="3200" dirty="0">
              <a:solidFill>
                <a:schemeClr val="tx1"/>
              </a:solidFill>
              <a:latin typeface="Arial" panose="020B0604020202020204" pitchFamily="34" charset="0"/>
              <a:cs typeface="Arial" panose="020B0604020202020204" pitchFamily="34" charset="0"/>
            </a:endParaRPr>
          </a:p>
        </p:txBody>
      </p:sp>
      <p:sp>
        <p:nvSpPr>
          <p:cNvPr id="3" name="İçerik Yer Tutucusu 2"/>
          <p:cNvSpPr>
            <a:spLocks noGrp="1"/>
          </p:cNvSpPr>
          <p:nvPr>
            <p:ph idx="1"/>
          </p:nvPr>
        </p:nvSpPr>
        <p:spPr>
          <a:xfrm>
            <a:off x="2987824" y="908720"/>
            <a:ext cx="5853336" cy="5688632"/>
          </a:xfrm>
        </p:spPr>
        <p:txBody>
          <a:bodyPr>
            <a:noAutofit/>
          </a:bodyPr>
          <a:lstStyle/>
          <a:p>
            <a:pPr algn="just" eaLnBrk="1" hangingPunct="1">
              <a:lnSpc>
                <a:spcPct val="80000"/>
              </a:lnSpc>
              <a:spcBef>
                <a:spcPts val="1200"/>
              </a:spcBef>
              <a:buFont typeface="Wingdings 2" pitchFamily="18" charset="2"/>
              <a:buNone/>
            </a:pPr>
            <a:r>
              <a:rPr lang="tr-TR" sz="2800" dirty="0" smtClean="0">
                <a:latin typeface="Calibri" panose="020F0502020204030204" pitchFamily="34" charset="0"/>
              </a:rPr>
              <a:t>	4734 </a:t>
            </a:r>
            <a:r>
              <a:rPr lang="tr-TR" sz="2800" dirty="0">
                <a:latin typeface="Calibri" panose="020F0502020204030204" pitchFamily="34" charset="0"/>
              </a:rPr>
              <a:t>sayılı </a:t>
            </a:r>
            <a:r>
              <a:rPr lang="tr-TR" sz="2800" dirty="0" smtClean="0">
                <a:latin typeface="Calibri" panose="020F0502020204030204" pitchFamily="34" charset="0"/>
              </a:rPr>
              <a:t>Kanun’un </a:t>
            </a:r>
            <a:r>
              <a:rPr lang="tr-TR" sz="2800" b="1" u="sng"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3’üncü</a:t>
            </a:r>
            <a:r>
              <a:rPr lang="tr-TR" sz="2800" dirty="0">
                <a:latin typeface="Calibri" panose="020F0502020204030204" pitchFamily="34" charset="0"/>
              </a:rPr>
              <a:t> maddesinde Kanun kapsamında olmayan mal ve hizmet alımları ile yapım işlerine yer </a:t>
            </a:r>
            <a:r>
              <a:rPr lang="tr-TR" sz="2800" dirty="0" smtClean="0">
                <a:latin typeface="Calibri" panose="020F0502020204030204" pitchFamily="34" charset="0"/>
              </a:rPr>
              <a:t>verilmiştir, </a:t>
            </a:r>
          </a:p>
          <a:p>
            <a:pPr algn="just" eaLnBrk="1" hangingPunct="1">
              <a:lnSpc>
                <a:spcPct val="80000"/>
              </a:lnSpc>
              <a:spcBef>
                <a:spcPts val="1200"/>
              </a:spcBef>
              <a:buFont typeface="Wingdings 2" pitchFamily="18" charset="2"/>
              <a:buNone/>
            </a:pPr>
            <a:endParaRPr lang="tr-TR" sz="2800" dirty="0">
              <a:latin typeface="Calibri" panose="020F0502020204030204" pitchFamily="34" charset="0"/>
            </a:endParaRPr>
          </a:p>
          <a:p>
            <a:pPr algn="just" eaLnBrk="1" hangingPunct="1">
              <a:lnSpc>
                <a:spcPct val="80000"/>
              </a:lnSpc>
              <a:spcBef>
                <a:spcPts val="1200"/>
              </a:spcBef>
              <a:buFont typeface="Wingdings" pitchFamily="2" charset="2"/>
              <a:buChar char="Ø"/>
            </a:pPr>
            <a:r>
              <a:rPr lang="tr-TR" sz="2800" dirty="0">
                <a:latin typeface="Calibri" panose="020F0502020204030204" pitchFamily="34" charset="0"/>
              </a:rPr>
              <a:t>Bentler halinde sayılan bu işler </a:t>
            </a:r>
            <a:r>
              <a:rPr lang="tr-TR" sz="2800" b="1" u="sng"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ceza ve ihalelerden yasaklama hükümleri hariç</a:t>
            </a:r>
            <a:r>
              <a:rPr lang="tr-TR" sz="2800" b="1"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a:t>
            </a:r>
            <a:r>
              <a:rPr lang="tr-TR" sz="2800" b="1" dirty="0">
                <a:solidFill>
                  <a:srgbClr val="C00000"/>
                </a:solidFill>
                <a:latin typeface="Calibri" panose="020F0502020204030204" pitchFamily="34" charset="0"/>
              </a:rPr>
              <a:t>  </a:t>
            </a:r>
            <a:r>
              <a:rPr lang="tr-TR" sz="2800" dirty="0">
                <a:latin typeface="Calibri" panose="020F0502020204030204" pitchFamily="34" charset="0"/>
              </a:rPr>
              <a:t>4734 sayılı Kanuna tabi değildir</a:t>
            </a:r>
            <a:r>
              <a:rPr lang="tr-TR" sz="2800" dirty="0" smtClean="0">
                <a:latin typeface="Calibri" panose="020F0502020204030204" pitchFamily="34" charset="0"/>
              </a:rPr>
              <a:t>.</a:t>
            </a:r>
          </a:p>
          <a:p>
            <a:pPr algn="just" eaLnBrk="1" hangingPunct="1">
              <a:lnSpc>
                <a:spcPct val="80000"/>
              </a:lnSpc>
              <a:spcBef>
                <a:spcPts val="1200"/>
              </a:spcBef>
              <a:buFont typeface="Wingdings" pitchFamily="2" charset="2"/>
              <a:buChar char="Ø"/>
            </a:pPr>
            <a:r>
              <a:rPr lang="tr-TR" sz="2800" dirty="0"/>
              <a:t>Kanun kapsamındaki bir idare tarafından yine Kanun kapsamındaki </a:t>
            </a:r>
            <a:r>
              <a:rPr lang="tr-TR" sz="2800" b="1" u="sng" dirty="0">
                <a:solidFill>
                  <a:srgbClr val="FF0000"/>
                </a:solidFill>
              </a:rPr>
              <a:t>başka bir idareye aktarılacak kaynaklar da </a:t>
            </a:r>
            <a:r>
              <a:rPr lang="tr-TR" sz="2800" dirty="0">
                <a:solidFill>
                  <a:srgbClr val="FF0000"/>
                </a:solidFill>
              </a:rPr>
              <a:t>4734 sayılı Kanun hükümlerine göre kullanılacaktır.</a:t>
            </a:r>
          </a:p>
          <a:p>
            <a:pPr algn="just" eaLnBrk="1" hangingPunct="1">
              <a:lnSpc>
                <a:spcPct val="80000"/>
              </a:lnSpc>
              <a:spcBef>
                <a:spcPts val="1200"/>
              </a:spcBef>
              <a:buFont typeface="Wingdings" pitchFamily="2" charset="2"/>
              <a:buChar char="Ø"/>
            </a:pPr>
            <a:endParaRPr lang="tr-TR" dirty="0">
              <a:latin typeface="Calibri" panose="020F0502020204030204" pitchFamily="34" charset="0"/>
            </a:endParaRPr>
          </a:p>
        </p:txBody>
      </p:sp>
      <p:sp>
        <p:nvSpPr>
          <p:cNvPr id="4" name="Slayt Numarası Yer Tutucusu 3"/>
          <p:cNvSpPr>
            <a:spLocks noGrp="1"/>
          </p:cNvSpPr>
          <p:nvPr>
            <p:ph type="sldNum" sz="quarter" idx="12"/>
          </p:nvPr>
        </p:nvSpPr>
        <p:spPr/>
        <p:txBody>
          <a:bodyPr/>
          <a:lstStyle/>
          <a:p>
            <a:pPr>
              <a:defRPr/>
            </a:pPr>
            <a:fld id="{5DDB875D-3A22-4669-8FB2-E7AFCD840C2C}" type="slidenum">
              <a:rPr lang="tr-TR" smtClean="0"/>
              <a:pPr>
                <a:defRPr/>
              </a:pPr>
              <a:t>11</a:t>
            </a:fld>
            <a:endParaRPr lang="tr-T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099" y="2060848"/>
            <a:ext cx="2162175" cy="2114550"/>
          </a:xfrm>
          <a:prstGeom prst="rect">
            <a:avLst/>
          </a:prstGeom>
        </p:spPr>
      </p:pic>
    </p:spTree>
    <p:extLst>
      <p:ext uri="{BB962C8B-B14F-4D97-AF65-F5344CB8AC3E}">
        <p14:creationId xmlns:p14="http://schemas.microsoft.com/office/powerpoint/2010/main" val="374791587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title"/>
          </p:nvPr>
        </p:nvSpPr>
        <p:spPr>
          <a:solidFill>
            <a:srgbClr val="00B0F0"/>
          </a:solidFill>
          <a:extLst/>
        </p:spPr>
        <p:style>
          <a:lnRef idx="0">
            <a:schemeClr val="accent1"/>
          </a:lnRef>
          <a:fillRef idx="3">
            <a:schemeClr val="accent1"/>
          </a:fillRef>
          <a:effectRef idx="3">
            <a:schemeClr val="accent1"/>
          </a:effectRef>
          <a:fontRef idx="minor">
            <a:schemeClr val="lt1"/>
          </a:fontRef>
        </p:style>
        <p:txBody>
          <a:bodyPr lIns="1044000" tIns="144000" rIns="0" bIns="0" rtlCol="0">
            <a:normAutofit fontScale="90000"/>
          </a:bodyPr>
          <a:lstStyle/>
          <a:p>
            <a:pPr algn="l" eaLnBrk="1" fontAlgn="auto" hangingPunct="1">
              <a:lnSpc>
                <a:spcPct val="80000"/>
              </a:lnSpc>
              <a:spcBef>
                <a:spcPct val="20000"/>
              </a:spcBef>
              <a:spcAft>
                <a:spcPts val="0"/>
              </a:spcAft>
              <a:defRPr/>
            </a:pPr>
            <a:r>
              <a:rPr lang="tr-TR" sz="3600" b="1" dirty="0" smtClean="0">
                <a:solidFill>
                  <a:schemeClr val="bg1"/>
                </a:solidFill>
                <a:latin typeface="Arial Black" pitchFamily="34" charset="0"/>
              </a:rPr>
              <a:t>     </a:t>
            </a:r>
            <a:r>
              <a:rPr lang="tr-TR" sz="2700" b="1" dirty="0" smtClean="0">
                <a:solidFill>
                  <a:schemeClr val="bg1"/>
                </a:solidFill>
                <a:latin typeface="Arial Black" pitchFamily="34" charset="0"/>
              </a:rPr>
              <a:t>Uygulama </a:t>
            </a:r>
            <a:r>
              <a:rPr lang="tr-TR" sz="2700" b="1" dirty="0">
                <a:solidFill>
                  <a:schemeClr val="bg1"/>
                </a:solidFill>
                <a:latin typeface="Arial Black" pitchFamily="34" charset="0"/>
              </a:rPr>
              <a:t>İlkeleri</a:t>
            </a:r>
            <a:r>
              <a:rPr lang="tr-TR" sz="4000" b="1" dirty="0">
                <a:solidFill>
                  <a:schemeClr val="bg1"/>
                </a:solidFill>
                <a:latin typeface="Arial Black" pitchFamily="34" charset="0"/>
              </a:rPr>
              <a:t/>
            </a:r>
            <a:br>
              <a:rPr lang="tr-TR" sz="4000" b="1" dirty="0">
                <a:solidFill>
                  <a:schemeClr val="bg1"/>
                </a:solidFill>
                <a:latin typeface="Arial Black" pitchFamily="34" charset="0"/>
              </a:rPr>
            </a:br>
            <a:r>
              <a:rPr lang="tr-TR" sz="4000" b="1" dirty="0" smtClean="0">
                <a:solidFill>
                  <a:schemeClr val="bg1"/>
                </a:solidFill>
                <a:latin typeface="Arial Black" pitchFamily="34" charset="0"/>
              </a:rPr>
              <a:t>   </a:t>
            </a:r>
            <a:r>
              <a:rPr lang="tr-TR" sz="1300" b="1" dirty="0" smtClean="0">
                <a:solidFill>
                  <a:schemeClr val="bg1"/>
                </a:solidFill>
                <a:latin typeface="Arial Black" pitchFamily="34" charset="0"/>
              </a:rPr>
              <a:t>Kanun 5. md Yapım </a:t>
            </a:r>
            <a:r>
              <a:rPr lang="tr-TR" sz="1300" b="1" dirty="0">
                <a:solidFill>
                  <a:schemeClr val="bg1"/>
                </a:solidFill>
                <a:latin typeface="Arial Black" pitchFamily="34" charset="0"/>
              </a:rPr>
              <a:t>4.md; Hizmet 4.md; Mal 4.md </a:t>
            </a:r>
            <a:r>
              <a:rPr lang="tr-TR" sz="1300" b="1" dirty="0" smtClean="0">
                <a:solidFill>
                  <a:schemeClr val="bg1"/>
                </a:solidFill>
                <a:latin typeface="Arial Black" pitchFamily="34" charset="0"/>
              </a:rPr>
              <a:t/>
            </a:r>
            <a:br>
              <a:rPr lang="tr-TR" sz="1300" b="1" dirty="0" smtClean="0">
                <a:solidFill>
                  <a:schemeClr val="bg1"/>
                </a:solidFill>
                <a:latin typeface="Arial Black" pitchFamily="34" charset="0"/>
              </a:rPr>
            </a:br>
            <a:endParaRPr lang="tr-TR" sz="1300" b="1" dirty="0">
              <a:solidFill>
                <a:schemeClr val="bg1"/>
              </a:solidFill>
              <a:latin typeface="Arial" charset="0"/>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3507148081"/>
              </p:ext>
            </p:extLst>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7409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defRPr/>
            </a:pPr>
            <a:r>
              <a:rPr lang="tr-TR" sz="2800" b="1" dirty="0" smtClean="0">
                <a:solidFill>
                  <a:srgbClr val="0070C0"/>
                </a:solidFill>
                <a:latin typeface="Arial Black" pitchFamily="34" charset="0"/>
              </a:rPr>
              <a:t>Uygulama İlkeleri</a:t>
            </a:r>
            <a:br>
              <a:rPr lang="tr-TR" sz="2800" b="1" dirty="0" smtClean="0">
                <a:solidFill>
                  <a:srgbClr val="0070C0"/>
                </a:solidFill>
                <a:latin typeface="Arial Black" pitchFamily="34" charset="0"/>
              </a:rPr>
            </a:br>
            <a:r>
              <a:rPr lang="tr-TR" sz="2200" b="1" dirty="0" smtClean="0">
                <a:solidFill>
                  <a:schemeClr val="bg2">
                    <a:lumMod val="50000"/>
                  </a:schemeClr>
                </a:solidFill>
                <a:latin typeface="Arial Black" pitchFamily="34" charset="0"/>
              </a:rPr>
              <a:t> 4734 s K. Md: 5 ve 62</a:t>
            </a:r>
            <a:endParaRPr lang="tr-TR" sz="2200" dirty="0">
              <a:solidFill>
                <a:schemeClr val="bg2">
                  <a:lumMod val="50000"/>
                </a:schemeClr>
              </a:solidFill>
            </a:endParaRPr>
          </a:p>
        </p:txBody>
      </p:sp>
      <p:sp>
        <p:nvSpPr>
          <p:cNvPr id="13315" name="2 İçerik Yer Tutucusu"/>
          <p:cNvSpPr>
            <a:spLocks noGrp="1"/>
          </p:cNvSpPr>
          <p:nvPr>
            <p:ph idx="1"/>
          </p:nvPr>
        </p:nvSpPr>
        <p:spPr>
          <a:xfrm>
            <a:off x="1214438" y="1447800"/>
            <a:ext cx="7720012" cy="4800600"/>
          </a:xfrm>
        </p:spPr>
        <p:txBody>
          <a:bodyPr/>
          <a:lstStyle/>
          <a:p>
            <a:pPr marL="596900" indent="-514350" algn="just" eaLnBrk="1" hangingPunct="1">
              <a:buFont typeface="Wingdings" pitchFamily="2" charset="2"/>
              <a:buChar char="Ø"/>
              <a:defRPr/>
            </a:pPr>
            <a:r>
              <a:rPr lang="tr-TR" sz="2800" dirty="0" smtClean="0"/>
              <a:t>İdareler, ihalelerde </a:t>
            </a:r>
            <a:r>
              <a:rPr lang="tr-TR" sz="2800" b="1" u="sng" dirty="0" smtClean="0"/>
              <a:t>saydamlığı, rekabeti, eşit muameleyi, güvenirliği, gizliliği, kamuoyu denetimini,</a:t>
            </a:r>
            <a:r>
              <a:rPr lang="tr-TR" sz="2800" b="1" dirty="0" smtClean="0"/>
              <a:t> </a:t>
            </a:r>
            <a:r>
              <a:rPr lang="tr-TR" sz="2800" dirty="0" smtClean="0"/>
              <a:t>ihtiyaçların uygun şartlarla ve zamanında karşılanmasını ve kaynakların verimli kullanılmasını sağlamalıdır.</a:t>
            </a:r>
          </a:p>
          <a:p>
            <a:pPr marL="596900" indent="-514350" algn="just" eaLnBrk="1" hangingPunct="1">
              <a:buFont typeface="Wingdings" pitchFamily="2" charset="2"/>
              <a:buChar char="Ø"/>
              <a:defRPr/>
            </a:pPr>
            <a:r>
              <a:rPr lang="tr-TR" sz="2800" dirty="0" smtClean="0"/>
              <a:t>İlkeler arasında denge-uyum gözetilmelidir.</a:t>
            </a:r>
          </a:p>
          <a:p>
            <a:pPr algn="just" eaLnBrk="1" hangingPunct="1">
              <a:buFont typeface="Arial" charset="0"/>
              <a:buNone/>
              <a:defRPr/>
            </a:pPr>
            <a:endParaRPr lang="tr-TR" sz="2800" dirty="0" smtClean="0"/>
          </a:p>
          <a:p>
            <a:pPr algn="just" eaLnBrk="1" hangingPunct="1">
              <a:buFont typeface="Wingdings" pitchFamily="2" charset="2"/>
              <a:buChar char="Ø"/>
              <a:defRPr/>
            </a:pPr>
            <a:r>
              <a:rPr lang="tr-TR" sz="2800" b="1" u="sng" dirty="0" smtClean="0"/>
              <a:t>Mal alımı, hizmet alımı ve yapım işlerinin bir arada ihale edilebilmesi için </a:t>
            </a:r>
            <a:r>
              <a:rPr lang="tr-TR" sz="2800" dirty="0" smtClean="0"/>
              <a:t>aralarında kabul edilebilir doğal bir bağlantı olması şarttır.</a:t>
            </a:r>
            <a:endParaRPr lang="tr-TR" sz="2800" b="1" u="sng" dirty="0" smtClean="0"/>
          </a:p>
          <a:p>
            <a:pPr>
              <a:defRPr/>
            </a:pPr>
            <a:endParaRPr lang="tr-TR"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defRPr/>
            </a:pPr>
            <a:r>
              <a:rPr lang="tr-TR" sz="2800" b="1" dirty="0" smtClean="0">
                <a:solidFill>
                  <a:srgbClr val="0070C0"/>
                </a:solidFill>
                <a:latin typeface="Arial Black" pitchFamily="34" charset="0"/>
              </a:rPr>
              <a:t>Uygulama İlkeleri</a:t>
            </a:r>
            <a:r>
              <a:rPr lang="tr-TR" sz="3100" b="1" dirty="0" smtClean="0">
                <a:solidFill>
                  <a:srgbClr val="0070C0"/>
                </a:solidFill>
                <a:latin typeface="Arial Black" pitchFamily="34" charset="0"/>
              </a:rPr>
              <a:t/>
            </a:r>
            <a:br>
              <a:rPr lang="tr-TR" sz="3100" b="1" dirty="0" smtClean="0">
                <a:solidFill>
                  <a:srgbClr val="0070C0"/>
                </a:solidFill>
                <a:latin typeface="Arial Black" pitchFamily="34" charset="0"/>
              </a:rPr>
            </a:br>
            <a:r>
              <a:rPr lang="tr-TR" sz="2200" b="1" dirty="0" smtClean="0">
                <a:solidFill>
                  <a:schemeClr val="bg2">
                    <a:lumMod val="50000"/>
                  </a:schemeClr>
                </a:solidFill>
                <a:latin typeface="Arial Black" pitchFamily="34" charset="0"/>
              </a:rPr>
              <a:t>4734 s K. Md: 5 ve 62</a:t>
            </a:r>
            <a:endParaRPr lang="tr-TR" sz="2200" dirty="0"/>
          </a:p>
        </p:txBody>
      </p:sp>
      <p:sp>
        <p:nvSpPr>
          <p:cNvPr id="14339" name="2 İçerik Yer Tutucusu"/>
          <p:cNvSpPr>
            <a:spLocks noGrp="1"/>
          </p:cNvSpPr>
          <p:nvPr>
            <p:ph idx="1"/>
          </p:nvPr>
        </p:nvSpPr>
        <p:spPr>
          <a:xfrm>
            <a:off x="1214438" y="1447800"/>
            <a:ext cx="7720012" cy="4800600"/>
          </a:xfrm>
        </p:spPr>
        <p:txBody>
          <a:bodyPr/>
          <a:lstStyle/>
          <a:p>
            <a:pPr algn="just" eaLnBrk="1" hangingPunct="1">
              <a:buFont typeface="Wingdings" pitchFamily="2" charset="2"/>
              <a:buChar char="Ø"/>
            </a:pPr>
            <a:r>
              <a:rPr lang="tr-TR" sz="2800" smtClean="0"/>
              <a:t>Eşik değerlerin veya parasal limitlerin altında kalmak ya da Uygulama Yönetmeliklerinde yer alan hükümlerin uygulanmasından kaçınmak amacıyla mal ve hizmet alımları ile yapım işleri         </a:t>
            </a:r>
            <a:r>
              <a:rPr lang="tr-TR" sz="2800" b="1" u="sng" smtClean="0"/>
              <a:t>kısımlara bölünemez.</a:t>
            </a:r>
          </a:p>
          <a:p>
            <a:pPr algn="just" eaLnBrk="1" hangingPunct="1">
              <a:buFont typeface="Wingdings 2" pitchFamily="18" charset="2"/>
              <a:buNone/>
            </a:pPr>
            <a:endParaRPr lang="tr-TR" sz="2800" b="1" u="sng" smtClean="0"/>
          </a:p>
          <a:p>
            <a:pPr lvl="4" algn="just" eaLnBrk="1" hangingPunct="1"/>
            <a:endParaRPr lang="tr-TR" sz="1600" b="1" u="sng" smtClean="0"/>
          </a:p>
          <a:p>
            <a:pPr algn="just" eaLnBrk="1" hangingPunct="1">
              <a:buFont typeface="Wingdings" pitchFamily="2" charset="2"/>
              <a:buChar char="Ø"/>
            </a:pPr>
            <a:r>
              <a:rPr lang="tr-TR" sz="2800" smtClean="0"/>
              <a:t>Açık ihale usulü ve belli istekliler arasında ihale usulü </a:t>
            </a:r>
            <a:r>
              <a:rPr lang="tr-TR" sz="2800" b="1" u="sng" smtClean="0"/>
              <a:t>temel usullerdir. </a:t>
            </a:r>
          </a:p>
          <a:p>
            <a:pPr lvl="4" algn="just" eaLnBrk="1" hangingPunct="1"/>
            <a:endParaRPr lang="tr-TR" sz="1600" smtClean="0"/>
          </a:p>
        </p:txBody>
      </p:sp>
      <p:sp>
        <p:nvSpPr>
          <p:cNvPr id="4" name="3 Simge &quot;Yok&quot;"/>
          <p:cNvSpPr/>
          <p:nvPr/>
        </p:nvSpPr>
        <p:spPr>
          <a:xfrm>
            <a:off x="5357813" y="3214688"/>
            <a:ext cx="500062" cy="571500"/>
          </a:xfrm>
          <a:prstGeom prst="noSmoking">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solidFill>
                  <a:schemeClr val="tx1"/>
                </a:solidFill>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defRPr/>
            </a:pPr>
            <a:r>
              <a:rPr lang="tr-TR" sz="2800" b="1" dirty="0" smtClean="0">
                <a:solidFill>
                  <a:srgbClr val="0070C0"/>
                </a:solidFill>
                <a:latin typeface="Arial Black" pitchFamily="34" charset="0"/>
              </a:rPr>
              <a:t>Uygulama İlkeleri</a:t>
            </a:r>
            <a:r>
              <a:rPr lang="tr-TR" sz="3100" b="1" dirty="0" smtClean="0">
                <a:solidFill>
                  <a:srgbClr val="0070C0"/>
                </a:solidFill>
                <a:latin typeface="Arial Black" pitchFamily="34" charset="0"/>
              </a:rPr>
              <a:t/>
            </a:r>
            <a:br>
              <a:rPr lang="tr-TR" sz="3100" b="1" dirty="0" smtClean="0">
                <a:solidFill>
                  <a:srgbClr val="0070C0"/>
                </a:solidFill>
                <a:latin typeface="Arial Black" pitchFamily="34" charset="0"/>
              </a:rPr>
            </a:br>
            <a:r>
              <a:rPr lang="tr-TR" sz="2200" b="1" dirty="0" smtClean="0">
                <a:solidFill>
                  <a:schemeClr val="bg2">
                    <a:lumMod val="50000"/>
                  </a:schemeClr>
                </a:solidFill>
                <a:latin typeface="Arial Black" pitchFamily="34" charset="0"/>
              </a:rPr>
              <a:t>4734 s K. Md: 5 ve 62</a:t>
            </a:r>
            <a:endParaRPr lang="tr-TR" sz="2200" dirty="0"/>
          </a:p>
        </p:txBody>
      </p:sp>
      <p:sp>
        <p:nvSpPr>
          <p:cNvPr id="15363" name="2 İçerik Yer Tutucusu"/>
          <p:cNvSpPr>
            <a:spLocks noGrp="1"/>
          </p:cNvSpPr>
          <p:nvPr>
            <p:ph idx="1"/>
          </p:nvPr>
        </p:nvSpPr>
        <p:spPr>
          <a:xfrm>
            <a:off x="1214438" y="1447800"/>
            <a:ext cx="7720012" cy="4800600"/>
          </a:xfrm>
        </p:spPr>
        <p:txBody>
          <a:bodyPr/>
          <a:lstStyle/>
          <a:p>
            <a:pPr algn="just" eaLnBrk="1" hangingPunct="1"/>
            <a:endParaRPr lang="tr-TR" sz="2800" b="1" u="sng" smtClean="0"/>
          </a:p>
          <a:p>
            <a:pPr algn="just" eaLnBrk="1" hangingPunct="1">
              <a:buFont typeface="Wingdings" pitchFamily="2" charset="2"/>
              <a:buChar char="Ø"/>
            </a:pPr>
            <a:r>
              <a:rPr lang="tr-TR" sz="2800" smtClean="0"/>
              <a:t>Pazarlık usulü ihaleye veya doğrudan temine Kanunda belirtilen </a:t>
            </a:r>
            <a:r>
              <a:rPr lang="tr-TR" sz="2800" b="1" u="sng" smtClean="0"/>
              <a:t>özel hallerde </a:t>
            </a:r>
            <a:r>
              <a:rPr lang="tr-TR" sz="2800" smtClean="0"/>
              <a:t>gidilebilir.</a:t>
            </a:r>
          </a:p>
          <a:p>
            <a:pPr algn="just" eaLnBrk="1" hangingPunct="1"/>
            <a:endParaRPr lang="tr-TR" sz="2800" b="1" u="sng" smtClean="0"/>
          </a:p>
          <a:p>
            <a:pPr algn="just" eaLnBrk="1" hangingPunct="1">
              <a:buFont typeface="Wingdings" pitchFamily="2" charset="2"/>
              <a:buChar char="Ø"/>
            </a:pPr>
            <a:r>
              <a:rPr lang="tr-TR" sz="2800" b="1" u="sng" smtClean="0"/>
              <a:t>İhale dokümanı, </a:t>
            </a:r>
            <a:r>
              <a:rPr lang="tr-TR" sz="2800" smtClean="0"/>
              <a:t>hazırlanmadan ihale ilanı ya da davet yapılamaz.</a:t>
            </a:r>
          </a:p>
          <a:p>
            <a:pPr algn="just" eaLnBrk="1" hangingPunct="1"/>
            <a:endParaRPr lang="tr-TR" sz="2800" smtClean="0"/>
          </a:p>
          <a:p>
            <a:pPr algn="just" eaLnBrk="1" hangingPunct="1">
              <a:buFont typeface="Wingdings" pitchFamily="2" charset="2"/>
              <a:buChar char="Ø"/>
            </a:pPr>
            <a:r>
              <a:rPr lang="tr-TR" sz="2800" b="1" u="sng" smtClean="0"/>
              <a:t>Ödeneği bulunmayan </a:t>
            </a:r>
            <a:r>
              <a:rPr lang="tr-TR" sz="2800" smtClean="0"/>
              <a:t>hiçbir iş için ihaleye çıkılamaz. </a:t>
            </a:r>
          </a:p>
          <a:p>
            <a:pPr algn="just" eaLnBrk="1" hangingPunct="1"/>
            <a:endParaRPr lang="tr-TR" sz="2800" smtClean="0"/>
          </a:p>
          <a:p>
            <a:pPr algn="just" eaLnBrk="1" hangingPunct="1"/>
            <a:endParaRPr lang="tr-TR" sz="2800" smtClean="0"/>
          </a:p>
        </p:txBody>
      </p:sp>
      <p:sp>
        <p:nvSpPr>
          <p:cNvPr id="4" name="3 Simge &quot;Yok&quot;"/>
          <p:cNvSpPr/>
          <p:nvPr/>
        </p:nvSpPr>
        <p:spPr>
          <a:xfrm>
            <a:off x="3143250" y="5286375"/>
            <a:ext cx="642938" cy="571500"/>
          </a:xfrm>
          <a:prstGeom prst="noSmoking">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188640"/>
            <a:ext cx="7571184" cy="792088"/>
          </a:xfrm>
        </p:spPr>
        <p:txBody>
          <a:bodyPr>
            <a:normAutofit/>
          </a:bodyPr>
          <a:lstStyle/>
          <a:p>
            <a:pPr algn="ctr"/>
            <a:r>
              <a:rPr lang="tr-TR" sz="4000" b="1" dirty="0">
                <a:latin typeface="Arial" panose="020B0604020202020204" pitchFamily="34" charset="0"/>
                <a:cs typeface="Arial" panose="020B0604020202020204" pitchFamily="34" charset="0"/>
              </a:rPr>
              <a:t>İhale süreci</a:t>
            </a:r>
          </a:p>
        </p:txBody>
      </p:sp>
      <p:sp>
        <p:nvSpPr>
          <p:cNvPr id="21506" name="Slayt Numarası Yer Tutucusu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68285DF-36B9-4687-812C-796E20494D72}" type="slidenum">
              <a:rPr lang="tr-TR" altLang="tr-TR" smtClean="0">
                <a:solidFill>
                  <a:srgbClr val="898989"/>
                </a:solidFill>
              </a:rPr>
              <a:pPr eaLnBrk="1" hangingPunct="1"/>
              <a:t>16</a:t>
            </a:fld>
            <a:endParaRPr lang="tr-TR" altLang="tr-TR" smtClean="0">
              <a:solidFill>
                <a:srgbClr val="898989"/>
              </a:solidFill>
            </a:endParaRPr>
          </a:p>
        </p:txBody>
      </p:sp>
      <p:graphicFrame>
        <p:nvGraphicFramePr>
          <p:cNvPr id="7" name="Diyagram 6"/>
          <p:cNvGraphicFramePr/>
          <p:nvPr>
            <p:extLst>
              <p:ext uri="{D42A27DB-BD31-4B8C-83A1-F6EECF244321}">
                <p14:modId xmlns:p14="http://schemas.microsoft.com/office/powerpoint/2010/main" val="2849169209"/>
              </p:ext>
            </p:extLst>
          </p:nvPr>
        </p:nvGraphicFramePr>
        <p:xfrm>
          <a:off x="1043608" y="1124744"/>
          <a:ext cx="7920880"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78008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Başlık"/>
          <p:cNvSpPr>
            <a:spLocks noGrp="1"/>
          </p:cNvSpPr>
          <p:nvPr>
            <p:ph type="title"/>
          </p:nvPr>
        </p:nvSpPr>
        <p:spPr>
          <a:xfrm>
            <a:off x="1214438" y="285750"/>
            <a:ext cx="7443787" cy="1143000"/>
          </a:xfrm>
        </p:spPr>
        <p:txBody>
          <a:bodyPr>
            <a:normAutofit fontScale="90000"/>
          </a:bodyPr>
          <a:lstStyle/>
          <a:p>
            <a:pPr algn="ctr" eaLnBrk="1" fontAlgn="auto" hangingPunct="1">
              <a:spcAft>
                <a:spcPts val="0"/>
              </a:spcAft>
              <a:defRPr/>
            </a:pPr>
            <a:r>
              <a:rPr lang="tr-TR" sz="3600" b="1" dirty="0" smtClean="0">
                <a:solidFill>
                  <a:srgbClr val="0070C0"/>
                </a:solidFill>
                <a:latin typeface="Arial Black" pitchFamily="34" charset="0"/>
              </a:rPr>
              <a:t>Teknik Şartname</a:t>
            </a:r>
            <a:r>
              <a:rPr lang="tr-TR" sz="2800" b="1" dirty="0" smtClean="0">
                <a:solidFill>
                  <a:srgbClr val="0070C0"/>
                </a:solidFill>
                <a:latin typeface="Arial Black" pitchFamily="34" charset="0"/>
              </a:rPr>
              <a:t/>
            </a:r>
            <a:br>
              <a:rPr lang="tr-TR" sz="2800" b="1" dirty="0" smtClean="0">
                <a:solidFill>
                  <a:srgbClr val="0070C0"/>
                </a:solidFill>
                <a:latin typeface="Arial Black" pitchFamily="34" charset="0"/>
              </a:rPr>
            </a:br>
            <a:r>
              <a:rPr lang="tr-TR" sz="2800" b="1" dirty="0" smtClean="0">
                <a:solidFill>
                  <a:srgbClr val="0070C0"/>
                </a:solidFill>
                <a:latin typeface="Arial" charset="0"/>
              </a:rPr>
              <a:t> Yapım 17.md; Mal 14.md; Hizmet 16.md</a:t>
            </a:r>
            <a:r>
              <a:rPr lang="tr-TR" sz="4400" b="1" dirty="0" smtClean="0">
                <a:solidFill>
                  <a:srgbClr val="0070C0"/>
                </a:solidFill>
                <a:latin typeface="Arial" charset="0"/>
              </a:rPr>
              <a:t> </a:t>
            </a:r>
            <a:endParaRPr lang="tr-TR" sz="2800" b="1" dirty="0" smtClean="0">
              <a:solidFill>
                <a:srgbClr val="0070C0"/>
              </a:solidFill>
              <a:latin typeface="Arial Black" pitchFamily="34" charset="0"/>
            </a:endParaRPr>
          </a:p>
        </p:txBody>
      </p:sp>
      <p:sp>
        <p:nvSpPr>
          <p:cNvPr id="15363" name="2 İçerik Yer Tutucusu"/>
          <p:cNvSpPr>
            <a:spLocks noGrp="1"/>
          </p:cNvSpPr>
          <p:nvPr>
            <p:ph idx="1"/>
          </p:nvPr>
        </p:nvSpPr>
        <p:spPr>
          <a:xfrm>
            <a:off x="1214438" y="1500188"/>
            <a:ext cx="7443787" cy="4929187"/>
          </a:xfrm>
        </p:spPr>
        <p:txBody>
          <a:bodyPr>
            <a:normAutofit lnSpcReduction="10000"/>
          </a:bodyPr>
          <a:lstStyle/>
          <a:p>
            <a:pPr marL="365760" indent="-283464" algn="just" eaLnBrk="1" fontAlgn="auto" hangingPunct="1">
              <a:spcAft>
                <a:spcPts val="0"/>
              </a:spcAft>
              <a:buFont typeface="Wingdings" pitchFamily="2" charset="2"/>
              <a:buChar char="Ø"/>
              <a:defRPr/>
            </a:pPr>
            <a:r>
              <a:rPr lang="tr-TR" sz="2800" dirty="0" smtClean="0"/>
              <a:t>Mal ve hizmet alımı ile yapım işlerine ilişkin ihalelerde </a:t>
            </a:r>
            <a:r>
              <a:rPr lang="tr-TR" sz="2800" b="1" u="sng" dirty="0" smtClean="0"/>
              <a:t>teknik şartname </a:t>
            </a:r>
            <a:r>
              <a:rPr lang="tr-TR" sz="2800" dirty="0" smtClean="0"/>
              <a:t>hazırlanması </a:t>
            </a:r>
            <a:r>
              <a:rPr lang="tr-TR" sz="2800" b="1" u="sng" dirty="0" smtClean="0"/>
              <a:t>zorunludur.</a:t>
            </a:r>
          </a:p>
          <a:p>
            <a:pPr marL="365760" indent="-283464" algn="just" eaLnBrk="1" fontAlgn="auto" hangingPunct="1">
              <a:spcAft>
                <a:spcPts val="0"/>
              </a:spcAft>
              <a:buFont typeface="Wingdings" pitchFamily="2" charset="2"/>
              <a:buChar char="Ø"/>
              <a:defRPr/>
            </a:pPr>
            <a:endParaRPr lang="tr-TR" sz="2800" b="1" u="sng" dirty="0" smtClean="0"/>
          </a:p>
          <a:p>
            <a:pPr marL="365760" indent="-283464" algn="just" eaLnBrk="1" fontAlgn="auto" hangingPunct="1">
              <a:spcAft>
                <a:spcPts val="0"/>
              </a:spcAft>
              <a:buFont typeface="Wingdings" pitchFamily="2" charset="2"/>
              <a:buChar char="Ø"/>
              <a:defRPr/>
            </a:pPr>
            <a:r>
              <a:rPr lang="tr-TR" sz="2800" dirty="0" smtClean="0"/>
              <a:t>Teknik şartnamede malın veya yaptırılacak </a:t>
            </a:r>
            <a:r>
              <a:rPr lang="tr-TR" sz="2800" b="1" u="sng" dirty="0" smtClean="0"/>
              <a:t>işin  teknik kriterleri ve özellikleri  </a:t>
            </a:r>
            <a:r>
              <a:rPr lang="tr-TR" sz="2800" dirty="0" smtClean="0"/>
              <a:t>gösterilir. </a:t>
            </a:r>
          </a:p>
          <a:p>
            <a:pPr marL="365760" indent="-283464" algn="just" eaLnBrk="1" fontAlgn="auto" hangingPunct="1">
              <a:spcAft>
                <a:spcPts val="0"/>
              </a:spcAft>
              <a:buFont typeface="Wingdings" pitchFamily="2" charset="2"/>
              <a:buChar char="Ø"/>
              <a:defRPr/>
            </a:pPr>
            <a:endParaRPr lang="tr-TR" sz="2800" dirty="0" smtClean="0"/>
          </a:p>
          <a:p>
            <a:pPr marL="365760" indent="-283464" algn="just" eaLnBrk="1" fontAlgn="auto" hangingPunct="1">
              <a:spcAft>
                <a:spcPts val="0"/>
              </a:spcAft>
              <a:buFont typeface="Wingdings" pitchFamily="2" charset="2"/>
              <a:buChar char="Ø"/>
              <a:defRPr/>
            </a:pPr>
            <a:r>
              <a:rPr lang="tr-TR" sz="2800" dirty="0" smtClean="0"/>
              <a:t>Teknik kriterlerin ve özelliklerin, verimliliği ve fonksiyonelliği sağlamaya yönelik olması, rekabeti engelleyici hususlar içermemesi ve fırsat eşitliğini sağlaması </a:t>
            </a:r>
            <a:r>
              <a:rPr lang="tr-TR" sz="2800" b="1" u="sng" dirty="0" smtClean="0"/>
              <a:t>zorunludur.</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Başlık"/>
          <p:cNvSpPr>
            <a:spLocks noGrp="1"/>
          </p:cNvSpPr>
          <p:nvPr>
            <p:ph type="title"/>
          </p:nvPr>
        </p:nvSpPr>
        <p:spPr>
          <a:xfrm>
            <a:off x="1214438" y="285750"/>
            <a:ext cx="7443787" cy="1143000"/>
          </a:xfrm>
        </p:spPr>
        <p:txBody>
          <a:bodyPr>
            <a:normAutofit fontScale="90000"/>
          </a:bodyPr>
          <a:lstStyle/>
          <a:p>
            <a:pPr algn="ctr" eaLnBrk="1" fontAlgn="auto" hangingPunct="1">
              <a:spcAft>
                <a:spcPts val="0"/>
              </a:spcAft>
              <a:defRPr/>
            </a:pPr>
            <a:r>
              <a:rPr lang="tr-TR" sz="3100" b="1" dirty="0" smtClean="0">
                <a:solidFill>
                  <a:srgbClr val="0070C0"/>
                </a:solidFill>
                <a:latin typeface="Arial Black" pitchFamily="34" charset="0"/>
              </a:rPr>
              <a:t>Teknik Şartname</a:t>
            </a:r>
            <a:r>
              <a:rPr lang="tr-TR" sz="2800" b="1" dirty="0" smtClean="0">
                <a:solidFill>
                  <a:srgbClr val="0070C0"/>
                </a:solidFill>
                <a:latin typeface="Arial Black" pitchFamily="34" charset="0"/>
              </a:rPr>
              <a:t/>
            </a:r>
            <a:br>
              <a:rPr lang="tr-TR" sz="2800" b="1" dirty="0" smtClean="0">
                <a:solidFill>
                  <a:srgbClr val="0070C0"/>
                </a:solidFill>
                <a:latin typeface="Arial Black" pitchFamily="34" charset="0"/>
              </a:rPr>
            </a:br>
            <a:r>
              <a:rPr lang="tr-TR" sz="2800" b="1" dirty="0" smtClean="0">
                <a:solidFill>
                  <a:srgbClr val="0070C0"/>
                </a:solidFill>
                <a:latin typeface="Arial" charset="0"/>
              </a:rPr>
              <a:t> Yapım 17.md;Mal 14.md;Hizmet 16.md</a:t>
            </a:r>
            <a:r>
              <a:rPr lang="tr-TR" sz="4400" b="1" dirty="0" smtClean="0">
                <a:solidFill>
                  <a:srgbClr val="0070C0"/>
                </a:solidFill>
                <a:latin typeface="Arial" charset="0"/>
              </a:rPr>
              <a:t> </a:t>
            </a:r>
            <a:endParaRPr lang="tr-TR" sz="2800" b="1" dirty="0" smtClean="0">
              <a:solidFill>
                <a:srgbClr val="0070C0"/>
              </a:solidFill>
              <a:latin typeface="Arial Black" pitchFamily="34" charset="0"/>
            </a:endParaRPr>
          </a:p>
        </p:txBody>
      </p:sp>
      <p:sp>
        <p:nvSpPr>
          <p:cNvPr id="15363" name="2 İçerik Yer Tutucusu"/>
          <p:cNvSpPr>
            <a:spLocks noGrp="1"/>
          </p:cNvSpPr>
          <p:nvPr>
            <p:ph idx="1"/>
          </p:nvPr>
        </p:nvSpPr>
        <p:spPr>
          <a:xfrm>
            <a:off x="1214438" y="1500188"/>
            <a:ext cx="7443787" cy="5000625"/>
          </a:xfrm>
        </p:spPr>
        <p:txBody>
          <a:bodyPr>
            <a:normAutofit fontScale="92500" lnSpcReduction="10000"/>
          </a:bodyPr>
          <a:lstStyle/>
          <a:p>
            <a:pPr marL="365760" indent="-283464" algn="just" eaLnBrk="1" fontAlgn="auto" hangingPunct="1">
              <a:spcAft>
                <a:spcPts val="0"/>
              </a:spcAft>
              <a:buFont typeface="Wingdings" pitchFamily="2" charset="2"/>
              <a:buChar char="Ø"/>
              <a:defRPr/>
            </a:pPr>
            <a:r>
              <a:rPr lang="tr-TR" dirty="0" smtClean="0"/>
              <a:t>Teknik şartnamelerde belli bir marka, model, patent, menşei, kaynak veya ürün belirtilemez ve belirli bir marka veya modele yönelik özellik ve tanımlamalara </a:t>
            </a:r>
            <a:r>
              <a:rPr lang="tr-TR" sz="3000" b="1" u="sng" dirty="0" smtClean="0"/>
              <a:t>yer verilemez</a:t>
            </a:r>
            <a:r>
              <a:rPr lang="tr-TR" dirty="0" smtClean="0"/>
              <a:t>.  </a:t>
            </a:r>
          </a:p>
          <a:p>
            <a:pPr marL="365760" indent="-283464" algn="just" eaLnBrk="1" fontAlgn="auto" hangingPunct="1">
              <a:spcAft>
                <a:spcPts val="0"/>
              </a:spcAft>
              <a:buFont typeface="Wingdings" pitchFamily="2" charset="2"/>
              <a:buChar char="Ø"/>
              <a:defRPr/>
            </a:pPr>
            <a:r>
              <a:rPr lang="tr-TR" dirty="0" smtClean="0"/>
              <a:t>Ancak, ulusal ve/veya uluslararası teknik standartların bulunmaması veya teknik özelliklerin belirlenmesinin mümkün olmaması hallerinde “</a:t>
            </a:r>
            <a:r>
              <a:rPr lang="tr-TR" sz="3000" b="1" u="sng" dirty="0" smtClean="0"/>
              <a:t>veya dengi” ifadesine yer verilmek şartıyla</a:t>
            </a:r>
            <a:r>
              <a:rPr lang="tr-TR" dirty="0" smtClean="0"/>
              <a:t> marka veya model belirtilebilir.</a:t>
            </a:r>
          </a:p>
          <a:p>
            <a:pPr marL="365760" indent="-283464" algn="just" eaLnBrk="1" fontAlgn="auto" hangingPunct="1">
              <a:spcAft>
                <a:spcPts val="0"/>
              </a:spcAft>
              <a:buFont typeface="Wingdings 2"/>
              <a:buChar char=""/>
              <a:defRPr/>
            </a:pPr>
            <a:endParaRPr lang="tr-TR" b="1" u="sng"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Başlık"/>
          <p:cNvSpPr>
            <a:spLocks noGrp="1"/>
          </p:cNvSpPr>
          <p:nvPr>
            <p:ph type="title"/>
          </p:nvPr>
        </p:nvSpPr>
        <p:spPr>
          <a:xfrm>
            <a:off x="1259632" y="274639"/>
            <a:ext cx="7598618" cy="1138137"/>
          </a:xfrm>
        </p:spPr>
        <p:txBody>
          <a:bodyPr/>
          <a:lstStyle/>
          <a:p>
            <a:pPr algn="ctr" eaLnBrk="1" fontAlgn="auto" hangingPunct="1">
              <a:spcAft>
                <a:spcPts val="0"/>
              </a:spcAft>
              <a:defRPr/>
            </a:pPr>
            <a:r>
              <a:rPr lang="tr-TR" sz="2800" b="1" dirty="0" smtClean="0">
                <a:solidFill>
                  <a:srgbClr val="0070C0"/>
                </a:solidFill>
                <a:latin typeface="Arial Black" pitchFamily="34" charset="0"/>
              </a:rPr>
              <a:t>Yaklaşık Maliyete İlişkin İlkeler</a:t>
            </a:r>
            <a:br>
              <a:rPr lang="tr-TR" sz="2800" b="1" dirty="0" smtClean="0">
                <a:solidFill>
                  <a:srgbClr val="0070C0"/>
                </a:solidFill>
                <a:latin typeface="Arial Black" pitchFamily="34" charset="0"/>
              </a:rPr>
            </a:br>
            <a:r>
              <a:rPr lang="tr-TR" sz="2200" b="1" dirty="0" smtClean="0">
                <a:solidFill>
                  <a:srgbClr val="0070C0"/>
                </a:solidFill>
                <a:latin typeface="Arial Black" pitchFamily="34" charset="0"/>
              </a:rPr>
              <a:t>Yapım 8.md; Hizmet 7.md; Mal 7.md </a:t>
            </a:r>
          </a:p>
        </p:txBody>
      </p:sp>
      <p:sp>
        <p:nvSpPr>
          <p:cNvPr id="3" name="2 İçerik Yer Tutucusu"/>
          <p:cNvSpPr>
            <a:spLocks noGrp="1"/>
          </p:cNvSpPr>
          <p:nvPr>
            <p:ph idx="1"/>
          </p:nvPr>
        </p:nvSpPr>
        <p:spPr>
          <a:xfrm>
            <a:off x="1115616" y="1412776"/>
            <a:ext cx="7632848" cy="5184576"/>
          </a:xfrm>
        </p:spPr>
        <p:txBody>
          <a:bodyPr rtlCol="0">
            <a:noAutofit/>
          </a:bodyPr>
          <a:lstStyle/>
          <a:p>
            <a:pPr marL="365760" indent="-283464" algn="just" eaLnBrk="1" fontAlgn="auto" hangingPunct="1">
              <a:spcAft>
                <a:spcPts val="0"/>
              </a:spcAft>
              <a:buFont typeface="Wingdings" pitchFamily="2" charset="2"/>
              <a:buChar char="Ø"/>
              <a:defRPr/>
            </a:pPr>
            <a:r>
              <a:rPr lang="tr-TR" sz="2400" dirty="0"/>
              <a:t>İ</a:t>
            </a:r>
            <a:r>
              <a:rPr lang="tr-TR" sz="2400" dirty="0" smtClean="0"/>
              <a:t>halesi </a:t>
            </a:r>
            <a:r>
              <a:rPr lang="tr-TR" sz="2400" dirty="0"/>
              <a:t>yapılmadan </a:t>
            </a:r>
            <a:r>
              <a:rPr lang="tr-TR" sz="2400" dirty="0" smtClean="0"/>
              <a:t>ve ilan yayımlanmadan önce tahmini alım miktarı/yapı tekniği ve fiziki miktarı esas alınarak idarece</a:t>
            </a:r>
            <a:r>
              <a:rPr lang="tr-TR" sz="2400" dirty="0"/>
              <a:t>, her türlü fiyat araştırması yapılarak katma değer vergisi hariç olmak üzere yaklaşık maliyet belirlenir ve dayanaklarıyla birlikte bir hesap cetvelinde gösterilir. Yaklaşık maliyete ihale </a:t>
            </a:r>
            <a:r>
              <a:rPr lang="tr-TR" sz="2400" dirty="0" smtClean="0"/>
              <a:t>ilânlarında </a:t>
            </a:r>
            <a:r>
              <a:rPr lang="tr-TR" sz="2400" dirty="0"/>
              <a:t>yer verilmez, isteklilere veya ihale süreci ile resmî ilişkisi olmayan diğer kişilere </a:t>
            </a:r>
            <a:r>
              <a:rPr lang="tr-TR" sz="2400" dirty="0" smtClean="0"/>
              <a:t>açıklanmaz.</a:t>
            </a:r>
          </a:p>
          <a:p>
            <a:pPr marL="365760" indent="-283464" algn="just" eaLnBrk="1" fontAlgn="auto" hangingPunct="1">
              <a:spcAft>
                <a:spcPts val="0"/>
              </a:spcAft>
              <a:buFont typeface="Wingdings" pitchFamily="2" charset="2"/>
              <a:buChar char="Ø"/>
              <a:defRPr/>
            </a:pPr>
            <a:r>
              <a:rPr lang="tr-TR" sz="2400" dirty="0" smtClean="0">
                <a:solidFill>
                  <a:prstClr val="black"/>
                </a:solidFill>
                <a:latin typeface="Calibri" panose="020F0502020204030204" pitchFamily="34" charset="0"/>
              </a:rPr>
              <a:t>Yaklaşık </a:t>
            </a:r>
            <a:r>
              <a:rPr lang="tr-TR" sz="2400" dirty="0">
                <a:solidFill>
                  <a:prstClr val="black"/>
                </a:solidFill>
                <a:latin typeface="Calibri" panose="020F0502020204030204" pitchFamily="34" charset="0"/>
              </a:rPr>
              <a:t>maliyet </a:t>
            </a:r>
            <a:r>
              <a:rPr lang="tr-TR" sz="2400" dirty="0">
                <a:solidFill>
                  <a:srgbClr val="FEB80A">
                    <a:lumMod val="75000"/>
                  </a:srgbClr>
                </a:solidFill>
                <a:effectLst>
                  <a:outerShdw blurRad="38100" dist="38100" dir="2700000" algn="tl">
                    <a:srgbClr val="000000">
                      <a:alpha val="43137"/>
                    </a:srgbClr>
                  </a:outerShdw>
                </a:effectLst>
                <a:latin typeface="Calibri" panose="020F0502020204030204" pitchFamily="34" charset="0"/>
              </a:rPr>
              <a:t>KDV hariç</a:t>
            </a:r>
            <a:r>
              <a:rPr lang="tr-TR" sz="2400" dirty="0">
                <a:solidFill>
                  <a:prstClr val="black"/>
                </a:solidFill>
                <a:latin typeface="Calibri" panose="020F0502020204030204" pitchFamily="34" charset="0"/>
              </a:rPr>
              <a:t> hesaplanır ve </a:t>
            </a:r>
            <a:r>
              <a:rPr lang="tr-TR" sz="2400" dirty="0">
                <a:solidFill>
                  <a:srgbClr val="FEB80A">
                    <a:lumMod val="75000"/>
                  </a:srgbClr>
                </a:solidFill>
                <a:effectLst>
                  <a:outerShdw blurRad="38100" dist="38100" dir="2700000" algn="tl">
                    <a:srgbClr val="000000">
                      <a:alpha val="43137"/>
                    </a:srgbClr>
                  </a:outerShdw>
                </a:effectLst>
                <a:latin typeface="Calibri" panose="020F0502020204030204" pitchFamily="34" charset="0"/>
              </a:rPr>
              <a:t>dayanakları ile birlikte bir hesap cetvelinde gösterilir</a:t>
            </a:r>
            <a:r>
              <a:rPr lang="tr-TR" sz="2400" dirty="0">
                <a:solidFill>
                  <a:prstClr val="black"/>
                </a:solidFill>
                <a:latin typeface="Calibri" panose="020F0502020204030204" pitchFamily="34" charset="0"/>
              </a:rPr>
              <a:t>. İdare, gerçek piyasa fiyatlarını yansıtmayan ve yaklaşık maliyetin hesaplanmasında hatalara sebep olabilecek fiyatları </a:t>
            </a:r>
            <a:r>
              <a:rPr lang="tr-TR" sz="2400" b="1" dirty="0">
                <a:solidFill>
                  <a:prstClr val="black"/>
                </a:solidFill>
                <a:latin typeface="Calibri" panose="020F0502020204030204" pitchFamily="34" charset="0"/>
              </a:rPr>
              <a:t>değerlendirmeye almaz</a:t>
            </a:r>
            <a:r>
              <a:rPr lang="tr-TR" sz="2400" dirty="0">
                <a:solidFill>
                  <a:prstClr val="black"/>
                </a:solidFill>
                <a:latin typeface="Calibri" panose="020F0502020204030204" pitchFamily="34" charset="0"/>
              </a:rPr>
              <a:t>.</a:t>
            </a:r>
          </a:p>
          <a:p>
            <a:pPr marL="82296" indent="0" algn="just" eaLnBrk="1" fontAlgn="auto" hangingPunct="1">
              <a:spcAft>
                <a:spcPts val="0"/>
              </a:spcAft>
              <a:buNone/>
              <a:defRPr/>
            </a:pPr>
            <a:endParaRPr lang="tr-TR" sz="24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sz="2800" b="1" dirty="0">
                <a:solidFill>
                  <a:srgbClr val="0070C0"/>
                </a:solidFill>
                <a:latin typeface="Arial Black" pitchFamily="34" charset="0"/>
              </a:rPr>
              <a:t>Yaklaşık Maliyete İlişkin İlkeler</a:t>
            </a:r>
            <a:endParaRPr lang="tr-TR" dirty="0"/>
          </a:p>
        </p:txBody>
      </p:sp>
      <p:sp>
        <p:nvSpPr>
          <p:cNvPr id="3" name="İçerik Yer Tutucusu 2"/>
          <p:cNvSpPr>
            <a:spLocks noGrp="1"/>
          </p:cNvSpPr>
          <p:nvPr>
            <p:ph idx="1"/>
          </p:nvPr>
        </p:nvSpPr>
        <p:spPr/>
        <p:txBody>
          <a:bodyPr/>
          <a:lstStyle/>
          <a:p>
            <a:pPr marL="82296" indent="0" algn="just" eaLnBrk="1" fontAlgn="auto" hangingPunct="1">
              <a:spcAft>
                <a:spcPts val="0"/>
              </a:spcAft>
              <a:buNone/>
              <a:defRPr/>
            </a:pPr>
            <a:endParaRPr lang="tr-TR" sz="2400" dirty="0"/>
          </a:p>
          <a:p>
            <a:pPr marL="365760" indent="-283464" algn="just" eaLnBrk="1" fontAlgn="auto" hangingPunct="1">
              <a:spcAft>
                <a:spcPts val="0"/>
              </a:spcAft>
              <a:buFont typeface="Wingdings" pitchFamily="2" charset="2"/>
              <a:buChar char="Ø"/>
              <a:defRPr/>
            </a:pPr>
            <a:r>
              <a:rPr lang="tr-TR" sz="2400" dirty="0"/>
              <a:t>Kısmi teklife açık ihalelerde, yaklaşık maliyet işin tamamı dikkate alınarak </a:t>
            </a:r>
            <a:r>
              <a:rPr lang="tr-TR" sz="2400" b="1" u="sng" dirty="0"/>
              <a:t>her bir kısım için ayrı ayrı olmak üzere </a:t>
            </a:r>
            <a:r>
              <a:rPr lang="tr-TR" sz="2400" dirty="0" smtClean="0"/>
              <a:t>hesaplanır.</a:t>
            </a:r>
          </a:p>
          <a:p>
            <a:pPr marL="82296" indent="0" algn="just" eaLnBrk="1" fontAlgn="auto" hangingPunct="1">
              <a:spcAft>
                <a:spcPts val="0"/>
              </a:spcAft>
              <a:buNone/>
              <a:defRPr/>
            </a:pPr>
            <a:endParaRPr lang="tr-TR" sz="2400" dirty="0" smtClean="0"/>
          </a:p>
          <a:p>
            <a:pPr marL="365760" indent="-283464" algn="just" eaLnBrk="1" fontAlgn="auto" hangingPunct="1">
              <a:spcAft>
                <a:spcPts val="0"/>
              </a:spcAft>
              <a:buFont typeface="Wingdings" pitchFamily="2" charset="2"/>
              <a:buChar char="Ø"/>
              <a:defRPr/>
            </a:pPr>
            <a:r>
              <a:rPr lang="tr-TR" dirty="0" smtClean="0">
                <a:latin typeface="Calibri" panose="020F0502020204030204" pitchFamily="34" charset="0"/>
              </a:rPr>
              <a:t> </a:t>
            </a:r>
            <a:r>
              <a:rPr lang="tr-TR" sz="2400" dirty="0" smtClean="0">
                <a:latin typeface="Calibri" panose="020F0502020204030204" pitchFamily="34" charset="0"/>
              </a:rPr>
              <a:t>İhale </a:t>
            </a:r>
            <a:r>
              <a:rPr lang="tr-TR" sz="2400" dirty="0">
                <a:latin typeface="Calibri" panose="020F0502020204030204" pitchFamily="34" charset="0"/>
              </a:rPr>
              <a:t>konusu işte kullanılacak malzeme, araç, teçhizat, makine ve ekipman gibi unsurların </a:t>
            </a:r>
            <a:r>
              <a:rPr lang="tr-TR" sz="2400" b="1" u="sng" dirty="0">
                <a:latin typeface="Calibri" panose="020F0502020204030204" pitchFamily="34" charset="0"/>
              </a:rPr>
              <a:t>idare tarafından verilmesi durumunda</a:t>
            </a:r>
            <a:r>
              <a:rPr lang="tr-TR" sz="2400" dirty="0">
                <a:latin typeface="Calibri" panose="020F0502020204030204" pitchFamily="34" charset="0"/>
              </a:rPr>
              <a:t>; yaklaşık maliyet, </a:t>
            </a:r>
            <a:r>
              <a:rPr lang="tr-TR" sz="2400"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bu unsurların bedeli hariç tutularak hesaplanır</a:t>
            </a:r>
            <a:r>
              <a:rPr lang="tr-TR" sz="2400" dirty="0">
                <a:latin typeface="Calibri" panose="020F0502020204030204" pitchFamily="34" charset="0"/>
              </a:rPr>
              <a:t>.</a:t>
            </a:r>
          </a:p>
          <a:p>
            <a:pPr marL="282575" algn="just">
              <a:lnSpc>
                <a:spcPct val="120000"/>
              </a:lnSpc>
              <a:spcBef>
                <a:spcPts val="0"/>
              </a:spcBef>
              <a:spcAft>
                <a:spcPts val="600"/>
              </a:spcAft>
              <a:buNone/>
            </a:pPr>
            <a:endParaRPr lang="tr-TR" dirty="0"/>
          </a:p>
        </p:txBody>
      </p:sp>
    </p:spTree>
    <p:extLst>
      <p:ext uri="{BB962C8B-B14F-4D97-AF65-F5344CB8AC3E}">
        <p14:creationId xmlns:p14="http://schemas.microsoft.com/office/powerpoint/2010/main" val="3856502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Başlık"/>
          <p:cNvSpPr>
            <a:spLocks noGrp="1"/>
          </p:cNvSpPr>
          <p:nvPr>
            <p:ph type="title"/>
          </p:nvPr>
        </p:nvSpPr>
        <p:spPr>
          <a:xfrm>
            <a:off x="1071563" y="214313"/>
            <a:ext cx="7729537" cy="1143000"/>
          </a:xfrm>
        </p:spPr>
        <p:txBody>
          <a:bodyPr>
            <a:normAutofit fontScale="90000"/>
          </a:bodyPr>
          <a:lstStyle/>
          <a:p>
            <a:pPr algn="ctr" eaLnBrk="1" fontAlgn="auto" hangingPunct="1">
              <a:spcAft>
                <a:spcPts val="0"/>
              </a:spcAft>
              <a:defRPr/>
            </a:pPr>
            <a:r>
              <a:rPr lang="tr-TR" sz="2800" b="1" dirty="0" smtClean="0">
                <a:solidFill>
                  <a:srgbClr val="0070C0"/>
                </a:solidFill>
                <a:latin typeface="Arial Black" pitchFamily="34" charset="0"/>
              </a:rPr>
              <a:t>Yaklaşık Maliyete İlişkin İlkeler</a:t>
            </a:r>
            <a:br>
              <a:rPr lang="tr-TR" sz="2800" b="1" dirty="0" smtClean="0">
                <a:solidFill>
                  <a:srgbClr val="0070C0"/>
                </a:solidFill>
                <a:latin typeface="Arial Black" pitchFamily="34" charset="0"/>
              </a:rPr>
            </a:br>
            <a:r>
              <a:rPr lang="tr-TR" sz="2400" b="1" dirty="0" smtClean="0">
                <a:solidFill>
                  <a:srgbClr val="0070C0"/>
                </a:solidFill>
                <a:latin typeface="Arial Black" pitchFamily="34" charset="0"/>
              </a:rPr>
              <a:t> </a:t>
            </a:r>
            <a:r>
              <a:rPr lang="tr-TR" sz="2200" b="1" dirty="0" smtClean="0">
                <a:solidFill>
                  <a:srgbClr val="0070C0"/>
                </a:solidFill>
                <a:latin typeface="Arial Black" pitchFamily="34" charset="0"/>
              </a:rPr>
              <a:t>Yapım 8.md; Hizmet 7.md; Mal 7.md; Tebliğ 16.2.4-5 </a:t>
            </a:r>
            <a:endParaRPr lang="tr-TR" sz="2200" dirty="0" smtClean="0">
              <a:solidFill>
                <a:schemeClr val="tx2">
                  <a:satMod val="130000"/>
                </a:schemeClr>
              </a:solidFill>
            </a:endParaRPr>
          </a:p>
        </p:txBody>
      </p:sp>
      <p:sp>
        <p:nvSpPr>
          <p:cNvPr id="15363" name="2 İçerik Yer Tutucusu"/>
          <p:cNvSpPr>
            <a:spLocks noGrp="1"/>
          </p:cNvSpPr>
          <p:nvPr>
            <p:ph idx="1"/>
          </p:nvPr>
        </p:nvSpPr>
        <p:spPr>
          <a:xfrm>
            <a:off x="971601" y="1268760"/>
            <a:ext cx="7886650" cy="5303490"/>
          </a:xfrm>
        </p:spPr>
        <p:txBody>
          <a:bodyPr/>
          <a:lstStyle/>
          <a:p>
            <a:pPr algn="just" eaLnBrk="1" hangingPunct="1">
              <a:buFont typeface="Wingdings" pitchFamily="2" charset="2"/>
              <a:buChar char="Ø"/>
              <a:defRPr/>
            </a:pPr>
            <a:r>
              <a:rPr lang="tr-TR" sz="2400" dirty="0" smtClean="0"/>
              <a:t>Yaklaşık maliyet teklif fiyatlarıyla birlikte bir </a:t>
            </a:r>
            <a:r>
              <a:rPr lang="tr-TR" sz="2400" u="sng" dirty="0" smtClean="0"/>
              <a:t>tutanağa </a:t>
            </a:r>
            <a:r>
              <a:rPr lang="tr-TR" sz="2400" dirty="0" smtClean="0"/>
              <a:t>bağlanarak isteklilere açıklanır. </a:t>
            </a:r>
            <a:r>
              <a:rPr lang="tr-TR" sz="2400" b="1" dirty="0" smtClean="0"/>
              <a:t>(</a:t>
            </a:r>
            <a:r>
              <a:rPr lang="tr-TR" sz="2400" b="1" u="sng" dirty="0" smtClean="0">
                <a:effectLst>
                  <a:outerShdw blurRad="38100" dist="38100" dir="2700000" algn="tl">
                    <a:srgbClr val="000000">
                      <a:alpha val="43137"/>
                    </a:srgbClr>
                  </a:outerShdw>
                </a:effectLst>
              </a:rPr>
              <a:t>teklif zarfları kontrol edildikten sonra (dış kontrol) zarflar açılmadan ve teklif fiyatları açıklanmadan)</a:t>
            </a:r>
            <a:endParaRPr lang="tr-TR" sz="2400" b="1" dirty="0" smtClean="0"/>
          </a:p>
          <a:p>
            <a:pPr algn="just" eaLnBrk="1" hangingPunct="1">
              <a:buFont typeface="Wingdings" pitchFamily="2" charset="2"/>
              <a:buChar char="Ø"/>
              <a:defRPr/>
            </a:pPr>
            <a:r>
              <a:rPr lang="tr-TR" sz="2400" b="1" dirty="0" smtClean="0"/>
              <a:t>Pazarlık usulü ile yapılan ihalede, </a:t>
            </a:r>
            <a:r>
              <a:rPr lang="tr-TR" sz="2400" dirty="0" smtClean="0"/>
              <a:t>son yazılı fiyat teklifleri ile birlikte açıklanır.</a:t>
            </a:r>
          </a:p>
          <a:p>
            <a:pPr algn="just" eaLnBrk="1" hangingPunct="1">
              <a:buFont typeface="Wingdings" pitchFamily="2" charset="2"/>
              <a:buChar char="Ø"/>
              <a:defRPr/>
            </a:pPr>
            <a:endParaRPr lang="tr-TR" sz="2400" dirty="0"/>
          </a:p>
          <a:p>
            <a:pPr algn="just" eaLnBrk="1" hangingPunct="1">
              <a:buFont typeface="Wingdings" pitchFamily="2" charset="2"/>
              <a:buChar char="Ø"/>
              <a:defRPr/>
            </a:pPr>
            <a:r>
              <a:rPr lang="tr-TR" sz="2400" dirty="0" smtClean="0"/>
              <a:t>Teknik şartname danışmanlık hizmeti alınarak hazırlatılırsa yaklaşık maliyet de bu kapsamda </a:t>
            </a:r>
            <a:r>
              <a:rPr lang="tr-TR" sz="2400" b="1" u="sng" dirty="0" smtClean="0"/>
              <a:t>hazırlattırılabilir. </a:t>
            </a:r>
            <a:r>
              <a:rPr lang="tr-TR" sz="2400" dirty="0" smtClean="0"/>
              <a:t>(</a:t>
            </a:r>
            <a:r>
              <a:rPr lang="tr-TR" sz="1900" dirty="0">
                <a:solidFill>
                  <a:srgbClr val="000000"/>
                </a:solidFill>
                <a:latin typeface="Calibri" panose="020F0502020204030204" pitchFamily="34" charset="0"/>
              </a:rPr>
              <a:t>aynı danışmanlık hizmet sunucusuna </a:t>
            </a:r>
            <a:r>
              <a:rPr lang="tr-TR" sz="2400" dirty="0" smtClean="0"/>
              <a:t>)</a:t>
            </a:r>
          </a:p>
          <a:p>
            <a:pPr algn="just" eaLnBrk="1" hangingPunct="1">
              <a:buFont typeface="Wingdings" pitchFamily="2" charset="2"/>
              <a:buChar char="Ø"/>
              <a:defRPr/>
            </a:pPr>
            <a:r>
              <a:rPr lang="tr-TR" sz="2400" dirty="0"/>
              <a:t>T</a:t>
            </a:r>
            <a:r>
              <a:rPr lang="tr-TR" sz="2400" dirty="0" smtClean="0"/>
              <a:t>eklif </a:t>
            </a:r>
            <a:r>
              <a:rPr lang="tr-TR" sz="2400" dirty="0"/>
              <a:t>zarflarının hiçbirinin </a:t>
            </a:r>
            <a:r>
              <a:rPr lang="tr-TR" sz="2400" dirty="0" smtClean="0"/>
              <a:t>Kanun’un </a:t>
            </a:r>
            <a:r>
              <a:rPr lang="tr-TR" sz="2400" dirty="0"/>
              <a:t>30 uncu maddesinin birinci fıkrasına uygun olmadığının anlaşılması halinde yaklaşık maliyet açıklanmayacaktır.</a:t>
            </a:r>
          </a:p>
          <a:p>
            <a:pPr algn="just" eaLnBrk="1" hangingPunct="1">
              <a:buFont typeface="Wingdings" pitchFamily="2" charset="2"/>
              <a:buChar char="Ø"/>
              <a:defRPr/>
            </a:pPr>
            <a:endParaRPr lang="tr-TR" sz="28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3600" dirty="0" smtClean="0"/>
              <a:t>EŞİK DEĞER (4734-8. </a:t>
            </a:r>
            <a:r>
              <a:rPr lang="tr-TR" sz="3600" dirty="0"/>
              <a:t>m</a:t>
            </a:r>
            <a:r>
              <a:rPr lang="tr-TR" sz="3600" dirty="0" smtClean="0"/>
              <a:t>.)</a:t>
            </a:r>
            <a:endParaRPr lang="tr-TR" sz="3600" dirty="0"/>
          </a:p>
        </p:txBody>
      </p:sp>
      <p:sp>
        <p:nvSpPr>
          <p:cNvPr id="3" name="İçerik Yer Tutucusu 2"/>
          <p:cNvSpPr>
            <a:spLocks noGrp="1"/>
          </p:cNvSpPr>
          <p:nvPr>
            <p:ph idx="1"/>
          </p:nvPr>
        </p:nvSpPr>
        <p:spPr/>
        <p:txBody>
          <a:bodyPr/>
          <a:lstStyle/>
          <a:p>
            <a:pPr marL="82296" indent="0" algn="just">
              <a:buNone/>
            </a:pPr>
            <a:r>
              <a:rPr lang="tr-TR" dirty="0">
                <a:latin typeface="Calibri" panose="020F0502020204030204" pitchFamily="34" charset="0"/>
              </a:rPr>
              <a:t>Kamu alımlarına yönelik gerçekleştirilen ihalelerde bir takım sınırları ve süreçleri belirleyen parasal tutarlardır.</a:t>
            </a:r>
          </a:p>
          <a:p>
            <a:pPr algn="just">
              <a:buFont typeface="Wingdings" panose="05000000000000000000" pitchFamily="2" charset="2"/>
              <a:buChar char="Ø"/>
            </a:pPr>
            <a:r>
              <a:rPr lang="tr-TR" dirty="0">
                <a:latin typeface="Calibri" panose="020F0502020204030204" pitchFamily="34" charset="0"/>
              </a:rPr>
              <a:t>Yeterlik kriterleri</a:t>
            </a:r>
          </a:p>
          <a:p>
            <a:pPr algn="just">
              <a:buFont typeface="Wingdings" panose="05000000000000000000" pitchFamily="2" charset="2"/>
              <a:buChar char="Ø"/>
            </a:pPr>
            <a:r>
              <a:rPr lang="tr-TR" dirty="0">
                <a:latin typeface="Calibri" panose="020F0502020204030204" pitchFamily="34" charset="0"/>
              </a:rPr>
              <a:t>İlan süreleri </a:t>
            </a:r>
          </a:p>
          <a:p>
            <a:pPr algn="just">
              <a:buFont typeface="Wingdings" panose="05000000000000000000" pitchFamily="2" charset="2"/>
              <a:buChar char="Ø"/>
            </a:pPr>
            <a:r>
              <a:rPr lang="tr-TR" dirty="0">
                <a:latin typeface="Calibri" panose="020F0502020204030204" pitchFamily="34" charset="0"/>
              </a:rPr>
              <a:t>Yerli isteklilere uygulanacak usuller (ihalelere sadece yerli isteklilerin katılması veya yerli istekliler lehine fiyat avantajı sağlanması)</a:t>
            </a:r>
          </a:p>
          <a:p>
            <a:endParaRPr lang="tr-TR" dirty="0"/>
          </a:p>
        </p:txBody>
      </p:sp>
    </p:spTree>
    <p:extLst>
      <p:ext uri="{BB962C8B-B14F-4D97-AF65-F5344CB8AC3E}">
        <p14:creationId xmlns:p14="http://schemas.microsoft.com/office/powerpoint/2010/main" val="4090821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Başlık"/>
          <p:cNvSpPr>
            <a:spLocks noGrp="1"/>
          </p:cNvSpPr>
          <p:nvPr>
            <p:ph type="title"/>
          </p:nvPr>
        </p:nvSpPr>
        <p:spPr>
          <a:xfrm>
            <a:off x="1357290" y="980728"/>
            <a:ext cx="7143800" cy="1090950"/>
          </a:xfrm>
          <a:solidFill>
            <a:srgbClr val="00B0F0"/>
          </a:solidFill>
          <a:extLst/>
        </p:spPr>
        <p:style>
          <a:lnRef idx="0">
            <a:schemeClr val="accent4"/>
          </a:lnRef>
          <a:fillRef idx="3">
            <a:schemeClr val="accent4"/>
          </a:fillRef>
          <a:effectRef idx="3">
            <a:schemeClr val="accent4"/>
          </a:effectRef>
          <a:fontRef idx="minor">
            <a:schemeClr val="lt1"/>
          </a:fontRef>
        </p:style>
        <p:txBody>
          <a:bodyPr rtlCol="0">
            <a:normAutofit fontScale="90000"/>
          </a:bodyPr>
          <a:lstStyle/>
          <a:p>
            <a:pPr eaLnBrk="1" fontAlgn="auto" hangingPunct="1">
              <a:spcAft>
                <a:spcPts val="0"/>
              </a:spcAft>
              <a:defRPr/>
            </a:pPr>
            <a:r>
              <a:rPr lang="tr-TR" b="1" dirty="0" smtClean="0"/>
              <a:t> </a:t>
            </a:r>
            <a:br>
              <a:rPr lang="tr-TR" b="1" dirty="0" smtClean="0"/>
            </a:br>
            <a:r>
              <a:rPr lang="tr-TR" sz="3600" dirty="0" smtClean="0"/>
              <a:t>EŞİK </a:t>
            </a:r>
            <a:r>
              <a:rPr lang="tr-TR" sz="3600" dirty="0"/>
              <a:t>DEĞERLER (4734 – </a:t>
            </a:r>
            <a:r>
              <a:rPr lang="tr-TR" sz="3600" dirty="0" smtClean="0"/>
              <a:t>8)</a:t>
            </a:r>
            <a:r>
              <a:rPr lang="tr-TR" sz="3600" dirty="0"/>
              <a:t/>
            </a:r>
            <a:br>
              <a:rPr lang="tr-TR" sz="3600" dirty="0"/>
            </a:br>
            <a:endParaRPr lang="tr-TR" sz="4000" dirty="0"/>
          </a:p>
        </p:txBody>
      </p:sp>
      <p:sp>
        <p:nvSpPr>
          <p:cNvPr id="21506" name="Slayt Numarası Yer Tutucusu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68285DF-36B9-4687-812C-796E20494D72}" type="slidenum">
              <a:rPr lang="tr-TR" altLang="tr-TR" smtClean="0">
                <a:solidFill>
                  <a:srgbClr val="898989"/>
                </a:solidFill>
              </a:rPr>
              <a:pPr eaLnBrk="1" hangingPunct="1"/>
              <a:t>23</a:t>
            </a:fld>
            <a:endParaRPr lang="tr-TR" altLang="tr-TR" smtClean="0">
              <a:solidFill>
                <a:srgbClr val="898989"/>
              </a:solidFill>
            </a:endParaRPr>
          </a:p>
        </p:txBody>
      </p:sp>
      <p:graphicFrame>
        <p:nvGraphicFramePr>
          <p:cNvPr id="5" name="5 Tablo"/>
          <p:cNvGraphicFramePr>
            <a:graphicFrameLocks noGrp="1"/>
          </p:cNvGraphicFramePr>
          <p:nvPr>
            <p:extLst>
              <p:ext uri="{D42A27DB-BD31-4B8C-83A1-F6EECF244321}">
                <p14:modId xmlns:p14="http://schemas.microsoft.com/office/powerpoint/2010/main" val="3095962869"/>
              </p:ext>
            </p:extLst>
          </p:nvPr>
        </p:nvGraphicFramePr>
        <p:xfrm>
          <a:off x="1285875" y="928688"/>
          <a:ext cx="7286625" cy="3999602"/>
        </p:xfrm>
        <a:graphic>
          <a:graphicData uri="http://schemas.openxmlformats.org/drawingml/2006/table">
            <a:tbl>
              <a:tblPr>
                <a:effectLst>
                  <a:innerShdw blurRad="114300">
                    <a:prstClr val="black"/>
                  </a:innerShdw>
                </a:effectLst>
              </a:tblPr>
              <a:tblGrid>
                <a:gridCol w="1989981">
                  <a:extLst>
                    <a:ext uri="{9D8B030D-6E8A-4147-A177-3AD203B41FA5}">
                      <a16:colId xmlns:a16="http://schemas.microsoft.com/office/drawing/2014/main" val="20000"/>
                    </a:ext>
                  </a:extLst>
                </a:gridCol>
                <a:gridCol w="3392185">
                  <a:extLst>
                    <a:ext uri="{9D8B030D-6E8A-4147-A177-3AD203B41FA5}">
                      <a16:colId xmlns:a16="http://schemas.microsoft.com/office/drawing/2014/main" val="20001"/>
                    </a:ext>
                  </a:extLst>
                </a:gridCol>
                <a:gridCol w="1904459">
                  <a:extLst>
                    <a:ext uri="{9D8B030D-6E8A-4147-A177-3AD203B41FA5}">
                      <a16:colId xmlns:a16="http://schemas.microsoft.com/office/drawing/2014/main" val="20002"/>
                    </a:ext>
                  </a:extLst>
                </a:gridCol>
              </a:tblGrid>
              <a:tr h="1228491">
                <a:tc gridSpan="3">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tr-TR" sz="2400" b="0" i="0" u="none" strike="noStrike" dirty="0">
                          <a:solidFill>
                            <a:srgbClr val="000000"/>
                          </a:solidFill>
                          <a:latin typeface="Calibri" panose="020F0502020204030204" pitchFamily="34" charset="0"/>
                        </a:rPr>
                        <a:t> </a:t>
                      </a:r>
                      <a:endParaRPr lang="tr-TR" sz="2400" b="0" i="0" u="none" strike="noStrike" dirty="0" smtClean="0">
                        <a:solidFill>
                          <a:srgbClr val="000000"/>
                        </a:solidFill>
                        <a:latin typeface="Calibri" panose="020F0502020204030204" pitchFamily="34" charset="0"/>
                      </a:endParaRPr>
                    </a:p>
                    <a:p>
                      <a:pPr marL="0" marR="0" indent="0" algn="ctr" defTabSz="914400" rtl="0" eaLnBrk="1" fontAlgn="b" latinLnBrk="0" hangingPunct="1">
                        <a:lnSpc>
                          <a:spcPct val="100000"/>
                        </a:lnSpc>
                        <a:spcBef>
                          <a:spcPts val="0"/>
                        </a:spcBef>
                        <a:spcAft>
                          <a:spcPts val="0"/>
                        </a:spcAft>
                        <a:buClrTx/>
                        <a:buSzTx/>
                        <a:buFontTx/>
                        <a:buNone/>
                        <a:tabLst/>
                        <a:defRPr/>
                      </a:pPr>
                      <a:r>
                        <a:rPr lang="tr-TR" sz="3200" b="1" dirty="0" smtClean="0">
                          <a:solidFill>
                            <a:srgbClr val="000000"/>
                          </a:solidFill>
                          <a:effectLst>
                            <a:outerShdw blurRad="38100" dist="38100" dir="2700000" algn="tl">
                              <a:srgbClr val="000000">
                                <a:alpha val="43137"/>
                              </a:srgbClr>
                            </a:outerShdw>
                          </a:effectLst>
                          <a:latin typeface="Calibri" panose="020F0502020204030204" pitchFamily="34" charset="0"/>
                        </a:rPr>
                        <a:t>Eşik değerler </a:t>
                      </a:r>
                      <a:r>
                        <a:rPr lang="tr-TR" sz="3200" i="1" dirty="0" smtClean="0">
                          <a:solidFill>
                            <a:srgbClr val="000000"/>
                          </a:solidFill>
                          <a:latin typeface="Calibri" panose="020F0502020204030204" pitchFamily="34" charset="0"/>
                        </a:rPr>
                        <a:t>(4734 madde 8)</a:t>
                      </a:r>
                      <a:r>
                        <a:rPr lang="tr-TR" sz="3200" b="0" i="0" u="none" strike="noStrike" dirty="0">
                          <a:solidFill>
                            <a:srgbClr val="000000"/>
                          </a:solidFill>
                          <a:latin typeface="Calibri" panose="020F0502020204030204" pitchFamily="34" charset="0"/>
                        </a:rPr>
                        <a:t> </a:t>
                      </a:r>
                    </a:p>
                    <a:p>
                      <a:pPr algn="l" fontAlgn="b"/>
                      <a:r>
                        <a:rPr lang="tr-TR" sz="2400" b="0" i="0" u="none" strike="noStrike" dirty="0">
                          <a:solidFill>
                            <a:srgbClr val="000000"/>
                          </a:solidFill>
                          <a:latin typeface="Calibri" panose="020F0502020204030204" pitchFamily="34" charset="0"/>
                        </a:rPr>
                        <a:t> </a:t>
                      </a:r>
                    </a:p>
                  </a:txBody>
                  <a:tcPr marL="9525" marR="9525" marT="952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9000">
                          <a:srgbClr val="DB6B2C"/>
                        </a:gs>
                        <a:gs pos="36000">
                          <a:schemeClr val="accent2">
                            <a:lumMod val="60000"/>
                            <a:lumOff val="40000"/>
                          </a:schemeClr>
                        </a:gs>
                        <a:gs pos="0">
                          <a:schemeClr val="accent2">
                            <a:lumMod val="75000"/>
                          </a:schemeClr>
                        </a:gs>
                        <a:gs pos="100000">
                          <a:schemeClr val="accent2">
                            <a:lumMod val="20000"/>
                            <a:lumOff val="80000"/>
                          </a:schemeClr>
                        </a:gs>
                        <a:gs pos="100000">
                          <a:srgbClr val="D1C39F"/>
                        </a:gs>
                      </a:gsLst>
                      <a:lin ang="5400000" scaled="0"/>
                    </a:gradFill>
                  </a:tcPr>
                </a:tc>
                <a:tc hMerge="1">
                  <a:txBody>
                    <a:bodyPr/>
                    <a:lstStyle/>
                    <a:p>
                      <a:pPr algn="l" fontAlgn="b"/>
                      <a:endParaRPr lang="tr-TR" sz="2400" b="0" i="0" u="none" strike="noStrike" dirty="0">
                        <a:solidFill>
                          <a:srgbClr val="000000"/>
                        </a:solidFill>
                        <a:latin typeface="Calibri"/>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b"/>
                      <a:endParaRPr lang="tr-TR" sz="2400" b="0" i="0" u="none" strike="noStrike" dirty="0">
                        <a:solidFill>
                          <a:srgbClr val="000000"/>
                        </a:solidFill>
                        <a:latin typeface="Calibri"/>
                      </a:endParaRP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05426">
                <a:tc>
                  <a:txBody>
                    <a:bodyPr/>
                    <a:lstStyle/>
                    <a:p>
                      <a:pPr algn="ctr" fontAlgn="b"/>
                      <a:r>
                        <a:rPr lang="tr-TR" sz="2000" b="1" i="0" u="none" strike="noStrike" dirty="0" smtClean="0">
                          <a:solidFill>
                            <a:srgbClr val="000000"/>
                          </a:solidFill>
                          <a:latin typeface="Calibri" panose="020F0502020204030204" pitchFamily="34" charset="0"/>
                        </a:rPr>
                        <a:t>Alım</a:t>
                      </a:r>
                      <a:r>
                        <a:rPr lang="tr-TR" sz="2000" b="1" i="0" u="none" strike="noStrike" baseline="0" dirty="0" smtClean="0">
                          <a:solidFill>
                            <a:srgbClr val="000000"/>
                          </a:solidFill>
                          <a:latin typeface="Calibri" panose="020F0502020204030204" pitchFamily="34" charset="0"/>
                        </a:rPr>
                        <a:t> Konusu</a:t>
                      </a:r>
                    </a:p>
                    <a:p>
                      <a:pPr algn="ctr" fontAlgn="b"/>
                      <a:endParaRPr lang="tr-TR" sz="2000" b="1" i="0" u="none" strike="noStrike" dirty="0">
                        <a:solidFill>
                          <a:srgbClr val="000000"/>
                        </a:solidFill>
                        <a:latin typeface="Calibri" panose="020F0502020204030204" pitchFamily="34" charset="0"/>
                      </a:endParaRPr>
                    </a:p>
                  </a:txBody>
                  <a:tcPr marL="9525" marR="9525" marT="952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tr-TR" sz="2000" b="1" i="0" u="none" strike="noStrike" dirty="0" smtClean="0">
                          <a:solidFill>
                            <a:srgbClr val="000000"/>
                          </a:solidFill>
                          <a:latin typeface="Calibri" panose="020F0502020204030204" pitchFamily="34" charset="0"/>
                        </a:rPr>
                        <a:t>Bütçe tertibi</a:t>
                      </a:r>
                    </a:p>
                    <a:p>
                      <a:pPr algn="ctr" fontAlgn="b"/>
                      <a:endParaRPr lang="tr-TR" sz="2000" b="1" i="0" u="none" strike="noStrike" dirty="0">
                        <a:solidFill>
                          <a:srgbClr val="000000"/>
                        </a:solidFill>
                        <a:latin typeface="Calibri" panose="020F0502020204030204" pitchFamily="34" charset="0"/>
                      </a:endParaRP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tr-TR" sz="2000" b="1" i="0" u="none" strike="noStrike" dirty="0" smtClean="0">
                          <a:solidFill>
                            <a:srgbClr val="000000"/>
                          </a:solidFill>
                          <a:latin typeface="Calibri" panose="020F0502020204030204" pitchFamily="34" charset="0"/>
                        </a:rPr>
                        <a:t>Eşik değer</a:t>
                      </a:r>
                    </a:p>
                    <a:p>
                      <a:pPr algn="ctr" fontAlgn="b"/>
                      <a:r>
                        <a:rPr lang="tr-TR" sz="2000" b="0" i="1" u="none" strike="noStrike" dirty="0" smtClean="0">
                          <a:solidFill>
                            <a:srgbClr val="000000"/>
                          </a:solidFill>
                          <a:latin typeface="Calibri" panose="020F0502020204030204" pitchFamily="34" charset="0"/>
                        </a:rPr>
                        <a:t>(2019 yılı için)</a:t>
                      </a:r>
                      <a:endParaRPr lang="tr-TR" sz="2000" b="0" i="1" u="none" strike="noStrike" dirty="0">
                        <a:solidFill>
                          <a:srgbClr val="000000"/>
                        </a:solidFill>
                        <a:latin typeface="Calibri" panose="020F0502020204030204" pitchFamily="34" charset="0"/>
                      </a:endParaRPr>
                    </a:p>
                  </a:txBody>
                  <a:tcPr marL="9525" marR="9525" marT="95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1"/>
                  </a:ext>
                </a:extLst>
              </a:tr>
              <a:tr h="566163">
                <a:tc rowSpan="2">
                  <a:txBody>
                    <a:bodyPr/>
                    <a:lstStyle/>
                    <a:p>
                      <a:pPr algn="ctr" fontAlgn="b"/>
                      <a:r>
                        <a:rPr lang="tr-TR" sz="2000" b="0" i="0" u="none" strike="noStrike" dirty="0">
                          <a:solidFill>
                            <a:srgbClr val="000000"/>
                          </a:solidFill>
                          <a:latin typeface="Calibri" panose="020F0502020204030204" pitchFamily="34" charset="0"/>
                        </a:rPr>
                        <a:t> </a:t>
                      </a:r>
                      <a:r>
                        <a:rPr lang="tr-TR" sz="2000" dirty="0" smtClean="0">
                          <a:solidFill>
                            <a:srgbClr val="000000"/>
                          </a:solidFill>
                          <a:latin typeface="Calibri" panose="020F0502020204030204" pitchFamily="34" charset="0"/>
                        </a:rPr>
                        <a:t>1) Mal ve Hizmet </a:t>
                      </a:r>
                    </a:p>
                    <a:p>
                      <a:pPr algn="ctr" fontAlgn="b"/>
                      <a:endParaRPr lang="tr-TR" sz="2000" b="0" i="0" u="none" strike="noStrike" dirty="0">
                        <a:solidFill>
                          <a:srgbClr val="000000"/>
                        </a:solidFill>
                        <a:latin typeface="Calibri" panose="020F0502020204030204" pitchFamily="34" charset="0"/>
                      </a:endParaRPr>
                    </a:p>
                  </a:txBody>
                  <a:tcPr marL="9525" marR="9525" marT="952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b"/>
                      <a:r>
                        <a:rPr lang="tr-TR" sz="2000" b="0" i="0" u="none" strike="noStrike" dirty="0">
                          <a:solidFill>
                            <a:srgbClr val="000000"/>
                          </a:solidFill>
                          <a:latin typeface="Calibri" panose="020F0502020204030204" pitchFamily="34" charset="0"/>
                        </a:rPr>
                        <a:t> </a:t>
                      </a:r>
                      <a:r>
                        <a:rPr lang="tr-TR" sz="2000" dirty="0" smtClean="0">
                          <a:latin typeface="Calibri" panose="020F0502020204030204" pitchFamily="34" charset="0"/>
                        </a:rPr>
                        <a:t> </a:t>
                      </a:r>
                      <a:r>
                        <a:rPr lang="tr-TR" sz="2000" dirty="0" smtClean="0">
                          <a:solidFill>
                            <a:srgbClr val="000000"/>
                          </a:solidFill>
                          <a:latin typeface="Calibri" panose="020F0502020204030204" pitchFamily="34" charset="0"/>
                        </a:rPr>
                        <a:t>a) Genel Bütçeli İdareler </a:t>
                      </a:r>
                    </a:p>
                    <a:p>
                      <a:pPr algn="l" fontAlgn="b"/>
                      <a:endParaRPr lang="tr-TR" sz="2000" b="0" i="0" u="none" strike="noStrike" dirty="0">
                        <a:solidFill>
                          <a:srgbClr val="000000"/>
                        </a:solidFill>
                        <a:latin typeface="Calibri" panose="020F0502020204030204" pitchFamily="34" charset="0"/>
                      </a:endParaRPr>
                    </a:p>
                  </a:txBody>
                  <a:tcPr marL="9525" marR="9525"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indent="0" algn="ctr" fontAlgn="b">
                        <a:buFont typeface="Arial" panose="020B0604020202020204" pitchFamily="34" charset="0"/>
                        <a:buNone/>
                      </a:pPr>
                      <a:r>
                        <a:rPr lang="tr-TR" sz="2000" b="1" i="0" u="none" strike="noStrike" dirty="0" smtClean="0">
                          <a:solidFill>
                            <a:srgbClr val="000000"/>
                          </a:solidFill>
                          <a:latin typeface="Calibri" panose="020F0502020204030204" pitchFamily="34" charset="0"/>
                        </a:rPr>
                        <a:t>1.656.600 TL</a:t>
                      </a:r>
                      <a:endParaRPr lang="tr-TR" sz="2000" b="0" i="0" u="none" strike="noStrike" dirty="0">
                        <a:solidFill>
                          <a:srgbClr val="000000"/>
                        </a:solidFill>
                        <a:latin typeface="Calibri" panose="020F0502020204030204" pitchFamily="34" charset="0"/>
                      </a:endParaRPr>
                    </a:p>
                  </a:txBody>
                  <a:tcPr marL="9525" marR="9525" marT="95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2"/>
                  </a:ext>
                </a:extLst>
              </a:tr>
              <a:tr h="705426">
                <a:tc vMerge="1">
                  <a:txBody>
                    <a:bodyPr/>
                    <a:lstStyle/>
                    <a:p>
                      <a:pPr algn="l" fontAlgn="b"/>
                      <a:endParaRPr lang="tr-TR" sz="2000" b="0" i="0" u="none" strike="noStrike" dirty="0">
                        <a:solidFill>
                          <a:srgbClr val="000000"/>
                        </a:solidFill>
                        <a:latin typeface="Calibri"/>
                      </a:endParaRPr>
                    </a:p>
                  </a:txBody>
                  <a:tcPr marL="9525" marR="9525" marT="95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b"/>
                      <a:r>
                        <a:rPr lang="tr-TR" sz="2000" b="0" i="0" u="none" strike="noStrike" dirty="0">
                          <a:solidFill>
                            <a:srgbClr val="000000"/>
                          </a:solidFill>
                          <a:latin typeface="Calibri" panose="020F0502020204030204" pitchFamily="34" charset="0"/>
                        </a:rPr>
                        <a:t> </a:t>
                      </a:r>
                      <a:r>
                        <a:rPr lang="tr-TR" sz="2000" dirty="0" smtClean="0">
                          <a:solidFill>
                            <a:srgbClr val="000000"/>
                          </a:solidFill>
                          <a:latin typeface="Calibri" panose="020F0502020204030204" pitchFamily="34" charset="0"/>
                        </a:rPr>
                        <a:t> b)  Diğer İdareler</a:t>
                      </a:r>
                      <a:r>
                        <a:rPr lang="tr-TR" sz="2000" dirty="0" smtClean="0">
                          <a:latin typeface="Calibri" panose="020F0502020204030204" pitchFamily="34" charset="0"/>
                        </a:rPr>
                        <a:t> </a:t>
                      </a:r>
                    </a:p>
                    <a:p>
                      <a:pPr algn="l" fontAlgn="b"/>
                      <a:endParaRPr lang="tr-TR" sz="2000" b="0" i="0" u="none" strike="noStrike" dirty="0">
                        <a:solidFill>
                          <a:srgbClr val="000000"/>
                        </a:solidFill>
                        <a:latin typeface="Calibri" panose="020F0502020204030204" pitchFamily="34" charset="0"/>
                      </a:endParaRPr>
                    </a:p>
                  </a:txBody>
                  <a:tcPr marL="9525" marR="9525"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tr-TR" sz="2000" b="0" i="0" u="none" strike="noStrike" dirty="0">
                          <a:solidFill>
                            <a:srgbClr val="000000"/>
                          </a:solidFill>
                          <a:latin typeface="Calibri" panose="020F0502020204030204" pitchFamily="34" charset="0"/>
                        </a:rPr>
                        <a:t> </a:t>
                      </a:r>
                      <a:r>
                        <a:rPr kumimoji="0" lang="tr-TR" sz="1800" b="1" kern="1200" dirty="0" smtClean="0">
                          <a:solidFill>
                            <a:schemeClr val="tx1"/>
                          </a:solidFill>
                          <a:effectLst/>
                          <a:latin typeface="+mn-lt"/>
                          <a:ea typeface="+mn-ea"/>
                          <a:cs typeface="+mn-cs"/>
                        </a:rPr>
                        <a:t>2.761.007 TL</a:t>
                      </a:r>
                      <a:endParaRPr lang="tr-TR" sz="2000" dirty="0" smtClean="0">
                        <a:latin typeface="Calibri" panose="020F0502020204030204" pitchFamily="34" charset="0"/>
                      </a:endParaRPr>
                    </a:p>
                    <a:p>
                      <a:pPr algn="ctr" fontAlgn="b"/>
                      <a:endParaRPr lang="tr-TR" sz="2000" b="0" i="0" u="none" strike="noStrike" dirty="0">
                        <a:solidFill>
                          <a:srgbClr val="000000"/>
                        </a:solidFill>
                        <a:latin typeface="Calibri" panose="020F0502020204030204" pitchFamily="34" charset="0"/>
                      </a:endParaRPr>
                    </a:p>
                  </a:txBody>
                  <a:tcPr marL="9525" marR="9525" marT="95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3"/>
                  </a:ext>
                </a:extLst>
              </a:tr>
              <a:tr h="740904">
                <a:tc>
                  <a:txBody>
                    <a:bodyPr/>
                    <a:lstStyle/>
                    <a:p>
                      <a:pPr algn="ctr" fontAlgn="b"/>
                      <a:r>
                        <a:rPr lang="tr-TR" sz="2000" b="0" i="0" u="none" strike="noStrike" dirty="0">
                          <a:solidFill>
                            <a:srgbClr val="000000"/>
                          </a:solidFill>
                          <a:latin typeface="Calibri" panose="020F0502020204030204" pitchFamily="34" charset="0"/>
                        </a:rPr>
                        <a:t> </a:t>
                      </a:r>
                      <a:r>
                        <a:rPr lang="tr-TR" sz="2000" dirty="0" smtClean="0">
                          <a:solidFill>
                            <a:srgbClr val="000000"/>
                          </a:solidFill>
                          <a:latin typeface="Calibri" panose="020F0502020204030204" pitchFamily="34" charset="0"/>
                        </a:rPr>
                        <a:t>2) Yapım İşleri</a:t>
                      </a:r>
                    </a:p>
                    <a:p>
                      <a:pPr algn="ctr" fontAlgn="b"/>
                      <a:endParaRPr lang="tr-TR" sz="2000" b="0" i="0" u="none" strike="noStrike" dirty="0">
                        <a:solidFill>
                          <a:srgbClr val="000000"/>
                        </a:solidFill>
                        <a:latin typeface="Calibri" panose="020F0502020204030204" pitchFamily="34" charset="0"/>
                      </a:endParaRPr>
                    </a:p>
                  </a:txBody>
                  <a:tcPr marL="9525" marR="9525" marT="952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l" fontAlgn="b"/>
                      <a:r>
                        <a:rPr lang="tr-TR" sz="2000" b="0" i="0" u="none" strike="noStrike" dirty="0">
                          <a:solidFill>
                            <a:srgbClr val="000000"/>
                          </a:solidFill>
                          <a:latin typeface="Calibri" panose="020F0502020204030204" pitchFamily="34" charset="0"/>
                        </a:rPr>
                        <a:t> </a:t>
                      </a:r>
                      <a:r>
                        <a:rPr lang="tr-TR" sz="2000" b="0" i="0" u="none" strike="noStrike" dirty="0" smtClean="0">
                          <a:solidFill>
                            <a:srgbClr val="000000"/>
                          </a:solidFill>
                          <a:latin typeface="Calibri" panose="020F0502020204030204" pitchFamily="34" charset="0"/>
                        </a:rPr>
                        <a:t> c) </a:t>
                      </a:r>
                      <a:r>
                        <a:rPr lang="tr-TR" sz="2000" dirty="0" smtClean="0">
                          <a:solidFill>
                            <a:srgbClr val="000000"/>
                          </a:solidFill>
                          <a:latin typeface="Calibri" panose="020F0502020204030204" pitchFamily="34" charset="0"/>
                        </a:rPr>
                        <a:t>4734 kapsamındaki idareler</a:t>
                      </a:r>
                    </a:p>
                    <a:p>
                      <a:pPr algn="l" fontAlgn="b"/>
                      <a:endParaRPr lang="tr-TR" sz="2000" b="0" i="0" u="none" strike="noStrike" dirty="0">
                        <a:solidFill>
                          <a:srgbClr val="000000"/>
                        </a:solidFill>
                        <a:latin typeface="Calibri" panose="020F0502020204030204" pitchFamily="34" charset="0"/>
                      </a:endParaRPr>
                    </a:p>
                  </a:txBody>
                  <a:tcPr marL="9525" marR="9525" marT="9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tr-TR" sz="2000" b="0" i="0" u="none" strike="noStrike" dirty="0" smtClean="0">
                          <a:solidFill>
                            <a:srgbClr val="000000"/>
                          </a:solidFill>
                          <a:latin typeface="Calibri" panose="020F0502020204030204" pitchFamily="34" charset="0"/>
                        </a:rPr>
                        <a:t>  </a:t>
                      </a:r>
                      <a:r>
                        <a:rPr kumimoji="0" lang="tr-TR" sz="1800" b="1" kern="1200" dirty="0" smtClean="0">
                          <a:solidFill>
                            <a:schemeClr val="tx1"/>
                          </a:solidFill>
                          <a:effectLst/>
                          <a:latin typeface="+mn-lt"/>
                          <a:ea typeface="+mn-ea"/>
                          <a:cs typeface="+mn-cs"/>
                        </a:rPr>
                        <a:t>60.742.537 TL</a:t>
                      </a:r>
                      <a:r>
                        <a:rPr lang="tr-TR" sz="2000" dirty="0" smtClean="0">
                          <a:solidFill>
                            <a:srgbClr val="000000"/>
                          </a:solidFill>
                          <a:latin typeface="Calibri" panose="020F0502020204030204" pitchFamily="34" charset="0"/>
                        </a:rPr>
                        <a:t> </a:t>
                      </a:r>
                    </a:p>
                    <a:p>
                      <a:pPr algn="ctr" fontAlgn="b"/>
                      <a:endParaRPr lang="tr-TR" sz="2000" b="0" i="0" u="none" strike="noStrike" dirty="0">
                        <a:solidFill>
                          <a:srgbClr val="000000"/>
                        </a:solidFill>
                        <a:latin typeface="Calibri" panose="020F0502020204030204" pitchFamily="34" charset="0"/>
                      </a:endParaRPr>
                    </a:p>
                  </a:txBody>
                  <a:tcPr marL="9525" marR="9525" marT="95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335438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2500" b="1" dirty="0" smtClean="0">
                <a:solidFill>
                  <a:srgbClr val="0070C0"/>
                </a:solidFill>
                <a:latin typeface="Arial Black" pitchFamily="34" charset="0"/>
              </a:rPr>
              <a:t>Alım Usulünün Belirlenmesi</a:t>
            </a:r>
          </a:p>
        </p:txBody>
      </p:sp>
      <p:sp>
        <p:nvSpPr>
          <p:cNvPr id="3" name="2 İçerik Yer Tutucusu"/>
          <p:cNvSpPr>
            <a:spLocks noGrp="1"/>
          </p:cNvSpPr>
          <p:nvPr>
            <p:ph idx="1"/>
          </p:nvPr>
        </p:nvSpPr>
        <p:spPr>
          <a:xfrm>
            <a:off x="1115616" y="1340768"/>
            <a:ext cx="7818834" cy="4907632"/>
          </a:xfrm>
        </p:spPr>
        <p:txBody>
          <a:bodyPr/>
          <a:lstStyle/>
          <a:p>
            <a:r>
              <a:rPr lang="tr-TR" dirty="0" smtClean="0"/>
              <a:t>Alım usulleri:</a:t>
            </a:r>
          </a:p>
          <a:p>
            <a:pPr lvl="1"/>
            <a:r>
              <a:rPr lang="tr-TR" dirty="0" smtClean="0"/>
              <a:t>İstisna kapsamında alım </a:t>
            </a:r>
            <a:r>
              <a:rPr lang="tr-TR" sz="2400" dirty="0" smtClean="0"/>
              <a:t>(Kanun’un 3. maddesi ve diğer kanunların ilgili istisna hükümleri)</a:t>
            </a:r>
          </a:p>
          <a:p>
            <a:pPr lvl="1"/>
            <a:r>
              <a:rPr lang="tr-TR" dirty="0" smtClean="0"/>
              <a:t>Kanun kapsamında alım</a:t>
            </a:r>
          </a:p>
          <a:p>
            <a:pPr lvl="2"/>
            <a:r>
              <a:rPr lang="tr-TR" dirty="0" smtClean="0"/>
              <a:t>1-İhale yoluyla alım</a:t>
            </a:r>
          </a:p>
          <a:p>
            <a:pPr lvl="3"/>
            <a:r>
              <a:rPr lang="tr-TR" dirty="0" smtClean="0"/>
              <a:t>Açık ihale</a:t>
            </a:r>
          </a:p>
          <a:p>
            <a:pPr lvl="3"/>
            <a:r>
              <a:rPr lang="tr-TR" dirty="0" smtClean="0"/>
              <a:t>Belli istekliler arasında ihale </a:t>
            </a:r>
          </a:p>
          <a:p>
            <a:pPr lvl="3"/>
            <a:r>
              <a:rPr lang="tr-TR" dirty="0" smtClean="0"/>
              <a:t>Pazarlık</a:t>
            </a:r>
          </a:p>
          <a:p>
            <a:pPr lvl="3"/>
            <a:r>
              <a:rPr lang="tr-TR" dirty="0" smtClean="0"/>
              <a:t>Çerçeve anlaşma</a:t>
            </a:r>
          </a:p>
          <a:p>
            <a:pPr lvl="2"/>
            <a:r>
              <a:rPr lang="tr-TR" dirty="0" smtClean="0"/>
              <a:t>2-Doğrudan temin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b="1" dirty="0">
                <a:solidFill>
                  <a:schemeClr val="tx1"/>
                </a:solidFill>
                <a:latin typeface="Arial" panose="020B0604020202020204" pitchFamily="34" charset="0"/>
                <a:cs typeface="Arial" panose="020B0604020202020204" pitchFamily="34" charset="0"/>
              </a:rPr>
              <a:t>İHALE USULÜNÜN TESPİTİ</a:t>
            </a:r>
            <a:endParaRPr lang="tr-TR" sz="4000" dirty="0">
              <a:solidFill>
                <a:schemeClr val="tx1"/>
              </a:solidFill>
            </a:endParaRPr>
          </a:p>
        </p:txBody>
      </p:sp>
      <p:sp>
        <p:nvSpPr>
          <p:cNvPr id="4" name="Slayt Numarası Yer Tutucusu 3"/>
          <p:cNvSpPr>
            <a:spLocks noGrp="1"/>
          </p:cNvSpPr>
          <p:nvPr>
            <p:ph type="sldNum" sz="quarter" idx="12"/>
          </p:nvPr>
        </p:nvSpPr>
        <p:spPr/>
        <p:txBody>
          <a:bodyPr/>
          <a:lstStyle/>
          <a:p>
            <a:pPr>
              <a:defRPr/>
            </a:pPr>
            <a:fld id="{5DDB875D-3A22-4669-8FB2-E7AFCD840C2C}" type="slidenum">
              <a:rPr lang="tr-TR" smtClean="0"/>
              <a:pPr>
                <a:defRPr/>
              </a:pPr>
              <a:t>25</a:t>
            </a:fld>
            <a:endParaRPr lang="tr-TR"/>
          </a:p>
        </p:txBody>
      </p:sp>
      <p:graphicFrame>
        <p:nvGraphicFramePr>
          <p:cNvPr id="5" name="3 İçerik Yer Tutucusu"/>
          <p:cNvGraphicFramePr>
            <a:graphicFrameLocks/>
          </p:cNvGraphicFramePr>
          <p:nvPr>
            <p:extLst>
              <p:ext uri="{D42A27DB-BD31-4B8C-83A1-F6EECF244321}">
                <p14:modId xmlns:p14="http://schemas.microsoft.com/office/powerpoint/2010/main" val="3142716451"/>
              </p:ext>
            </p:extLst>
          </p:nvPr>
        </p:nvGraphicFramePr>
        <p:xfrm>
          <a:off x="1187624" y="1268760"/>
          <a:ext cx="7704856" cy="5303520"/>
        </p:xfrm>
        <a:graphic>
          <a:graphicData uri="http://schemas.openxmlformats.org/drawingml/2006/table">
            <a:tbl>
              <a:tblPr firstRow="1" bandRow="1">
                <a:tableStyleId>{10A1B5D5-9B99-4C35-A422-299274C87663}</a:tableStyleId>
              </a:tblPr>
              <a:tblGrid>
                <a:gridCol w="3470377">
                  <a:extLst>
                    <a:ext uri="{9D8B030D-6E8A-4147-A177-3AD203B41FA5}">
                      <a16:colId xmlns:a16="http://schemas.microsoft.com/office/drawing/2014/main" val="20000"/>
                    </a:ext>
                  </a:extLst>
                </a:gridCol>
                <a:gridCol w="4234479">
                  <a:extLst>
                    <a:ext uri="{9D8B030D-6E8A-4147-A177-3AD203B41FA5}">
                      <a16:colId xmlns:a16="http://schemas.microsoft.com/office/drawing/2014/main" val="20001"/>
                    </a:ext>
                  </a:extLst>
                </a:gridCol>
              </a:tblGrid>
              <a:tr h="350719">
                <a:tc>
                  <a:txBody>
                    <a:bodyPr/>
                    <a:lstStyle/>
                    <a:p>
                      <a:pPr algn="ctr"/>
                      <a:r>
                        <a:rPr lang="tr-TR" dirty="0" smtClean="0">
                          <a:latin typeface="Calibri" panose="020F0502020204030204" pitchFamily="34" charset="0"/>
                        </a:rPr>
                        <a:t>Açık İhale Usulü</a:t>
                      </a:r>
                      <a:endParaRPr lang="tr-TR" dirty="0">
                        <a:solidFill>
                          <a:srgbClr val="FF0000"/>
                        </a:solidFill>
                        <a:latin typeface="Calibri" panose="020F0502020204030204" pitchFamily="34" charset="0"/>
                      </a:endParaRPr>
                    </a:p>
                  </a:txBody>
                  <a:tcPr/>
                </a:tc>
                <a:tc>
                  <a:txBody>
                    <a:bodyPr/>
                    <a:lstStyle/>
                    <a:p>
                      <a:pPr algn="ctr"/>
                      <a:r>
                        <a:rPr kumimoji="0" lang="tr-TR" sz="1800" kern="1200" dirty="0" smtClean="0">
                          <a:latin typeface="Calibri" panose="020F0502020204030204" pitchFamily="34" charset="0"/>
                        </a:rPr>
                        <a:t>Belli İstekliler Arasında İhale Usulü</a:t>
                      </a:r>
                      <a:endParaRPr lang="tr-TR" dirty="0">
                        <a:solidFill>
                          <a:srgbClr val="FF0000"/>
                        </a:solidFill>
                        <a:latin typeface="Calibri" panose="020F0502020204030204" pitchFamily="34" charset="0"/>
                      </a:endParaRPr>
                    </a:p>
                  </a:txBody>
                  <a:tcPr/>
                </a:tc>
                <a:extLst>
                  <a:ext uri="{0D108BD9-81ED-4DB2-BD59-A6C34878D82A}">
                    <a16:rowId xmlns:a16="http://schemas.microsoft.com/office/drawing/2014/main" val="10000"/>
                  </a:ext>
                </a:extLst>
              </a:tr>
              <a:tr h="1643095">
                <a:tc>
                  <a:txBody>
                    <a:bodyPr/>
                    <a:lstStyle/>
                    <a:p>
                      <a:pPr algn="just"/>
                      <a:r>
                        <a:rPr lang="tr-TR" dirty="0" smtClean="0">
                          <a:latin typeface="Calibri" panose="020F0502020204030204" pitchFamily="34" charset="0"/>
                        </a:rPr>
                        <a:t>Bütün ihaleler </a:t>
                      </a:r>
                      <a:r>
                        <a:rPr lang="tr-TR" baseline="0" dirty="0" smtClean="0">
                          <a:latin typeface="Calibri" panose="020F0502020204030204" pitchFamily="34" charset="0"/>
                        </a:rPr>
                        <a:t>için uygulanabilir. </a:t>
                      </a:r>
                      <a:endParaRPr lang="tr-TR" dirty="0">
                        <a:solidFill>
                          <a:schemeClr val="tx2"/>
                        </a:solidFill>
                        <a:latin typeface="Calibri" panose="020F0502020204030204" pitchFamily="34" charset="0"/>
                      </a:endParaRPr>
                    </a:p>
                  </a:txBody>
                  <a:tcPr/>
                </a:tc>
                <a:tc>
                  <a:txBody>
                    <a:bodyPr/>
                    <a:lstStyle/>
                    <a:p>
                      <a:pPr marL="342900" marR="0" indent="-342900" algn="just" defTabSz="914400" rtl="0" eaLnBrk="1" fontAlgn="auto" latinLnBrk="0" hangingPunct="1">
                        <a:lnSpc>
                          <a:spcPct val="100000"/>
                        </a:lnSpc>
                        <a:spcBef>
                          <a:spcPts val="0"/>
                        </a:spcBef>
                        <a:spcAft>
                          <a:spcPts val="0"/>
                        </a:spcAft>
                        <a:buClrTx/>
                        <a:buSzTx/>
                        <a:buFontTx/>
                        <a:buAutoNum type="arabicParenR"/>
                        <a:tabLst/>
                        <a:defRPr/>
                      </a:pPr>
                      <a:r>
                        <a:rPr kumimoji="0" lang="tr-TR" sz="1800" kern="1200" dirty="0" smtClean="0">
                          <a:latin typeface="Calibri" panose="020F0502020204030204" pitchFamily="34" charset="0"/>
                        </a:rPr>
                        <a:t>İşin özelliğinin uzmanlık ve/veya ileri teknoloji gerektirmesi nedeniyle açık ihale usulünün uygulanamadığı işler</a:t>
                      </a:r>
                      <a:r>
                        <a:rPr kumimoji="0" lang="tr-TR" sz="1800" kern="1200" baseline="0" dirty="0" smtClean="0">
                          <a:latin typeface="Calibri" panose="020F0502020204030204" pitchFamily="34" charset="0"/>
                        </a:rPr>
                        <a:t> ile,</a:t>
                      </a:r>
                      <a:r>
                        <a:rPr kumimoji="0" lang="tr-TR" sz="1800" kern="1200" dirty="0" smtClean="0">
                          <a:latin typeface="Calibri" panose="020F0502020204030204" pitchFamily="34" charset="0"/>
                        </a:rPr>
                        <a:t> </a:t>
                      </a:r>
                    </a:p>
                    <a:p>
                      <a:pPr marL="342900" marR="0" indent="-342900" algn="just" defTabSz="914400" rtl="0" eaLnBrk="1" fontAlgn="auto" latinLnBrk="0" hangingPunct="1">
                        <a:lnSpc>
                          <a:spcPct val="100000"/>
                        </a:lnSpc>
                        <a:spcBef>
                          <a:spcPts val="0"/>
                        </a:spcBef>
                        <a:spcAft>
                          <a:spcPts val="0"/>
                        </a:spcAft>
                        <a:buClrTx/>
                        <a:buSzTx/>
                        <a:buFontTx/>
                        <a:buAutoNum type="arabicParenR"/>
                        <a:tabLst/>
                        <a:defRPr/>
                      </a:pPr>
                      <a:r>
                        <a:rPr kumimoji="0" lang="tr-TR" sz="1800" kern="1200" dirty="0" smtClean="0">
                          <a:latin typeface="Calibri" panose="020F0502020204030204" pitchFamily="34" charset="0"/>
                        </a:rPr>
                        <a:t>Yaklaşık maliyeti eşik değerin yarısını aşan yapım işi ihaleleri bu usulle yapılabilir.</a:t>
                      </a:r>
                      <a:endParaRPr lang="tr-TR" dirty="0">
                        <a:solidFill>
                          <a:schemeClr val="tx2"/>
                        </a:solidFill>
                        <a:latin typeface="Calibri" panose="020F0502020204030204" pitchFamily="34" charset="0"/>
                      </a:endParaRPr>
                    </a:p>
                  </a:txBody>
                  <a:tcPr/>
                </a:tc>
                <a:extLst>
                  <a:ext uri="{0D108BD9-81ED-4DB2-BD59-A6C34878D82A}">
                    <a16:rowId xmlns:a16="http://schemas.microsoft.com/office/drawing/2014/main" val="10001"/>
                  </a:ext>
                </a:extLst>
              </a:tr>
              <a:tr h="1643095">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dirty="0" smtClean="0">
                          <a:latin typeface="Calibri" panose="020F0502020204030204" pitchFamily="34" charset="0"/>
                        </a:rPr>
                        <a:t>Bütün isteklilerin teklif verebildiği bir usuldür.</a:t>
                      </a:r>
                    </a:p>
                    <a:p>
                      <a:pPr algn="just"/>
                      <a:endParaRPr lang="tr-TR" dirty="0">
                        <a:solidFill>
                          <a:schemeClr val="tx2"/>
                        </a:solidFill>
                        <a:latin typeface="Calibri" panose="020F0502020204030204" pitchFamily="34" charset="0"/>
                      </a:endParaRPr>
                    </a:p>
                  </a:txBody>
                  <a:tcPr/>
                </a:tc>
                <a:tc>
                  <a:txBody>
                    <a:bodyPr/>
                    <a:lstStyle/>
                    <a:p>
                      <a:pPr algn="just"/>
                      <a:r>
                        <a:rPr lang="tr-TR" dirty="0" smtClean="0">
                          <a:latin typeface="Calibri" panose="020F0502020204030204" pitchFamily="34" charset="0"/>
                        </a:rPr>
                        <a:t>İdarece</a:t>
                      </a:r>
                      <a:r>
                        <a:rPr lang="tr-TR" baseline="0" dirty="0" smtClean="0">
                          <a:latin typeface="Calibri" panose="020F0502020204030204" pitchFamily="34" charset="0"/>
                        </a:rPr>
                        <a:t> yapılacak ön değerlendirme sonucunda idarece davet edilen kişilerin teklif verebildiği bir usuldür. Bu usulde idareler, yeterlik kriterlerini karşılayan adayların tamamını veya kısa listeye girebilen adayların tamamını davet eder.</a:t>
                      </a:r>
                      <a:endParaRPr lang="tr-TR" dirty="0">
                        <a:solidFill>
                          <a:schemeClr val="tx2"/>
                        </a:solidFill>
                        <a:latin typeface="Calibri" panose="020F0502020204030204" pitchFamily="34" charset="0"/>
                      </a:endParaRPr>
                    </a:p>
                  </a:txBody>
                  <a:tcPr/>
                </a:tc>
                <a:extLst>
                  <a:ext uri="{0D108BD9-81ED-4DB2-BD59-A6C34878D82A}">
                    <a16:rowId xmlns:a16="http://schemas.microsoft.com/office/drawing/2014/main" val="10002"/>
                  </a:ext>
                </a:extLst>
              </a:tr>
              <a:tr h="138365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dirty="0" smtClean="0">
                          <a:latin typeface="Calibri" panose="020F0502020204030204" pitchFamily="34" charset="0"/>
                        </a:rPr>
                        <a:t>Asgari teklif sayısı yoktur. Tek bir isteklinin ihaleye katılması halinde dahi idarenin uygun bulması şartıyla ihale sonuçlandırılabilir.</a:t>
                      </a:r>
                    </a:p>
                    <a:p>
                      <a:pPr algn="just"/>
                      <a:endParaRPr lang="tr-TR" dirty="0">
                        <a:solidFill>
                          <a:schemeClr val="tx2"/>
                        </a:solidFill>
                        <a:latin typeface="Calibri" panose="020F0502020204030204" pitchFamily="34" charset="0"/>
                      </a:endParaRPr>
                    </a:p>
                  </a:txBody>
                  <a:tcPr/>
                </a:tc>
                <a:tc>
                  <a:txBody>
                    <a:bodyPr/>
                    <a:lstStyle/>
                    <a:p>
                      <a:pPr algn="just"/>
                      <a:r>
                        <a:rPr kumimoji="0" lang="tr-TR" sz="1800" kern="1200" dirty="0" smtClean="0">
                          <a:latin typeface="Calibri" panose="020F0502020204030204" pitchFamily="34" charset="0"/>
                        </a:rPr>
                        <a:t>İhaleye davet edilebilecek aday sayısının </a:t>
                      </a:r>
                      <a:r>
                        <a:rPr kumimoji="0" lang="tr-TR" sz="1800" u="sng" kern="1200" dirty="0" smtClean="0">
                          <a:latin typeface="Calibri" panose="020F0502020204030204" pitchFamily="34" charset="0"/>
                        </a:rPr>
                        <a:t>beşten az olması </a:t>
                      </a:r>
                      <a:r>
                        <a:rPr kumimoji="0" lang="tr-TR" sz="1800" kern="1200" dirty="0" smtClean="0">
                          <a:latin typeface="Calibri" panose="020F0502020204030204" pitchFamily="34" charset="0"/>
                        </a:rPr>
                        <a:t>veya teklif veren istekli sayısının </a:t>
                      </a:r>
                      <a:r>
                        <a:rPr kumimoji="0" lang="tr-TR" sz="1800" u="sng" kern="1200" dirty="0" smtClean="0">
                          <a:latin typeface="Calibri" panose="020F0502020204030204" pitchFamily="34" charset="0"/>
                        </a:rPr>
                        <a:t>üçten az olması </a:t>
                      </a:r>
                      <a:r>
                        <a:rPr kumimoji="0" lang="tr-TR" sz="1800" kern="1200" dirty="0" smtClean="0">
                          <a:latin typeface="Calibri" panose="020F0502020204030204" pitchFamily="34" charset="0"/>
                        </a:rPr>
                        <a:t>halinde ihale iptal edilir.</a:t>
                      </a:r>
                      <a:endParaRPr lang="tr-TR" dirty="0">
                        <a:solidFill>
                          <a:schemeClr val="tx2"/>
                        </a:solidFill>
                        <a:latin typeface="Calibri" panose="020F0502020204030204" pitchFamily="34" charset="0"/>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82776937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03648" y="116632"/>
            <a:ext cx="7498080" cy="850106"/>
          </a:xfrm>
        </p:spPr>
        <p:txBody>
          <a:bodyPr>
            <a:normAutofit/>
          </a:bodyPr>
          <a:lstStyle/>
          <a:p>
            <a:pPr algn="ctr"/>
            <a:r>
              <a:rPr lang="tr-TR" sz="4000" b="1" dirty="0" smtClean="0">
                <a:latin typeface="Arial" panose="020B0604020202020204" pitchFamily="34" charset="0"/>
                <a:cs typeface="Arial" panose="020B0604020202020204" pitchFamily="34" charset="0"/>
              </a:rPr>
              <a:t>PAZARLIK USULÜ</a:t>
            </a:r>
            <a:endParaRPr lang="tr-TR" sz="4000" b="1" dirty="0">
              <a:latin typeface="Arial" panose="020B0604020202020204" pitchFamily="34" charset="0"/>
              <a:cs typeface="Arial" panose="020B0604020202020204" pitchFamily="34" charset="0"/>
            </a:endParaRPr>
          </a:p>
        </p:txBody>
      </p:sp>
      <p:sp>
        <p:nvSpPr>
          <p:cNvPr id="4" name="Slayt Numarası Yer Tutucusu 3"/>
          <p:cNvSpPr>
            <a:spLocks noGrp="1"/>
          </p:cNvSpPr>
          <p:nvPr>
            <p:ph type="sldNum" sz="quarter" idx="12"/>
          </p:nvPr>
        </p:nvSpPr>
        <p:spPr/>
        <p:txBody>
          <a:bodyPr/>
          <a:lstStyle/>
          <a:p>
            <a:pPr>
              <a:defRPr/>
            </a:pPr>
            <a:fld id="{5DDB875D-3A22-4669-8FB2-E7AFCD840C2C}" type="slidenum">
              <a:rPr lang="tr-TR" smtClean="0"/>
              <a:pPr>
                <a:defRPr/>
              </a:pPr>
              <a:t>26</a:t>
            </a:fld>
            <a:endParaRPr lang="tr-TR"/>
          </a:p>
        </p:txBody>
      </p:sp>
      <p:pic>
        <p:nvPicPr>
          <p:cNvPr id="5" name="Picture 8"/>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1720" y="2945616"/>
            <a:ext cx="5688632" cy="37398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Metin kutusu 5"/>
          <p:cNvSpPr txBox="1">
            <a:spLocks noChangeArrowheads="1"/>
          </p:cNvSpPr>
          <p:nvPr/>
        </p:nvSpPr>
        <p:spPr bwMode="auto">
          <a:xfrm>
            <a:off x="1187624" y="980728"/>
            <a:ext cx="75596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800100" indent="-34290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marL="0" indent="0" algn="just" eaLnBrk="1" hangingPunct="1">
              <a:spcBef>
                <a:spcPct val="0"/>
              </a:spcBef>
              <a:buClrTx/>
              <a:buSzTx/>
              <a:buNone/>
            </a:pPr>
            <a:r>
              <a:rPr lang="tr-TR" altLang="tr-TR" sz="2400" u="sng" dirty="0" smtClean="0">
                <a:latin typeface="Calibri" panose="020F0502020204030204" pitchFamily="34" charset="0"/>
              </a:rPr>
              <a:t>K</a:t>
            </a:r>
            <a:r>
              <a:rPr lang="tr-TR" altLang="tr-TR" sz="2400" u="sng" dirty="0">
                <a:latin typeface="Calibri" panose="020F0502020204030204" pitchFamily="34" charset="0"/>
              </a:rPr>
              <a:t>anun’da belirtilen hallerde </a:t>
            </a:r>
            <a:r>
              <a:rPr lang="tr-TR" altLang="tr-TR" sz="2400" dirty="0">
                <a:latin typeface="Calibri" panose="020F0502020204030204" pitchFamily="34" charset="0"/>
              </a:rPr>
              <a:t>kullanılabilen, </a:t>
            </a:r>
            <a:r>
              <a:rPr lang="tr-TR" altLang="tr-TR" sz="2400" dirty="0" smtClean="0">
                <a:latin typeface="Calibri" panose="020F0502020204030204" pitchFamily="34" charset="0"/>
              </a:rPr>
              <a:t>ihale </a:t>
            </a:r>
            <a:r>
              <a:rPr lang="tr-TR" altLang="tr-TR" sz="2400" dirty="0">
                <a:latin typeface="Calibri" panose="020F0502020204030204" pitchFamily="34" charset="0"/>
              </a:rPr>
              <a:t>sürecinin </a:t>
            </a:r>
            <a:r>
              <a:rPr lang="tr-TR" altLang="tr-TR" sz="2400"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iki aşamalı</a:t>
            </a:r>
            <a:r>
              <a:rPr lang="tr-TR" altLang="tr-TR" sz="2400" dirty="0">
                <a:latin typeface="Calibri" panose="020F0502020204030204" pitchFamily="34" charset="0"/>
              </a:rPr>
              <a:t> olarak </a:t>
            </a:r>
            <a:r>
              <a:rPr lang="tr-TR" altLang="tr-TR" sz="2400" dirty="0" smtClean="0">
                <a:latin typeface="Calibri" panose="020F0502020204030204" pitchFamily="34" charset="0"/>
              </a:rPr>
              <a:t>gerçekleştirildiği, </a:t>
            </a:r>
          </a:p>
          <a:p>
            <a:pPr marL="0" indent="0" algn="just" eaLnBrk="1" hangingPunct="1">
              <a:spcBef>
                <a:spcPct val="0"/>
              </a:spcBef>
              <a:buClrTx/>
              <a:buSzTx/>
              <a:buNone/>
            </a:pPr>
            <a:r>
              <a:rPr lang="tr-TR" altLang="tr-TR" sz="2400" dirty="0">
                <a:latin typeface="Calibri" panose="020F0502020204030204" pitchFamily="34" charset="0"/>
              </a:rPr>
              <a:t>	</a:t>
            </a:r>
            <a:r>
              <a:rPr lang="tr-TR" altLang="tr-TR" sz="2400" dirty="0" smtClean="0">
                <a:latin typeface="Calibri" panose="020F0502020204030204" pitchFamily="34" charset="0"/>
              </a:rPr>
              <a:t>İdarenin</a:t>
            </a:r>
            <a:r>
              <a:rPr lang="tr-TR" altLang="tr-TR" sz="2400" dirty="0">
                <a:latin typeface="Calibri" panose="020F0502020204030204" pitchFamily="34" charset="0"/>
              </a:rPr>
              <a:t>;</a:t>
            </a:r>
          </a:p>
          <a:p>
            <a:pPr lvl="1" algn="just" eaLnBrk="1" hangingPunct="1">
              <a:spcBef>
                <a:spcPct val="0"/>
              </a:spcBef>
              <a:buClrTx/>
              <a:buSzTx/>
              <a:buFont typeface="Wingdings" panose="05000000000000000000" pitchFamily="2" charset="2"/>
              <a:buChar char="Ø"/>
            </a:pPr>
            <a:r>
              <a:rPr lang="tr-TR" altLang="tr-TR" dirty="0">
                <a:latin typeface="Calibri" panose="020F0502020204030204" pitchFamily="34" charset="0"/>
              </a:rPr>
              <a:t>Teknik detayları, </a:t>
            </a:r>
          </a:p>
          <a:p>
            <a:pPr lvl="1" algn="just" eaLnBrk="1" hangingPunct="1">
              <a:spcBef>
                <a:spcPct val="0"/>
              </a:spcBef>
              <a:buClrTx/>
              <a:buSzTx/>
              <a:buFont typeface="Wingdings" panose="05000000000000000000" pitchFamily="2" charset="2"/>
              <a:buChar char="Ø"/>
            </a:pPr>
            <a:r>
              <a:rPr lang="tr-TR" altLang="tr-TR" dirty="0">
                <a:latin typeface="Calibri" panose="020F0502020204030204" pitchFamily="34" charset="0"/>
              </a:rPr>
              <a:t>Gerçekleştirme yöntemlerini </a:t>
            </a:r>
          </a:p>
          <a:p>
            <a:pPr lvl="1" algn="just" eaLnBrk="1" hangingPunct="1">
              <a:spcBef>
                <a:spcPct val="0"/>
              </a:spcBef>
              <a:buClrTx/>
              <a:buSzTx/>
              <a:buFont typeface="Wingdings" panose="05000000000000000000" pitchFamily="2" charset="2"/>
              <a:buChar char="Ø"/>
            </a:pPr>
            <a:r>
              <a:rPr lang="tr-TR" altLang="tr-TR" dirty="0">
                <a:latin typeface="Calibri" panose="020F0502020204030204" pitchFamily="34" charset="0"/>
              </a:rPr>
              <a:t>Belli hallerde fiyatı isteklilerle görüştüğü usuldür. </a:t>
            </a:r>
          </a:p>
        </p:txBody>
      </p:sp>
    </p:spTree>
    <p:extLst>
      <p:ext uri="{BB962C8B-B14F-4D97-AF65-F5344CB8AC3E}">
        <p14:creationId xmlns:p14="http://schemas.microsoft.com/office/powerpoint/2010/main" val="30750365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03648" y="188640"/>
            <a:ext cx="7498080" cy="778098"/>
          </a:xfrm>
        </p:spPr>
        <p:txBody>
          <a:bodyPr/>
          <a:lstStyle/>
          <a:p>
            <a:pPr algn="ctr"/>
            <a:r>
              <a:rPr lang="tr-TR" sz="4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PAZARLIK</a:t>
            </a:r>
            <a:r>
              <a:rPr lang="tr-TR" sz="4400" b="1" dirty="0">
                <a:effectLst>
                  <a:outerShdw blurRad="38100" dist="38100" dir="2700000" algn="tl" rotWithShape="0">
                    <a:srgbClr val="000000">
                      <a:alpha val="43137"/>
                    </a:srgbClr>
                  </a:outerShdw>
                </a:effectLst>
                <a:latin typeface="Arial" panose="020B0604020202020204" pitchFamily="34" charset="0"/>
                <a:cs typeface="Arial" panose="020B0604020202020204" pitchFamily="34" charset="0"/>
              </a:rPr>
              <a:t> USULÜ</a:t>
            </a:r>
            <a:endParaRPr lang="tr-TR" dirty="0">
              <a:effectLst>
                <a:outerShdw blurRad="38100" dist="38100" dir="2700000" algn="tl" rotWithShape="0">
                  <a:srgbClr val="000000">
                    <a:alpha val="43137"/>
                  </a:srgbClr>
                </a:outerShdw>
              </a:effectLst>
            </a:endParaRPr>
          </a:p>
        </p:txBody>
      </p:sp>
      <p:sp>
        <p:nvSpPr>
          <p:cNvPr id="3" name="İçerik Yer Tutucusu 2"/>
          <p:cNvSpPr>
            <a:spLocks noGrp="1"/>
          </p:cNvSpPr>
          <p:nvPr>
            <p:ph idx="1"/>
          </p:nvPr>
        </p:nvSpPr>
        <p:spPr>
          <a:xfrm>
            <a:off x="1115616" y="980728"/>
            <a:ext cx="7818072" cy="5328592"/>
          </a:xfrm>
        </p:spPr>
        <p:txBody>
          <a:bodyPr>
            <a:noAutofit/>
          </a:bodyPr>
          <a:lstStyle/>
          <a:p>
            <a:pPr marL="82296" indent="0" algn="just">
              <a:buNone/>
            </a:pPr>
            <a:r>
              <a:rPr lang="tr-TR" sz="2000" dirty="0">
                <a:solidFill>
                  <a:srgbClr val="0070C0"/>
                </a:solidFill>
                <a:latin typeface="Calibri" panose="020F0502020204030204" pitchFamily="34" charset="0"/>
              </a:rPr>
              <a:t>a) Açık ihale usulü veya belli istekliler arasında ihale usulü ile yapılan ihale sonucunda </a:t>
            </a:r>
            <a:r>
              <a:rPr lang="tr-TR" sz="2000" b="1" dirty="0">
                <a:solidFill>
                  <a:srgbClr val="0070C0"/>
                </a:solidFill>
                <a:latin typeface="Calibri" panose="020F0502020204030204" pitchFamily="34" charset="0"/>
              </a:rPr>
              <a:t>teklif çıkmaması</a:t>
            </a:r>
            <a:r>
              <a:rPr lang="tr-TR" sz="2000" dirty="0">
                <a:solidFill>
                  <a:srgbClr val="0070C0"/>
                </a:solidFill>
                <a:latin typeface="Calibri" panose="020F0502020204030204" pitchFamily="34" charset="0"/>
              </a:rPr>
              <a:t>.</a:t>
            </a:r>
          </a:p>
          <a:p>
            <a:pPr marL="82296" indent="0" algn="just">
              <a:buNone/>
            </a:pPr>
            <a:r>
              <a:rPr lang="tr-TR" sz="2000" dirty="0" smtClean="0">
                <a:solidFill>
                  <a:srgbClr val="C00000"/>
                </a:solidFill>
                <a:latin typeface="Calibri" panose="020F0502020204030204" pitchFamily="34" charset="0"/>
              </a:rPr>
              <a:t>b</a:t>
            </a:r>
            <a:r>
              <a:rPr lang="tr-TR" sz="2000" dirty="0">
                <a:solidFill>
                  <a:srgbClr val="C00000"/>
                </a:solidFill>
                <a:latin typeface="Calibri" panose="020F0502020204030204" pitchFamily="34" charset="0"/>
              </a:rPr>
              <a:t>) Doğal afetler, salgın hastalıklar, can veya mal kaybı tehlikesi gibi ani ve beklenmeyen veya </a:t>
            </a:r>
            <a:r>
              <a:rPr lang="tr-TR" sz="2000" dirty="0" smtClean="0">
                <a:solidFill>
                  <a:srgbClr val="C00000"/>
                </a:solidFill>
                <a:latin typeface="Calibri" panose="020F0502020204030204" pitchFamily="34" charset="0"/>
              </a:rPr>
              <a:t>yapım </a:t>
            </a:r>
            <a:r>
              <a:rPr lang="tr-TR" sz="2000" dirty="0">
                <a:solidFill>
                  <a:srgbClr val="C00000"/>
                </a:solidFill>
                <a:latin typeface="Calibri" panose="020F0502020204030204" pitchFamily="34" charset="0"/>
              </a:rPr>
              <a:t>tekniği açısından özellik arz eden veya yapı veya can ve mal güvenliğinin sağlanması açısından ivedilikle yapılması gerekliliği idarece belirlenen hallerde veyahut idare tarafından önceden öngörülemeyen olayların ortaya çıkması üzerine ihalenin ivedi olarak yapılmasının zorunlu olması.(</a:t>
            </a:r>
            <a:r>
              <a:rPr lang="tr-TR" sz="2000" dirty="0" smtClean="0">
                <a:solidFill>
                  <a:srgbClr val="C00000"/>
                </a:solidFill>
                <a:latin typeface="Calibri" panose="020F0502020204030204" pitchFamily="34" charset="0"/>
              </a:rPr>
              <a:t>ilansız, en az 3 istekli).</a:t>
            </a:r>
            <a:r>
              <a:rPr lang="tr-TR" sz="2000" dirty="0">
                <a:solidFill>
                  <a:srgbClr val="C00000"/>
                </a:solidFill>
                <a:latin typeface="Calibri" panose="020F0502020204030204" pitchFamily="34" charset="0"/>
              </a:rPr>
              <a:t>          </a:t>
            </a:r>
          </a:p>
          <a:p>
            <a:pPr marL="82296" indent="0" algn="just">
              <a:buNone/>
            </a:pPr>
            <a:r>
              <a:rPr lang="tr-TR" sz="2000" dirty="0">
                <a:solidFill>
                  <a:srgbClr val="C00000"/>
                </a:solidFill>
                <a:latin typeface="Calibri" panose="020F0502020204030204" pitchFamily="34" charset="0"/>
              </a:rPr>
              <a:t>c) </a:t>
            </a:r>
            <a:r>
              <a:rPr lang="tr-TR" sz="2000" u="sng" dirty="0">
                <a:solidFill>
                  <a:srgbClr val="C00000"/>
                </a:solidFill>
                <a:latin typeface="Calibri" panose="020F0502020204030204" pitchFamily="34" charset="0"/>
              </a:rPr>
              <a:t>Savunma</a:t>
            </a:r>
            <a:r>
              <a:rPr lang="tr-TR" sz="2000" dirty="0">
                <a:solidFill>
                  <a:srgbClr val="C00000"/>
                </a:solidFill>
                <a:latin typeface="Calibri" panose="020F0502020204030204" pitchFamily="34" charset="0"/>
              </a:rPr>
              <a:t> ve </a:t>
            </a:r>
            <a:r>
              <a:rPr lang="tr-TR" sz="2000" u="sng" dirty="0">
                <a:solidFill>
                  <a:srgbClr val="C00000"/>
                </a:solidFill>
                <a:latin typeface="Calibri" panose="020F0502020204030204" pitchFamily="34" charset="0"/>
              </a:rPr>
              <a:t>güvenlikle</a:t>
            </a:r>
            <a:r>
              <a:rPr lang="tr-TR" sz="2000" dirty="0">
                <a:solidFill>
                  <a:srgbClr val="C00000"/>
                </a:solidFill>
                <a:latin typeface="Calibri" panose="020F0502020204030204" pitchFamily="34" charset="0"/>
              </a:rPr>
              <a:t> ilgili özel durumların ortaya çıkması üzerine ihalenin </a:t>
            </a:r>
            <a:r>
              <a:rPr lang="tr-TR" sz="2000" b="1" dirty="0">
                <a:solidFill>
                  <a:srgbClr val="C00000"/>
                </a:solidFill>
                <a:latin typeface="Calibri" panose="020F0502020204030204" pitchFamily="34" charset="0"/>
              </a:rPr>
              <a:t>ivedi</a:t>
            </a:r>
            <a:r>
              <a:rPr lang="tr-TR" sz="2000" dirty="0">
                <a:solidFill>
                  <a:srgbClr val="C00000"/>
                </a:solidFill>
                <a:latin typeface="Calibri" panose="020F0502020204030204" pitchFamily="34" charset="0"/>
              </a:rPr>
              <a:t> olarak yapılmasının zorunlu olması (ilansız, en az 3 istekli). </a:t>
            </a:r>
          </a:p>
          <a:p>
            <a:pPr marL="82296" indent="0" algn="just">
              <a:buNone/>
            </a:pPr>
            <a:r>
              <a:rPr lang="tr-TR" sz="2000" dirty="0" smtClean="0">
                <a:solidFill>
                  <a:srgbClr val="0070C0"/>
                </a:solidFill>
                <a:latin typeface="Calibri" panose="020F0502020204030204" pitchFamily="34" charset="0"/>
              </a:rPr>
              <a:t>d</a:t>
            </a:r>
            <a:r>
              <a:rPr lang="tr-TR" sz="2000" dirty="0">
                <a:solidFill>
                  <a:srgbClr val="0070C0"/>
                </a:solidFill>
                <a:latin typeface="Calibri" panose="020F0502020204030204" pitchFamily="34" charset="0"/>
              </a:rPr>
              <a:t>) İhalenin, </a:t>
            </a:r>
            <a:r>
              <a:rPr lang="tr-TR" sz="2000" b="1" dirty="0">
                <a:solidFill>
                  <a:srgbClr val="0070C0"/>
                </a:solidFill>
                <a:latin typeface="Calibri" panose="020F0502020204030204" pitchFamily="34" charset="0"/>
              </a:rPr>
              <a:t>araştırma</a:t>
            </a:r>
            <a:r>
              <a:rPr lang="tr-TR" sz="2000" dirty="0">
                <a:solidFill>
                  <a:srgbClr val="0070C0"/>
                </a:solidFill>
                <a:latin typeface="Calibri" panose="020F0502020204030204" pitchFamily="34" charset="0"/>
              </a:rPr>
              <a:t> ve </a:t>
            </a:r>
            <a:r>
              <a:rPr lang="tr-TR" sz="2000" b="1" dirty="0">
                <a:solidFill>
                  <a:srgbClr val="0070C0"/>
                </a:solidFill>
                <a:latin typeface="Calibri" panose="020F0502020204030204" pitchFamily="34" charset="0"/>
              </a:rPr>
              <a:t>geliştirme</a:t>
            </a:r>
            <a:r>
              <a:rPr lang="tr-TR" sz="2000" dirty="0">
                <a:solidFill>
                  <a:srgbClr val="0070C0"/>
                </a:solidFill>
                <a:latin typeface="Calibri" panose="020F0502020204030204" pitchFamily="34" charset="0"/>
              </a:rPr>
              <a:t> </a:t>
            </a:r>
            <a:r>
              <a:rPr lang="tr-TR" sz="2000" b="1" dirty="0">
                <a:solidFill>
                  <a:srgbClr val="0070C0"/>
                </a:solidFill>
                <a:latin typeface="Calibri" panose="020F0502020204030204" pitchFamily="34" charset="0"/>
              </a:rPr>
              <a:t>sürecine</a:t>
            </a:r>
            <a:r>
              <a:rPr lang="tr-TR" sz="2000" dirty="0">
                <a:solidFill>
                  <a:srgbClr val="0070C0"/>
                </a:solidFill>
                <a:latin typeface="Calibri" panose="020F0502020204030204" pitchFamily="34" charset="0"/>
              </a:rPr>
              <a:t> ihtiyaç gösteren ve seri üretime konu olmayan nitelikte olması</a:t>
            </a:r>
            <a:r>
              <a:rPr lang="tr-TR" sz="2000" dirty="0" smtClean="0">
                <a:solidFill>
                  <a:srgbClr val="0070C0"/>
                </a:solidFill>
                <a:latin typeface="Calibri" panose="020F0502020204030204" pitchFamily="34" charset="0"/>
              </a:rPr>
              <a:t>.</a:t>
            </a:r>
            <a:r>
              <a:rPr lang="tr-TR" sz="2000" dirty="0">
                <a:solidFill>
                  <a:srgbClr val="0070C0"/>
                </a:solidFill>
                <a:latin typeface="Calibri" panose="020F0502020204030204" pitchFamily="34" charset="0"/>
              </a:rPr>
              <a:t>        </a:t>
            </a:r>
            <a:r>
              <a:rPr lang="tr-TR" sz="2000" dirty="0">
                <a:latin typeface="Calibri" panose="020F0502020204030204" pitchFamily="34" charset="0"/>
              </a:rPr>
              <a:t>   </a:t>
            </a:r>
          </a:p>
          <a:p>
            <a:pPr marL="82296" indent="0" algn="just">
              <a:buNone/>
            </a:pPr>
            <a:r>
              <a:rPr lang="tr-TR" sz="2000" dirty="0">
                <a:solidFill>
                  <a:srgbClr val="0070C0"/>
                </a:solidFill>
                <a:latin typeface="Calibri" panose="020F0502020204030204" pitchFamily="34" charset="0"/>
              </a:rPr>
              <a:t>e) İhale konusu mal veya hizmet alımları ile yapım işlerinin </a:t>
            </a:r>
            <a:r>
              <a:rPr lang="tr-TR" sz="2000" b="1" dirty="0">
                <a:solidFill>
                  <a:srgbClr val="0070C0"/>
                </a:solidFill>
                <a:latin typeface="Calibri" panose="020F0502020204030204" pitchFamily="34" charset="0"/>
              </a:rPr>
              <a:t>özgün nitelikte</a:t>
            </a:r>
            <a:r>
              <a:rPr lang="tr-TR" sz="2000" dirty="0">
                <a:solidFill>
                  <a:srgbClr val="0070C0"/>
                </a:solidFill>
                <a:latin typeface="Calibri" panose="020F0502020204030204" pitchFamily="34" charset="0"/>
              </a:rPr>
              <a:t> ve </a:t>
            </a:r>
            <a:r>
              <a:rPr lang="tr-TR" sz="2000" b="1" dirty="0">
                <a:solidFill>
                  <a:srgbClr val="0070C0"/>
                </a:solidFill>
                <a:latin typeface="Calibri" panose="020F0502020204030204" pitchFamily="34" charset="0"/>
              </a:rPr>
              <a:t>karmaşık</a:t>
            </a:r>
            <a:r>
              <a:rPr lang="tr-TR" sz="2000" dirty="0">
                <a:solidFill>
                  <a:srgbClr val="0070C0"/>
                </a:solidFill>
                <a:latin typeface="Calibri" panose="020F0502020204030204" pitchFamily="34" charset="0"/>
              </a:rPr>
              <a:t> olması nedeniyle teknik ve malî özelliklerinin gerekli olan netlikte belirlenememesi. </a:t>
            </a:r>
          </a:p>
          <a:p>
            <a:pPr marL="82296" indent="0" algn="just">
              <a:buNone/>
            </a:pPr>
            <a:r>
              <a:rPr lang="tr-TR" sz="2000" dirty="0" smtClean="0">
                <a:solidFill>
                  <a:srgbClr val="C00000"/>
                </a:solidFill>
                <a:latin typeface="Calibri" panose="020F0502020204030204" pitchFamily="34" charset="0"/>
              </a:rPr>
              <a:t>f</a:t>
            </a:r>
            <a:r>
              <a:rPr lang="tr-TR" sz="2000" dirty="0">
                <a:solidFill>
                  <a:srgbClr val="C00000"/>
                </a:solidFill>
                <a:latin typeface="Calibri" panose="020F0502020204030204" pitchFamily="34" charset="0"/>
              </a:rPr>
              <a:t>) </a:t>
            </a:r>
            <a:r>
              <a:rPr lang="tr-TR" sz="2000" dirty="0" smtClean="0">
                <a:solidFill>
                  <a:srgbClr val="C00000"/>
                </a:solidFill>
                <a:latin typeface="Calibri" panose="020F0502020204030204" pitchFamily="34" charset="0"/>
              </a:rPr>
              <a:t>İdarelerin </a:t>
            </a:r>
            <a:r>
              <a:rPr lang="tr-TR" sz="2000" dirty="0">
                <a:solidFill>
                  <a:srgbClr val="C00000"/>
                </a:solidFill>
                <a:latin typeface="Calibri" panose="020F0502020204030204" pitchFamily="34" charset="0"/>
              </a:rPr>
              <a:t>yaklaşık maliyeti </a:t>
            </a:r>
            <a:r>
              <a:rPr lang="tr-TR" sz="2000" u="sng" dirty="0" smtClean="0">
                <a:solidFill>
                  <a:srgbClr val="C00000"/>
                </a:solidFill>
                <a:latin typeface="Calibri" panose="020F0502020204030204" pitchFamily="34" charset="0"/>
              </a:rPr>
              <a:t>301.228 TL</a:t>
            </a:r>
            <a:r>
              <a:rPr lang="tr-TR" sz="2000" dirty="0" smtClean="0">
                <a:solidFill>
                  <a:srgbClr val="C00000"/>
                </a:solidFill>
                <a:latin typeface="Calibri" panose="020F0502020204030204" pitchFamily="34" charset="0"/>
              </a:rPr>
              <a:t>’ye (2019 yılı için) kadar </a:t>
            </a:r>
            <a:r>
              <a:rPr lang="tr-TR" sz="2000" dirty="0">
                <a:solidFill>
                  <a:srgbClr val="C00000"/>
                </a:solidFill>
                <a:latin typeface="Calibri" panose="020F0502020204030204" pitchFamily="34" charset="0"/>
              </a:rPr>
              <a:t>olan mamul </a:t>
            </a:r>
            <a:r>
              <a:rPr lang="tr-TR" sz="2000" b="1" dirty="0">
                <a:solidFill>
                  <a:srgbClr val="C00000"/>
                </a:solidFill>
                <a:latin typeface="Calibri" panose="020F0502020204030204" pitchFamily="34" charset="0"/>
              </a:rPr>
              <a:t>mal</a:t>
            </a:r>
            <a:r>
              <a:rPr lang="tr-TR" sz="2000" dirty="0">
                <a:solidFill>
                  <a:srgbClr val="C00000"/>
                </a:solidFill>
                <a:latin typeface="Calibri" panose="020F0502020204030204" pitchFamily="34" charset="0"/>
              </a:rPr>
              <a:t>, </a:t>
            </a:r>
            <a:r>
              <a:rPr lang="tr-TR" sz="2000" b="1" dirty="0">
                <a:solidFill>
                  <a:srgbClr val="C00000"/>
                </a:solidFill>
                <a:latin typeface="Calibri" panose="020F0502020204030204" pitchFamily="34" charset="0"/>
              </a:rPr>
              <a:t>malzeme</a:t>
            </a:r>
            <a:r>
              <a:rPr lang="tr-TR" sz="2000" dirty="0">
                <a:solidFill>
                  <a:srgbClr val="C00000"/>
                </a:solidFill>
                <a:latin typeface="Calibri" panose="020F0502020204030204" pitchFamily="34" charset="0"/>
              </a:rPr>
              <a:t> veya </a:t>
            </a:r>
            <a:r>
              <a:rPr lang="tr-TR" sz="2000" b="1" dirty="0">
                <a:solidFill>
                  <a:srgbClr val="C00000"/>
                </a:solidFill>
                <a:latin typeface="Calibri" panose="020F0502020204030204" pitchFamily="34" charset="0"/>
              </a:rPr>
              <a:t>hizmet </a:t>
            </a:r>
            <a:r>
              <a:rPr lang="tr-TR" sz="2000" b="1" dirty="0" smtClean="0">
                <a:solidFill>
                  <a:srgbClr val="C00000"/>
                </a:solidFill>
                <a:latin typeface="Calibri" panose="020F0502020204030204" pitchFamily="34" charset="0"/>
              </a:rPr>
              <a:t>alımları</a:t>
            </a:r>
            <a:r>
              <a:rPr lang="tr-TR" sz="2000" dirty="0">
                <a:solidFill>
                  <a:srgbClr val="C00000"/>
                </a:solidFill>
                <a:latin typeface="Calibri" panose="020F0502020204030204" pitchFamily="34" charset="0"/>
              </a:rPr>
              <a:t> (ilansız, en az 3 istekli). </a:t>
            </a:r>
          </a:p>
        </p:txBody>
      </p:sp>
      <p:sp>
        <p:nvSpPr>
          <p:cNvPr id="4" name="Slayt Numarası Yer Tutucusu 3"/>
          <p:cNvSpPr>
            <a:spLocks noGrp="1"/>
          </p:cNvSpPr>
          <p:nvPr>
            <p:ph type="sldNum" sz="quarter" idx="12"/>
          </p:nvPr>
        </p:nvSpPr>
        <p:spPr/>
        <p:txBody>
          <a:bodyPr/>
          <a:lstStyle/>
          <a:p>
            <a:pPr>
              <a:defRPr/>
            </a:pPr>
            <a:fld id="{5DDB875D-3A22-4669-8FB2-E7AFCD840C2C}" type="slidenum">
              <a:rPr lang="tr-TR" smtClean="0"/>
              <a:pPr>
                <a:defRPr/>
              </a:pPr>
              <a:t>27</a:t>
            </a:fld>
            <a:endParaRPr lang="tr-TR"/>
          </a:p>
        </p:txBody>
      </p:sp>
    </p:spTree>
    <p:extLst>
      <p:ext uri="{BB962C8B-B14F-4D97-AF65-F5344CB8AC3E}">
        <p14:creationId xmlns:p14="http://schemas.microsoft.com/office/powerpoint/2010/main" val="327480017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03648" y="274638"/>
            <a:ext cx="7530040" cy="634082"/>
          </a:xfrm>
        </p:spPr>
        <p:txBody>
          <a:bodyPr>
            <a:normAutofit fontScale="90000"/>
          </a:bodyPr>
          <a:lstStyle/>
          <a:p>
            <a:pPr algn="ctr"/>
            <a:r>
              <a:rPr lang="tr-TR" sz="4000" b="1" dirty="0">
                <a:effectLst/>
                <a:latin typeface="Arial" panose="020B0604020202020204" pitchFamily="34" charset="0"/>
                <a:cs typeface="Arial" panose="020B0604020202020204" pitchFamily="34" charset="0"/>
              </a:rPr>
              <a:t>PAZARLIK</a:t>
            </a:r>
            <a:r>
              <a:rPr lang="tr-TR" sz="4000" b="1" dirty="0">
                <a:latin typeface="Arial" panose="020B0604020202020204" pitchFamily="34" charset="0"/>
                <a:cs typeface="Arial" panose="020B0604020202020204" pitchFamily="34" charset="0"/>
              </a:rPr>
              <a:t> USULÜ</a:t>
            </a:r>
            <a:endParaRPr lang="tr-TR" dirty="0"/>
          </a:p>
        </p:txBody>
      </p:sp>
      <p:sp>
        <p:nvSpPr>
          <p:cNvPr id="3" name="İçerik Yer Tutucusu 2"/>
          <p:cNvSpPr>
            <a:spLocks noGrp="1"/>
          </p:cNvSpPr>
          <p:nvPr>
            <p:ph idx="1"/>
          </p:nvPr>
        </p:nvSpPr>
        <p:spPr>
          <a:xfrm>
            <a:off x="1115616" y="836712"/>
            <a:ext cx="7776864" cy="5616624"/>
          </a:xfrm>
        </p:spPr>
        <p:txBody>
          <a:bodyPr>
            <a:noAutofit/>
          </a:bodyPr>
          <a:lstStyle/>
          <a:p>
            <a:pPr marL="1957388" indent="-258763" algn="just">
              <a:buFont typeface="Wingdings" panose="05000000000000000000" pitchFamily="2" charset="2"/>
              <a:buChar char="q"/>
            </a:pPr>
            <a:r>
              <a:rPr lang="tr-TR" sz="2000" dirty="0" smtClean="0">
                <a:latin typeface="Calibri" panose="020F0502020204030204" pitchFamily="34" charset="0"/>
              </a:rPr>
              <a:t>İlan </a:t>
            </a:r>
            <a:r>
              <a:rPr lang="tr-TR" sz="2000" dirty="0">
                <a:latin typeface="Calibri" panose="020F0502020204030204" pitchFamily="34" charset="0"/>
              </a:rPr>
              <a:t>yapılması </a:t>
            </a:r>
            <a:r>
              <a:rPr lang="tr-TR" sz="2000" b="1" dirty="0">
                <a:latin typeface="Calibri" panose="020F0502020204030204" pitchFamily="34" charset="0"/>
              </a:rPr>
              <a:t>zorunlu </a:t>
            </a:r>
            <a:r>
              <a:rPr lang="tr-TR" sz="2000" b="1" dirty="0" smtClean="0">
                <a:latin typeface="Calibri" panose="020F0502020204030204" pitchFamily="34" charset="0"/>
              </a:rPr>
              <a:t>değildir</a:t>
            </a:r>
            <a:r>
              <a:rPr lang="tr-TR" sz="2000" dirty="0" smtClean="0">
                <a:latin typeface="Calibri" panose="020F0502020204030204" pitchFamily="34" charset="0"/>
              </a:rPr>
              <a:t>.</a:t>
            </a:r>
          </a:p>
          <a:p>
            <a:pPr marL="1957388" indent="-258763" algn="just">
              <a:buFont typeface="Wingdings" panose="05000000000000000000" pitchFamily="2" charset="2"/>
              <a:buChar char="q"/>
            </a:pPr>
            <a:r>
              <a:rPr lang="tr-TR" sz="2000" dirty="0" smtClean="0">
                <a:latin typeface="Calibri" panose="020F0502020204030204" pitchFamily="34" charset="0"/>
              </a:rPr>
              <a:t>İlan </a:t>
            </a:r>
            <a:r>
              <a:rPr lang="tr-TR" sz="2000" dirty="0">
                <a:latin typeface="Calibri" panose="020F0502020204030204" pitchFamily="34" charset="0"/>
              </a:rPr>
              <a:t>yapılmayan hallerde </a:t>
            </a:r>
            <a:r>
              <a:rPr lang="tr-TR" sz="2000" b="1" dirty="0">
                <a:latin typeface="Calibri" panose="020F0502020204030204" pitchFamily="34" charset="0"/>
              </a:rPr>
              <a:t>en az üç</a:t>
            </a:r>
            <a:r>
              <a:rPr lang="tr-TR" sz="2000" dirty="0">
                <a:latin typeface="Calibri" panose="020F0502020204030204" pitchFamily="34" charset="0"/>
              </a:rPr>
              <a:t> istekli davet edilerek, yeterlik belgelerini ve fiyat tekliflerini birlikte vermeleri istenir</a:t>
            </a:r>
            <a:r>
              <a:rPr lang="tr-TR" sz="2000" dirty="0" smtClean="0">
                <a:latin typeface="Calibri" panose="020F0502020204030204" pitchFamily="34" charset="0"/>
              </a:rPr>
              <a:t>.</a:t>
            </a:r>
          </a:p>
          <a:p>
            <a:pPr marL="1698625" indent="0" algn="just">
              <a:buNone/>
            </a:pPr>
            <a:endParaRPr lang="tr-TR" sz="2000" dirty="0" smtClean="0">
              <a:latin typeface="Calibri" panose="020F0502020204030204" pitchFamily="34" charset="0"/>
            </a:endParaRPr>
          </a:p>
          <a:p>
            <a:pPr marL="1957388" indent="-258763" algn="just">
              <a:buFont typeface="Wingdings" panose="05000000000000000000" pitchFamily="2" charset="2"/>
              <a:buChar char="q"/>
              <a:defRPr/>
            </a:pPr>
            <a:r>
              <a:rPr lang="tr-TR" sz="2000" b="1" dirty="0" smtClean="0">
                <a:latin typeface="Calibri" panose="020F0502020204030204" pitchFamily="34" charset="0"/>
                <a:sym typeface="Wingdings 2"/>
              </a:rPr>
              <a:t>Fiyat </a:t>
            </a:r>
            <a:r>
              <a:rPr lang="tr-TR" sz="2000" b="1" dirty="0">
                <a:latin typeface="Calibri" panose="020F0502020204030204" pitchFamily="34" charset="0"/>
                <a:sym typeface="Wingdings 2"/>
              </a:rPr>
              <a:t>içermeyen</a:t>
            </a:r>
            <a:r>
              <a:rPr lang="tr-TR" sz="2000" dirty="0">
                <a:latin typeface="Calibri" panose="020F0502020204030204" pitchFamily="34" charset="0"/>
                <a:sym typeface="Wingdings 2"/>
              </a:rPr>
              <a:t> ilk teklifler sunulur</a:t>
            </a:r>
            <a:br>
              <a:rPr lang="tr-TR" sz="2000" dirty="0">
                <a:latin typeface="Calibri" panose="020F0502020204030204" pitchFamily="34" charset="0"/>
                <a:sym typeface="Wingdings 2"/>
              </a:rPr>
            </a:br>
            <a:r>
              <a:rPr lang="tr-TR" sz="2000" dirty="0">
                <a:latin typeface="Calibri" panose="020F0502020204030204" pitchFamily="34" charset="0"/>
                <a:sym typeface="Wingdings 2"/>
              </a:rPr>
              <a:t>(işin teknik detayları ve gerçekleştirme </a:t>
            </a:r>
            <a:r>
              <a:rPr lang="tr-TR" sz="2000" dirty="0" smtClean="0">
                <a:latin typeface="Calibri" panose="020F0502020204030204" pitchFamily="34" charset="0"/>
                <a:sym typeface="Wingdings 2"/>
              </a:rPr>
              <a:t>yöntemleri)</a:t>
            </a:r>
            <a:endParaRPr lang="tr-TR" sz="2000" dirty="0">
              <a:latin typeface="Calibri" panose="020F0502020204030204" pitchFamily="34" charset="0"/>
              <a:sym typeface="Wingdings 2"/>
            </a:endParaRPr>
          </a:p>
          <a:p>
            <a:pPr marL="1957388" indent="-258763" algn="just">
              <a:buFont typeface="Wingdings" panose="05000000000000000000" pitchFamily="2" charset="2"/>
              <a:buChar char="q"/>
              <a:defRPr/>
            </a:pPr>
            <a:r>
              <a:rPr lang="tr-TR" sz="2000" dirty="0">
                <a:latin typeface="Calibri" panose="020F0502020204030204" pitchFamily="34" charset="0"/>
                <a:sym typeface="Wingdings 2"/>
              </a:rPr>
              <a:t>Her bir istekli ile görüşülerek </a:t>
            </a:r>
            <a:r>
              <a:rPr lang="tr-TR" sz="2000" b="1" dirty="0">
                <a:latin typeface="Calibri" panose="020F0502020204030204" pitchFamily="34" charset="0"/>
                <a:sym typeface="Wingdings 2"/>
              </a:rPr>
              <a:t>şartlar </a:t>
            </a:r>
            <a:r>
              <a:rPr lang="tr-TR" sz="2000" b="1" dirty="0" smtClean="0">
                <a:latin typeface="Calibri" panose="020F0502020204030204" pitchFamily="34" charset="0"/>
                <a:sym typeface="Wingdings 2"/>
              </a:rPr>
              <a:t>netleştirilir</a:t>
            </a:r>
            <a:r>
              <a:rPr lang="tr-TR" sz="2000" dirty="0">
                <a:latin typeface="Calibri" panose="020F0502020204030204" pitchFamily="34" charset="0"/>
                <a:sym typeface="Wingdings 2"/>
              </a:rPr>
              <a:t> </a:t>
            </a:r>
            <a:r>
              <a:rPr lang="tr-TR" sz="2000" dirty="0" smtClean="0">
                <a:latin typeface="Calibri" panose="020F0502020204030204" pitchFamily="34" charset="0"/>
                <a:sym typeface="Wingdings 2"/>
              </a:rPr>
              <a:t>(</a:t>
            </a:r>
            <a:r>
              <a:rPr lang="tr-TR" sz="2000" dirty="0" smtClean="0"/>
              <a:t>Teknik görüşmeler). </a:t>
            </a:r>
            <a:endParaRPr lang="tr-TR" sz="2000" dirty="0">
              <a:latin typeface="Calibri" panose="020F0502020204030204" pitchFamily="34" charset="0"/>
              <a:sym typeface="Wingdings 2"/>
            </a:endParaRPr>
          </a:p>
          <a:p>
            <a:pPr marL="1957388" indent="-258763" algn="just">
              <a:buFont typeface="Wingdings" panose="05000000000000000000" pitchFamily="2" charset="2"/>
              <a:buChar char="q"/>
              <a:defRPr/>
            </a:pPr>
            <a:r>
              <a:rPr lang="tr-TR" sz="2000" dirty="0" smtClean="0">
                <a:latin typeface="Calibri" panose="020F0502020204030204" pitchFamily="34" charset="0"/>
                <a:sym typeface="Wingdings 2"/>
              </a:rPr>
              <a:t>«Gözden geçirilerek şartları </a:t>
            </a:r>
            <a:r>
              <a:rPr lang="tr-TR" sz="2000" dirty="0">
                <a:latin typeface="Calibri" panose="020F0502020204030204" pitchFamily="34" charset="0"/>
                <a:sym typeface="Wingdings 2"/>
              </a:rPr>
              <a:t>netleştirilmiş teknik şartnameye» </a:t>
            </a:r>
            <a:r>
              <a:rPr lang="tr-TR" sz="2000" dirty="0" smtClean="0">
                <a:latin typeface="Calibri" panose="020F0502020204030204" pitchFamily="34" charset="0"/>
                <a:sym typeface="Wingdings 2"/>
              </a:rPr>
              <a:t>dayalı, </a:t>
            </a:r>
            <a:r>
              <a:rPr lang="tr-TR" sz="2000" b="1" dirty="0">
                <a:latin typeface="Calibri" panose="020F0502020204030204" pitchFamily="34" charset="0"/>
                <a:sym typeface="Wingdings 2"/>
              </a:rPr>
              <a:t>fiyat içeren ikinci teklifler</a:t>
            </a:r>
            <a:r>
              <a:rPr lang="tr-TR" sz="2000" dirty="0">
                <a:latin typeface="Calibri" panose="020F0502020204030204" pitchFamily="34" charset="0"/>
                <a:sym typeface="Wingdings 2"/>
              </a:rPr>
              <a:t> alınır. </a:t>
            </a:r>
            <a:endParaRPr lang="tr-TR" sz="2000" dirty="0" smtClean="0">
              <a:latin typeface="Calibri" panose="020F0502020204030204" pitchFamily="34" charset="0"/>
              <a:sym typeface="Wingdings 2"/>
            </a:endParaRPr>
          </a:p>
          <a:p>
            <a:pPr marL="1957388" indent="-258763" algn="just">
              <a:buFont typeface="Wingdings" panose="05000000000000000000" pitchFamily="2" charset="2"/>
              <a:buChar char="q"/>
              <a:defRPr/>
            </a:pPr>
            <a:endParaRPr lang="tr-TR" sz="2000" dirty="0" smtClean="0">
              <a:latin typeface="Calibri" panose="020F0502020204030204" pitchFamily="34" charset="0"/>
              <a:sym typeface="Wingdings 2"/>
            </a:endParaRPr>
          </a:p>
          <a:p>
            <a:pPr marL="82550" indent="0" algn="just">
              <a:buNone/>
              <a:defRPr/>
            </a:pPr>
            <a:r>
              <a:rPr lang="tr-TR" sz="2400" u="sng" dirty="0" smtClean="0">
                <a:latin typeface="Calibri" panose="020F0502020204030204" pitchFamily="34" charset="0"/>
              </a:rPr>
              <a:t>Pazarlık </a:t>
            </a:r>
            <a:r>
              <a:rPr lang="tr-TR" sz="2400" u="sng" dirty="0">
                <a:latin typeface="Calibri" panose="020F0502020204030204" pitchFamily="34" charset="0"/>
              </a:rPr>
              <a:t>usulü</a:t>
            </a:r>
            <a:r>
              <a:rPr lang="tr-TR" sz="2400" dirty="0">
                <a:latin typeface="Calibri" panose="020F0502020204030204" pitchFamily="34" charset="0"/>
              </a:rPr>
              <a:t> kapsamında yapılacak ihalelerde, </a:t>
            </a:r>
            <a:r>
              <a:rPr lang="tr-TR" sz="2400" b="1" dirty="0">
                <a:solidFill>
                  <a:schemeClr val="accent2">
                    <a:lumMod val="75000"/>
                  </a:schemeClr>
                </a:solidFill>
                <a:latin typeface="Calibri" panose="020F0502020204030204" pitchFamily="34" charset="0"/>
              </a:rPr>
              <a:t>ilk fiyat tekliflerini aşmamak üzere</a:t>
            </a:r>
            <a:r>
              <a:rPr lang="tr-TR" sz="2400" dirty="0">
                <a:latin typeface="Calibri" panose="020F0502020204030204" pitchFamily="34" charset="0"/>
              </a:rPr>
              <a:t> isteklilerden ihale kararına esas olacak </a:t>
            </a:r>
            <a:r>
              <a:rPr lang="tr-TR" sz="2400" b="1" dirty="0">
                <a:solidFill>
                  <a:schemeClr val="accent2">
                    <a:lumMod val="75000"/>
                  </a:schemeClr>
                </a:solidFill>
                <a:latin typeface="Calibri" panose="020F0502020204030204" pitchFamily="34" charset="0"/>
              </a:rPr>
              <a:t>son yazılı fiyat teklifleri</a:t>
            </a:r>
            <a:r>
              <a:rPr lang="tr-TR" sz="2400" dirty="0">
                <a:solidFill>
                  <a:schemeClr val="accent2">
                    <a:lumMod val="75000"/>
                  </a:schemeClr>
                </a:solidFill>
                <a:latin typeface="Calibri" panose="020F0502020204030204" pitchFamily="34" charset="0"/>
              </a:rPr>
              <a:t> </a:t>
            </a:r>
            <a:r>
              <a:rPr lang="tr-TR" sz="2400" dirty="0">
                <a:latin typeface="Calibri" panose="020F0502020204030204" pitchFamily="34" charset="0"/>
              </a:rPr>
              <a:t>alınarak ihale sonuçlandırılır.</a:t>
            </a:r>
          </a:p>
          <a:p>
            <a:pPr marL="82550" indent="0" algn="just">
              <a:buNone/>
              <a:defRPr/>
            </a:pPr>
            <a:endParaRPr lang="tr-TR" sz="2000" dirty="0">
              <a:latin typeface="Calibri" panose="020F0502020204030204" pitchFamily="34" charset="0"/>
              <a:sym typeface="Wingdings 2"/>
            </a:endParaRPr>
          </a:p>
          <a:p>
            <a:pPr marL="355600" indent="-273050" algn="just">
              <a:buFont typeface="Wingdings" panose="05000000000000000000" pitchFamily="2" charset="2"/>
              <a:buChar char="Ø"/>
            </a:pPr>
            <a:endParaRPr lang="tr-TR" sz="2000" dirty="0" smtClean="0">
              <a:latin typeface="Calibri" panose="020F0502020204030204" pitchFamily="34" charset="0"/>
            </a:endParaRPr>
          </a:p>
          <a:p>
            <a:pPr marL="355600" indent="-273050" algn="just">
              <a:buFont typeface="Wingdings" panose="05000000000000000000" pitchFamily="2" charset="2"/>
              <a:buChar char="Ø"/>
            </a:pPr>
            <a:endParaRPr lang="tr-TR" sz="2000" dirty="0" smtClean="0">
              <a:latin typeface="Calibri" panose="020F0502020204030204" pitchFamily="34" charset="0"/>
            </a:endParaRPr>
          </a:p>
          <a:p>
            <a:pPr marL="355600" indent="-273050" algn="just">
              <a:buFont typeface="Wingdings" panose="05000000000000000000" pitchFamily="2" charset="2"/>
              <a:buChar char="Ø"/>
            </a:pPr>
            <a:endParaRPr lang="tr-TR" sz="2000" dirty="0">
              <a:latin typeface="Calibri" panose="020F0502020204030204" pitchFamily="34" charset="0"/>
            </a:endParaRPr>
          </a:p>
        </p:txBody>
      </p:sp>
      <p:sp>
        <p:nvSpPr>
          <p:cNvPr id="4" name="Slayt Numarası Yer Tutucusu 3"/>
          <p:cNvSpPr>
            <a:spLocks noGrp="1"/>
          </p:cNvSpPr>
          <p:nvPr>
            <p:ph type="sldNum" sz="quarter" idx="12"/>
          </p:nvPr>
        </p:nvSpPr>
        <p:spPr/>
        <p:txBody>
          <a:bodyPr/>
          <a:lstStyle/>
          <a:p>
            <a:pPr>
              <a:defRPr/>
            </a:pPr>
            <a:fld id="{5DDB875D-3A22-4669-8FB2-E7AFCD840C2C}" type="slidenum">
              <a:rPr lang="tr-TR" smtClean="0"/>
              <a:pPr>
                <a:defRPr/>
              </a:pPr>
              <a:t>28</a:t>
            </a:fld>
            <a:endParaRPr lang="tr-TR"/>
          </a:p>
        </p:txBody>
      </p:sp>
      <p:sp>
        <p:nvSpPr>
          <p:cNvPr id="6" name="Yuvarlatılmış Dikdörtgen 5"/>
          <p:cNvSpPr/>
          <p:nvPr/>
        </p:nvSpPr>
        <p:spPr>
          <a:xfrm>
            <a:off x="1115616" y="1268760"/>
            <a:ext cx="1728192" cy="1224136"/>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tr-TR" sz="2000" dirty="0">
                <a:latin typeface="Calibri" panose="020F0502020204030204" pitchFamily="34" charset="0"/>
              </a:rPr>
              <a:t>(b), (c) ve (f) bentleri</a:t>
            </a:r>
            <a:endParaRPr lang="tr-TR" sz="2000" dirty="0"/>
          </a:p>
        </p:txBody>
      </p:sp>
      <p:sp>
        <p:nvSpPr>
          <p:cNvPr id="8" name="Yuvarlatılmış Dikdörtgen 7"/>
          <p:cNvSpPr/>
          <p:nvPr/>
        </p:nvSpPr>
        <p:spPr>
          <a:xfrm>
            <a:off x="1115616" y="2996952"/>
            <a:ext cx="1728191" cy="151216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tr-TR" sz="2000" dirty="0" smtClean="0">
                <a:latin typeface="Calibri" panose="020F0502020204030204" pitchFamily="34" charset="0"/>
              </a:rPr>
              <a:t>(a), (d) </a:t>
            </a:r>
            <a:r>
              <a:rPr lang="tr-TR" sz="2000" dirty="0">
                <a:latin typeface="Calibri" panose="020F0502020204030204" pitchFamily="34" charset="0"/>
              </a:rPr>
              <a:t>ve </a:t>
            </a:r>
            <a:r>
              <a:rPr lang="tr-TR" sz="2000" dirty="0" smtClean="0">
                <a:latin typeface="Calibri" panose="020F0502020204030204" pitchFamily="34" charset="0"/>
              </a:rPr>
              <a:t>(e) </a:t>
            </a:r>
            <a:r>
              <a:rPr lang="tr-TR" sz="2000" dirty="0">
                <a:latin typeface="Calibri" panose="020F0502020204030204" pitchFamily="34" charset="0"/>
              </a:rPr>
              <a:t>bentleri</a:t>
            </a:r>
            <a:endParaRPr lang="tr-TR" sz="2000" dirty="0"/>
          </a:p>
        </p:txBody>
      </p:sp>
    </p:spTree>
    <p:extLst>
      <p:ext uri="{BB962C8B-B14F-4D97-AF65-F5344CB8AC3E}">
        <p14:creationId xmlns:p14="http://schemas.microsoft.com/office/powerpoint/2010/main" val="9679684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03648" y="116632"/>
            <a:ext cx="7498080" cy="936104"/>
          </a:xfrm>
        </p:spPr>
        <p:txBody>
          <a:bodyPr>
            <a:normAutofit/>
          </a:bodyPr>
          <a:lstStyle/>
          <a:p>
            <a:pPr algn="ctr"/>
            <a:r>
              <a:rPr lang="tr-TR"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PAZARLIK USULÜ</a:t>
            </a:r>
            <a:endParaRPr lang="tr-TR"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İçerik Yer Tutucusu 2"/>
          <p:cNvSpPr>
            <a:spLocks noGrp="1"/>
          </p:cNvSpPr>
          <p:nvPr>
            <p:ph idx="1"/>
          </p:nvPr>
        </p:nvSpPr>
        <p:spPr>
          <a:xfrm>
            <a:off x="1115616" y="1196752"/>
            <a:ext cx="7818072" cy="5256584"/>
          </a:xfrm>
        </p:spPr>
        <p:txBody>
          <a:bodyPr>
            <a:normAutofit/>
          </a:bodyPr>
          <a:lstStyle/>
          <a:p>
            <a:pPr algn="just">
              <a:spcAft>
                <a:spcPts val="600"/>
              </a:spcAft>
              <a:buClrTx/>
              <a:buSzTx/>
              <a:buFont typeface="Wingdings" panose="05000000000000000000" pitchFamily="2" charset="2"/>
              <a:buChar char="Ø"/>
            </a:pPr>
            <a:r>
              <a:rPr lang="tr-TR" altLang="tr-TR" sz="2000" dirty="0">
                <a:latin typeface="Calibri" panose="020F0502020204030204" pitchFamily="34" charset="0"/>
              </a:rPr>
              <a:t>Yaklaşık maliyet </a:t>
            </a:r>
            <a:r>
              <a:rPr lang="tr-TR" altLang="tr-TR" sz="2000" b="1" dirty="0">
                <a:solidFill>
                  <a:schemeClr val="accent2">
                    <a:lumMod val="75000"/>
                  </a:schemeClr>
                </a:solidFill>
                <a:latin typeface="Calibri" panose="020F0502020204030204" pitchFamily="34" charset="0"/>
              </a:rPr>
              <a:t>son yazılı fiyat teklifleri ile birlikte </a:t>
            </a:r>
            <a:r>
              <a:rPr lang="tr-TR" altLang="tr-TR" sz="2000" b="1" dirty="0" smtClean="0">
                <a:solidFill>
                  <a:schemeClr val="accent2">
                    <a:lumMod val="75000"/>
                  </a:schemeClr>
                </a:solidFill>
                <a:latin typeface="Calibri" panose="020F0502020204030204" pitchFamily="34" charset="0"/>
              </a:rPr>
              <a:t>açıklanır.</a:t>
            </a:r>
            <a:endParaRPr lang="tr-TR" altLang="tr-TR" sz="2000" dirty="0">
              <a:latin typeface="Calibri" panose="020F0502020204030204" pitchFamily="34" charset="0"/>
            </a:endParaRPr>
          </a:p>
          <a:p>
            <a:pPr algn="just">
              <a:spcAft>
                <a:spcPts val="600"/>
              </a:spcAft>
              <a:buClrTx/>
              <a:buSzTx/>
              <a:buFont typeface="Wingdings" panose="05000000000000000000" pitchFamily="2" charset="2"/>
              <a:buChar char="Ø"/>
            </a:pPr>
            <a:r>
              <a:rPr lang="tr-TR" altLang="tr-TR" sz="2000" b="1" dirty="0" smtClean="0">
                <a:solidFill>
                  <a:schemeClr val="accent2">
                    <a:lumMod val="75000"/>
                  </a:schemeClr>
                </a:solidFill>
                <a:latin typeface="Calibri" panose="020F0502020204030204" pitchFamily="34" charset="0"/>
              </a:rPr>
              <a:t>Tek </a:t>
            </a:r>
            <a:r>
              <a:rPr lang="tr-TR" altLang="tr-TR" sz="2000" b="1" dirty="0">
                <a:solidFill>
                  <a:schemeClr val="accent2">
                    <a:lumMod val="75000"/>
                  </a:schemeClr>
                </a:solidFill>
                <a:latin typeface="Calibri" panose="020F0502020204030204" pitchFamily="34" charset="0"/>
              </a:rPr>
              <a:t>geçerli teklif</a:t>
            </a:r>
            <a:r>
              <a:rPr lang="tr-TR" altLang="tr-TR" sz="2000" dirty="0">
                <a:latin typeface="Calibri" panose="020F0502020204030204" pitchFamily="34" charset="0"/>
              </a:rPr>
              <a:t> ile dahi ihale sonuçlandırılabilir. </a:t>
            </a:r>
            <a:endParaRPr lang="tr-TR" altLang="tr-TR" sz="2000" dirty="0" smtClean="0">
              <a:latin typeface="Calibri" panose="020F0502020204030204" pitchFamily="34" charset="0"/>
            </a:endParaRPr>
          </a:p>
          <a:p>
            <a:pPr algn="just">
              <a:spcAft>
                <a:spcPts val="600"/>
              </a:spcAft>
              <a:buClrTx/>
              <a:buSzTx/>
              <a:buFont typeface="Wingdings" panose="05000000000000000000" pitchFamily="2" charset="2"/>
              <a:buChar char="Ø"/>
            </a:pPr>
            <a:r>
              <a:rPr lang="tr-TR" altLang="tr-TR" sz="2000" b="1" dirty="0" smtClean="0">
                <a:solidFill>
                  <a:schemeClr val="accent2">
                    <a:lumMod val="75000"/>
                  </a:schemeClr>
                </a:solidFill>
                <a:latin typeface="Calibri" panose="020F0502020204030204" pitchFamily="34" charset="0"/>
              </a:rPr>
              <a:t>Şikayet süresi</a:t>
            </a:r>
            <a:r>
              <a:rPr lang="tr-TR" altLang="tr-TR" sz="2000" dirty="0" smtClean="0">
                <a:latin typeface="Calibri" panose="020F0502020204030204" pitchFamily="34" charset="0"/>
              </a:rPr>
              <a:t>, </a:t>
            </a:r>
            <a:r>
              <a:rPr lang="tr-TR" altLang="tr-TR" sz="2000" dirty="0" smtClean="0">
                <a:solidFill>
                  <a:schemeClr val="accent2">
                    <a:lumMod val="75000"/>
                  </a:schemeClr>
                </a:solidFill>
                <a:latin typeface="Calibri" panose="020F0502020204030204" pitchFamily="34" charset="0"/>
              </a:rPr>
              <a:t>(b) ve (c)</a:t>
            </a:r>
            <a:r>
              <a:rPr lang="tr-TR" altLang="tr-TR" sz="2000" dirty="0" smtClean="0">
                <a:latin typeface="Calibri" panose="020F0502020204030204" pitchFamily="34" charset="0"/>
              </a:rPr>
              <a:t> bentlerine göre yapılan ihalelerde </a:t>
            </a:r>
            <a:r>
              <a:rPr lang="tr-TR" altLang="tr-TR" sz="2000" b="1" dirty="0" smtClean="0">
                <a:latin typeface="Calibri" panose="020F0502020204030204" pitchFamily="34" charset="0"/>
              </a:rPr>
              <a:t> 5 gün</a:t>
            </a:r>
            <a:r>
              <a:rPr lang="tr-TR" altLang="tr-TR" sz="2000" dirty="0" smtClean="0">
                <a:latin typeface="Calibri" panose="020F0502020204030204" pitchFamily="34" charset="0"/>
              </a:rPr>
              <a:t>, diğer hallerde </a:t>
            </a:r>
            <a:r>
              <a:rPr lang="tr-TR" altLang="tr-TR" sz="2000" b="1" dirty="0" smtClean="0">
                <a:latin typeface="Calibri" panose="020F0502020204030204" pitchFamily="34" charset="0"/>
              </a:rPr>
              <a:t>10 gün</a:t>
            </a:r>
            <a:r>
              <a:rPr lang="tr-TR" altLang="tr-TR" sz="2000" dirty="0" smtClean="0">
                <a:latin typeface="Calibri" panose="020F0502020204030204" pitchFamily="34" charset="0"/>
              </a:rPr>
              <a:t>dür.</a:t>
            </a:r>
          </a:p>
          <a:p>
            <a:pPr marL="82296" indent="0" algn="just">
              <a:spcAft>
                <a:spcPts val="600"/>
              </a:spcAft>
              <a:buClrTx/>
              <a:buSzTx/>
              <a:buNone/>
            </a:pPr>
            <a:endParaRPr lang="tr-TR" altLang="tr-TR" sz="2000" dirty="0" smtClean="0">
              <a:latin typeface="Calibri" panose="020F0502020204030204" pitchFamily="34" charset="0"/>
            </a:endParaRPr>
          </a:p>
          <a:p>
            <a:pPr>
              <a:spcBef>
                <a:spcPct val="0"/>
              </a:spcBef>
              <a:buClrTx/>
              <a:buSzTx/>
              <a:buFont typeface="Arial" charset="0"/>
              <a:buChar char="•"/>
            </a:pPr>
            <a:endParaRPr lang="tr-TR" altLang="tr-TR" sz="2000" dirty="0" smtClean="0">
              <a:solidFill>
                <a:srgbClr val="000000"/>
              </a:solidFill>
              <a:latin typeface="Calibri" panose="020F0502020204030204" pitchFamily="34" charset="0"/>
            </a:endParaRPr>
          </a:p>
          <a:p>
            <a:pPr marL="1885950" indent="0" algn="just">
              <a:spcBef>
                <a:spcPct val="0"/>
              </a:spcBef>
              <a:buClrTx/>
              <a:buSzTx/>
              <a:buNone/>
            </a:pPr>
            <a:r>
              <a:rPr lang="tr-TR" altLang="tr-TR" sz="2000" b="1" dirty="0" smtClean="0">
                <a:solidFill>
                  <a:srgbClr val="000000"/>
                </a:solidFill>
                <a:latin typeface="Calibri" panose="020F0502020204030204" pitchFamily="34" charset="0"/>
              </a:rPr>
              <a:t>İkinci fiyat teklifi sunmayan veya sunduğu teklif geçersiz olan istekliler olması durumunda ne yapılacaktır?</a:t>
            </a:r>
            <a:r>
              <a:rPr lang="tr-TR" altLang="tr-TR" sz="2000" dirty="0" smtClean="0">
                <a:solidFill>
                  <a:srgbClr val="000000"/>
                </a:solidFill>
                <a:latin typeface="Calibri" panose="020F0502020204030204" pitchFamily="34" charset="0"/>
              </a:rPr>
              <a:t/>
            </a:r>
            <a:br>
              <a:rPr lang="tr-TR" altLang="tr-TR" sz="2000" dirty="0" smtClean="0">
                <a:solidFill>
                  <a:srgbClr val="000000"/>
                </a:solidFill>
                <a:latin typeface="Calibri" panose="020F0502020204030204" pitchFamily="34" charset="0"/>
              </a:rPr>
            </a:br>
            <a:endParaRPr lang="tr-TR" altLang="tr-TR" sz="2000" dirty="0" smtClean="0">
              <a:solidFill>
                <a:srgbClr val="000000"/>
              </a:solidFill>
              <a:latin typeface="Calibri" panose="020F0502020204030204" pitchFamily="34" charset="0"/>
            </a:endParaRPr>
          </a:p>
          <a:p>
            <a:pPr algn="just">
              <a:spcAft>
                <a:spcPts val="600"/>
              </a:spcAft>
              <a:buClrTx/>
              <a:buSzTx/>
              <a:buFont typeface="Arial" charset="0"/>
              <a:buChar char="•"/>
            </a:pPr>
            <a:r>
              <a:rPr lang="tr-TR" altLang="tr-TR" sz="2000" i="1" dirty="0" smtClean="0">
                <a:solidFill>
                  <a:srgbClr val="000000"/>
                </a:solidFill>
                <a:latin typeface="Calibri" panose="020F0502020204030204" pitchFamily="34" charset="0"/>
              </a:rPr>
              <a:t>İsteklinin </a:t>
            </a:r>
            <a:r>
              <a:rPr lang="tr-TR" altLang="tr-TR" sz="2000" i="1" dirty="0">
                <a:solidFill>
                  <a:srgbClr val="000000"/>
                </a:solidFill>
                <a:latin typeface="Calibri" panose="020F0502020204030204" pitchFamily="34" charset="0"/>
              </a:rPr>
              <a:t>ilk fiyat teklifi geçerli kabul edilecek, istekli değerlendirme dışı bırakılmayacaktır. </a:t>
            </a:r>
          </a:p>
        </p:txBody>
      </p:sp>
      <p:sp>
        <p:nvSpPr>
          <p:cNvPr id="4" name="Slayt Numarası Yer Tutucusu 3"/>
          <p:cNvSpPr>
            <a:spLocks noGrp="1"/>
          </p:cNvSpPr>
          <p:nvPr>
            <p:ph type="sldNum" sz="quarter" idx="12"/>
          </p:nvPr>
        </p:nvSpPr>
        <p:spPr/>
        <p:txBody>
          <a:bodyPr/>
          <a:lstStyle/>
          <a:p>
            <a:pPr>
              <a:defRPr/>
            </a:pPr>
            <a:fld id="{5DDB875D-3A22-4669-8FB2-E7AFCD840C2C}" type="slidenum">
              <a:rPr lang="tr-TR" sz="1400" smtClean="0">
                <a:latin typeface="Calibri" panose="020F0502020204030204" pitchFamily="34" charset="0"/>
              </a:rPr>
              <a:pPr>
                <a:defRPr/>
              </a:pPr>
              <a:t>29</a:t>
            </a:fld>
            <a:endParaRPr lang="tr-TR" sz="1400" dirty="0">
              <a:latin typeface="Calibri" panose="020F0502020204030204" pitchFamily="34" charset="0"/>
            </a:endParaRPr>
          </a:p>
        </p:txBody>
      </p:sp>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7624" y="3372534"/>
            <a:ext cx="1800200" cy="1226067"/>
          </a:xfrm>
          <a:prstGeom prst="rect">
            <a:avLst/>
          </a:prstGeom>
        </p:spPr>
      </p:pic>
    </p:spTree>
    <p:extLst>
      <p:ext uri="{BB962C8B-B14F-4D97-AF65-F5344CB8AC3E}">
        <p14:creationId xmlns:p14="http://schemas.microsoft.com/office/powerpoint/2010/main" val="133558114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p:cTn id="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8"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9" dur="500"/>
                                        <p:tgtEl>
                                          <p:spTgt spid="3">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259632" y="274638"/>
            <a:ext cx="7674056" cy="562074"/>
          </a:xfrm>
        </p:spPr>
        <p:txBody>
          <a:bodyPr>
            <a:normAutofit fontScale="90000"/>
          </a:bodyPr>
          <a:lstStyle/>
          <a:p>
            <a:pPr algn="ctr"/>
            <a:r>
              <a:rPr lang="tr-TR" sz="4000" b="1" dirty="0" smtClean="0">
                <a:latin typeface="Arial" panose="020B0604020202020204" pitchFamily="34" charset="0"/>
                <a:cs typeface="Arial" panose="020B0604020202020204" pitchFamily="34" charset="0"/>
              </a:rPr>
              <a:t>DOĞRUDAN TEMİN</a:t>
            </a:r>
            <a:endParaRPr lang="tr-TR" sz="4000" b="1" dirty="0">
              <a:latin typeface="Arial" panose="020B0604020202020204" pitchFamily="34" charset="0"/>
              <a:cs typeface="Arial" panose="020B0604020202020204" pitchFamily="34" charset="0"/>
            </a:endParaRPr>
          </a:p>
        </p:txBody>
      </p:sp>
      <p:sp>
        <p:nvSpPr>
          <p:cNvPr id="3" name="İçerik Yer Tutucusu 2"/>
          <p:cNvSpPr>
            <a:spLocks noGrp="1"/>
          </p:cNvSpPr>
          <p:nvPr>
            <p:ph idx="1"/>
          </p:nvPr>
        </p:nvSpPr>
        <p:spPr>
          <a:xfrm>
            <a:off x="1043608" y="908720"/>
            <a:ext cx="7920880" cy="5760640"/>
          </a:xfrm>
        </p:spPr>
        <p:txBody>
          <a:bodyPr>
            <a:noAutofit/>
          </a:bodyPr>
          <a:lstStyle/>
          <a:p>
            <a:pPr marL="273050" indent="0" algn="just">
              <a:buNone/>
            </a:pPr>
            <a:r>
              <a:rPr lang="tr-TR" sz="2000" dirty="0">
                <a:latin typeface="Calibri" panose="020F0502020204030204" pitchFamily="34" charset="0"/>
              </a:rPr>
              <a:t>Doğrudan temin; ihtiyaçların, </a:t>
            </a:r>
            <a:r>
              <a:rPr lang="tr-TR" sz="2000" u="sng" dirty="0">
                <a:solidFill>
                  <a:schemeClr val="accent2">
                    <a:lumMod val="75000"/>
                  </a:schemeClr>
                </a:solidFill>
                <a:latin typeface="Calibri" panose="020F0502020204030204" pitchFamily="34" charset="0"/>
              </a:rPr>
              <a:t>idare tarafından davet edilen</a:t>
            </a:r>
            <a:r>
              <a:rPr lang="tr-TR" sz="2000" dirty="0">
                <a:latin typeface="Calibri" panose="020F0502020204030204" pitchFamily="34" charset="0"/>
              </a:rPr>
              <a:t> gerçek/tüzel kişilerle </a:t>
            </a:r>
            <a:r>
              <a:rPr lang="tr-TR" sz="2000" u="sng" dirty="0">
                <a:solidFill>
                  <a:schemeClr val="accent2">
                    <a:lumMod val="75000"/>
                  </a:schemeClr>
                </a:solidFill>
                <a:latin typeface="Calibri" panose="020F0502020204030204" pitchFamily="34" charset="0"/>
              </a:rPr>
              <a:t>teknik şartların</a:t>
            </a:r>
            <a:r>
              <a:rPr lang="tr-TR" sz="2000" dirty="0">
                <a:latin typeface="Calibri" panose="020F0502020204030204" pitchFamily="34" charset="0"/>
              </a:rPr>
              <a:t> ve </a:t>
            </a:r>
            <a:r>
              <a:rPr lang="tr-TR" sz="2000" u="sng" dirty="0">
                <a:solidFill>
                  <a:schemeClr val="accent2">
                    <a:lumMod val="75000"/>
                  </a:schemeClr>
                </a:solidFill>
                <a:latin typeface="Calibri" panose="020F0502020204030204" pitchFamily="34" charset="0"/>
              </a:rPr>
              <a:t>fiyatın</a:t>
            </a:r>
            <a:r>
              <a:rPr lang="tr-TR" sz="2000" dirty="0">
                <a:latin typeface="Calibri" panose="020F0502020204030204" pitchFamily="34" charset="0"/>
              </a:rPr>
              <a:t> görüşülerek doğrudan karşılanabildiği usuldür</a:t>
            </a:r>
            <a:r>
              <a:rPr lang="tr-TR" sz="2000" dirty="0" smtClean="0">
                <a:latin typeface="Calibri" panose="020F0502020204030204" pitchFamily="34" charset="0"/>
              </a:rPr>
              <a:t>.</a:t>
            </a:r>
          </a:p>
          <a:p>
            <a:pPr marL="273050" indent="-273050" algn="just">
              <a:buFont typeface="Wingdings" panose="05000000000000000000" pitchFamily="2" charset="2"/>
              <a:buChar char="Ø"/>
            </a:pPr>
            <a:r>
              <a:rPr lang="tr-TR" sz="1800" dirty="0" smtClean="0">
                <a:latin typeface="Calibri" panose="020F0502020204030204" pitchFamily="34" charset="0"/>
              </a:rPr>
              <a:t>İhtiyacın </a:t>
            </a:r>
            <a:r>
              <a:rPr lang="tr-TR" sz="1800" dirty="0">
                <a:latin typeface="Calibri" panose="020F0502020204030204" pitchFamily="34" charset="0"/>
              </a:rPr>
              <a:t>tek bir kaynaktan karşılanmasının zorunlu olduğu </a:t>
            </a:r>
            <a:r>
              <a:rPr lang="tr-TR" sz="1800" dirty="0" smtClean="0">
                <a:latin typeface="Calibri" panose="020F0502020204030204" pitchFamily="34" charset="0"/>
              </a:rPr>
              <a:t>haller. (a, b, c)</a:t>
            </a:r>
          </a:p>
          <a:p>
            <a:pPr marL="519938" lvl="2" indent="-273050" algn="just">
              <a:buFont typeface="Wingdings" panose="05000000000000000000" pitchFamily="2" charset="2"/>
              <a:buChar char="Ø"/>
            </a:pPr>
            <a:r>
              <a:rPr lang="tr-TR" sz="1800" dirty="0" smtClean="0">
                <a:latin typeface="Calibri" panose="020F0502020204030204" pitchFamily="34" charset="0"/>
              </a:rPr>
              <a:t>(a) Malı üreten, hizmeti sunan tek bir kişinin varlığı</a:t>
            </a:r>
          </a:p>
          <a:p>
            <a:pPr marL="519938" lvl="2" indent="-273050" algn="just">
              <a:buFont typeface="Wingdings" panose="05000000000000000000" pitchFamily="2" charset="2"/>
              <a:buChar char="Ø"/>
            </a:pPr>
            <a:r>
              <a:rPr lang="tr-TR" sz="1800" dirty="0" smtClean="0">
                <a:latin typeface="Calibri" panose="020F0502020204030204" pitchFamily="34" charset="0"/>
              </a:rPr>
              <a:t>(b) Tek </a:t>
            </a:r>
            <a:r>
              <a:rPr lang="tr-TR" sz="1800" dirty="0">
                <a:latin typeface="Calibri" panose="020F0502020204030204" pitchFamily="34" charset="0"/>
              </a:rPr>
              <a:t>kişinin ihtiyaç ile ilgili özel bir hakka sahip olması</a:t>
            </a:r>
            <a:endParaRPr lang="tr-TR" sz="1800" dirty="0" smtClean="0">
              <a:latin typeface="Calibri" panose="020F0502020204030204" pitchFamily="34" charset="0"/>
            </a:endParaRPr>
          </a:p>
          <a:p>
            <a:pPr marL="519938" lvl="2" indent="-273050" algn="just">
              <a:buFont typeface="Wingdings" panose="05000000000000000000" pitchFamily="2" charset="2"/>
              <a:buChar char="Ø"/>
            </a:pPr>
            <a:r>
              <a:rPr lang="tr-TR" sz="1800" dirty="0" smtClean="0">
                <a:latin typeface="Calibri" panose="020F0502020204030204" pitchFamily="34" charset="0"/>
              </a:rPr>
              <a:t>(c) Mevcut mal ve hizmetlerle uyumun sağlanması amacıyla asıl sözleşmeye bağlı ve süresi 3 yılı geçemeyen sözleşmeler. </a:t>
            </a:r>
          </a:p>
          <a:p>
            <a:pPr marL="273050" lvl="1" indent="-273050" algn="just">
              <a:buFont typeface="Wingdings" panose="05000000000000000000" pitchFamily="2" charset="2"/>
              <a:buChar char="Ø"/>
            </a:pPr>
            <a:r>
              <a:rPr lang="tr-TR" sz="1800" dirty="0" smtClean="0">
                <a:latin typeface="Calibri" panose="020F0502020204030204" pitchFamily="34" charset="0"/>
              </a:rPr>
              <a:t>(</a:t>
            </a:r>
            <a:r>
              <a:rPr lang="tr-TR" sz="1800" dirty="0">
                <a:latin typeface="Calibri" panose="020F0502020204030204" pitchFamily="34" charset="0"/>
              </a:rPr>
              <a:t>d) </a:t>
            </a:r>
            <a:r>
              <a:rPr lang="tr-TR" sz="1800" dirty="0" smtClean="0">
                <a:latin typeface="Calibri" panose="020F0502020204030204" pitchFamily="34" charset="0"/>
              </a:rPr>
              <a:t>Belirlenen </a:t>
            </a:r>
            <a:r>
              <a:rPr lang="tr-TR" sz="1800" dirty="0">
                <a:latin typeface="Calibri" panose="020F0502020204030204" pitchFamily="34" charset="0"/>
              </a:rPr>
              <a:t>parasal limitin </a:t>
            </a:r>
            <a:r>
              <a:rPr lang="tr-TR" sz="1800" dirty="0" smtClean="0">
                <a:latin typeface="Calibri" panose="020F0502020204030204" pitchFamily="34" charset="0"/>
              </a:rPr>
              <a:t>altındaki (</a:t>
            </a:r>
            <a:r>
              <a:rPr lang="tr-TR" sz="1800" dirty="0" err="1" smtClean="0">
                <a:latin typeface="Calibri" panose="020F0502020204030204" pitchFamily="34" charset="0"/>
              </a:rPr>
              <a:t>Bb</a:t>
            </a:r>
            <a:r>
              <a:rPr lang="tr-TR" sz="1800" dirty="0" smtClean="0">
                <a:latin typeface="Calibri" panose="020F0502020204030204" pitchFamily="34" charset="0"/>
              </a:rPr>
              <a:t> sınırı dahili id.-</a:t>
            </a:r>
            <a:r>
              <a:rPr lang="tr-TR" sz="1800" b="1" dirty="0" smtClean="0">
                <a:latin typeface="Calibri" panose="020F0502020204030204" pitchFamily="34" charset="0"/>
              </a:rPr>
              <a:t>90.358</a:t>
            </a:r>
            <a:r>
              <a:rPr lang="tr-TR" sz="1800" dirty="0" smtClean="0">
                <a:latin typeface="Calibri" panose="020F0502020204030204" pitchFamily="34" charset="0"/>
              </a:rPr>
              <a:t> TL, </a:t>
            </a:r>
            <a:r>
              <a:rPr lang="tr-TR" sz="1800" dirty="0" err="1" smtClean="0">
                <a:latin typeface="Calibri" panose="020F0502020204030204" pitchFamily="34" charset="0"/>
              </a:rPr>
              <a:t>Di’ler</a:t>
            </a:r>
            <a:r>
              <a:rPr lang="tr-TR" sz="1800" dirty="0" smtClean="0">
                <a:latin typeface="Calibri" panose="020F0502020204030204" pitchFamily="34" charset="0"/>
              </a:rPr>
              <a:t> </a:t>
            </a:r>
            <a:r>
              <a:rPr lang="tr-TR" sz="1800" b="1" dirty="0" smtClean="0">
                <a:latin typeface="Calibri" panose="020F0502020204030204" pitchFamily="34" charset="0"/>
              </a:rPr>
              <a:t>30.101</a:t>
            </a:r>
            <a:r>
              <a:rPr lang="tr-TR" sz="1800" dirty="0" smtClean="0">
                <a:latin typeface="Calibri" panose="020F0502020204030204" pitchFamily="34" charset="0"/>
              </a:rPr>
              <a:t> TL) </a:t>
            </a:r>
            <a:r>
              <a:rPr lang="tr-TR" sz="1800" dirty="0">
                <a:latin typeface="Calibri" panose="020F0502020204030204" pitchFamily="34" charset="0"/>
              </a:rPr>
              <a:t>alımlar ve temsil ağırlama </a:t>
            </a:r>
            <a:r>
              <a:rPr lang="tr-TR" sz="1800" dirty="0" smtClean="0">
                <a:latin typeface="Calibri" panose="020F0502020204030204" pitchFamily="34" charset="0"/>
              </a:rPr>
              <a:t>faaliyetleri (konaklama, seyahat, iaşe)</a:t>
            </a:r>
            <a:endParaRPr lang="tr-TR" sz="1800" dirty="0">
              <a:latin typeface="Calibri" panose="020F0502020204030204" pitchFamily="34" charset="0"/>
            </a:endParaRPr>
          </a:p>
          <a:p>
            <a:pPr marL="273050" indent="-273050" algn="just">
              <a:buFont typeface="Wingdings" panose="05000000000000000000" pitchFamily="2" charset="2"/>
              <a:buChar char="Ø"/>
            </a:pPr>
            <a:r>
              <a:rPr lang="tr-TR" sz="1800" dirty="0" smtClean="0">
                <a:latin typeface="Calibri" panose="020F0502020204030204" pitchFamily="34" charset="0"/>
              </a:rPr>
              <a:t>(</a:t>
            </a:r>
            <a:r>
              <a:rPr lang="tr-TR" sz="1800" dirty="0">
                <a:latin typeface="Calibri" panose="020F0502020204030204" pitchFamily="34" charset="0"/>
              </a:rPr>
              <a:t>e) </a:t>
            </a:r>
            <a:r>
              <a:rPr lang="tr-TR" sz="1800" dirty="0" smtClean="0">
                <a:latin typeface="Calibri" panose="020F0502020204030204" pitchFamily="34" charset="0"/>
              </a:rPr>
              <a:t>Taşınmaz </a:t>
            </a:r>
            <a:r>
              <a:rPr lang="tr-TR" sz="1800" dirty="0">
                <a:latin typeface="Calibri" panose="020F0502020204030204" pitchFamily="34" charset="0"/>
              </a:rPr>
              <a:t>alımı/kiralanması</a:t>
            </a:r>
          </a:p>
          <a:p>
            <a:pPr marL="273050" indent="-273050" algn="just">
              <a:buFont typeface="Wingdings" panose="05000000000000000000" pitchFamily="2" charset="2"/>
              <a:buChar char="Ø"/>
            </a:pPr>
            <a:r>
              <a:rPr lang="tr-TR" sz="1800" dirty="0" smtClean="0">
                <a:latin typeface="Calibri" panose="020F0502020204030204" pitchFamily="34" charset="0"/>
              </a:rPr>
              <a:t>(</a:t>
            </a:r>
            <a:r>
              <a:rPr lang="tr-TR" sz="1800" dirty="0">
                <a:latin typeface="Calibri" panose="020F0502020204030204" pitchFamily="34" charset="0"/>
              </a:rPr>
              <a:t>f) </a:t>
            </a:r>
            <a:r>
              <a:rPr lang="tr-TR" sz="1800" dirty="0" smtClean="0">
                <a:latin typeface="Calibri" panose="020F0502020204030204" pitchFamily="34" charset="0"/>
              </a:rPr>
              <a:t>Kişiye </a:t>
            </a:r>
            <a:r>
              <a:rPr lang="tr-TR" sz="1800" dirty="0">
                <a:latin typeface="Calibri" panose="020F0502020204030204" pitchFamily="34" charset="0"/>
              </a:rPr>
              <a:t>özel, stoklanamayacak veya acil durumlarda kullanılacak tıbbi malzemeler</a:t>
            </a:r>
          </a:p>
          <a:p>
            <a:pPr marL="273050" indent="-273050" algn="just">
              <a:buFont typeface="Wingdings" panose="05000000000000000000" pitchFamily="2" charset="2"/>
              <a:buChar char="Ø"/>
            </a:pPr>
            <a:r>
              <a:rPr lang="tr-TR" sz="1800" dirty="0">
                <a:latin typeface="Calibri" panose="020F0502020204030204" pitchFamily="34" charset="0"/>
              </a:rPr>
              <a:t>(g) ve (h) </a:t>
            </a:r>
            <a:r>
              <a:rPr lang="tr-TR" sz="1800" dirty="0" smtClean="0">
                <a:latin typeface="Calibri" panose="020F0502020204030204" pitchFamily="34" charset="0"/>
              </a:rPr>
              <a:t>Çeşitli </a:t>
            </a:r>
            <a:r>
              <a:rPr lang="tr-TR" sz="1800" dirty="0">
                <a:latin typeface="Calibri" panose="020F0502020204030204" pitchFamily="34" charset="0"/>
              </a:rPr>
              <a:t>hukuki hizmetler (Devlet davalarının takibi usulleri, fikri ve sınai hakların tescili ve milletlerarası tahkim yoluyla çözülecek uyuşmazlıklar kapsamındaki avukatlık hizmetleri)</a:t>
            </a:r>
          </a:p>
          <a:p>
            <a:pPr marL="273050" indent="-273050" algn="just">
              <a:buFont typeface="Wingdings" panose="05000000000000000000" pitchFamily="2" charset="2"/>
              <a:buChar char="Ø"/>
            </a:pPr>
            <a:r>
              <a:rPr lang="tr-TR" sz="1800" dirty="0" smtClean="0">
                <a:latin typeface="Calibri" panose="020F0502020204030204" pitchFamily="34" charset="0"/>
              </a:rPr>
              <a:t>(</a:t>
            </a:r>
            <a:r>
              <a:rPr lang="tr-TR" sz="1800" dirty="0">
                <a:latin typeface="Calibri" panose="020F0502020204030204" pitchFamily="34" charset="0"/>
              </a:rPr>
              <a:t>ı) bendi Türkiye İş Kurumu’nun, (i) bendi ise Yüksek Seçim Kurulu’nun bazı görevleriyle ilgili </a:t>
            </a:r>
            <a:r>
              <a:rPr lang="tr-TR" sz="1800" dirty="0" smtClean="0">
                <a:latin typeface="Calibri" panose="020F0502020204030204" pitchFamily="34" charset="0"/>
              </a:rPr>
              <a:t>alımlar (seçim malzemesi alımları, filigranlı oy pusulası-zarfı).</a:t>
            </a:r>
            <a:endParaRPr lang="tr-TR" sz="1800" dirty="0">
              <a:latin typeface="Calibri" panose="020F0502020204030204" pitchFamily="34" charset="0"/>
            </a:endParaRPr>
          </a:p>
          <a:p>
            <a:pPr marL="0" indent="0" algn="just">
              <a:buNone/>
            </a:pPr>
            <a:endParaRPr lang="tr-TR" sz="2000" dirty="0" smtClean="0">
              <a:latin typeface="Calibri" panose="020F0502020204030204" pitchFamily="34" charset="0"/>
            </a:endParaRPr>
          </a:p>
        </p:txBody>
      </p:sp>
      <p:sp>
        <p:nvSpPr>
          <p:cNvPr id="4" name="Slayt Numarası Yer Tutucusu 3"/>
          <p:cNvSpPr>
            <a:spLocks noGrp="1"/>
          </p:cNvSpPr>
          <p:nvPr>
            <p:ph type="sldNum" sz="quarter" idx="12"/>
          </p:nvPr>
        </p:nvSpPr>
        <p:spPr/>
        <p:txBody>
          <a:bodyPr/>
          <a:lstStyle/>
          <a:p>
            <a:pPr>
              <a:defRPr/>
            </a:pPr>
            <a:fld id="{5DDB875D-3A22-4669-8FB2-E7AFCD840C2C}" type="slidenum">
              <a:rPr lang="tr-TR" smtClean="0"/>
              <a:pPr>
                <a:defRPr/>
              </a:pPr>
              <a:t>30</a:t>
            </a:fld>
            <a:endParaRPr lang="tr-TR"/>
          </a:p>
        </p:txBody>
      </p:sp>
    </p:spTree>
    <p:extLst>
      <p:ext uri="{BB962C8B-B14F-4D97-AF65-F5344CB8AC3E}">
        <p14:creationId xmlns:p14="http://schemas.microsoft.com/office/powerpoint/2010/main" val="275239090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608" y="274638"/>
            <a:ext cx="7498080" cy="850106"/>
          </a:xfrm>
        </p:spPr>
        <p:txBody>
          <a:bodyPr/>
          <a:lstStyle/>
          <a:p>
            <a:pPr algn="ctr"/>
            <a:r>
              <a:rPr lang="tr-TR" sz="4400" b="1" dirty="0">
                <a:latin typeface="Arial" panose="020B0604020202020204" pitchFamily="34" charset="0"/>
                <a:cs typeface="Arial" panose="020B0604020202020204" pitchFamily="34" charset="0"/>
              </a:rPr>
              <a:t>DOĞRUDAN TEMİN</a:t>
            </a:r>
            <a:endParaRPr lang="tr-TR" dirty="0"/>
          </a:p>
        </p:txBody>
      </p:sp>
      <p:sp>
        <p:nvSpPr>
          <p:cNvPr id="3" name="İçerik Yer Tutucusu 2"/>
          <p:cNvSpPr>
            <a:spLocks noGrp="1"/>
          </p:cNvSpPr>
          <p:nvPr>
            <p:ph idx="1"/>
          </p:nvPr>
        </p:nvSpPr>
        <p:spPr>
          <a:xfrm>
            <a:off x="1187624" y="2852936"/>
            <a:ext cx="7746064" cy="3600400"/>
          </a:xfrm>
        </p:spPr>
        <p:txBody>
          <a:bodyPr>
            <a:normAutofit fontScale="85000" lnSpcReduction="20000"/>
          </a:bodyPr>
          <a:lstStyle/>
          <a:p>
            <a:pPr algn="just">
              <a:buFont typeface="Wingdings" pitchFamily="2" charset="2"/>
              <a:buChar char="Ø"/>
            </a:pPr>
            <a:r>
              <a:rPr lang="tr-TR" sz="2000" dirty="0" smtClean="0">
                <a:latin typeface="Calibri" panose="020F0502020204030204" pitchFamily="34" charset="0"/>
                <a:cs typeface="Arial" pitchFamily="34" charset="0"/>
              </a:rPr>
              <a:t>İlân </a:t>
            </a:r>
            <a:r>
              <a:rPr lang="tr-TR" sz="2000" dirty="0">
                <a:latin typeface="Calibri" panose="020F0502020204030204" pitchFamily="34" charset="0"/>
                <a:cs typeface="Arial" pitchFamily="34" charset="0"/>
              </a:rPr>
              <a:t>yapma, teminat alma, ihale komisyonu kurma  ve  4734 sayılı Kanunun 10. maddesinde sayılan yeterlik kurallarını arama </a:t>
            </a:r>
            <a:r>
              <a:rPr lang="tr-TR" sz="2000" b="1" dirty="0">
                <a:solidFill>
                  <a:schemeClr val="accent2">
                    <a:lumMod val="75000"/>
                  </a:schemeClr>
                </a:solidFill>
                <a:latin typeface="Calibri" panose="020F0502020204030204" pitchFamily="34" charset="0"/>
                <a:cs typeface="Arial" pitchFamily="34" charset="0"/>
              </a:rPr>
              <a:t>zorunluluğu bulunmamaktadır</a:t>
            </a:r>
            <a:r>
              <a:rPr lang="tr-TR" sz="2000" dirty="0">
                <a:latin typeface="Calibri" panose="020F0502020204030204" pitchFamily="34" charset="0"/>
                <a:cs typeface="Arial" pitchFamily="34" charset="0"/>
              </a:rPr>
              <a:t>.</a:t>
            </a:r>
          </a:p>
          <a:p>
            <a:pPr algn="just">
              <a:buFont typeface="Wingdings" pitchFamily="2" charset="2"/>
              <a:buChar char="Ø"/>
            </a:pPr>
            <a:r>
              <a:rPr lang="tr-TR" sz="2000" dirty="0">
                <a:latin typeface="Calibri" panose="020F0502020204030204" pitchFamily="34" charset="0"/>
                <a:cs typeface="Arial" pitchFamily="34" charset="0"/>
              </a:rPr>
              <a:t>Alım konusu malın teslimi veya hizmetin ya da yapım işinin  </a:t>
            </a:r>
            <a:r>
              <a:rPr lang="tr-TR" sz="2000" b="1" dirty="0">
                <a:solidFill>
                  <a:schemeClr val="accent2">
                    <a:lumMod val="75000"/>
                  </a:schemeClr>
                </a:solidFill>
                <a:latin typeface="Calibri" panose="020F0502020204030204" pitchFamily="34" charset="0"/>
                <a:cs typeface="Arial" pitchFamily="34" charset="0"/>
              </a:rPr>
              <a:t>belli bir süreyi gerektirmesi durumunda</a:t>
            </a:r>
            <a:r>
              <a:rPr lang="tr-TR" sz="2000" dirty="0">
                <a:latin typeface="Calibri" panose="020F0502020204030204" pitchFamily="34" charset="0"/>
                <a:cs typeface="Arial" pitchFamily="34" charset="0"/>
              </a:rPr>
              <a:t>, alımın bir </a:t>
            </a:r>
            <a:r>
              <a:rPr lang="tr-TR" sz="2000" b="1" dirty="0">
                <a:solidFill>
                  <a:schemeClr val="accent2">
                    <a:lumMod val="75000"/>
                  </a:schemeClr>
                </a:solidFill>
                <a:latin typeface="Calibri" panose="020F0502020204030204" pitchFamily="34" charset="0"/>
                <a:cs typeface="Arial" pitchFamily="34" charset="0"/>
              </a:rPr>
              <a:t>sözleşmeye bağlanması zorunlu</a:t>
            </a:r>
            <a:r>
              <a:rPr lang="tr-TR" sz="2000" dirty="0">
                <a:latin typeface="Calibri" panose="020F0502020204030204" pitchFamily="34" charset="0"/>
                <a:cs typeface="Arial" pitchFamily="34" charset="0"/>
              </a:rPr>
              <a:t> olup bir defada yapılacak alımlarda sözleşme yapılması idarelerin </a:t>
            </a:r>
            <a:r>
              <a:rPr lang="tr-TR" sz="2000" dirty="0" smtClean="0">
                <a:latin typeface="Calibri" panose="020F0502020204030204" pitchFamily="34" charset="0"/>
                <a:cs typeface="Arial" pitchFamily="34" charset="0"/>
              </a:rPr>
              <a:t>takdirindedir.</a:t>
            </a:r>
          </a:p>
          <a:p>
            <a:pPr algn="just">
              <a:buFont typeface="Wingdings" pitchFamily="2" charset="2"/>
              <a:buChar char="Ø"/>
            </a:pPr>
            <a:r>
              <a:rPr lang="tr-TR" sz="2000" dirty="0" smtClean="0">
                <a:latin typeface="Calibri" panose="020F0502020204030204" pitchFamily="34" charset="0"/>
                <a:cs typeface="Arial" pitchFamily="34" charset="0"/>
              </a:rPr>
              <a:t>22(d) kapsamında yapılacak alımlardan önce yasaklılık sorgulaması da yapılması gerekiyor. (Diğer bentler için gerek yok)</a:t>
            </a:r>
          </a:p>
          <a:p>
            <a:pPr algn="just">
              <a:buFont typeface="Wingdings" pitchFamily="2" charset="2"/>
              <a:buChar char="Ø"/>
            </a:pPr>
            <a:r>
              <a:rPr lang="tr-TR" sz="2000" dirty="0" smtClean="0">
                <a:latin typeface="Calibri" panose="020F0502020204030204" pitchFamily="34" charset="0"/>
                <a:cs typeface="Arial" pitchFamily="34" charset="0"/>
              </a:rPr>
              <a:t>Doğrudan temin ihale usulü olmadığından, bu kapsamda yapılacak alımlar neticesinde firmalara yasaklama kararı verilemez.  </a:t>
            </a:r>
          </a:p>
          <a:p>
            <a:pPr algn="just">
              <a:buFont typeface="Wingdings" pitchFamily="2" charset="2"/>
              <a:buChar char="Ø"/>
            </a:pPr>
            <a:r>
              <a:rPr lang="tr-TR" sz="2000" dirty="0">
                <a:latin typeface="Calibri" panose="020F0502020204030204" pitchFamily="34" charset="0"/>
                <a:cs typeface="Arial" pitchFamily="34" charset="0"/>
              </a:rPr>
              <a:t>Ancak, doğrudan temin usulüyle yapılan alımlarda ortaya çıkan </a:t>
            </a:r>
            <a:r>
              <a:rPr lang="tr-TR" sz="2000" dirty="0" smtClean="0">
                <a:latin typeface="Calibri" panose="020F0502020204030204" pitchFamily="34" charset="0"/>
                <a:cs typeface="Arial" pitchFamily="34" charset="0"/>
              </a:rPr>
              <a:t>yasak </a:t>
            </a:r>
            <a:r>
              <a:rPr lang="tr-TR" sz="2000" dirty="0">
                <a:latin typeface="Calibri" panose="020F0502020204030204" pitchFamily="34" charset="0"/>
                <a:cs typeface="Arial" pitchFamily="34" charset="0"/>
              </a:rPr>
              <a:t>fiil veya davranışların Türk Ceza Kanununa göre suç teşkil etmesi; bu fiil veya davranışlar için ceza sorumluluğuna ilişkin hükümlerin uygulanmasına engel teşkil etmez. </a:t>
            </a:r>
          </a:p>
          <a:p>
            <a:pPr algn="just">
              <a:buFont typeface="Wingdings" pitchFamily="2" charset="2"/>
              <a:buChar char="Ø"/>
            </a:pPr>
            <a:r>
              <a:rPr lang="tr-TR" sz="2000" dirty="0" smtClean="0">
                <a:latin typeface="Calibri" panose="020F0502020204030204" pitchFamily="34" charset="0"/>
                <a:cs typeface="Arial" pitchFamily="34" charset="0"/>
              </a:rPr>
              <a:t>22(d) kapsamında </a:t>
            </a:r>
            <a:r>
              <a:rPr lang="tr-TR" sz="2000" dirty="0">
                <a:latin typeface="Calibri" panose="020F0502020204030204" pitchFamily="34" charset="0"/>
                <a:cs typeface="Arial" pitchFamily="34" charset="0"/>
              </a:rPr>
              <a:t>gerçekleştirilecek </a:t>
            </a:r>
            <a:r>
              <a:rPr lang="tr-TR" sz="2000" b="1" dirty="0">
                <a:solidFill>
                  <a:schemeClr val="accent2">
                    <a:lumMod val="75000"/>
                  </a:schemeClr>
                </a:solidFill>
                <a:latin typeface="Calibri" panose="020F0502020204030204" pitchFamily="34" charset="0"/>
                <a:cs typeface="Arial" pitchFamily="34" charset="0"/>
              </a:rPr>
              <a:t>yapım işlerinde</a:t>
            </a:r>
            <a:r>
              <a:rPr lang="tr-TR" sz="2000" dirty="0">
                <a:latin typeface="Calibri" panose="020F0502020204030204" pitchFamily="34" charset="0"/>
                <a:cs typeface="Arial" pitchFamily="34" charset="0"/>
              </a:rPr>
              <a:t> fiyat araştırmasının, Uygulama Yönetmeliğinde belirlenen yaklaşık maliyetin hesaplanmasına ilişkin esas ve usullere göre yapılması </a:t>
            </a:r>
            <a:r>
              <a:rPr lang="tr-TR" sz="2000" b="1" dirty="0">
                <a:solidFill>
                  <a:schemeClr val="accent2">
                    <a:lumMod val="75000"/>
                  </a:schemeClr>
                </a:solidFill>
                <a:latin typeface="Calibri" panose="020F0502020204030204" pitchFamily="34" charset="0"/>
                <a:cs typeface="Arial" pitchFamily="34" charset="0"/>
              </a:rPr>
              <a:t>zorunludur</a:t>
            </a:r>
            <a:r>
              <a:rPr lang="tr-TR" sz="2000" dirty="0" smtClean="0">
                <a:latin typeface="Calibri" panose="020F0502020204030204" pitchFamily="34" charset="0"/>
                <a:cs typeface="Arial" pitchFamily="34" charset="0"/>
              </a:rPr>
              <a:t>.</a:t>
            </a:r>
          </a:p>
          <a:p>
            <a:pPr algn="just">
              <a:buFont typeface="Wingdings" pitchFamily="2" charset="2"/>
              <a:buChar char="Ø"/>
            </a:pPr>
            <a:endParaRPr lang="tr-TR" sz="2000" dirty="0" smtClean="0">
              <a:latin typeface="Calibri" panose="020F0502020204030204" pitchFamily="34" charset="0"/>
              <a:cs typeface="Arial" pitchFamily="34" charset="0"/>
            </a:endParaRPr>
          </a:p>
          <a:p>
            <a:pPr algn="just">
              <a:buFont typeface="Wingdings" pitchFamily="2" charset="2"/>
              <a:buChar char="Ø"/>
            </a:pPr>
            <a:endParaRPr lang="tr-TR" sz="2000" dirty="0">
              <a:latin typeface="Calibri" panose="020F0502020204030204" pitchFamily="34" charset="0"/>
              <a:cs typeface="Arial" pitchFamily="34" charset="0"/>
            </a:endParaRPr>
          </a:p>
        </p:txBody>
      </p:sp>
      <p:sp>
        <p:nvSpPr>
          <p:cNvPr id="4" name="Slayt Numarası Yer Tutucusu 3"/>
          <p:cNvSpPr>
            <a:spLocks noGrp="1"/>
          </p:cNvSpPr>
          <p:nvPr>
            <p:ph type="sldNum" sz="quarter" idx="12"/>
          </p:nvPr>
        </p:nvSpPr>
        <p:spPr/>
        <p:txBody>
          <a:bodyPr/>
          <a:lstStyle/>
          <a:p>
            <a:pPr>
              <a:defRPr/>
            </a:pPr>
            <a:fld id="{5DDB875D-3A22-4669-8FB2-E7AFCD840C2C}" type="slidenum">
              <a:rPr lang="tr-TR" smtClean="0"/>
              <a:pPr>
                <a:defRPr/>
              </a:pPr>
              <a:t>31</a:t>
            </a:fld>
            <a:endParaRPr lang="tr-TR"/>
          </a:p>
        </p:txBody>
      </p:sp>
      <p:graphicFrame>
        <p:nvGraphicFramePr>
          <p:cNvPr id="5" name="Diyagram 4"/>
          <p:cNvGraphicFramePr/>
          <p:nvPr>
            <p:extLst>
              <p:ext uri="{D42A27DB-BD31-4B8C-83A1-F6EECF244321}">
                <p14:modId xmlns:p14="http://schemas.microsoft.com/office/powerpoint/2010/main" val="2918538590"/>
              </p:ext>
            </p:extLst>
          </p:nvPr>
        </p:nvGraphicFramePr>
        <p:xfrm>
          <a:off x="1115616" y="1124744"/>
          <a:ext cx="7848872" cy="15841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123604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35608" y="476672"/>
            <a:ext cx="7498080" cy="5771728"/>
          </a:xfrm>
        </p:spPr>
        <p:txBody>
          <a:bodyPr>
            <a:noAutofit/>
          </a:bodyPr>
          <a:lstStyle/>
          <a:p>
            <a:pPr marL="82296" indent="0" algn="just">
              <a:buNone/>
            </a:pPr>
            <a:r>
              <a:rPr lang="tr-TR" sz="2000" b="1" dirty="0" smtClean="0">
                <a:latin typeface="Calibri" panose="020F0502020204030204" pitchFamily="34" charset="0"/>
              </a:rPr>
              <a:t>4734 sayılı Kanun’un </a:t>
            </a:r>
            <a:r>
              <a:rPr lang="tr-TR" sz="2000" b="1" dirty="0">
                <a:latin typeface="Calibri" panose="020F0502020204030204" pitchFamily="34" charset="0"/>
              </a:rPr>
              <a:t>21 ve </a:t>
            </a:r>
            <a:r>
              <a:rPr lang="tr-TR" sz="2000" b="1" dirty="0" smtClean="0">
                <a:latin typeface="Calibri" panose="020F0502020204030204" pitchFamily="34" charset="0"/>
              </a:rPr>
              <a:t>22’nci </a:t>
            </a:r>
            <a:r>
              <a:rPr lang="tr-TR" sz="2000" b="1" dirty="0">
                <a:latin typeface="Calibri" panose="020F0502020204030204" pitchFamily="34" charset="0"/>
              </a:rPr>
              <a:t>maddelerindeki </a:t>
            </a:r>
            <a:r>
              <a:rPr lang="tr-TR" sz="2000" b="1" u="sng" dirty="0">
                <a:solidFill>
                  <a:schemeClr val="accent2">
                    <a:lumMod val="75000"/>
                  </a:schemeClr>
                </a:solidFill>
                <a:latin typeface="Calibri" panose="020F0502020204030204" pitchFamily="34" charset="0"/>
              </a:rPr>
              <a:t>parasal limitler</a:t>
            </a:r>
            <a:r>
              <a:rPr lang="tr-TR" sz="2000" b="1" dirty="0">
                <a:latin typeface="Calibri" panose="020F0502020204030204" pitchFamily="34" charset="0"/>
              </a:rPr>
              <a:t> </a:t>
            </a:r>
            <a:r>
              <a:rPr lang="tr-TR" sz="2000" b="1" dirty="0" smtClean="0">
                <a:latin typeface="Calibri" panose="020F0502020204030204" pitchFamily="34" charset="0"/>
              </a:rPr>
              <a:t>dahilinde (aslında 21(f) ve 22(d)) </a:t>
            </a:r>
            <a:r>
              <a:rPr lang="tr-TR" sz="2000" b="1" dirty="0">
                <a:latin typeface="Calibri" panose="020F0502020204030204" pitchFamily="34" charset="0"/>
              </a:rPr>
              <a:t>yapılacak harcamaların </a:t>
            </a:r>
            <a:r>
              <a:rPr lang="tr-TR" sz="2000" b="1" dirty="0">
                <a:solidFill>
                  <a:schemeClr val="accent2">
                    <a:lumMod val="75000"/>
                  </a:schemeClr>
                </a:solidFill>
                <a:latin typeface="Calibri" panose="020F0502020204030204" pitchFamily="34" charset="0"/>
              </a:rPr>
              <a:t>yıllık toplamı</a:t>
            </a:r>
            <a:r>
              <a:rPr lang="tr-TR" sz="2000" b="1" dirty="0">
                <a:latin typeface="Calibri" panose="020F0502020204030204" pitchFamily="34" charset="0"/>
              </a:rPr>
              <a:t>, idarelerin bütçelerine bu amaçla konulacak </a:t>
            </a:r>
            <a:r>
              <a:rPr lang="tr-TR" sz="2000" b="1" u="sng" dirty="0">
                <a:latin typeface="Calibri" panose="020F0502020204030204" pitchFamily="34" charset="0"/>
              </a:rPr>
              <a:t>ödeneklerin %10'unu</a:t>
            </a:r>
            <a:r>
              <a:rPr lang="tr-TR" sz="2000" b="1" dirty="0">
                <a:latin typeface="Calibri" panose="020F0502020204030204" pitchFamily="34" charset="0"/>
              </a:rPr>
              <a:t> </a:t>
            </a:r>
            <a:r>
              <a:rPr lang="tr-TR" sz="2000" b="1" u="sng" dirty="0">
                <a:solidFill>
                  <a:schemeClr val="accent2">
                    <a:lumMod val="75000"/>
                  </a:schemeClr>
                </a:solidFill>
                <a:latin typeface="Calibri" panose="020F0502020204030204" pitchFamily="34" charset="0"/>
              </a:rPr>
              <a:t>Kamu İhale Kurulunun uygun görüşü</a:t>
            </a:r>
            <a:r>
              <a:rPr lang="tr-TR" sz="2000" b="1" dirty="0">
                <a:latin typeface="Calibri" panose="020F0502020204030204" pitchFamily="34" charset="0"/>
              </a:rPr>
              <a:t> olmadıkça aşamaz</a:t>
            </a:r>
            <a:r>
              <a:rPr lang="tr-TR" sz="2000" b="1" dirty="0" smtClean="0">
                <a:latin typeface="Calibri" panose="020F0502020204030204" pitchFamily="34" charset="0"/>
              </a:rPr>
              <a:t>.</a:t>
            </a:r>
          </a:p>
          <a:p>
            <a:pPr marL="82296" indent="0" algn="just">
              <a:lnSpc>
                <a:spcPct val="120000"/>
              </a:lnSpc>
              <a:spcAft>
                <a:spcPts val="600"/>
              </a:spcAft>
              <a:buNone/>
            </a:pPr>
            <a:endParaRPr lang="tr-TR" sz="2000" dirty="0" smtClean="0">
              <a:latin typeface="Calibri" panose="020F0502020204030204" pitchFamily="34" charset="0"/>
            </a:endParaRPr>
          </a:p>
          <a:p>
            <a:pPr algn="just">
              <a:lnSpc>
                <a:spcPct val="120000"/>
              </a:lnSpc>
              <a:spcAft>
                <a:spcPts val="600"/>
              </a:spcAft>
              <a:buFont typeface="Wingdings" panose="05000000000000000000" pitchFamily="2" charset="2"/>
              <a:buChar char="Ø"/>
            </a:pPr>
            <a:r>
              <a:rPr lang="tr-TR" sz="2000" dirty="0" smtClean="0">
                <a:latin typeface="Calibri" panose="020F0502020204030204" pitchFamily="34" charset="0"/>
              </a:rPr>
              <a:t>21/f</a:t>
            </a:r>
            <a:r>
              <a:rPr lang="tr-TR" sz="2000" dirty="0">
                <a:latin typeface="Calibri" panose="020F0502020204030204" pitchFamily="34" charset="0"/>
              </a:rPr>
              <a:t>: İdarelerin </a:t>
            </a:r>
            <a:r>
              <a:rPr lang="tr-TR" sz="2000" u="sng" dirty="0">
                <a:solidFill>
                  <a:srgbClr val="C00000"/>
                </a:solidFill>
                <a:latin typeface="Calibri" panose="020F0502020204030204" pitchFamily="34" charset="0"/>
              </a:rPr>
              <a:t>301.228</a:t>
            </a:r>
            <a:r>
              <a:rPr lang="tr-TR" sz="2000" dirty="0" smtClean="0">
                <a:solidFill>
                  <a:srgbClr val="C00000"/>
                </a:solidFill>
                <a:latin typeface="Calibri" panose="020F0502020204030204" pitchFamily="34" charset="0"/>
              </a:rPr>
              <a:t> TL’ye </a:t>
            </a:r>
            <a:r>
              <a:rPr lang="tr-TR" sz="2000" dirty="0" smtClean="0">
                <a:latin typeface="Calibri" panose="020F0502020204030204" pitchFamily="34" charset="0"/>
              </a:rPr>
              <a:t> </a:t>
            </a:r>
            <a:r>
              <a:rPr lang="tr-TR" sz="2000" dirty="0">
                <a:latin typeface="Calibri" panose="020F0502020204030204" pitchFamily="34" charset="0"/>
              </a:rPr>
              <a:t>kadar olan mamul mal, malzeme veya hizmet alımları.</a:t>
            </a:r>
          </a:p>
          <a:p>
            <a:pPr algn="just">
              <a:lnSpc>
                <a:spcPct val="120000"/>
              </a:lnSpc>
              <a:spcAft>
                <a:spcPts val="600"/>
              </a:spcAft>
              <a:buFont typeface="Wingdings" panose="05000000000000000000" pitchFamily="2" charset="2"/>
              <a:buChar char="Ø"/>
            </a:pPr>
            <a:r>
              <a:rPr lang="tr-TR" sz="2000" dirty="0">
                <a:latin typeface="Calibri" panose="020F0502020204030204" pitchFamily="34" charset="0"/>
              </a:rPr>
              <a:t>Madde 22/d: Büyükşehir belediyesi sınırları dahilinde bulunan idareler: </a:t>
            </a:r>
            <a:r>
              <a:rPr lang="tr-TR" sz="2000" b="1" dirty="0">
                <a:latin typeface="Calibri" panose="020F0502020204030204" pitchFamily="34" charset="0"/>
              </a:rPr>
              <a:t>90.358</a:t>
            </a:r>
            <a:r>
              <a:rPr lang="tr-TR" sz="2000" dirty="0" smtClean="0">
                <a:latin typeface="Calibri" panose="020F0502020204030204" pitchFamily="34" charset="0"/>
              </a:rPr>
              <a:t> </a:t>
            </a:r>
            <a:r>
              <a:rPr lang="tr-TR" sz="2000" dirty="0">
                <a:latin typeface="Calibri" panose="020F0502020204030204" pitchFamily="34" charset="0"/>
              </a:rPr>
              <a:t>TL</a:t>
            </a:r>
          </a:p>
          <a:p>
            <a:pPr>
              <a:lnSpc>
                <a:spcPct val="120000"/>
              </a:lnSpc>
              <a:spcAft>
                <a:spcPts val="600"/>
              </a:spcAft>
              <a:buFont typeface="Wingdings" panose="05000000000000000000" pitchFamily="2" charset="2"/>
              <a:buChar char="Ø"/>
            </a:pPr>
            <a:r>
              <a:rPr lang="tr-TR" sz="2000" dirty="0" smtClean="0">
                <a:latin typeface="Calibri" panose="020F0502020204030204" pitchFamily="34" charset="0"/>
              </a:rPr>
              <a:t>Diğer </a:t>
            </a:r>
            <a:r>
              <a:rPr lang="tr-TR" sz="2000" dirty="0">
                <a:latin typeface="Calibri" panose="020F0502020204030204" pitchFamily="34" charset="0"/>
              </a:rPr>
              <a:t>idareler: </a:t>
            </a:r>
            <a:r>
              <a:rPr lang="tr-TR" sz="2000" b="1" dirty="0">
                <a:latin typeface="Calibri" panose="020F0502020204030204" pitchFamily="34" charset="0"/>
              </a:rPr>
              <a:t>30.101</a:t>
            </a:r>
            <a:r>
              <a:rPr lang="tr-TR" sz="2000" dirty="0" smtClean="0">
                <a:latin typeface="Calibri" panose="020F0502020204030204" pitchFamily="34" charset="0"/>
              </a:rPr>
              <a:t> TL’yi aşmayan </a:t>
            </a:r>
            <a:r>
              <a:rPr lang="tr-TR" sz="2000" dirty="0">
                <a:latin typeface="Calibri" panose="020F0502020204030204" pitchFamily="34" charset="0"/>
              </a:rPr>
              <a:t>ihtiyaçlar</a:t>
            </a:r>
          </a:p>
          <a:p>
            <a:pPr algn="just">
              <a:lnSpc>
                <a:spcPct val="120000"/>
              </a:lnSpc>
              <a:spcAft>
                <a:spcPts val="600"/>
              </a:spcAft>
              <a:buFont typeface="Wingdings" panose="05000000000000000000" pitchFamily="2" charset="2"/>
              <a:buChar char="Ø"/>
            </a:pPr>
            <a:r>
              <a:rPr lang="tr-TR" sz="2000" dirty="0" smtClean="0">
                <a:latin typeface="Calibri" panose="020F0502020204030204" pitchFamily="34" charset="0"/>
              </a:rPr>
              <a:t>Temsil </a:t>
            </a:r>
            <a:r>
              <a:rPr lang="tr-TR" sz="2000" dirty="0">
                <a:latin typeface="Calibri" panose="020F0502020204030204" pitchFamily="34" charset="0"/>
              </a:rPr>
              <a:t>ağırlama faaliyetleri kapsamında yapılacak konaklama, seyahat ve iaşeye ilişkin alımlar için parasal limit bulunmamaktadır</a:t>
            </a:r>
            <a:r>
              <a:rPr lang="tr-TR" sz="2000" dirty="0" smtClean="0">
                <a:latin typeface="Calibri" panose="020F0502020204030204" pitchFamily="34" charset="0"/>
              </a:rPr>
              <a:t>.</a:t>
            </a:r>
            <a:endParaRPr lang="tr-TR" sz="2000" dirty="0">
              <a:latin typeface="Calibri" panose="020F0502020204030204" pitchFamily="34" charset="0"/>
            </a:endParaRPr>
          </a:p>
        </p:txBody>
      </p:sp>
      <p:sp>
        <p:nvSpPr>
          <p:cNvPr id="4" name="Slayt Numarası Yer Tutucusu 3"/>
          <p:cNvSpPr>
            <a:spLocks noGrp="1"/>
          </p:cNvSpPr>
          <p:nvPr>
            <p:ph type="sldNum" sz="quarter" idx="12"/>
          </p:nvPr>
        </p:nvSpPr>
        <p:spPr/>
        <p:txBody>
          <a:bodyPr/>
          <a:lstStyle/>
          <a:p>
            <a:pPr>
              <a:defRPr/>
            </a:pPr>
            <a:fld id="{5DDB875D-3A22-4669-8FB2-E7AFCD840C2C}" type="slidenum">
              <a:rPr lang="tr-TR" smtClean="0"/>
              <a:pPr>
                <a:defRPr/>
              </a:pPr>
              <a:t>32</a:t>
            </a:fld>
            <a:endParaRPr lang="tr-TR"/>
          </a:p>
        </p:txBody>
      </p:sp>
    </p:spTree>
    <p:extLst>
      <p:ext uri="{BB962C8B-B14F-4D97-AF65-F5344CB8AC3E}">
        <p14:creationId xmlns:p14="http://schemas.microsoft.com/office/powerpoint/2010/main" val="191917927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defRPr/>
            </a:pPr>
            <a:r>
              <a:rPr lang="tr-TR" sz="2800" b="1" dirty="0" smtClean="0">
                <a:solidFill>
                  <a:srgbClr val="0070C0"/>
                </a:solidFill>
                <a:latin typeface="Arial Black" pitchFamily="34" charset="0"/>
              </a:rPr>
              <a:t>İhale Dokümanının İçeriği</a:t>
            </a:r>
            <a:br>
              <a:rPr lang="tr-TR" sz="2800" b="1" dirty="0" smtClean="0">
                <a:solidFill>
                  <a:srgbClr val="0070C0"/>
                </a:solidFill>
                <a:latin typeface="Arial Black" pitchFamily="34" charset="0"/>
              </a:rPr>
            </a:br>
            <a:r>
              <a:rPr lang="tr-TR" sz="2800" b="1" dirty="0" smtClean="0">
                <a:solidFill>
                  <a:srgbClr val="0070C0"/>
                </a:solidFill>
                <a:latin typeface="Arial Black" pitchFamily="34" charset="0"/>
              </a:rPr>
              <a:t> </a:t>
            </a:r>
            <a:r>
              <a:rPr lang="tr-TR" sz="2200" b="1" dirty="0" smtClean="0">
                <a:solidFill>
                  <a:srgbClr val="0070C0"/>
                </a:solidFill>
                <a:latin typeface="Arial Black" pitchFamily="34" charset="0"/>
              </a:rPr>
              <a:t>Yapım 13.md; Hizmet 12.md; Mal 10.md </a:t>
            </a:r>
            <a:endParaRPr lang="tr-TR" sz="2200" dirty="0"/>
          </a:p>
        </p:txBody>
      </p:sp>
      <p:sp>
        <p:nvSpPr>
          <p:cNvPr id="24579" name="2 İçerik Yer Tutucusu"/>
          <p:cNvSpPr>
            <a:spLocks noGrp="1"/>
          </p:cNvSpPr>
          <p:nvPr>
            <p:ph idx="1"/>
          </p:nvPr>
        </p:nvSpPr>
        <p:spPr>
          <a:xfrm>
            <a:off x="1187450" y="1412875"/>
            <a:ext cx="7570788" cy="5287963"/>
          </a:xfrm>
        </p:spPr>
        <p:txBody>
          <a:bodyPr/>
          <a:lstStyle/>
          <a:p>
            <a:pPr algn="just" eaLnBrk="1" hangingPunct="1">
              <a:lnSpc>
                <a:spcPct val="80000"/>
              </a:lnSpc>
              <a:buFont typeface="Wingdings" pitchFamily="2" charset="2"/>
              <a:buChar char="Ø"/>
            </a:pPr>
            <a:r>
              <a:rPr lang="tr-TR" sz="3000" b="1" u="sng" dirty="0" smtClean="0"/>
              <a:t>İhale dokümanında ;</a:t>
            </a:r>
            <a:endParaRPr lang="tr-TR" sz="3000" dirty="0" smtClean="0"/>
          </a:p>
          <a:p>
            <a:pPr eaLnBrk="1" hangingPunct="1">
              <a:lnSpc>
                <a:spcPct val="80000"/>
              </a:lnSpc>
              <a:buFont typeface="Wingdings" pitchFamily="2" charset="2"/>
              <a:buNone/>
            </a:pPr>
            <a:r>
              <a:rPr lang="tr-TR" sz="3000" b="1" dirty="0" smtClean="0"/>
              <a:t>   1. </a:t>
            </a:r>
            <a:r>
              <a:rPr lang="tr-TR" sz="2800" dirty="0" smtClean="0"/>
              <a:t>İdari şartname</a:t>
            </a:r>
            <a:r>
              <a:rPr lang="tr-TR" sz="3000" dirty="0" smtClean="0"/>
              <a:t/>
            </a:r>
            <a:br>
              <a:rPr lang="tr-TR" sz="3000" dirty="0" smtClean="0"/>
            </a:br>
            <a:r>
              <a:rPr lang="tr-TR" sz="3000" b="1" dirty="0" smtClean="0"/>
              <a:t>2. </a:t>
            </a:r>
            <a:r>
              <a:rPr lang="tr-TR" sz="2800" dirty="0" smtClean="0"/>
              <a:t>Sözleşme tasarısı</a:t>
            </a:r>
            <a:r>
              <a:rPr lang="tr-TR" sz="3000" dirty="0" smtClean="0"/>
              <a:t>, </a:t>
            </a:r>
            <a:br>
              <a:rPr lang="tr-TR" sz="3000" dirty="0" smtClean="0"/>
            </a:br>
            <a:r>
              <a:rPr lang="tr-TR" sz="3000" b="1" dirty="0" smtClean="0"/>
              <a:t>3. </a:t>
            </a:r>
            <a:r>
              <a:rPr lang="tr-TR" sz="2800" dirty="0" smtClean="0"/>
              <a:t>Teknik şartname </a:t>
            </a:r>
            <a:r>
              <a:rPr lang="tr-TR" sz="3000" b="1" dirty="0" smtClean="0"/>
              <a:t>(yapım işlerinde proje dahil)</a:t>
            </a:r>
            <a:r>
              <a:rPr lang="tr-TR" sz="3000" dirty="0" smtClean="0"/>
              <a:t/>
            </a:r>
            <a:br>
              <a:rPr lang="tr-TR" sz="3000" dirty="0" smtClean="0"/>
            </a:br>
            <a:r>
              <a:rPr lang="tr-TR" sz="3000" b="1" dirty="0" smtClean="0"/>
              <a:t>4. </a:t>
            </a:r>
            <a:r>
              <a:rPr lang="tr-TR" sz="3000" dirty="0" smtClean="0"/>
              <a:t>Gerekli diğer belge ve bilgiler </a:t>
            </a:r>
            <a:r>
              <a:rPr lang="tr-TR" sz="3000" b="1" dirty="0" smtClean="0"/>
              <a:t>(standart formlar, birim fiyat tarifleri, yapım işlerinde analiz formatları, vs.) </a:t>
            </a:r>
          </a:p>
          <a:p>
            <a:pPr eaLnBrk="1" hangingPunct="1">
              <a:lnSpc>
                <a:spcPct val="80000"/>
              </a:lnSpc>
              <a:buFont typeface="Wingdings" pitchFamily="2" charset="2"/>
              <a:buNone/>
            </a:pPr>
            <a:r>
              <a:rPr lang="tr-TR" sz="3000" dirty="0" smtClean="0"/>
              <a:t>	bulunur. </a:t>
            </a:r>
          </a:p>
          <a:p>
            <a:pPr algn="just" eaLnBrk="1" hangingPunct="1">
              <a:lnSpc>
                <a:spcPct val="80000"/>
              </a:lnSpc>
              <a:buFont typeface="Wingdings" pitchFamily="2" charset="2"/>
              <a:buNone/>
            </a:pPr>
            <a:endParaRPr lang="tr-TR" sz="3000" dirty="0" smtClean="0"/>
          </a:p>
          <a:p>
            <a:pPr algn="just" eaLnBrk="1" hangingPunct="1">
              <a:lnSpc>
                <a:spcPct val="80000"/>
              </a:lnSpc>
              <a:buFont typeface="Wingdings" pitchFamily="2" charset="2"/>
              <a:buChar char="Ø"/>
            </a:pPr>
            <a:r>
              <a:rPr lang="tr-TR" sz="3000" dirty="0" smtClean="0"/>
              <a:t>İhale dokümanında yapılan düzenlemeler </a:t>
            </a:r>
            <a:r>
              <a:rPr lang="tr-TR" sz="3000" b="1" u="sng" dirty="0" smtClean="0"/>
              <a:t>birbirine aykırı olamaz.</a:t>
            </a:r>
          </a:p>
          <a:p>
            <a:endParaRPr lang="tr-TR" sz="3000"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defRPr/>
            </a:pPr>
            <a:r>
              <a:rPr lang="tr-TR" sz="2800" b="1" dirty="0" smtClean="0">
                <a:solidFill>
                  <a:srgbClr val="0070C0"/>
                </a:solidFill>
                <a:latin typeface="Arial Black" pitchFamily="34" charset="0"/>
              </a:rPr>
              <a:t>İhale Dokümanının Hazırlanması</a:t>
            </a:r>
            <a:r>
              <a:rPr lang="tr-TR" sz="2800" b="1" dirty="0" smtClean="0">
                <a:solidFill>
                  <a:srgbClr val="0070C0"/>
                </a:solidFill>
                <a:latin typeface="Arial" charset="0"/>
              </a:rPr>
              <a:t/>
            </a:r>
            <a:br>
              <a:rPr lang="tr-TR" sz="2800" b="1" dirty="0" smtClean="0">
                <a:solidFill>
                  <a:srgbClr val="0070C0"/>
                </a:solidFill>
                <a:latin typeface="Arial" charset="0"/>
              </a:rPr>
            </a:br>
            <a:r>
              <a:rPr lang="tr-TR" sz="2800" b="1" dirty="0" smtClean="0">
                <a:solidFill>
                  <a:srgbClr val="0070C0"/>
                </a:solidFill>
                <a:latin typeface="Arial" charset="0"/>
              </a:rPr>
              <a:t> </a:t>
            </a:r>
            <a:r>
              <a:rPr lang="tr-TR" sz="2200" b="1" dirty="0" smtClean="0">
                <a:solidFill>
                  <a:srgbClr val="0070C0"/>
                </a:solidFill>
                <a:latin typeface="Arial Black" pitchFamily="34" charset="0"/>
              </a:rPr>
              <a:t>Yapım 14.md; Hizmet 13.md; Mal 11.md </a:t>
            </a:r>
            <a:endParaRPr lang="tr-TR" sz="2200" dirty="0">
              <a:latin typeface="Arial Black" pitchFamily="34" charset="0"/>
            </a:endParaRPr>
          </a:p>
        </p:txBody>
      </p:sp>
      <p:sp>
        <p:nvSpPr>
          <p:cNvPr id="26627" name="2 İçerik Yer Tutucusu"/>
          <p:cNvSpPr>
            <a:spLocks noGrp="1"/>
          </p:cNvSpPr>
          <p:nvPr>
            <p:ph idx="1"/>
          </p:nvPr>
        </p:nvSpPr>
        <p:spPr>
          <a:xfrm>
            <a:off x="1285875" y="1447800"/>
            <a:ext cx="7606605" cy="5149552"/>
          </a:xfrm>
        </p:spPr>
        <p:txBody>
          <a:bodyPr/>
          <a:lstStyle/>
          <a:p>
            <a:pPr algn="just"/>
            <a:r>
              <a:rPr lang="tr-TR" sz="3000" dirty="0" smtClean="0"/>
              <a:t>İdareler tarafından ihale ve/veya ön yeterlik dokümanı EKAP üzerinden hazırlanır (tip şartnameler ihtiyaca uyarlanarak). </a:t>
            </a:r>
          </a:p>
          <a:p>
            <a:pPr algn="just"/>
            <a:r>
              <a:rPr lang="tr-TR" sz="2800" b="1" dirty="0"/>
              <a:t>İhale dokümanının hazırlanmasında </a:t>
            </a:r>
            <a:r>
              <a:rPr lang="tr-TR" sz="2800" dirty="0"/>
              <a:t>ilgili Uygulama Yönetmeliğinin ekinde yer alan tip şartnameler, standart formlar, tip </a:t>
            </a:r>
            <a:r>
              <a:rPr lang="tr-TR" sz="2800" dirty="0" smtClean="0"/>
              <a:t>sözleşme ve </a:t>
            </a:r>
            <a:r>
              <a:rPr lang="tr-TR" sz="2800" dirty="0"/>
              <a:t>Kurum tarafından yayımlanan diğer mevzuat esas alınır</a:t>
            </a:r>
            <a:r>
              <a:rPr lang="tr-TR" sz="2800" dirty="0" smtClean="0"/>
              <a:t>.</a:t>
            </a:r>
            <a:endParaRPr lang="tr-TR" sz="3000" dirty="0" smtClean="0"/>
          </a:p>
          <a:p>
            <a:pPr algn="just"/>
            <a:r>
              <a:rPr lang="tr-TR" sz="3000" dirty="0" smtClean="0"/>
              <a:t>İdare ihale dokümanının çıktılarının  her sayfasını onaylar. Bu asıl nüshanın, ihale işlem dosyasında muhafazası zorunludur.</a:t>
            </a:r>
          </a:p>
          <a:p>
            <a:pPr algn="just"/>
            <a:endParaRPr lang="tr-TR" sz="3000" dirty="0" smtClean="0"/>
          </a:p>
          <a:p>
            <a:pPr algn="just"/>
            <a:r>
              <a:rPr lang="tr-TR" sz="3000" dirty="0"/>
              <a:t>İhale dokümanının Türkçe hazırlanması zorunludur. </a:t>
            </a:r>
          </a:p>
          <a:p>
            <a:pPr algn="just"/>
            <a:endParaRPr lang="tr-TR" dirty="0" smtClean="0"/>
          </a:p>
          <a:p>
            <a:endParaRPr lang="tr-TR"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defRPr/>
            </a:pPr>
            <a:r>
              <a:rPr lang="tr-TR" sz="2800" b="1" dirty="0" smtClean="0">
                <a:solidFill>
                  <a:srgbClr val="0070C0"/>
                </a:solidFill>
                <a:latin typeface="Arial Black" pitchFamily="34" charset="0"/>
              </a:rPr>
              <a:t>İhale Onayının Alınması</a:t>
            </a:r>
            <a:r>
              <a:rPr lang="tr-TR" sz="2800" b="1" dirty="0" smtClean="0">
                <a:solidFill>
                  <a:srgbClr val="0070C0"/>
                </a:solidFill>
                <a:latin typeface="Arial" charset="0"/>
              </a:rPr>
              <a:t/>
            </a:r>
            <a:br>
              <a:rPr lang="tr-TR" sz="2800" b="1" dirty="0" smtClean="0">
                <a:solidFill>
                  <a:srgbClr val="0070C0"/>
                </a:solidFill>
                <a:latin typeface="Arial" charset="0"/>
              </a:rPr>
            </a:br>
            <a:r>
              <a:rPr lang="tr-TR" sz="2800" b="1" dirty="0" smtClean="0">
                <a:solidFill>
                  <a:srgbClr val="0070C0"/>
                </a:solidFill>
                <a:latin typeface="Arial" charset="0"/>
              </a:rPr>
              <a:t> </a:t>
            </a:r>
            <a:r>
              <a:rPr lang="tr-TR" sz="2200" b="1" dirty="0" smtClean="0">
                <a:solidFill>
                  <a:srgbClr val="0070C0"/>
                </a:solidFill>
                <a:latin typeface="Arial Black" pitchFamily="34" charset="0"/>
              </a:rPr>
              <a:t>Yapım 19.md; Hizmet 18.md; Mal 16.md </a:t>
            </a:r>
            <a:endParaRPr lang="tr-TR" sz="2200" dirty="0">
              <a:latin typeface="Arial Black" pitchFamily="34" charset="0"/>
            </a:endParaRPr>
          </a:p>
        </p:txBody>
      </p:sp>
      <p:sp>
        <p:nvSpPr>
          <p:cNvPr id="30723" name="2 İçerik Yer Tutucusu"/>
          <p:cNvSpPr>
            <a:spLocks noGrp="1"/>
          </p:cNvSpPr>
          <p:nvPr>
            <p:ph idx="1"/>
          </p:nvPr>
        </p:nvSpPr>
        <p:spPr>
          <a:xfrm>
            <a:off x="1214438" y="1447800"/>
            <a:ext cx="7720012" cy="4800600"/>
          </a:xfrm>
        </p:spPr>
        <p:txBody>
          <a:bodyPr/>
          <a:lstStyle/>
          <a:p>
            <a:pPr algn="just" eaLnBrk="1" hangingPunct="1">
              <a:buFont typeface="Wingdings" pitchFamily="2" charset="2"/>
              <a:buChar char="Ø"/>
            </a:pPr>
            <a:r>
              <a:rPr lang="tr-TR" b="1" u="sng" dirty="0" smtClean="0"/>
              <a:t>İhale süreci, </a:t>
            </a:r>
            <a:r>
              <a:rPr lang="tr-TR" dirty="0" smtClean="0"/>
              <a:t>ihale onayının alınmasıyla başlar.</a:t>
            </a:r>
          </a:p>
          <a:p>
            <a:pPr algn="just" eaLnBrk="1" hangingPunct="1">
              <a:buFont typeface="Wingdings" pitchFamily="2" charset="2"/>
              <a:buChar char="Ø"/>
            </a:pPr>
            <a:r>
              <a:rPr lang="tr-TR" dirty="0" smtClean="0"/>
              <a:t>Yaklaşık maliyet hesap cetveli, şartnameler, sözleşme tasarısı ve diğer doküman ihale onay belgesine eklenir ve bu belge </a:t>
            </a:r>
            <a:r>
              <a:rPr lang="tr-TR" b="1" u="sng" dirty="0" smtClean="0"/>
              <a:t>ihale yetkilisinin onayına sunulur.</a:t>
            </a:r>
          </a:p>
          <a:p>
            <a:pPr marL="282575" algn="just" eaLnBrk="1" fontAlgn="auto" hangingPunct="1">
              <a:spcAft>
                <a:spcPts val="0"/>
              </a:spcAft>
              <a:buClr>
                <a:srgbClr val="797B7E"/>
              </a:buClr>
              <a:buFont typeface="Wingdings" pitchFamily="2" charset="2"/>
              <a:buChar char="Ø"/>
            </a:pPr>
            <a:r>
              <a:rPr lang="tr-TR" dirty="0">
                <a:latin typeface="Calibri" panose="020F0502020204030204" pitchFamily="34" charset="0"/>
                <a:cs typeface="Arial" pitchFamily="34" charset="0"/>
              </a:rPr>
              <a:t>İhale onayı alındıktan sonra, </a:t>
            </a:r>
            <a:r>
              <a:rPr lang="tr-TR" dirty="0" err="1">
                <a:latin typeface="Calibri" panose="020F0502020204030204" pitchFamily="34" charset="0"/>
                <a:cs typeface="Arial" pitchFamily="34" charset="0"/>
              </a:rPr>
              <a:t>EKAP’tan</a:t>
            </a:r>
            <a:r>
              <a:rPr lang="tr-TR" dirty="0">
                <a:latin typeface="Calibri" panose="020F0502020204030204" pitchFamily="34" charset="0"/>
                <a:cs typeface="Arial" pitchFamily="34" charset="0"/>
              </a:rPr>
              <a:t> ihale kayıt numarası alınarak ihale ilanı yayımlanabilir.</a:t>
            </a:r>
          </a:p>
          <a:p>
            <a:pPr marL="282575" lvl="0" algn="just" eaLnBrk="1" fontAlgn="auto" hangingPunct="1">
              <a:spcAft>
                <a:spcPts val="0"/>
              </a:spcAft>
              <a:buClr>
                <a:srgbClr val="797B7E"/>
              </a:buClr>
              <a:buFont typeface="Wingdings" pitchFamily="2" charset="2"/>
              <a:buChar char="Ø"/>
            </a:pPr>
            <a:endParaRPr lang="tr-TR" b="1" u="sng" dirty="0" smtClean="0"/>
          </a:p>
          <a:p>
            <a:endParaRPr lang="tr-TR"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defRPr/>
            </a:pPr>
            <a:r>
              <a:rPr lang="tr-TR" sz="2800" b="1" dirty="0" smtClean="0">
                <a:solidFill>
                  <a:srgbClr val="0070C0"/>
                </a:solidFill>
                <a:latin typeface="Arial Black" pitchFamily="34" charset="0"/>
              </a:rPr>
              <a:t>İhale Onayının Alınması</a:t>
            </a:r>
            <a:r>
              <a:rPr lang="tr-TR" sz="2800" b="1" dirty="0" smtClean="0">
                <a:solidFill>
                  <a:srgbClr val="0070C0"/>
                </a:solidFill>
                <a:latin typeface="Arial" charset="0"/>
              </a:rPr>
              <a:t/>
            </a:r>
            <a:br>
              <a:rPr lang="tr-TR" sz="2800" b="1" dirty="0" smtClean="0">
                <a:solidFill>
                  <a:srgbClr val="0070C0"/>
                </a:solidFill>
                <a:latin typeface="Arial" charset="0"/>
              </a:rPr>
            </a:br>
            <a:r>
              <a:rPr lang="tr-TR" sz="2800" b="1" dirty="0" smtClean="0">
                <a:solidFill>
                  <a:srgbClr val="0070C0"/>
                </a:solidFill>
                <a:latin typeface="Arial" charset="0"/>
              </a:rPr>
              <a:t> </a:t>
            </a:r>
            <a:r>
              <a:rPr lang="tr-TR" sz="2200" b="1" dirty="0" smtClean="0">
                <a:solidFill>
                  <a:srgbClr val="0070C0"/>
                </a:solidFill>
                <a:latin typeface="Arial Black" pitchFamily="34" charset="0"/>
              </a:rPr>
              <a:t>Yapım 19.md; Hizmet 18.md; Mal 16.md </a:t>
            </a:r>
            <a:endParaRPr lang="tr-TR" sz="2200" dirty="0">
              <a:latin typeface="Arial Black" pitchFamily="34" charset="0"/>
            </a:endParaRPr>
          </a:p>
        </p:txBody>
      </p:sp>
      <p:sp>
        <p:nvSpPr>
          <p:cNvPr id="31747" name="2 İçerik Yer Tutucusu"/>
          <p:cNvSpPr>
            <a:spLocks noGrp="1"/>
          </p:cNvSpPr>
          <p:nvPr>
            <p:ph idx="1"/>
          </p:nvPr>
        </p:nvSpPr>
        <p:spPr>
          <a:xfrm>
            <a:off x="1214438" y="1447800"/>
            <a:ext cx="7720012" cy="4800600"/>
          </a:xfrm>
        </p:spPr>
        <p:txBody>
          <a:bodyPr/>
          <a:lstStyle/>
          <a:p>
            <a:pPr algn="just" eaLnBrk="1" hangingPunct="1">
              <a:buFont typeface="Wingdings" pitchFamily="2" charset="2"/>
              <a:buChar char="Ø"/>
            </a:pPr>
            <a:r>
              <a:rPr lang="tr-TR" smtClean="0"/>
              <a:t>Ön ilan yapılacak ise </a:t>
            </a:r>
            <a:r>
              <a:rPr lang="tr-TR" b="1" u="sng" smtClean="0"/>
              <a:t>ihale onay belgesi </a:t>
            </a:r>
            <a:r>
              <a:rPr lang="tr-TR" smtClean="0"/>
              <a:t>ön ilandan önce ihale yetkilisinin onayına sunulur. </a:t>
            </a:r>
          </a:p>
          <a:p>
            <a:pPr lvl="4" algn="just" eaLnBrk="1" hangingPunct="1"/>
            <a:endParaRPr lang="tr-TR" smtClean="0"/>
          </a:p>
          <a:p>
            <a:pPr algn="just" eaLnBrk="1" hangingPunct="1">
              <a:buFont typeface="Wingdings" pitchFamily="2" charset="2"/>
              <a:buChar char="Ø"/>
            </a:pPr>
            <a:r>
              <a:rPr lang="tr-TR" smtClean="0"/>
              <a:t>Bu belgeye sadece </a:t>
            </a:r>
            <a:r>
              <a:rPr lang="tr-TR" b="1" u="sng" smtClean="0"/>
              <a:t>yaklaşık maliyet hesap cetvelinin</a:t>
            </a:r>
            <a:r>
              <a:rPr lang="tr-TR" smtClean="0"/>
              <a:t> eklenmesi yeterlidir. </a:t>
            </a:r>
          </a:p>
          <a:p>
            <a:pPr lvl="4" algn="just" eaLnBrk="1" hangingPunct="1"/>
            <a:endParaRPr lang="tr-TR" smtClean="0"/>
          </a:p>
          <a:p>
            <a:pPr algn="just" eaLnBrk="1" hangingPunct="1">
              <a:buFont typeface="Wingdings" pitchFamily="2" charset="2"/>
              <a:buChar char="Ø"/>
            </a:pPr>
            <a:r>
              <a:rPr lang="tr-TR" smtClean="0"/>
              <a:t>İhale ilanı yayımlanmadan önce, </a:t>
            </a:r>
            <a:r>
              <a:rPr lang="tr-TR" b="1" u="sng" smtClean="0"/>
              <a:t>yeniden ihale onay belgesi hazırlanarak </a:t>
            </a:r>
            <a:r>
              <a:rPr lang="tr-TR" smtClean="0"/>
              <a:t>ihale yetkilisinin onayına sunulur.</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Başlık"/>
          <p:cNvSpPr>
            <a:spLocks noGrp="1"/>
          </p:cNvSpPr>
          <p:nvPr>
            <p:ph type="title"/>
          </p:nvPr>
        </p:nvSpPr>
        <p:spPr>
          <a:xfrm>
            <a:off x="1214438" y="274638"/>
            <a:ext cx="7472362" cy="939800"/>
          </a:xfrm>
        </p:spPr>
        <p:txBody>
          <a:bodyPr>
            <a:normAutofit fontScale="90000"/>
          </a:bodyPr>
          <a:lstStyle/>
          <a:p>
            <a:pPr algn="ctr" eaLnBrk="1" fontAlgn="auto" hangingPunct="1">
              <a:spcAft>
                <a:spcPts val="0"/>
              </a:spcAft>
              <a:defRPr/>
            </a:pPr>
            <a:r>
              <a:rPr lang="tr-TR" sz="3100" b="1" dirty="0" smtClean="0">
                <a:solidFill>
                  <a:srgbClr val="0070C0"/>
                </a:solidFill>
                <a:latin typeface="Arial Black" pitchFamily="34" charset="0"/>
              </a:rPr>
              <a:t>İhale Komisyonu</a:t>
            </a:r>
            <a:r>
              <a:rPr lang="tr-TR" sz="4000" b="1" dirty="0" smtClean="0">
                <a:solidFill>
                  <a:srgbClr val="0070C0"/>
                </a:solidFill>
                <a:latin typeface="Arial" charset="0"/>
              </a:rPr>
              <a:t/>
            </a:r>
            <a:br>
              <a:rPr lang="tr-TR" sz="4000" b="1" dirty="0" smtClean="0">
                <a:solidFill>
                  <a:srgbClr val="0070C0"/>
                </a:solidFill>
                <a:latin typeface="Arial" charset="0"/>
              </a:rPr>
            </a:br>
            <a:r>
              <a:rPr lang="tr-TR" sz="4000" b="1" dirty="0" smtClean="0">
                <a:solidFill>
                  <a:srgbClr val="0070C0"/>
                </a:solidFill>
                <a:latin typeface="Arial" charset="0"/>
              </a:rPr>
              <a:t> </a:t>
            </a:r>
            <a:r>
              <a:rPr lang="tr-TR" sz="2400" b="1" dirty="0" smtClean="0">
                <a:solidFill>
                  <a:srgbClr val="0070C0"/>
                </a:solidFill>
                <a:latin typeface="Arial Black" pitchFamily="34" charset="0"/>
              </a:rPr>
              <a:t>Yapım 20.md; Hizmet 19.md; Mal 17.md </a:t>
            </a:r>
          </a:p>
        </p:txBody>
      </p:sp>
      <p:sp>
        <p:nvSpPr>
          <p:cNvPr id="33795" name="2 İçerik Yer Tutucusu"/>
          <p:cNvSpPr>
            <a:spLocks noGrp="1"/>
          </p:cNvSpPr>
          <p:nvPr>
            <p:ph idx="1"/>
          </p:nvPr>
        </p:nvSpPr>
        <p:spPr>
          <a:xfrm>
            <a:off x="1143000" y="1357313"/>
            <a:ext cx="7443788" cy="5357812"/>
          </a:xfrm>
        </p:spPr>
        <p:txBody>
          <a:bodyPr/>
          <a:lstStyle/>
          <a:p>
            <a:pPr algn="just" eaLnBrk="1" hangingPunct="1">
              <a:buFont typeface="Wingdings" pitchFamily="2" charset="2"/>
              <a:buChar char="Ø"/>
            </a:pPr>
            <a:r>
              <a:rPr lang="tr-TR" sz="2800" dirty="0" smtClean="0"/>
              <a:t>İhale yetkilisi ihale ilanı veya ön yeterlik ilanı ya da davet tarihini </a:t>
            </a:r>
            <a:r>
              <a:rPr lang="tr-TR" sz="2800" b="1" u="sng" dirty="0" smtClean="0"/>
              <a:t>izleyen en geç üç gün</a:t>
            </a:r>
            <a:r>
              <a:rPr lang="tr-TR" sz="2800" dirty="0" smtClean="0"/>
              <a:t> içinde ihale komisyonunu oluşturur.</a:t>
            </a:r>
          </a:p>
          <a:p>
            <a:pPr lvl="4" algn="just" eaLnBrk="1" hangingPunct="1"/>
            <a:endParaRPr lang="tr-TR" sz="1600" dirty="0" smtClean="0"/>
          </a:p>
          <a:p>
            <a:pPr algn="just" eaLnBrk="1" hangingPunct="1">
              <a:buFont typeface="Wingdings" pitchFamily="2" charset="2"/>
              <a:buChar char="Ø"/>
            </a:pPr>
            <a:r>
              <a:rPr lang="tr-TR" sz="2800" dirty="0" smtClean="0"/>
              <a:t>İhale komisyonu </a:t>
            </a:r>
            <a:r>
              <a:rPr lang="tr-TR" sz="2800" b="1" u="sng" dirty="0" smtClean="0"/>
              <a:t>en az beş </a:t>
            </a:r>
            <a:r>
              <a:rPr lang="tr-TR" sz="2800" dirty="0" smtClean="0"/>
              <a:t>kişiden oluşur (tek sayıda olmalıdır).</a:t>
            </a:r>
          </a:p>
          <a:p>
            <a:pPr lvl="4" algn="just" eaLnBrk="1" hangingPunct="1"/>
            <a:endParaRPr lang="tr-TR" sz="1600" dirty="0" smtClean="0"/>
          </a:p>
          <a:p>
            <a:pPr algn="just" eaLnBrk="1" hangingPunct="1">
              <a:buFont typeface="Wingdings" pitchFamily="2" charset="2"/>
              <a:buChar char="Ø"/>
            </a:pPr>
            <a:r>
              <a:rPr lang="tr-TR" sz="2800" dirty="0" smtClean="0"/>
              <a:t>Üyelerden </a:t>
            </a:r>
            <a:r>
              <a:rPr lang="tr-TR" sz="2800" b="1" u="sng" dirty="0" smtClean="0"/>
              <a:t>en az ikisi</a:t>
            </a:r>
            <a:r>
              <a:rPr lang="tr-TR" sz="2800" dirty="0" smtClean="0"/>
              <a:t> ihale konusu işin uzmanı olacaktır. </a:t>
            </a:r>
            <a:r>
              <a:rPr lang="tr-TR" sz="2000" dirty="0" smtClean="0"/>
              <a:t>(Danışmanlıkta mali üye hariç hepsi uzman olacaktır.)</a:t>
            </a:r>
          </a:p>
          <a:p>
            <a:pPr lvl="4" algn="just" eaLnBrk="1" hangingPunct="1"/>
            <a:endParaRPr lang="tr-TR" sz="1600" dirty="0" smtClean="0"/>
          </a:p>
          <a:p>
            <a:pPr algn="just" eaLnBrk="1" hangingPunct="1">
              <a:buFont typeface="Wingdings" pitchFamily="2" charset="2"/>
              <a:buChar char="Ø"/>
            </a:pPr>
            <a:r>
              <a:rPr lang="tr-TR" sz="2800" b="1" u="sng" dirty="0" smtClean="0"/>
              <a:t>Bir üyenin </a:t>
            </a:r>
            <a:r>
              <a:rPr lang="tr-TR" sz="2800" dirty="0" smtClean="0"/>
              <a:t>muhasebe veya mali işlerden sorumlu personel olması zorunludur.</a:t>
            </a:r>
          </a:p>
          <a:p>
            <a:pPr algn="just" eaLnBrk="1" hangingPunct="1"/>
            <a:endParaRPr lang="tr-TR" sz="2800" b="1" u="sng" dirty="0" smtClean="0"/>
          </a:p>
          <a:p>
            <a:pPr algn="just" eaLnBrk="1" hangingPunct="1"/>
            <a:endParaRPr lang="tr-TR" sz="2800"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Başlık"/>
          <p:cNvSpPr>
            <a:spLocks noGrp="1"/>
          </p:cNvSpPr>
          <p:nvPr>
            <p:ph type="title"/>
          </p:nvPr>
        </p:nvSpPr>
        <p:spPr>
          <a:xfrm>
            <a:off x="1214438" y="274638"/>
            <a:ext cx="7472362" cy="939800"/>
          </a:xfrm>
        </p:spPr>
        <p:txBody>
          <a:bodyPr>
            <a:normAutofit fontScale="90000"/>
          </a:bodyPr>
          <a:lstStyle/>
          <a:p>
            <a:pPr algn="ctr" eaLnBrk="1" fontAlgn="auto" hangingPunct="1">
              <a:spcAft>
                <a:spcPts val="0"/>
              </a:spcAft>
              <a:defRPr/>
            </a:pPr>
            <a:r>
              <a:rPr lang="tr-TR" sz="3100" b="1" dirty="0" smtClean="0">
                <a:solidFill>
                  <a:srgbClr val="0070C0"/>
                </a:solidFill>
                <a:latin typeface="Arial Black" pitchFamily="34" charset="0"/>
              </a:rPr>
              <a:t>İhale Komisyonu</a:t>
            </a:r>
            <a:r>
              <a:rPr lang="tr-TR" sz="4000" b="1" dirty="0" smtClean="0">
                <a:solidFill>
                  <a:srgbClr val="0070C0"/>
                </a:solidFill>
                <a:latin typeface="Arial" charset="0"/>
              </a:rPr>
              <a:t/>
            </a:r>
            <a:br>
              <a:rPr lang="tr-TR" sz="4000" b="1" dirty="0" smtClean="0">
                <a:solidFill>
                  <a:srgbClr val="0070C0"/>
                </a:solidFill>
                <a:latin typeface="Arial" charset="0"/>
              </a:rPr>
            </a:br>
            <a:r>
              <a:rPr lang="tr-TR" sz="4000" b="1" dirty="0" smtClean="0">
                <a:solidFill>
                  <a:srgbClr val="0070C0"/>
                </a:solidFill>
                <a:latin typeface="Arial" charset="0"/>
              </a:rPr>
              <a:t> </a:t>
            </a:r>
            <a:r>
              <a:rPr lang="tr-TR" sz="2400" b="1" dirty="0" smtClean="0">
                <a:solidFill>
                  <a:srgbClr val="0070C0"/>
                </a:solidFill>
                <a:latin typeface="Arial Black" pitchFamily="34" charset="0"/>
              </a:rPr>
              <a:t>Yapım 20.md; Hizmet 19.md; Mal 17.md </a:t>
            </a:r>
          </a:p>
        </p:txBody>
      </p:sp>
      <p:sp>
        <p:nvSpPr>
          <p:cNvPr id="34819" name="2 İçerik Yer Tutucusu"/>
          <p:cNvSpPr>
            <a:spLocks noGrp="1"/>
          </p:cNvSpPr>
          <p:nvPr>
            <p:ph idx="1"/>
          </p:nvPr>
        </p:nvSpPr>
        <p:spPr>
          <a:xfrm>
            <a:off x="1143000" y="1357313"/>
            <a:ext cx="7443788" cy="5357812"/>
          </a:xfrm>
        </p:spPr>
        <p:txBody>
          <a:bodyPr/>
          <a:lstStyle/>
          <a:p>
            <a:pPr algn="just" eaLnBrk="1" hangingPunct="1">
              <a:buFont typeface="Wingdings" pitchFamily="2" charset="2"/>
              <a:buChar char="Ø"/>
            </a:pPr>
            <a:r>
              <a:rPr lang="tr-TR" sz="3000" dirty="0" smtClean="0"/>
              <a:t>Asıl üyeler ile bu üyelerin yerine geçecek aynı niteliklere sahip yeterli sayıda yedek üyenin isimleri ve bu üyelerin komisyonda </a:t>
            </a:r>
            <a:r>
              <a:rPr lang="tr-TR" sz="3000" b="1" u="sng" dirty="0" smtClean="0"/>
              <a:t>hangi sıfatla yer alacakları belirtilir.</a:t>
            </a:r>
          </a:p>
          <a:p>
            <a:pPr algn="just" eaLnBrk="1" hangingPunct="1">
              <a:buFont typeface="Wingdings" pitchFamily="2" charset="2"/>
              <a:buChar char="Ø"/>
            </a:pPr>
            <a:endParaRPr lang="tr-TR" sz="3000" b="1" u="sng" dirty="0" smtClean="0"/>
          </a:p>
          <a:p>
            <a:pPr algn="just" eaLnBrk="1" hangingPunct="1">
              <a:buFont typeface="Wingdings" pitchFamily="2" charset="2"/>
              <a:buChar char="Ø"/>
            </a:pPr>
            <a:r>
              <a:rPr lang="tr-TR" sz="3000" dirty="0" smtClean="0"/>
              <a:t>İhale sürecindeki değerlendirmeleri yapmak üzere oluşturulan </a:t>
            </a:r>
            <a:r>
              <a:rPr lang="tr-TR" sz="3000" b="1" u="sng" dirty="0" smtClean="0"/>
              <a:t>ihale komisyonu dışında başka adlar altında komisyonlar kurulamaz. </a:t>
            </a:r>
            <a:r>
              <a:rPr lang="tr-TR" sz="2400" b="1" u="sng" dirty="0" smtClean="0"/>
              <a:t>(numune değerlendirmesinde,  teknik görüşte, demonstrasyonda)</a:t>
            </a:r>
          </a:p>
          <a:p>
            <a:pPr algn="just" eaLnBrk="1" hangingPunct="1"/>
            <a:endParaRPr lang="tr-TR" sz="3000" b="1" u="sng" dirty="0" smtClean="0"/>
          </a:p>
          <a:p>
            <a:pPr algn="just" eaLnBrk="1" hangingPunct="1"/>
            <a:endParaRPr lang="tr-TR" sz="3000"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Başlık"/>
          <p:cNvSpPr>
            <a:spLocks noGrp="1"/>
          </p:cNvSpPr>
          <p:nvPr>
            <p:ph type="title"/>
          </p:nvPr>
        </p:nvSpPr>
        <p:spPr/>
        <p:txBody>
          <a:bodyPr/>
          <a:lstStyle/>
          <a:p>
            <a:pPr algn="ctr" eaLnBrk="1" fontAlgn="auto" hangingPunct="1">
              <a:spcAft>
                <a:spcPts val="0"/>
              </a:spcAft>
              <a:defRPr/>
            </a:pPr>
            <a:r>
              <a:rPr lang="tr-TR" sz="2800" b="1" dirty="0" smtClean="0">
                <a:solidFill>
                  <a:srgbClr val="0070C0"/>
                </a:solidFill>
                <a:latin typeface="Arial Black" pitchFamily="34" charset="0"/>
              </a:rPr>
              <a:t>İhale Komisyonu</a:t>
            </a:r>
            <a:br>
              <a:rPr lang="tr-TR" sz="2800" b="1" dirty="0" smtClean="0">
                <a:solidFill>
                  <a:srgbClr val="0070C0"/>
                </a:solidFill>
                <a:latin typeface="Arial Black" pitchFamily="34" charset="0"/>
              </a:rPr>
            </a:br>
            <a:r>
              <a:rPr lang="tr-TR" sz="2200" b="1" dirty="0" smtClean="0">
                <a:solidFill>
                  <a:srgbClr val="0070C0"/>
                </a:solidFill>
                <a:latin typeface="Arial Black" pitchFamily="34" charset="0"/>
              </a:rPr>
              <a:t>Yapım 20.md; Hizmet 19.md; Mal 17.md </a:t>
            </a:r>
            <a:endParaRPr lang="tr-TR" sz="2200" dirty="0" smtClean="0">
              <a:solidFill>
                <a:schemeClr val="tx2">
                  <a:satMod val="130000"/>
                </a:schemeClr>
              </a:solidFill>
              <a:latin typeface="Arial Black" pitchFamily="34" charset="0"/>
            </a:endParaRPr>
          </a:p>
        </p:txBody>
      </p:sp>
      <p:sp>
        <p:nvSpPr>
          <p:cNvPr id="35843" name="2 İçerik Yer Tutucusu"/>
          <p:cNvSpPr>
            <a:spLocks noGrp="1"/>
          </p:cNvSpPr>
          <p:nvPr>
            <p:ph idx="1"/>
          </p:nvPr>
        </p:nvSpPr>
        <p:spPr>
          <a:xfrm>
            <a:off x="1214438" y="1285874"/>
            <a:ext cx="7462018" cy="5383485"/>
          </a:xfrm>
        </p:spPr>
        <p:txBody>
          <a:bodyPr/>
          <a:lstStyle/>
          <a:p>
            <a:pPr algn="just" eaLnBrk="1" hangingPunct="1">
              <a:buFont typeface="Wingdings" pitchFamily="2" charset="2"/>
              <a:buChar char="Ø"/>
            </a:pPr>
            <a:r>
              <a:rPr lang="tr-TR" sz="2800" dirty="0" smtClean="0"/>
              <a:t>Komisyon idarenin personelinden oluşturulur</a:t>
            </a:r>
          </a:p>
          <a:p>
            <a:pPr algn="just" eaLnBrk="1" hangingPunct="1">
              <a:buFont typeface="Wingdings" pitchFamily="2" charset="2"/>
              <a:buChar char="Ø"/>
            </a:pPr>
            <a:endParaRPr lang="tr-TR" sz="1600" dirty="0" smtClean="0"/>
          </a:p>
          <a:p>
            <a:pPr algn="just" eaLnBrk="1" hangingPunct="1">
              <a:buFont typeface="Wingdings" pitchFamily="2" charset="2"/>
              <a:buChar char="Ø"/>
            </a:pPr>
            <a:r>
              <a:rPr lang="tr-TR" sz="2800" dirty="0" smtClean="0"/>
              <a:t>İhale yetkilisi, ihale komisyonunda görev alamaz.</a:t>
            </a:r>
          </a:p>
          <a:p>
            <a:pPr lvl="4" indent="-282575" algn="just" eaLnBrk="1" hangingPunct="1">
              <a:buFont typeface="Wingdings" pitchFamily="2" charset="2"/>
              <a:buChar char="Ø"/>
            </a:pPr>
            <a:endParaRPr lang="tr-TR" sz="1600" dirty="0" smtClean="0"/>
          </a:p>
          <a:p>
            <a:pPr algn="just" eaLnBrk="1" hangingPunct="1">
              <a:buFont typeface="Wingdings" pitchFamily="2" charset="2"/>
              <a:buChar char="Ø"/>
            </a:pPr>
            <a:r>
              <a:rPr lang="tr-TR" sz="2800" dirty="0" smtClean="0"/>
              <a:t>Yeterli sayıda veya nitelikte personel yoksa </a:t>
            </a:r>
            <a:r>
              <a:rPr lang="tr-TR" sz="2800" b="1" u="sng" dirty="0" smtClean="0"/>
              <a:t>Kanun kapsamındaki idarelerden komisyona üye alınabilir.</a:t>
            </a:r>
          </a:p>
          <a:p>
            <a:pPr marL="82550" indent="0" algn="just" eaLnBrk="1" hangingPunct="1">
              <a:buNone/>
            </a:pPr>
            <a:endParaRPr lang="tr-TR" sz="2800" b="1" u="sng" dirty="0" smtClean="0"/>
          </a:p>
          <a:p>
            <a:pPr algn="just" eaLnBrk="1" hangingPunct="1">
              <a:buFont typeface="Wingdings" pitchFamily="2" charset="2"/>
              <a:buChar char="Ø"/>
            </a:pPr>
            <a:r>
              <a:rPr lang="tr-TR" sz="2800" dirty="0" smtClean="0"/>
              <a:t>Komisyon eksiksiz olarak toplanır ve kararlar çoğunlukla alınır. Üyeler kararlarda </a:t>
            </a:r>
            <a:r>
              <a:rPr lang="tr-TR" sz="2800" b="1" u="sng" dirty="0" smtClean="0"/>
              <a:t>çekimser kalamaz. </a:t>
            </a:r>
            <a:r>
              <a:rPr lang="tr-TR" sz="2400" dirty="0" smtClean="0"/>
              <a:t>(eksik üye ile karar alınamaz)</a:t>
            </a:r>
          </a:p>
          <a:p>
            <a:pPr algn="just" eaLnBrk="1" hangingPunct="1">
              <a:buFont typeface="Wingdings" pitchFamily="2" charset="2"/>
              <a:buChar char="Ø"/>
            </a:pPr>
            <a:endParaRPr lang="tr-TR" sz="2400" dirty="0" smtClean="0"/>
          </a:p>
          <a:p>
            <a:pPr algn="just" eaLnBrk="1" hangingPunct="1">
              <a:buFont typeface="Wingdings" pitchFamily="2" charset="2"/>
              <a:buChar char="Ø"/>
            </a:pPr>
            <a:endParaRPr lang="tr-TR" sz="2400" dirty="0" smtClean="0"/>
          </a:p>
          <a:p>
            <a:pPr algn="just" eaLnBrk="1" hangingPunct="1"/>
            <a:endParaRPr lang="tr-TR" sz="2800" b="1" u="sng" dirty="0" smtClean="0"/>
          </a:p>
          <a:p>
            <a:pPr lvl="4" indent="-282575" algn="just" eaLnBrk="1" hangingPunct="1">
              <a:buFont typeface="Wingdings 2" pitchFamily="18" charset="2"/>
              <a:buChar char=""/>
            </a:pPr>
            <a:endParaRPr lang="tr-TR" sz="2800" b="1" u="sng"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Başlık"/>
          <p:cNvSpPr>
            <a:spLocks noGrp="1"/>
          </p:cNvSpPr>
          <p:nvPr>
            <p:ph type="title"/>
          </p:nvPr>
        </p:nvSpPr>
        <p:spPr>
          <a:xfrm>
            <a:off x="1331640" y="274638"/>
            <a:ext cx="7602810" cy="634082"/>
          </a:xfrm>
        </p:spPr>
        <p:txBody>
          <a:bodyPr/>
          <a:lstStyle/>
          <a:p>
            <a:pPr algn="ctr" eaLnBrk="1" fontAlgn="auto" hangingPunct="1">
              <a:spcAft>
                <a:spcPts val="0"/>
              </a:spcAft>
              <a:defRPr/>
            </a:pPr>
            <a:r>
              <a:rPr lang="tr-TR" sz="2800" b="1" dirty="0" smtClean="0">
                <a:solidFill>
                  <a:srgbClr val="0070C0"/>
                </a:solidFill>
                <a:latin typeface="Arial Black" pitchFamily="34" charset="0"/>
              </a:rPr>
              <a:t>İhale Komisyonu</a:t>
            </a:r>
            <a:endParaRPr lang="tr-TR" sz="2200" dirty="0" smtClean="0">
              <a:solidFill>
                <a:schemeClr val="tx2">
                  <a:satMod val="130000"/>
                </a:schemeClr>
              </a:solidFill>
              <a:latin typeface="Arial Black" pitchFamily="34" charset="0"/>
            </a:endParaRPr>
          </a:p>
        </p:txBody>
      </p:sp>
      <p:sp>
        <p:nvSpPr>
          <p:cNvPr id="36867" name="2 İçerik Yer Tutucusu"/>
          <p:cNvSpPr>
            <a:spLocks noGrp="1"/>
          </p:cNvSpPr>
          <p:nvPr>
            <p:ph idx="1"/>
          </p:nvPr>
        </p:nvSpPr>
        <p:spPr>
          <a:xfrm>
            <a:off x="1259632" y="764704"/>
            <a:ext cx="7560840" cy="5832648"/>
          </a:xfrm>
        </p:spPr>
        <p:txBody>
          <a:bodyPr/>
          <a:lstStyle/>
          <a:p>
            <a:pPr marL="1014413" lvl="4" indent="0" algn="just" eaLnBrk="1" hangingPunct="1">
              <a:buNone/>
            </a:pPr>
            <a:endParaRPr lang="tr-TR" sz="1600" b="1" u="sng" dirty="0" smtClean="0"/>
          </a:p>
          <a:p>
            <a:pPr algn="just" eaLnBrk="1" hangingPunct="1">
              <a:buFont typeface="Wingdings" pitchFamily="2" charset="2"/>
              <a:buChar char="Ø"/>
            </a:pPr>
            <a:r>
              <a:rPr lang="tr-TR" sz="2800" dirty="0" smtClean="0"/>
              <a:t>Alınan kararlar başkan ve üyelerinin adları ve soyadları, unvanları ve </a:t>
            </a:r>
            <a:r>
              <a:rPr lang="tr-TR" sz="2800" b="1" u="sng" dirty="0" smtClean="0"/>
              <a:t>komisyondaki sıfatları </a:t>
            </a:r>
            <a:r>
              <a:rPr lang="tr-TR" sz="2800" dirty="0" smtClean="0"/>
              <a:t>belirtilerek imzalanır.</a:t>
            </a:r>
          </a:p>
          <a:p>
            <a:pPr algn="just" eaLnBrk="1" hangingPunct="1">
              <a:buFont typeface="Wingdings" pitchFamily="2" charset="2"/>
              <a:buChar char="Ø"/>
            </a:pPr>
            <a:r>
              <a:rPr lang="tr-TR" sz="2800" b="1" u="sng" dirty="0">
                <a:latin typeface="Calibri" panose="020F0502020204030204" pitchFamily="34" charset="0"/>
              </a:rPr>
              <a:t>Karşı oy </a:t>
            </a:r>
            <a:r>
              <a:rPr lang="tr-TR" sz="2800" dirty="0">
                <a:latin typeface="Calibri" panose="020F0502020204030204" pitchFamily="34" charset="0"/>
              </a:rPr>
              <a:t>kullanan komisyon üyeleri, </a:t>
            </a:r>
            <a:r>
              <a:rPr lang="tr-TR" sz="2800" b="1" u="sng" dirty="0">
                <a:latin typeface="Calibri" panose="020F0502020204030204" pitchFamily="34" charset="0"/>
              </a:rPr>
              <a:t>gerekçelerini</a:t>
            </a:r>
            <a:r>
              <a:rPr lang="tr-TR" sz="2800" dirty="0">
                <a:latin typeface="Calibri" panose="020F0502020204030204" pitchFamily="34" charset="0"/>
              </a:rPr>
              <a:t> komisyon kararına yazmak ve imzalamak </a:t>
            </a:r>
            <a:r>
              <a:rPr lang="tr-TR" sz="2800" dirty="0" smtClean="0">
                <a:latin typeface="Calibri" panose="020F0502020204030204" pitchFamily="34" charset="0"/>
              </a:rPr>
              <a:t>zorundadır</a:t>
            </a:r>
            <a:r>
              <a:rPr lang="tr-TR" sz="2800" dirty="0">
                <a:latin typeface="Calibri" panose="020F0502020204030204" pitchFamily="34" charset="0"/>
              </a:rPr>
              <a:t>.</a:t>
            </a:r>
            <a:endParaRPr lang="tr-TR" sz="2800" dirty="0" smtClean="0"/>
          </a:p>
          <a:p>
            <a:pPr algn="just" eaLnBrk="1" hangingPunct="1">
              <a:buFont typeface="Wingdings" pitchFamily="2" charset="2"/>
              <a:buChar char="Ø"/>
            </a:pPr>
            <a:r>
              <a:rPr lang="tr-TR" sz="2800" dirty="0" smtClean="0"/>
              <a:t>Komisyon üyeleri muayene ve kabul komisyonunda veya kontrol teşkilatında </a:t>
            </a:r>
            <a:r>
              <a:rPr lang="tr-TR" sz="2800" b="1" u="sng" dirty="0" smtClean="0"/>
              <a:t>görev alabilir.</a:t>
            </a:r>
          </a:p>
          <a:p>
            <a:pPr algn="just" eaLnBrk="1" hangingPunct="1">
              <a:buFont typeface="Wingdings" pitchFamily="2" charset="2"/>
              <a:buChar char="Ø"/>
            </a:pPr>
            <a:r>
              <a:rPr lang="tr-TR" sz="2800" dirty="0" smtClean="0"/>
              <a:t>Ancak kontrol teşkilatında yer alan görevliler, muayene ve kabul komisyonunda </a:t>
            </a:r>
            <a:r>
              <a:rPr lang="tr-TR" sz="2800" b="1" u="sng" dirty="0" smtClean="0"/>
              <a:t>görev alamazlar.</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b="1" dirty="0" smtClean="0">
                <a:solidFill>
                  <a:srgbClr val="0070C0"/>
                </a:solidFill>
                <a:latin typeface="Arial Black" pitchFamily="34" charset="0"/>
              </a:rPr>
              <a:t>İlan ve Ön Yeterlik İlanı</a:t>
            </a:r>
            <a:br>
              <a:rPr lang="tr-TR" sz="2800" b="1" dirty="0" smtClean="0">
                <a:solidFill>
                  <a:srgbClr val="0070C0"/>
                </a:solidFill>
                <a:latin typeface="Arial Black" pitchFamily="34" charset="0"/>
              </a:rPr>
            </a:br>
            <a:r>
              <a:rPr lang="tr-TR" sz="2200" b="1" dirty="0" smtClean="0">
                <a:solidFill>
                  <a:srgbClr val="0070C0"/>
                </a:solidFill>
                <a:latin typeface="Arial Black" pitchFamily="34" charset="0"/>
              </a:rPr>
              <a:t>Yapım  22.md; Hizmet </a:t>
            </a:r>
            <a:r>
              <a:rPr lang="tr-TR" sz="2200" b="1" dirty="0" smtClean="0">
                <a:solidFill>
                  <a:srgbClr val="0070C0"/>
                </a:solidFill>
                <a:latin typeface="Arial" charset="0"/>
              </a:rPr>
              <a:t> </a:t>
            </a:r>
            <a:r>
              <a:rPr lang="tr-TR" sz="2200" b="1" dirty="0" smtClean="0">
                <a:solidFill>
                  <a:srgbClr val="0070C0"/>
                </a:solidFill>
                <a:latin typeface="Arial Black" pitchFamily="34" charset="0"/>
              </a:rPr>
              <a:t>21.md; Mal 19.md;Kanun 13.md</a:t>
            </a:r>
            <a:endParaRPr lang="tr-TR" sz="2200" dirty="0"/>
          </a:p>
        </p:txBody>
      </p:sp>
      <p:sp>
        <p:nvSpPr>
          <p:cNvPr id="38915" name="2 İçerik Yer Tutucusu"/>
          <p:cNvSpPr>
            <a:spLocks noGrp="1"/>
          </p:cNvSpPr>
          <p:nvPr>
            <p:ph idx="1"/>
          </p:nvPr>
        </p:nvSpPr>
        <p:spPr>
          <a:xfrm>
            <a:off x="1143000" y="1447800"/>
            <a:ext cx="7533456" cy="5221560"/>
          </a:xfrm>
        </p:spPr>
        <p:txBody>
          <a:bodyPr/>
          <a:lstStyle/>
          <a:p>
            <a:pPr algn="just" eaLnBrk="1" hangingPunct="1">
              <a:lnSpc>
                <a:spcPct val="80000"/>
              </a:lnSpc>
              <a:buFont typeface="Wingdings" pitchFamily="2" charset="2"/>
              <a:buChar char="Ø"/>
            </a:pPr>
            <a:endParaRPr lang="tr-TR" b="1" u="sng" dirty="0" smtClean="0"/>
          </a:p>
          <a:p>
            <a:pPr algn="just" eaLnBrk="1" hangingPunct="1">
              <a:lnSpc>
                <a:spcPct val="80000"/>
              </a:lnSpc>
              <a:buFont typeface="Wingdings" pitchFamily="2" charset="2"/>
              <a:buChar char="Ø"/>
            </a:pPr>
            <a:r>
              <a:rPr lang="tr-TR" b="1" u="sng" dirty="0" smtClean="0"/>
              <a:t>İhale ve ön yeterlik ilanı, </a:t>
            </a:r>
            <a:r>
              <a:rPr lang="tr-TR" dirty="0" smtClean="0"/>
              <a:t>Yönetmelik ekinde yer alan standart formlar kullanılarak yayımlanır. </a:t>
            </a:r>
          </a:p>
          <a:p>
            <a:pPr algn="just" eaLnBrk="1" hangingPunct="1">
              <a:lnSpc>
                <a:spcPct val="80000"/>
              </a:lnSpc>
              <a:buFont typeface="Wingdings" pitchFamily="2" charset="2"/>
              <a:buChar char="Ø"/>
            </a:pPr>
            <a:r>
              <a:rPr lang="tr-TR" b="1" u="sng" dirty="0" smtClean="0"/>
              <a:t>İlanlarda yer alan bilgiler  </a:t>
            </a:r>
            <a:r>
              <a:rPr lang="tr-TR" dirty="0" smtClean="0"/>
              <a:t>ihale dokümanındaki düzenlemelere uygun olmalıdır. </a:t>
            </a:r>
          </a:p>
          <a:p>
            <a:pPr algn="just" eaLnBrk="1" hangingPunct="1">
              <a:lnSpc>
                <a:spcPct val="80000"/>
              </a:lnSpc>
              <a:buFont typeface="Wingdings" pitchFamily="2" charset="2"/>
              <a:buChar char="Ø"/>
            </a:pPr>
            <a:r>
              <a:rPr lang="tr-TR" dirty="0" smtClean="0"/>
              <a:t>İhale dokümanında belirtilmeyen hususlara </a:t>
            </a:r>
            <a:r>
              <a:rPr lang="tr-TR" b="1" u="sng" dirty="0" smtClean="0"/>
              <a:t>ilanlarda yer verilemez.</a:t>
            </a:r>
          </a:p>
          <a:p>
            <a:pPr algn="just" eaLnBrk="1" hangingPunct="1">
              <a:lnSpc>
                <a:spcPct val="80000"/>
              </a:lnSpc>
              <a:buFont typeface="Wingdings" pitchFamily="2" charset="2"/>
              <a:buChar char="Ø"/>
            </a:pPr>
            <a:r>
              <a:rPr lang="tr-TR" b="1" u="sng" dirty="0"/>
              <a:t>İhale dokümanı hazırlanmadan</a:t>
            </a:r>
            <a:r>
              <a:rPr lang="tr-TR" dirty="0"/>
              <a:t> ilan yayımlanamaz.</a:t>
            </a:r>
          </a:p>
          <a:p>
            <a:pPr algn="just" eaLnBrk="1" hangingPunct="1">
              <a:lnSpc>
                <a:spcPct val="80000"/>
              </a:lnSpc>
              <a:buFont typeface="Wingdings" pitchFamily="2" charset="2"/>
              <a:buChar char="Ø"/>
            </a:pPr>
            <a:endParaRPr lang="tr-TR" b="1" u="sng" dirty="0" smtClean="0"/>
          </a:p>
          <a:p>
            <a:endParaRPr lang="tr-TR"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Başlık"/>
          <p:cNvSpPr>
            <a:spLocks noGrp="1"/>
          </p:cNvSpPr>
          <p:nvPr>
            <p:ph type="title"/>
          </p:nvPr>
        </p:nvSpPr>
        <p:spPr/>
        <p:txBody>
          <a:bodyPr>
            <a:normAutofit fontScale="90000"/>
          </a:bodyPr>
          <a:lstStyle/>
          <a:p>
            <a:pPr algn="ctr" eaLnBrk="1" fontAlgn="auto" hangingPunct="1">
              <a:spcAft>
                <a:spcPts val="0"/>
              </a:spcAft>
              <a:defRPr/>
            </a:pPr>
            <a:r>
              <a:rPr lang="tr-TR" sz="3100" b="1" dirty="0" smtClean="0">
                <a:solidFill>
                  <a:srgbClr val="0070C0"/>
                </a:solidFill>
                <a:latin typeface="Arial Black" pitchFamily="34" charset="0"/>
              </a:rPr>
              <a:t>Düzeltme İlanı</a:t>
            </a:r>
            <a:r>
              <a:rPr lang="tr-TR" sz="4000" b="1" dirty="0" smtClean="0">
                <a:solidFill>
                  <a:srgbClr val="0070C0"/>
                </a:solidFill>
                <a:latin typeface="Arial Black" pitchFamily="34" charset="0"/>
              </a:rPr>
              <a:t/>
            </a:r>
            <a:br>
              <a:rPr lang="tr-TR" sz="4000" b="1" dirty="0" smtClean="0">
                <a:solidFill>
                  <a:srgbClr val="0070C0"/>
                </a:solidFill>
                <a:latin typeface="Arial Black" pitchFamily="34" charset="0"/>
              </a:rPr>
            </a:br>
            <a:r>
              <a:rPr lang="tr-TR" sz="4000" b="1" dirty="0" smtClean="0">
                <a:solidFill>
                  <a:srgbClr val="0070C0"/>
                </a:solidFill>
                <a:latin typeface="Arial Black" pitchFamily="34" charset="0"/>
              </a:rPr>
              <a:t> </a:t>
            </a:r>
            <a:r>
              <a:rPr lang="tr-TR" sz="2400" b="1" dirty="0" smtClean="0">
                <a:solidFill>
                  <a:srgbClr val="0070C0"/>
                </a:solidFill>
                <a:latin typeface="Arial Black" pitchFamily="34" charset="0"/>
              </a:rPr>
              <a:t>Yapım 25.md; Hizmet </a:t>
            </a:r>
            <a:r>
              <a:rPr lang="tr-TR" sz="2400" b="1" dirty="0" smtClean="0">
                <a:solidFill>
                  <a:srgbClr val="0070C0"/>
                </a:solidFill>
                <a:latin typeface="Arial" charset="0"/>
              </a:rPr>
              <a:t> </a:t>
            </a:r>
            <a:r>
              <a:rPr lang="tr-TR" sz="2400" b="1" dirty="0" smtClean="0">
                <a:solidFill>
                  <a:srgbClr val="0070C0"/>
                </a:solidFill>
                <a:latin typeface="Arial Black" pitchFamily="34" charset="0"/>
              </a:rPr>
              <a:t>24.md; Mal 22.md </a:t>
            </a:r>
          </a:p>
        </p:txBody>
      </p:sp>
      <p:sp>
        <p:nvSpPr>
          <p:cNvPr id="45059" name="2 İçerik Yer Tutucusu"/>
          <p:cNvSpPr>
            <a:spLocks noGrp="1"/>
          </p:cNvSpPr>
          <p:nvPr>
            <p:ph idx="1"/>
          </p:nvPr>
        </p:nvSpPr>
        <p:spPr>
          <a:xfrm>
            <a:off x="1214438" y="1357313"/>
            <a:ext cx="7586662" cy="5143500"/>
          </a:xfrm>
        </p:spPr>
        <p:txBody>
          <a:bodyPr/>
          <a:lstStyle/>
          <a:p>
            <a:pPr marL="82550" indent="0" algn="just" eaLnBrk="1" hangingPunct="1">
              <a:buNone/>
            </a:pPr>
            <a:r>
              <a:rPr lang="tr-TR" sz="2800" dirty="0">
                <a:latin typeface="Calibri" panose="020F0502020204030204" pitchFamily="34" charset="0"/>
              </a:rPr>
              <a:t>İlanın, mevzuat hükümlerine </a:t>
            </a:r>
            <a:r>
              <a:rPr lang="tr-TR" sz="2800" b="1" dirty="0">
                <a:solidFill>
                  <a:schemeClr val="accent2">
                    <a:lumMod val="75000"/>
                  </a:schemeClr>
                </a:solidFill>
                <a:latin typeface="Calibri" panose="020F0502020204030204" pitchFamily="34" charset="0"/>
              </a:rPr>
              <a:t>uygun olmadığının</a:t>
            </a:r>
            <a:r>
              <a:rPr lang="tr-TR" sz="2800" dirty="0">
                <a:latin typeface="Calibri" panose="020F0502020204030204" pitchFamily="34" charset="0"/>
              </a:rPr>
              <a:t> anlaşılması </a:t>
            </a:r>
            <a:r>
              <a:rPr lang="tr-TR" sz="2800" dirty="0" smtClean="0">
                <a:latin typeface="Calibri" panose="020F0502020204030204" pitchFamily="34" charset="0"/>
              </a:rPr>
              <a:t>durumunda;</a:t>
            </a:r>
            <a:endParaRPr lang="tr-TR" sz="2800" dirty="0" smtClean="0"/>
          </a:p>
          <a:p>
            <a:pPr algn="just" eaLnBrk="1" hangingPunct="1">
              <a:buFont typeface="Wingdings" pitchFamily="2" charset="2"/>
              <a:buChar char="Ø"/>
            </a:pPr>
            <a:r>
              <a:rPr lang="tr-TR" sz="2800" dirty="0" smtClean="0"/>
              <a:t>İlan süresi </a:t>
            </a:r>
            <a:r>
              <a:rPr lang="tr-TR" sz="2800" b="1" dirty="0" smtClean="0"/>
              <a:t>40 gün (eşik değer üstü açık ihale) </a:t>
            </a:r>
            <a:r>
              <a:rPr lang="tr-TR" sz="2800" dirty="0" smtClean="0"/>
              <a:t>ve </a:t>
            </a:r>
            <a:r>
              <a:rPr lang="tr-TR" sz="2800" b="1" dirty="0" smtClean="0"/>
              <a:t>25 gün (eşik değer üstü pazarlık) </a:t>
            </a:r>
            <a:r>
              <a:rPr lang="tr-TR" sz="2800" dirty="0" smtClean="0"/>
              <a:t>olan ihalelerde </a:t>
            </a:r>
            <a:r>
              <a:rPr lang="tr-TR" sz="2800" dirty="0">
                <a:latin typeface="Calibri" panose="020F0502020204030204" pitchFamily="34" charset="0"/>
              </a:rPr>
              <a:t>ilanın </a:t>
            </a:r>
            <a:r>
              <a:rPr lang="tr-TR" sz="2800"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yayımlanmasını takip eden </a:t>
            </a:r>
            <a:r>
              <a:rPr lang="tr-TR" sz="2800" b="1" u="sng" dirty="0" smtClean="0"/>
              <a:t>15 gün içerisinde, </a:t>
            </a:r>
            <a:r>
              <a:rPr lang="tr-TR" sz="2800" u="sng" dirty="0" smtClean="0"/>
              <a:t>d</a:t>
            </a:r>
            <a:r>
              <a:rPr lang="tr-TR" sz="2800" dirty="0" smtClean="0"/>
              <a:t>iğer ilanlarda </a:t>
            </a:r>
            <a:r>
              <a:rPr lang="tr-TR" sz="2800" b="1" u="sng" dirty="0" smtClean="0"/>
              <a:t>10 gün içinde </a:t>
            </a:r>
            <a:r>
              <a:rPr lang="tr-TR" sz="2800" dirty="0" smtClean="0"/>
              <a:t>düzeltme ilanı yapılabilir.</a:t>
            </a:r>
          </a:p>
          <a:p>
            <a:pPr marL="82550" indent="0" algn="just" eaLnBrk="1" hangingPunct="1">
              <a:buNone/>
            </a:pPr>
            <a:endParaRPr lang="tr-TR" sz="2800" dirty="0" smtClean="0"/>
          </a:p>
          <a:p>
            <a:pPr algn="just" eaLnBrk="1" hangingPunct="1">
              <a:buFont typeface="Wingdings" pitchFamily="2" charset="2"/>
              <a:buChar char="Ø"/>
            </a:pPr>
            <a:r>
              <a:rPr lang="tr-TR" sz="2800" b="1" u="sng" dirty="0" smtClean="0"/>
              <a:t>Düzeltme ilanı, </a:t>
            </a:r>
            <a:r>
              <a:rPr lang="tr-TR" sz="2800" dirty="0" smtClean="0"/>
              <a:t>düzeltme ilan formu kullanılarak hatalı ilanın yayımlandığı yayın organında aynı şekilde yayımlanır.</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defRPr/>
            </a:pPr>
            <a:r>
              <a:rPr lang="tr-TR" sz="2800" b="1" dirty="0">
                <a:solidFill>
                  <a:srgbClr val="0070C0"/>
                </a:solidFill>
                <a:latin typeface="Arial Black" pitchFamily="34" charset="0"/>
              </a:rPr>
              <a:t>İhale Dokümanı Alınması</a:t>
            </a:r>
            <a:br>
              <a:rPr lang="tr-TR" sz="2800" b="1" dirty="0">
                <a:solidFill>
                  <a:srgbClr val="0070C0"/>
                </a:solidFill>
                <a:latin typeface="Arial Black" pitchFamily="34" charset="0"/>
              </a:rPr>
            </a:br>
            <a:r>
              <a:rPr lang="tr-TR" sz="3800" b="1" dirty="0">
                <a:solidFill>
                  <a:srgbClr val="0070C0"/>
                </a:solidFill>
                <a:latin typeface="Arial Black" pitchFamily="34" charset="0"/>
              </a:rPr>
              <a:t> </a:t>
            </a:r>
            <a:r>
              <a:rPr lang="tr-TR" sz="2200" b="1" dirty="0">
                <a:solidFill>
                  <a:srgbClr val="0070C0"/>
                </a:solidFill>
                <a:latin typeface="Arial Black" pitchFamily="34" charset="0"/>
              </a:rPr>
              <a:t>Yapım  26.md; Hizmet </a:t>
            </a:r>
            <a:r>
              <a:rPr lang="tr-TR" sz="2200" b="1" dirty="0">
                <a:solidFill>
                  <a:srgbClr val="0070C0"/>
                </a:solidFill>
                <a:latin typeface="Arial" charset="0"/>
              </a:rPr>
              <a:t> </a:t>
            </a:r>
            <a:r>
              <a:rPr lang="tr-TR" sz="2200" b="1" dirty="0">
                <a:solidFill>
                  <a:srgbClr val="0070C0"/>
                </a:solidFill>
                <a:latin typeface="Arial Black" pitchFamily="34" charset="0"/>
              </a:rPr>
              <a:t>25.md; Mal 23.md</a:t>
            </a:r>
            <a:endParaRPr lang="tr-TR" dirty="0"/>
          </a:p>
        </p:txBody>
      </p:sp>
      <p:sp>
        <p:nvSpPr>
          <p:cNvPr id="46083" name="İçerik Yer Tutucusu 2"/>
          <p:cNvSpPr>
            <a:spLocks noGrp="1"/>
          </p:cNvSpPr>
          <p:nvPr>
            <p:ph idx="1"/>
          </p:nvPr>
        </p:nvSpPr>
        <p:spPr>
          <a:xfrm>
            <a:off x="1042988" y="1447800"/>
            <a:ext cx="7891462" cy="5149850"/>
          </a:xfrm>
        </p:spPr>
        <p:txBody>
          <a:bodyPr/>
          <a:lstStyle/>
          <a:p>
            <a:pPr algn="just"/>
            <a:r>
              <a:rPr lang="tr-TR" sz="2400" dirty="0" smtClean="0"/>
              <a:t>2014’te yapılan ve 2015 itibariyle yürürlüğe giren değişiklikle ön </a:t>
            </a:r>
            <a:r>
              <a:rPr lang="tr-TR" sz="2400" dirty="0"/>
              <a:t>yeterlik dokümanı veya ihale dokümanı satın alınabilmesi için adına doküman satın alınacak </a:t>
            </a:r>
            <a:r>
              <a:rPr lang="tr-TR" sz="2400" dirty="0" smtClean="0"/>
              <a:t>tüzel </a:t>
            </a:r>
            <a:r>
              <a:rPr lang="tr-TR" sz="2400" dirty="0"/>
              <a:t>kişiler </a:t>
            </a:r>
            <a:r>
              <a:rPr lang="tr-TR" sz="2400" dirty="0" smtClean="0"/>
              <a:t>ile gerçek </a:t>
            </a:r>
            <a:r>
              <a:rPr lang="tr-TR" sz="2400" dirty="0"/>
              <a:t>kişilerin </a:t>
            </a:r>
            <a:r>
              <a:rPr lang="tr-TR" sz="2400" dirty="0" err="1"/>
              <a:t>EKAP’a</a:t>
            </a:r>
            <a:r>
              <a:rPr lang="tr-TR" sz="2400" dirty="0"/>
              <a:t> kayıtlı olması </a:t>
            </a:r>
            <a:r>
              <a:rPr lang="tr-TR" sz="2400" dirty="0" smtClean="0"/>
              <a:t>zorunluluğu getirilmiştir. </a:t>
            </a:r>
          </a:p>
          <a:p>
            <a:pPr algn="just"/>
            <a:r>
              <a:rPr lang="tr-TR" sz="2400" dirty="0" smtClean="0"/>
              <a:t>Ön yeterlik ile ihale dokümanı, </a:t>
            </a:r>
            <a:r>
              <a:rPr lang="tr-TR" sz="2400" dirty="0" err="1" smtClean="0"/>
              <a:t>EKAP’ta</a:t>
            </a:r>
            <a:r>
              <a:rPr lang="tr-TR" sz="2400" dirty="0" smtClean="0"/>
              <a:t> ve idarenin ilanda belirtilen adresinde bedelsiz olarak görülebilir. </a:t>
            </a:r>
          </a:p>
          <a:p>
            <a:pPr algn="just"/>
            <a:r>
              <a:rPr lang="tr-TR" sz="2400" dirty="0" smtClean="0"/>
              <a:t>İhaleye katılmak için bu dokümanın EKAP üzerinden e-imza kullanılarak indirilmesi artık </a:t>
            </a:r>
            <a:r>
              <a:rPr lang="tr-TR" sz="2400" b="1" dirty="0" smtClean="0"/>
              <a:t>zorunludur. </a:t>
            </a:r>
          </a:p>
          <a:p>
            <a:pPr algn="just"/>
            <a:r>
              <a:rPr lang="tr-TR" sz="2400" dirty="0" smtClean="0"/>
              <a:t>Ancak ilansız ihalelerde doküman EKAP üzerinden görülemez ve indirilemez.</a:t>
            </a:r>
          </a:p>
          <a:p>
            <a:pPr algn="just"/>
            <a:endParaRPr lang="tr-TR" dirty="0"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ctr">
              <a:defRPr/>
            </a:pPr>
            <a:r>
              <a:rPr lang="tr-TR" sz="3200" b="1" dirty="0" smtClean="0">
                <a:solidFill>
                  <a:srgbClr val="0070C0"/>
                </a:solidFill>
                <a:latin typeface="Arial Black" pitchFamily="34" charset="0"/>
              </a:rPr>
              <a:t>İhale Dokümanı Alınması</a:t>
            </a:r>
            <a:br>
              <a:rPr lang="tr-TR" sz="3200" b="1" dirty="0" smtClean="0">
                <a:solidFill>
                  <a:srgbClr val="0070C0"/>
                </a:solidFill>
                <a:latin typeface="Arial Black" pitchFamily="34" charset="0"/>
              </a:rPr>
            </a:br>
            <a:r>
              <a:rPr lang="tr-TR" sz="4400" b="1" dirty="0" smtClean="0">
                <a:solidFill>
                  <a:srgbClr val="0070C0"/>
                </a:solidFill>
                <a:latin typeface="Arial Black" pitchFamily="34" charset="0"/>
              </a:rPr>
              <a:t> </a:t>
            </a:r>
            <a:r>
              <a:rPr lang="tr-TR" sz="2800" b="1" dirty="0" smtClean="0">
                <a:solidFill>
                  <a:srgbClr val="0070C0"/>
                </a:solidFill>
                <a:latin typeface="Arial Black" pitchFamily="34" charset="0"/>
              </a:rPr>
              <a:t>Yapım  26.md; Hizmet </a:t>
            </a:r>
            <a:r>
              <a:rPr lang="tr-TR" sz="2800" b="1" dirty="0" smtClean="0">
                <a:solidFill>
                  <a:srgbClr val="0070C0"/>
                </a:solidFill>
                <a:latin typeface="Arial" charset="0"/>
              </a:rPr>
              <a:t> </a:t>
            </a:r>
            <a:r>
              <a:rPr lang="tr-TR" sz="2800" b="1" dirty="0" smtClean="0">
                <a:solidFill>
                  <a:srgbClr val="0070C0"/>
                </a:solidFill>
                <a:latin typeface="Arial Black" pitchFamily="34" charset="0"/>
              </a:rPr>
              <a:t>25.md; Mal 23.md</a:t>
            </a:r>
            <a:endParaRPr lang="tr-TR" sz="2800" dirty="0"/>
          </a:p>
        </p:txBody>
      </p:sp>
      <p:sp>
        <p:nvSpPr>
          <p:cNvPr id="47107" name="İçerik Yer Tutucusu 2"/>
          <p:cNvSpPr>
            <a:spLocks noGrp="1"/>
          </p:cNvSpPr>
          <p:nvPr>
            <p:ph idx="1"/>
          </p:nvPr>
        </p:nvSpPr>
        <p:spPr/>
        <p:txBody>
          <a:bodyPr/>
          <a:lstStyle/>
          <a:p>
            <a:pPr algn="just"/>
            <a:r>
              <a:rPr lang="tr-TR" dirty="0" smtClean="0"/>
              <a:t>İlan </a:t>
            </a:r>
            <a:r>
              <a:rPr lang="tr-TR" dirty="0"/>
              <a:t>veya duyurusu </a:t>
            </a:r>
            <a:r>
              <a:rPr lang="tr-TR" dirty="0" smtClean="0"/>
              <a:t>1 </a:t>
            </a:r>
            <a:r>
              <a:rPr lang="tr-TR" dirty="0"/>
              <a:t>Haziran 2019 tarihinden sonra yapılacak ihalelerin ön yeterlik ve/veya ihale dokümanlarının EKAP üzerinden e-imza kullanılarak indirilmesi zorunlu hale </a:t>
            </a:r>
            <a:r>
              <a:rPr lang="tr-TR" dirty="0" smtClean="0"/>
              <a:t>getirilmiştir.</a:t>
            </a:r>
          </a:p>
          <a:p>
            <a:pPr algn="just"/>
            <a:r>
              <a:rPr lang="tr-TR" dirty="0" smtClean="0"/>
              <a:t>Ayrıca bu tarihten </a:t>
            </a:r>
            <a:r>
              <a:rPr lang="tr-TR" dirty="0"/>
              <a:t>sonra idare tarafından ön yeterlik ve/veya ihale dokümanının elden, kargo, posta vb. yollarla ve ücretli olarak satılması uygulaması kaldırılmıştır.</a:t>
            </a:r>
            <a:endParaRPr lang="tr-TR" dirty="0"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15616" y="1412776"/>
            <a:ext cx="7776864" cy="4968552"/>
          </a:xfrm>
        </p:spPr>
        <p:txBody>
          <a:bodyPr/>
          <a:lstStyle/>
          <a:p>
            <a:pPr marL="342900" lvl="0" indent="-342900" algn="just" eaLnBrk="1" fontAlgn="auto" hangingPunct="1">
              <a:spcBef>
                <a:spcPct val="20000"/>
              </a:spcBef>
              <a:spcAft>
                <a:spcPts val="0"/>
              </a:spcAft>
              <a:buClrTx/>
              <a:buSzTx/>
              <a:buFont typeface="Wingdings" pitchFamily="2" charset="2"/>
              <a:buChar char="Ø"/>
              <a:defRPr/>
            </a:pPr>
            <a:r>
              <a:rPr lang="tr-TR" sz="2000" dirty="0" smtClean="0">
                <a:solidFill>
                  <a:prstClr val="black"/>
                </a:solidFill>
                <a:latin typeface="Calibri"/>
              </a:rPr>
              <a:t>01.01.2015 tarihinden itibaren aday, </a:t>
            </a:r>
            <a:r>
              <a:rPr lang="tr-TR" sz="2000" dirty="0">
                <a:solidFill>
                  <a:prstClr val="black"/>
                </a:solidFill>
                <a:latin typeface="Calibri"/>
              </a:rPr>
              <a:t>istekli veya istekli olabileceklere tebligat öncelikli olarak;</a:t>
            </a:r>
            <a:endParaRPr lang="tr-TR" sz="2000" dirty="0">
              <a:solidFill>
                <a:srgbClr val="9BBB59">
                  <a:lumMod val="50000"/>
                </a:srgbClr>
              </a:solidFill>
              <a:latin typeface="Calibri"/>
            </a:endParaRPr>
          </a:p>
          <a:p>
            <a:pPr marL="742950" lvl="1" indent="-285750" algn="just">
              <a:spcBef>
                <a:spcPct val="20000"/>
              </a:spcBef>
              <a:buClrTx/>
              <a:buFont typeface="Wingdings" pitchFamily="2" charset="2"/>
              <a:buChar char="Ø"/>
              <a:defRPr/>
            </a:pPr>
            <a:r>
              <a:rPr lang="tr-TR" sz="2000" b="1" dirty="0">
                <a:solidFill>
                  <a:srgbClr val="9BBB59">
                    <a:lumMod val="50000"/>
                  </a:srgbClr>
                </a:solidFill>
                <a:latin typeface="Calibri"/>
              </a:rPr>
              <a:t>A) EKAP üzerinden (*)</a:t>
            </a:r>
          </a:p>
          <a:p>
            <a:pPr marL="742950" lvl="1" indent="-285750" algn="just">
              <a:spcBef>
                <a:spcPct val="20000"/>
              </a:spcBef>
              <a:buClrTx/>
              <a:buFont typeface="Wingdings" pitchFamily="2" charset="2"/>
              <a:buChar char="Ø"/>
              <a:defRPr/>
            </a:pPr>
            <a:r>
              <a:rPr lang="tr-TR" sz="2000" b="1" dirty="0">
                <a:solidFill>
                  <a:srgbClr val="9BBB59">
                    <a:lumMod val="50000"/>
                  </a:srgbClr>
                </a:solidFill>
                <a:latin typeface="Calibri"/>
              </a:rPr>
              <a:t>B) İmza karşılığı elden yapılır</a:t>
            </a:r>
            <a:r>
              <a:rPr lang="tr-TR" sz="2000" dirty="0">
                <a:solidFill>
                  <a:srgbClr val="9BBB59">
                    <a:lumMod val="50000"/>
                  </a:srgbClr>
                </a:solidFill>
                <a:latin typeface="Calibri"/>
              </a:rPr>
              <a:t>. (*)</a:t>
            </a:r>
          </a:p>
          <a:p>
            <a:pPr marL="342900" lvl="0" indent="-342900" algn="just" eaLnBrk="1" fontAlgn="auto" hangingPunct="1">
              <a:spcBef>
                <a:spcPct val="20000"/>
              </a:spcBef>
              <a:spcAft>
                <a:spcPts val="0"/>
              </a:spcAft>
              <a:buClrTx/>
              <a:buSzTx/>
              <a:buFont typeface="Wingdings" pitchFamily="2" charset="2"/>
              <a:buChar char="Ø"/>
              <a:defRPr/>
            </a:pPr>
            <a:r>
              <a:rPr lang="tr-TR" sz="2000" dirty="0">
                <a:solidFill>
                  <a:prstClr val="black"/>
                </a:solidFill>
                <a:latin typeface="Calibri"/>
              </a:rPr>
              <a:t>EKAP üzerinden Elektronik </a:t>
            </a:r>
            <a:r>
              <a:rPr lang="tr-TR" sz="2000" dirty="0" smtClean="0">
                <a:solidFill>
                  <a:prstClr val="black"/>
                </a:solidFill>
                <a:latin typeface="Calibri"/>
              </a:rPr>
              <a:t>İhale Uygulama Yönetmeliği  usullerine </a:t>
            </a:r>
            <a:r>
              <a:rPr lang="tr-TR" sz="2000" dirty="0">
                <a:solidFill>
                  <a:prstClr val="black"/>
                </a:solidFill>
                <a:latin typeface="Calibri"/>
              </a:rPr>
              <a:t>göre </a:t>
            </a:r>
            <a:r>
              <a:rPr lang="tr-TR" sz="2000" dirty="0" smtClean="0">
                <a:solidFill>
                  <a:prstClr val="black"/>
                </a:solidFill>
                <a:latin typeface="Calibri"/>
              </a:rPr>
              <a:t>yapılır.</a:t>
            </a:r>
            <a:endParaRPr lang="tr-TR" sz="2000" dirty="0">
              <a:solidFill>
                <a:prstClr val="black"/>
              </a:solidFill>
              <a:latin typeface="Calibri"/>
            </a:endParaRPr>
          </a:p>
          <a:p>
            <a:pPr marL="342900" lvl="0" indent="-342900" algn="just">
              <a:spcBef>
                <a:spcPct val="20000"/>
              </a:spcBef>
              <a:buClrTx/>
              <a:buSzTx/>
              <a:buFont typeface="Wingdings" pitchFamily="2" charset="2"/>
              <a:buChar char="Ø"/>
              <a:defRPr/>
            </a:pPr>
            <a:r>
              <a:rPr lang="tr-TR" sz="2000" dirty="0">
                <a:solidFill>
                  <a:prstClr val="black"/>
                </a:solidFill>
                <a:latin typeface="Calibri"/>
              </a:rPr>
              <a:t>Zorunlu </a:t>
            </a:r>
            <a:r>
              <a:rPr lang="tr-TR" sz="2000" dirty="0" smtClean="0">
                <a:solidFill>
                  <a:prstClr val="black"/>
                </a:solidFill>
                <a:latin typeface="Calibri"/>
              </a:rPr>
              <a:t>nedenlerle, </a:t>
            </a:r>
            <a:r>
              <a:rPr lang="tr-TR" sz="2000" dirty="0">
                <a:solidFill>
                  <a:prstClr val="black"/>
                </a:solidFill>
                <a:latin typeface="Calibri"/>
              </a:rPr>
              <a:t>belirtilen yöntemlerle yapılamaması halinde</a:t>
            </a:r>
          </a:p>
          <a:p>
            <a:pPr marL="0" lvl="0" indent="0" algn="just">
              <a:spcBef>
                <a:spcPct val="20000"/>
              </a:spcBef>
              <a:buClrTx/>
              <a:buSzTx/>
              <a:buNone/>
              <a:defRPr/>
            </a:pPr>
            <a:r>
              <a:rPr lang="tr-TR" sz="2000" b="1" dirty="0">
                <a:solidFill>
                  <a:srgbClr val="FF0000"/>
                </a:solidFill>
                <a:latin typeface="Calibri"/>
                <a:cs typeface="Times New Roman" panose="02020603050405020304" pitchFamily="18" charset="0"/>
              </a:rPr>
              <a:t>C) 4734 S. Kanun 65/(a) </a:t>
            </a:r>
            <a:r>
              <a:rPr lang="tr-TR" sz="2000" b="1" dirty="0" smtClean="0">
                <a:solidFill>
                  <a:srgbClr val="FF0000"/>
                </a:solidFill>
                <a:latin typeface="Calibri"/>
                <a:cs typeface="Times New Roman" panose="02020603050405020304" pitchFamily="18" charset="0"/>
              </a:rPr>
              <a:t>bendinde </a:t>
            </a:r>
            <a:r>
              <a:rPr lang="tr-TR" sz="2000" b="1" dirty="0">
                <a:solidFill>
                  <a:srgbClr val="FF0000"/>
                </a:solidFill>
                <a:latin typeface="Calibri"/>
                <a:cs typeface="Times New Roman" panose="02020603050405020304" pitchFamily="18" charset="0"/>
              </a:rPr>
              <a:t>yer alan diğer yöntemlere göre,</a:t>
            </a:r>
            <a:endParaRPr lang="tr-TR" sz="2000" b="1" dirty="0">
              <a:solidFill>
                <a:srgbClr val="FF0000"/>
              </a:solidFill>
              <a:latin typeface="Calibri"/>
            </a:endParaRPr>
          </a:p>
          <a:p>
            <a:pPr marL="742950" lvl="1" indent="-285750" algn="just">
              <a:spcBef>
                <a:spcPct val="20000"/>
              </a:spcBef>
              <a:buClrTx/>
              <a:buFont typeface="Wingdings" pitchFamily="2" charset="2"/>
              <a:buChar char="Ø"/>
              <a:defRPr/>
            </a:pPr>
            <a:r>
              <a:rPr lang="tr-TR" sz="2000" b="1" i="1" dirty="0">
                <a:solidFill>
                  <a:srgbClr val="FF0000"/>
                </a:solidFill>
                <a:latin typeface="Calibri"/>
              </a:rPr>
              <a:t>elektronik posta yoluyla</a:t>
            </a:r>
          </a:p>
          <a:p>
            <a:pPr marL="742950" lvl="1" indent="-285750" algn="just">
              <a:spcBef>
                <a:spcPct val="20000"/>
              </a:spcBef>
              <a:buClrTx/>
              <a:buFont typeface="Wingdings" pitchFamily="2" charset="2"/>
              <a:buChar char="Ø"/>
              <a:defRPr/>
            </a:pPr>
            <a:r>
              <a:rPr lang="tr-TR" sz="2000" b="1" i="1" dirty="0">
                <a:solidFill>
                  <a:srgbClr val="FF0000"/>
                </a:solidFill>
                <a:latin typeface="Calibri"/>
              </a:rPr>
              <a:t> faks  yoluyla</a:t>
            </a:r>
          </a:p>
          <a:p>
            <a:pPr marL="742950" lvl="1" indent="-285750" algn="just">
              <a:spcBef>
                <a:spcPct val="20000"/>
              </a:spcBef>
              <a:buClrTx/>
              <a:buFont typeface="Wingdings" pitchFamily="2" charset="2"/>
              <a:buChar char="Ø"/>
              <a:defRPr/>
            </a:pPr>
            <a:r>
              <a:rPr lang="tr-TR" sz="2000" b="1" i="1" dirty="0">
                <a:solidFill>
                  <a:srgbClr val="FF0000"/>
                </a:solidFill>
                <a:latin typeface="Calibri"/>
              </a:rPr>
              <a:t>İadeli taahhütlü mektupla	</a:t>
            </a:r>
          </a:p>
          <a:p>
            <a:pPr marL="742950" lvl="1" indent="-285750" algn="just">
              <a:spcBef>
                <a:spcPct val="20000"/>
              </a:spcBef>
              <a:buClrTx/>
              <a:buFont typeface="Wingdings" pitchFamily="2" charset="2"/>
              <a:buChar char="Ø"/>
              <a:defRPr/>
            </a:pPr>
            <a:r>
              <a:rPr lang="tr-TR" sz="2000" b="1" i="1" dirty="0">
                <a:solidFill>
                  <a:srgbClr val="FF0000"/>
                </a:solidFill>
                <a:latin typeface="Calibri"/>
              </a:rPr>
              <a:t>İmza karşılığı elden </a:t>
            </a:r>
            <a:r>
              <a:rPr lang="tr-TR" sz="2000" b="1" i="1" dirty="0">
                <a:solidFill>
                  <a:prstClr val="black"/>
                </a:solidFill>
                <a:latin typeface="Calibri"/>
              </a:rPr>
              <a:t> </a:t>
            </a:r>
            <a:r>
              <a:rPr lang="tr-TR" sz="2000" i="1" dirty="0">
                <a:solidFill>
                  <a:prstClr val="black"/>
                </a:solidFill>
                <a:latin typeface="Calibri"/>
              </a:rPr>
              <a:t>yapılabilir</a:t>
            </a:r>
            <a:r>
              <a:rPr lang="tr-TR" sz="2000" dirty="0">
                <a:solidFill>
                  <a:prstClr val="black"/>
                </a:solidFill>
                <a:latin typeface="Calibri"/>
              </a:rPr>
              <a:t>.</a:t>
            </a:r>
          </a:p>
          <a:p>
            <a:pPr marL="0" lvl="0" indent="0" algn="just" eaLnBrk="1" fontAlgn="auto" hangingPunct="1">
              <a:spcBef>
                <a:spcPct val="20000"/>
              </a:spcBef>
              <a:spcAft>
                <a:spcPts val="0"/>
              </a:spcAft>
              <a:buClrTx/>
              <a:buSzTx/>
              <a:buNone/>
              <a:defRPr/>
            </a:pPr>
            <a:r>
              <a:rPr lang="tr-TR" sz="2000" dirty="0">
                <a:solidFill>
                  <a:prstClr val="black"/>
                </a:solidFill>
                <a:latin typeface="Calibri"/>
              </a:rPr>
              <a:t> Tebligat İadeli taahhütlü mektupla yapılırsa; </a:t>
            </a:r>
          </a:p>
          <a:p>
            <a:pPr marL="742950" lvl="1" indent="-285750" algn="just" eaLnBrk="1" fontAlgn="auto" hangingPunct="1">
              <a:spcBef>
                <a:spcPct val="20000"/>
              </a:spcBef>
              <a:spcAft>
                <a:spcPts val="0"/>
              </a:spcAft>
              <a:buClrTx/>
              <a:buFont typeface="Wingdings" pitchFamily="2" charset="2"/>
              <a:buChar char="Ø"/>
              <a:defRPr/>
            </a:pPr>
            <a:r>
              <a:rPr lang="tr-TR" sz="2000" dirty="0">
                <a:solidFill>
                  <a:srgbClr val="FF0000"/>
                </a:solidFill>
                <a:latin typeface="Calibri"/>
              </a:rPr>
              <a:t>*</a:t>
            </a:r>
            <a:r>
              <a:rPr lang="tr-TR" sz="2000" dirty="0">
                <a:solidFill>
                  <a:srgbClr val="1F497D">
                    <a:lumMod val="60000"/>
                    <a:lumOff val="40000"/>
                  </a:srgbClr>
                </a:solidFill>
                <a:latin typeface="Calibri"/>
              </a:rPr>
              <a:t> Mektubun teslim edildiği tarih tebliğ tarihi sayılır. </a:t>
            </a:r>
            <a:endParaRPr lang="tr-TR" sz="2000" dirty="0">
              <a:solidFill>
                <a:prstClr val="black"/>
              </a:solidFill>
              <a:latin typeface="Calibri"/>
            </a:endParaRPr>
          </a:p>
          <a:p>
            <a:endParaRPr lang="tr-TR"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5" y="188640"/>
            <a:ext cx="9144000" cy="1030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17735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Başlık"/>
          <p:cNvSpPr>
            <a:spLocks noGrp="1"/>
          </p:cNvSpPr>
          <p:nvPr>
            <p:ph type="title"/>
          </p:nvPr>
        </p:nvSpPr>
        <p:spPr>
          <a:xfrm>
            <a:off x="1000125" y="274638"/>
            <a:ext cx="7786688" cy="1143000"/>
          </a:xfrm>
        </p:spPr>
        <p:txBody>
          <a:bodyPr>
            <a:normAutofit fontScale="90000"/>
          </a:bodyPr>
          <a:lstStyle/>
          <a:p>
            <a:pPr algn="ctr" eaLnBrk="1" fontAlgn="auto" hangingPunct="1">
              <a:spcAft>
                <a:spcPts val="0"/>
              </a:spcAft>
              <a:defRPr/>
            </a:pPr>
            <a:r>
              <a:rPr lang="tr-TR" sz="2700" b="1" dirty="0" smtClean="0">
                <a:solidFill>
                  <a:srgbClr val="0070C0"/>
                </a:solidFill>
                <a:latin typeface="Arial Black" pitchFamily="34" charset="0"/>
              </a:rPr>
              <a:t>İhale Dok. Değişiklik Yapılması- Zeyilname</a:t>
            </a:r>
            <a:r>
              <a:rPr lang="tr-TR" sz="4000" b="1" dirty="0" smtClean="0">
                <a:solidFill>
                  <a:srgbClr val="0070C0"/>
                </a:solidFill>
                <a:latin typeface="Arial Black" pitchFamily="34" charset="0"/>
              </a:rPr>
              <a:t/>
            </a:r>
            <a:br>
              <a:rPr lang="tr-TR" sz="4000" b="1" dirty="0" smtClean="0">
                <a:solidFill>
                  <a:srgbClr val="0070C0"/>
                </a:solidFill>
                <a:latin typeface="Arial Black" pitchFamily="34" charset="0"/>
              </a:rPr>
            </a:br>
            <a:r>
              <a:rPr lang="tr-TR" sz="4000" b="1" dirty="0" smtClean="0">
                <a:solidFill>
                  <a:srgbClr val="0070C0"/>
                </a:solidFill>
                <a:latin typeface="Arial Black" pitchFamily="34" charset="0"/>
              </a:rPr>
              <a:t> </a:t>
            </a:r>
            <a:r>
              <a:rPr lang="tr-TR" sz="2400" b="1" dirty="0" smtClean="0">
                <a:solidFill>
                  <a:srgbClr val="0070C0"/>
                </a:solidFill>
                <a:latin typeface="Arial Black" pitchFamily="34" charset="0"/>
              </a:rPr>
              <a:t>Yapım  27.md; Hizmet </a:t>
            </a:r>
            <a:r>
              <a:rPr lang="tr-TR" sz="2400" b="1" dirty="0" smtClean="0">
                <a:solidFill>
                  <a:srgbClr val="0070C0"/>
                </a:solidFill>
                <a:latin typeface="Arial" charset="0"/>
              </a:rPr>
              <a:t> </a:t>
            </a:r>
            <a:r>
              <a:rPr lang="tr-TR" sz="2400" b="1" dirty="0" smtClean="0">
                <a:solidFill>
                  <a:srgbClr val="0070C0"/>
                </a:solidFill>
                <a:latin typeface="Arial Black" pitchFamily="34" charset="0"/>
              </a:rPr>
              <a:t>26.md; Mal 24.md </a:t>
            </a:r>
          </a:p>
        </p:txBody>
      </p:sp>
      <p:sp>
        <p:nvSpPr>
          <p:cNvPr id="52227" name="2 İçerik Yer Tutucusu"/>
          <p:cNvSpPr>
            <a:spLocks noGrp="1"/>
          </p:cNvSpPr>
          <p:nvPr>
            <p:ph idx="1"/>
          </p:nvPr>
        </p:nvSpPr>
        <p:spPr>
          <a:xfrm>
            <a:off x="1187624" y="1340768"/>
            <a:ext cx="7643812" cy="5257800"/>
          </a:xfrm>
        </p:spPr>
        <p:txBody>
          <a:bodyPr/>
          <a:lstStyle/>
          <a:p>
            <a:pPr algn="just" eaLnBrk="1" hangingPunct="1">
              <a:buFont typeface="Wingdings" pitchFamily="2" charset="2"/>
              <a:buChar char="Ø"/>
            </a:pPr>
            <a:r>
              <a:rPr lang="tr-TR" sz="2800" dirty="0" smtClean="0"/>
              <a:t>İlan yapıldıktan sonra dokümanda </a:t>
            </a:r>
            <a:r>
              <a:rPr lang="tr-TR" sz="2800" b="1" u="sng" dirty="0" smtClean="0"/>
              <a:t>değişiklik yapılmaması esastır.</a:t>
            </a:r>
          </a:p>
          <a:p>
            <a:pPr algn="just" eaLnBrk="1" hangingPunct="1">
              <a:buFont typeface="Wingdings" pitchFamily="2" charset="2"/>
              <a:buChar char="Ø"/>
            </a:pPr>
            <a:endParaRPr lang="tr-TR" sz="2800" b="1" u="sng" dirty="0" smtClean="0"/>
          </a:p>
          <a:p>
            <a:pPr algn="just" eaLnBrk="1" hangingPunct="1">
              <a:buFont typeface="Wingdings" pitchFamily="2" charset="2"/>
              <a:buChar char="Ø"/>
            </a:pPr>
            <a:r>
              <a:rPr lang="tr-TR" sz="2800" dirty="0" smtClean="0"/>
              <a:t>Teklif ve başvuruların hazırlanmasını etkileyebilecek </a:t>
            </a:r>
            <a:r>
              <a:rPr lang="tr-TR" sz="2800" b="1" u="sng" dirty="0" smtClean="0"/>
              <a:t>maddi veya teknik hatalar </a:t>
            </a:r>
            <a:r>
              <a:rPr lang="tr-TR" sz="2800" dirty="0" smtClean="0"/>
              <a:t>veya eksiklikler idarece tespit edilir ya da istekli veya adaylarca yazılı olarak bildirilir ise, </a:t>
            </a:r>
            <a:r>
              <a:rPr lang="tr-TR" sz="2800" b="1" u="sng" dirty="0" smtClean="0"/>
              <a:t>zeyilname</a:t>
            </a:r>
            <a:r>
              <a:rPr lang="tr-TR" sz="2800" dirty="0" smtClean="0"/>
              <a:t>  ile dokümanda </a:t>
            </a:r>
            <a:r>
              <a:rPr lang="tr-TR" sz="2800" b="1" u="sng" dirty="0" smtClean="0"/>
              <a:t>değişiklik yapılabilir.</a:t>
            </a:r>
          </a:p>
          <a:p>
            <a:pPr algn="just" eaLnBrk="1" hangingPunct="1">
              <a:buFont typeface="Wingdings" pitchFamily="2" charset="2"/>
              <a:buChar char="Ø"/>
            </a:pPr>
            <a:r>
              <a:rPr lang="tr-TR" sz="2000" dirty="0"/>
              <a:t>Örneğin; Teknik şartnamede teknik kriterlerin yanlış belirlenmiş olması, şartnamenin rekabete vb. diğer ilkelere aykırı hususlar içermesi sebebiyle gibi.</a:t>
            </a:r>
          </a:p>
          <a:p>
            <a:pPr algn="just" eaLnBrk="1" hangingPunct="1">
              <a:buFont typeface="Wingdings" pitchFamily="2" charset="2"/>
              <a:buChar char="Ø"/>
            </a:pPr>
            <a:endParaRPr lang="tr-TR" sz="2800" b="1" u="sng" dirty="0" smtClean="0"/>
          </a:p>
          <a:p>
            <a:pPr algn="just" eaLnBrk="1" hangingPunct="1"/>
            <a:endParaRPr lang="tr-TR" sz="2800" dirty="0" smtClean="0"/>
          </a:p>
          <a:p>
            <a:pPr algn="just" eaLnBrk="1" hangingPunct="1"/>
            <a:endParaRPr lang="tr-TR" sz="2800" dirty="0"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Başlık"/>
          <p:cNvSpPr>
            <a:spLocks noGrp="1"/>
          </p:cNvSpPr>
          <p:nvPr>
            <p:ph type="title"/>
          </p:nvPr>
        </p:nvSpPr>
        <p:spPr>
          <a:xfrm>
            <a:off x="1214438" y="274638"/>
            <a:ext cx="7472362" cy="1143000"/>
          </a:xfrm>
        </p:spPr>
        <p:txBody>
          <a:bodyPr>
            <a:normAutofit fontScale="90000"/>
          </a:bodyPr>
          <a:lstStyle/>
          <a:p>
            <a:pPr algn="ctr" eaLnBrk="1" fontAlgn="auto" hangingPunct="1">
              <a:spcAft>
                <a:spcPts val="0"/>
              </a:spcAft>
              <a:defRPr/>
            </a:pPr>
            <a:r>
              <a:rPr lang="tr-TR" sz="2700" b="1" dirty="0" smtClean="0">
                <a:solidFill>
                  <a:srgbClr val="0070C0"/>
                </a:solidFill>
                <a:latin typeface="Arial Black" pitchFamily="34" charset="0"/>
              </a:rPr>
              <a:t>İhale Dok. Değişiklik Yapılması- Zeyilname</a:t>
            </a:r>
            <a:r>
              <a:rPr lang="tr-TR" sz="4400" b="1" dirty="0" smtClean="0">
                <a:solidFill>
                  <a:srgbClr val="0070C0"/>
                </a:solidFill>
                <a:latin typeface="Arial Black" pitchFamily="34" charset="0"/>
              </a:rPr>
              <a:t/>
            </a:r>
            <a:br>
              <a:rPr lang="tr-TR" sz="4400" b="1" dirty="0" smtClean="0">
                <a:solidFill>
                  <a:srgbClr val="0070C0"/>
                </a:solidFill>
                <a:latin typeface="Arial Black" pitchFamily="34" charset="0"/>
              </a:rPr>
            </a:br>
            <a:r>
              <a:rPr lang="tr-TR" sz="4400" b="1" dirty="0" smtClean="0">
                <a:solidFill>
                  <a:srgbClr val="0070C0"/>
                </a:solidFill>
                <a:latin typeface="Arial Black" pitchFamily="34" charset="0"/>
              </a:rPr>
              <a:t> </a:t>
            </a:r>
            <a:r>
              <a:rPr lang="tr-TR" sz="2400" b="1" dirty="0" smtClean="0">
                <a:solidFill>
                  <a:srgbClr val="0070C0"/>
                </a:solidFill>
                <a:latin typeface="Arial Black" pitchFamily="34" charset="0"/>
              </a:rPr>
              <a:t>Yapım  27.md; Hizmet </a:t>
            </a:r>
            <a:r>
              <a:rPr lang="tr-TR" sz="2400" b="1" dirty="0" smtClean="0">
                <a:solidFill>
                  <a:srgbClr val="0070C0"/>
                </a:solidFill>
                <a:latin typeface="Arial" charset="0"/>
              </a:rPr>
              <a:t> </a:t>
            </a:r>
            <a:r>
              <a:rPr lang="tr-TR" sz="2400" b="1" dirty="0" smtClean="0">
                <a:solidFill>
                  <a:srgbClr val="0070C0"/>
                </a:solidFill>
                <a:latin typeface="Arial Black" pitchFamily="34" charset="0"/>
              </a:rPr>
              <a:t>26.md; Mal 24.md </a:t>
            </a:r>
            <a:endParaRPr lang="tr-TR" sz="2400" dirty="0" smtClean="0">
              <a:solidFill>
                <a:schemeClr val="tx2">
                  <a:satMod val="130000"/>
                </a:schemeClr>
              </a:solidFill>
            </a:endParaRPr>
          </a:p>
        </p:txBody>
      </p:sp>
      <p:sp>
        <p:nvSpPr>
          <p:cNvPr id="53251" name="2 İçerik Yer Tutucusu"/>
          <p:cNvSpPr>
            <a:spLocks noGrp="1"/>
          </p:cNvSpPr>
          <p:nvPr>
            <p:ph idx="1"/>
          </p:nvPr>
        </p:nvSpPr>
        <p:spPr>
          <a:xfrm>
            <a:off x="1143000" y="1600200"/>
            <a:ext cx="7543800" cy="5114925"/>
          </a:xfrm>
        </p:spPr>
        <p:txBody>
          <a:bodyPr/>
          <a:lstStyle/>
          <a:p>
            <a:pPr algn="just" eaLnBrk="1" hangingPunct="1">
              <a:buFont typeface="Wingdings" pitchFamily="2" charset="2"/>
              <a:buChar char="Ø"/>
            </a:pPr>
            <a:r>
              <a:rPr lang="tr-TR" sz="3000" dirty="0" smtClean="0"/>
              <a:t>Zeyilnamenin ihale veya son başvuru tarihinden </a:t>
            </a:r>
            <a:r>
              <a:rPr lang="tr-TR" sz="3000" b="1" u="sng" dirty="0" smtClean="0"/>
              <a:t>en az 10 gün öncesinde </a:t>
            </a:r>
            <a:r>
              <a:rPr lang="tr-TR" sz="3000" dirty="0" smtClean="0"/>
              <a:t>bilgi sahibi olmalarını temin edecek şekilde doküman alanların tamamına gönderilmesi şarttır. </a:t>
            </a:r>
            <a:r>
              <a:rPr lang="tr-TR" sz="3000" b="1" u="sng" dirty="0" smtClean="0"/>
              <a:t>Aksi taktirde değişiklik yapılamaz. </a:t>
            </a:r>
            <a:r>
              <a:rPr lang="tr-TR" sz="2400" dirty="0" smtClean="0"/>
              <a:t>(Bu durumda, ilan geçersiz sayılarak yeniden ihale yapılır.)</a:t>
            </a:r>
          </a:p>
          <a:p>
            <a:pPr algn="just" eaLnBrk="1" hangingPunct="1">
              <a:buFont typeface="Wingdings" pitchFamily="2" charset="2"/>
              <a:buChar char="Ø"/>
            </a:pPr>
            <a:endParaRPr lang="tr-TR" sz="3000" dirty="0" smtClean="0"/>
          </a:p>
          <a:p>
            <a:pPr algn="just" eaLnBrk="1" hangingPunct="1">
              <a:buFont typeface="Wingdings" pitchFamily="2" charset="2"/>
              <a:buChar char="Ø"/>
            </a:pPr>
            <a:r>
              <a:rPr lang="tr-TR" sz="3000" dirty="0" smtClean="0"/>
              <a:t>Doküman alan yoksa </a:t>
            </a:r>
            <a:r>
              <a:rPr lang="tr-TR" sz="3000" b="1" u="sng" dirty="0" smtClean="0"/>
              <a:t>ihale tarihine kadar</a:t>
            </a:r>
            <a:r>
              <a:rPr lang="tr-TR" sz="3000" dirty="0" smtClean="0"/>
              <a:t> zeyilname ile değişiklik yapılabilir.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Başlık"/>
          <p:cNvSpPr>
            <a:spLocks noGrp="1"/>
          </p:cNvSpPr>
          <p:nvPr>
            <p:ph type="title"/>
          </p:nvPr>
        </p:nvSpPr>
        <p:spPr>
          <a:xfrm>
            <a:off x="1143000" y="274638"/>
            <a:ext cx="7543800" cy="1143000"/>
          </a:xfrm>
        </p:spPr>
        <p:txBody>
          <a:bodyPr>
            <a:normAutofit fontScale="90000"/>
          </a:bodyPr>
          <a:lstStyle/>
          <a:p>
            <a:pPr algn="ctr" eaLnBrk="1" fontAlgn="auto" hangingPunct="1">
              <a:spcAft>
                <a:spcPts val="0"/>
              </a:spcAft>
              <a:defRPr/>
            </a:pPr>
            <a:r>
              <a:rPr lang="tr-TR" sz="2700" b="1" dirty="0" smtClean="0">
                <a:solidFill>
                  <a:srgbClr val="0070C0"/>
                </a:solidFill>
                <a:latin typeface="Arial Black" pitchFamily="34" charset="0"/>
              </a:rPr>
              <a:t>İhale Dok. Değişiklik Yapılması- Zeyilname</a:t>
            </a:r>
            <a:r>
              <a:rPr lang="tr-TR" sz="4400" b="1" dirty="0" smtClean="0">
                <a:solidFill>
                  <a:srgbClr val="0070C0"/>
                </a:solidFill>
                <a:latin typeface="Arial Black" pitchFamily="34" charset="0"/>
              </a:rPr>
              <a:t/>
            </a:r>
            <a:br>
              <a:rPr lang="tr-TR" sz="4400" b="1" dirty="0" smtClean="0">
                <a:solidFill>
                  <a:srgbClr val="0070C0"/>
                </a:solidFill>
                <a:latin typeface="Arial Black" pitchFamily="34" charset="0"/>
              </a:rPr>
            </a:br>
            <a:r>
              <a:rPr lang="tr-TR" sz="4400" b="1" dirty="0" smtClean="0">
                <a:solidFill>
                  <a:srgbClr val="0070C0"/>
                </a:solidFill>
                <a:latin typeface="Arial Black" pitchFamily="34" charset="0"/>
              </a:rPr>
              <a:t> </a:t>
            </a:r>
            <a:r>
              <a:rPr lang="tr-TR" sz="2400" b="1" dirty="0" smtClean="0">
                <a:solidFill>
                  <a:srgbClr val="0070C0"/>
                </a:solidFill>
                <a:latin typeface="Arial Black" pitchFamily="34" charset="0"/>
              </a:rPr>
              <a:t>Yapım  27.md; Hizmet </a:t>
            </a:r>
            <a:r>
              <a:rPr lang="tr-TR" sz="2400" b="1" dirty="0" smtClean="0">
                <a:solidFill>
                  <a:srgbClr val="0070C0"/>
                </a:solidFill>
                <a:latin typeface="Arial" charset="0"/>
              </a:rPr>
              <a:t> </a:t>
            </a:r>
            <a:r>
              <a:rPr lang="tr-TR" sz="2400" b="1" dirty="0" smtClean="0">
                <a:solidFill>
                  <a:srgbClr val="0070C0"/>
                </a:solidFill>
                <a:latin typeface="Arial Black" pitchFamily="34" charset="0"/>
              </a:rPr>
              <a:t>26.md; Mal 24.md </a:t>
            </a:r>
            <a:endParaRPr lang="tr-TR" sz="2400" dirty="0" smtClean="0">
              <a:solidFill>
                <a:schemeClr val="tx2">
                  <a:satMod val="130000"/>
                </a:schemeClr>
              </a:solidFill>
            </a:endParaRPr>
          </a:p>
        </p:txBody>
      </p:sp>
      <p:sp>
        <p:nvSpPr>
          <p:cNvPr id="30723" name="2 İçerik Yer Tutucusu"/>
          <p:cNvSpPr>
            <a:spLocks noGrp="1"/>
          </p:cNvSpPr>
          <p:nvPr>
            <p:ph idx="1"/>
          </p:nvPr>
        </p:nvSpPr>
        <p:spPr>
          <a:xfrm>
            <a:off x="1143000" y="1600200"/>
            <a:ext cx="7543800" cy="4900613"/>
          </a:xfrm>
        </p:spPr>
        <p:txBody>
          <a:bodyPr>
            <a:normAutofit fontScale="92500" lnSpcReduction="10000"/>
          </a:bodyPr>
          <a:lstStyle/>
          <a:p>
            <a:pPr marL="365760" indent="-283464" algn="just" eaLnBrk="1" fontAlgn="auto" hangingPunct="1">
              <a:spcAft>
                <a:spcPts val="0"/>
              </a:spcAft>
              <a:buFont typeface="Wingdings" pitchFamily="2" charset="2"/>
              <a:buChar char="Ø"/>
              <a:defRPr/>
            </a:pPr>
            <a:r>
              <a:rPr lang="tr-TR" sz="3000" dirty="0" smtClean="0"/>
              <a:t>Maddi veya teknik hatalar veya eksiklikler ilanda da bulunuyor ise </a:t>
            </a:r>
            <a:r>
              <a:rPr lang="tr-TR" sz="3000" b="1" u="sng" dirty="0" smtClean="0"/>
              <a:t>düzeltme ilanı yapılmadan zeyilname yapılamaz</a:t>
            </a:r>
            <a:r>
              <a:rPr lang="tr-TR" sz="3000" dirty="0" smtClean="0"/>
              <a:t>. </a:t>
            </a:r>
            <a:r>
              <a:rPr lang="tr-TR" sz="2600" dirty="0" smtClean="0"/>
              <a:t>(Düzeltme ilanı yapılması için gereken,  ihale usulüne göre 10 ve 15 günlük sürelerin geçirilmesi durumunda ihale iptal edilecektir.)</a:t>
            </a:r>
          </a:p>
          <a:p>
            <a:pPr marL="886460" lvl="2" indent="-283464" algn="just" eaLnBrk="1" fontAlgn="auto" hangingPunct="1">
              <a:spcAft>
                <a:spcPts val="0"/>
              </a:spcAft>
              <a:buFont typeface="Wingdings" pitchFamily="2" charset="2"/>
              <a:buChar char="Ø"/>
              <a:defRPr/>
            </a:pPr>
            <a:endParaRPr lang="tr-TR" sz="2200" b="1" u="sng" dirty="0" smtClean="0"/>
          </a:p>
          <a:p>
            <a:pPr marL="365760" indent="-283464" algn="just" eaLnBrk="1" fontAlgn="auto" hangingPunct="1">
              <a:spcAft>
                <a:spcPts val="0"/>
              </a:spcAft>
              <a:buFont typeface="Wingdings" pitchFamily="2" charset="2"/>
              <a:buChar char="Ø"/>
              <a:defRPr/>
            </a:pPr>
            <a:r>
              <a:rPr lang="tr-TR" sz="3000" dirty="0" smtClean="0"/>
              <a:t>İhale veya son başvuru tarihi bir defaya mahsus olmak üzere </a:t>
            </a:r>
            <a:r>
              <a:rPr lang="tr-TR" sz="3000" b="1" u="sng" dirty="0" smtClean="0"/>
              <a:t>en fazla 20 gün </a:t>
            </a:r>
            <a:r>
              <a:rPr lang="tr-TR" sz="3000" dirty="0" smtClean="0"/>
              <a:t>zeyilname ile ertelenebilir. </a:t>
            </a:r>
          </a:p>
          <a:p>
            <a:pPr marL="886460" lvl="2" indent="-283464" algn="just" eaLnBrk="1" fontAlgn="auto" hangingPunct="1">
              <a:spcAft>
                <a:spcPts val="0"/>
              </a:spcAft>
              <a:buFont typeface="Wingdings" pitchFamily="2" charset="2"/>
              <a:buChar char="Ø"/>
              <a:defRPr/>
            </a:pPr>
            <a:endParaRPr lang="tr-TR" sz="2200" dirty="0" smtClean="0"/>
          </a:p>
          <a:p>
            <a:pPr marL="365760" indent="-283464" algn="just" eaLnBrk="1" fontAlgn="auto" hangingPunct="1">
              <a:spcAft>
                <a:spcPts val="0"/>
              </a:spcAft>
              <a:buFont typeface="Wingdings" pitchFamily="2" charset="2"/>
              <a:buChar char="Ø"/>
              <a:defRPr/>
            </a:pPr>
            <a:r>
              <a:rPr lang="tr-TR" sz="3000" dirty="0" smtClean="0"/>
              <a:t>Tekliflerini vermiş olan isteklilere tekliflerini geri çekerek, yeniden </a:t>
            </a:r>
            <a:r>
              <a:rPr lang="tr-TR" sz="3000" b="1" u="sng" dirty="0" smtClean="0"/>
              <a:t>teklif verme imkanı tanınır.</a:t>
            </a:r>
          </a:p>
          <a:p>
            <a:pPr marL="365760" indent="-283464" algn="just" eaLnBrk="1" fontAlgn="auto" hangingPunct="1">
              <a:spcAft>
                <a:spcPts val="0"/>
              </a:spcAft>
              <a:buFont typeface="Wingdings 2"/>
              <a:buChar char=""/>
              <a:defRPr/>
            </a:pPr>
            <a:endParaRPr lang="tr-TR" dirty="0" smtClean="0"/>
          </a:p>
          <a:p>
            <a:pPr marL="365760" indent="-283464" algn="just" eaLnBrk="1" fontAlgn="auto" hangingPunct="1">
              <a:spcAft>
                <a:spcPts val="0"/>
              </a:spcAft>
              <a:buFont typeface="Wingdings 2"/>
              <a:buChar char=""/>
              <a:defRPr/>
            </a:pPr>
            <a:endParaRPr lang="tr-TR" dirty="0" smtClean="0"/>
          </a:p>
          <a:p>
            <a:pPr marL="365760" indent="-283464" eaLnBrk="1" fontAlgn="auto" hangingPunct="1">
              <a:spcAft>
                <a:spcPts val="0"/>
              </a:spcAft>
              <a:buFont typeface="Wingdings 2"/>
              <a:buChar char=""/>
              <a:defRPr/>
            </a:pPr>
            <a:endParaRPr lang="tr-TR" dirty="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Başlık"/>
          <p:cNvSpPr>
            <a:spLocks noGrp="1"/>
          </p:cNvSpPr>
          <p:nvPr>
            <p:ph type="title"/>
          </p:nvPr>
        </p:nvSpPr>
        <p:spPr>
          <a:xfrm>
            <a:off x="1143000" y="274638"/>
            <a:ext cx="7643813" cy="1368425"/>
          </a:xfrm>
        </p:spPr>
        <p:txBody>
          <a:bodyPr>
            <a:normAutofit fontScale="90000"/>
          </a:bodyPr>
          <a:lstStyle/>
          <a:p>
            <a:pPr algn="ctr" eaLnBrk="1" fontAlgn="auto" hangingPunct="1">
              <a:spcAft>
                <a:spcPts val="0"/>
              </a:spcAft>
              <a:defRPr/>
            </a:pPr>
            <a:r>
              <a:rPr lang="tr-TR" sz="3100" b="1" dirty="0" smtClean="0">
                <a:solidFill>
                  <a:srgbClr val="0070C0"/>
                </a:solidFill>
                <a:latin typeface="Arial Black" pitchFamily="34" charset="0"/>
              </a:rPr>
              <a:t>Şikayet Üzerine Zeyilname Yapılması</a:t>
            </a:r>
            <a:r>
              <a:rPr lang="tr-TR" b="1" dirty="0" smtClean="0">
                <a:solidFill>
                  <a:srgbClr val="0070C0"/>
                </a:solidFill>
                <a:latin typeface="Arial Black" pitchFamily="34" charset="0"/>
              </a:rPr>
              <a:t/>
            </a:r>
            <a:br>
              <a:rPr lang="tr-TR" b="1" dirty="0" smtClean="0">
                <a:solidFill>
                  <a:srgbClr val="0070C0"/>
                </a:solidFill>
                <a:latin typeface="Arial Black" pitchFamily="34" charset="0"/>
              </a:rPr>
            </a:br>
            <a:r>
              <a:rPr lang="tr-TR" sz="2400" b="1" dirty="0" smtClean="0">
                <a:solidFill>
                  <a:srgbClr val="0070C0"/>
                </a:solidFill>
                <a:latin typeface="Arial Black" pitchFamily="34" charset="0"/>
              </a:rPr>
              <a:t>Yapım  27.md; Hizmet </a:t>
            </a:r>
            <a:r>
              <a:rPr lang="tr-TR" sz="2400" b="1" dirty="0" smtClean="0">
                <a:solidFill>
                  <a:srgbClr val="0070C0"/>
                </a:solidFill>
                <a:latin typeface="Arial" charset="0"/>
              </a:rPr>
              <a:t> </a:t>
            </a:r>
            <a:r>
              <a:rPr lang="tr-TR" sz="2400" b="1" dirty="0" smtClean="0">
                <a:solidFill>
                  <a:srgbClr val="0070C0"/>
                </a:solidFill>
                <a:latin typeface="Arial Black" pitchFamily="34" charset="0"/>
              </a:rPr>
              <a:t>26.md; Mal 24.md;Tebliğ 15.3</a:t>
            </a:r>
          </a:p>
        </p:txBody>
      </p:sp>
      <p:sp>
        <p:nvSpPr>
          <p:cNvPr id="55299" name="2 İçerik Yer Tutucusu"/>
          <p:cNvSpPr>
            <a:spLocks noGrp="1"/>
          </p:cNvSpPr>
          <p:nvPr>
            <p:ph idx="1"/>
          </p:nvPr>
        </p:nvSpPr>
        <p:spPr>
          <a:xfrm>
            <a:off x="1143000" y="1571625"/>
            <a:ext cx="7543800" cy="4929188"/>
          </a:xfrm>
        </p:spPr>
        <p:txBody>
          <a:bodyPr/>
          <a:lstStyle/>
          <a:p>
            <a:pPr algn="just" eaLnBrk="1" hangingPunct="1">
              <a:buFont typeface="Wingdings" pitchFamily="2" charset="2"/>
              <a:buChar char="Ø"/>
            </a:pPr>
            <a:r>
              <a:rPr lang="tr-TR" sz="2800" dirty="0" smtClean="0"/>
              <a:t>Şikayet üzerine yapılan incelemede; idarece dokümanda düzeltme yapılmasına karar verilmesi halinde, son başvuru veya ihale tarihi </a:t>
            </a:r>
            <a:r>
              <a:rPr lang="tr-TR" sz="2800" b="1" u="sng" dirty="0" smtClean="0"/>
              <a:t>bir defa daha </a:t>
            </a:r>
            <a:r>
              <a:rPr lang="tr-TR" sz="2800" dirty="0" smtClean="0"/>
              <a:t>ertelenebilir. </a:t>
            </a:r>
            <a:r>
              <a:rPr lang="tr-TR" sz="2800" b="1" dirty="0" smtClean="0"/>
              <a:t>(daha önce Kanunun 29. maddesine göre ertelenmişse)</a:t>
            </a:r>
          </a:p>
          <a:p>
            <a:pPr algn="just" eaLnBrk="1" hangingPunct="1">
              <a:buFont typeface="Wingdings" pitchFamily="2" charset="2"/>
              <a:buChar char="Ø"/>
            </a:pPr>
            <a:r>
              <a:rPr lang="tr-TR" sz="2800" dirty="0" smtClean="0"/>
              <a:t>Maddi veya teknik hatalar veya eksiklikler ilanda da bulunuyor ise </a:t>
            </a:r>
            <a:r>
              <a:rPr lang="tr-TR" sz="2800" b="1" u="sng" dirty="0" smtClean="0"/>
              <a:t>düzeltme ilanı yapılmadan zeyilname yapılamaz.</a:t>
            </a:r>
          </a:p>
          <a:p>
            <a:pPr algn="just" eaLnBrk="1" hangingPunct="1">
              <a:buFont typeface="Wingdings" pitchFamily="2" charset="2"/>
              <a:buChar char="Ø"/>
            </a:pPr>
            <a:r>
              <a:rPr lang="tr-TR" sz="2800" dirty="0" smtClean="0"/>
              <a:t>Düzeltme ilanının yapılamaması durumunda </a:t>
            </a:r>
            <a:r>
              <a:rPr lang="tr-TR" sz="2800" b="1" u="sng" dirty="0" smtClean="0"/>
              <a:t>ihale iptal edilecektir.</a:t>
            </a:r>
          </a:p>
          <a:p>
            <a:pPr algn="just" eaLnBrk="1" hangingPunct="1"/>
            <a:endParaRPr lang="tr-TR" sz="2800" dirty="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Başlık"/>
          <p:cNvSpPr>
            <a:spLocks noGrp="1"/>
          </p:cNvSpPr>
          <p:nvPr>
            <p:ph type="title"/>
          </p:nvPr>
        </p:nvSpPr>
        <p:spPr/>
        <p:txBody>
          <a:bodyPr>
            <a:normAutofit fontScale="90000"/>
          </a:bodyPr>
          <a:lstStyle/>
          <a:p>
            <a:pPr algn="ctr" eaLnBrk="1" fontAlgn="auto" hangingPunct="1">
              <a:spcAft>
                <a:spcPts val="0"/>
              </a:spcAft>
              <a:defRPr/>
            </a:pPr>
            <a:r>
              <a:rPr lang="tr-TR" sz="3100" b="1" dirty="0" smtClean="0">
                <a:solidFill>
                  <a:srgbClr val="0070C0"/>
                </a:solidFill>
                <a:latin typeface="Arial Black" pitchFamily="34" charset="0"/>
              </a:rPr>
              <a:t>Şikayet Üzerine Zeyilname Yapılması</a:t>
            </a:r>
            <a:br>
              <a:rPr lang="tr-TR" sz="3100" b="1" dirty="0" smtClean="0">
                <a:solidFill>
                  <a:srgbClr val="0070C0"/>
                </a:solidFill>
                <a:latin typeface="Arial Black" pitchFamily="34" charset="0"/>
              </a:rPr>
            </a:br>
            <a:r>
              <a:rPr lang="tr-TR" sz="2400" b="1" dirty="0" smtClean="0">
                <a:solidFill>
                  <a:srgbClr val="0070C0"/>
                </a:solidFill>
                <a:latin typeface="Arial Black" pitchFamily="34" charset="0"/>
              </a:rPr>
              <a:t>Yapım  27.md; Hizmet </a:t>
            </a:r>
            <a:r>
              <a:rPr lang="tr-TR" sz="2400" b="1" dirty="0" smtClean="0">
                <a:solidFill>
                  <a:srgbClr val="0070C0"/>
                </a:solidFill>
                <a:latin typeface="Arial" charset="0"/>
              </a:rPr>
              <a:t> </a:t>
            </a:r>
            <a:r>
              <a:rPr lang="tr-TR" sz="2400" b="1" dirty="0" smtClean="0">
                <a:solidFill>
                  <a:srgbClr val="0070C0"/>
                </a:solidFill>
                <a:latin typeface="Arial Black" pitchFamily="34" charset="0"/>
              </a:rPr>
              <a:t>26.md; Mal 24.md </a:t>
            </a:r>
            <a:endParaRPr lang="tr-TR" sz="2400" dirty="0" smtClean="0">
              <a:solidFill>
                <a:schemeClr val="tx2">
                  <a:satMod val="130000"/>
                </a:schemeClr>
              </a:solidFill>
            </a:endParaRPr>
          </a:p>
        </p:txBody>
      </p:sp>
      <p:sp>
        <p:nvSpPr>
          <p:cNvPr id="56323" name="2 İçerik Yer Tutucusu"/>
          <p:cNvSpPr>
            <a:spLocks noGrp="1"/>
          </p:cNvSpPr>
          <p:nvPr>
            <p:ph idx="1"/>
          </p:nvPr>
        </p:nvSpPr>
        <p:spPr>
          <a:xfrm>
            <a:off x="1143000" y="1571625"/>
            <a:ext cx="7605464" cy="5025727"/>
          </a:xfrm>
        </p:spPr>
        <p:txBody>
          <a:bodyPr/>
          <a:lstStyle/>
          <a:p>
            <a:pPr algn="just" eaLnBrk="1" hangingPunct="1">
              <a:buFont typeface="Wingdings" pitchFamily="2" charset="2"/>
              <a:buChar char="Ø"/>
            </a:pPr>
            <a:r>
              <a:rPr lang="tr-TR" sz="2700" dirty="0" smtClean="0"/>
              <a:t>Şikayet üzerine zeyilname yapılıp ihale tarihi ertelendikten sonra Kanunun 29. maddesine göre tekrar zeyilname yapılması gerekirse bu durumda da </a:t>
            </a:r>
            <a:r>
              <a:rPr lang="tr-TR" sz="2700" b="1" u="sng" dirty="0" smtClean="0"/>
              <a:t>ihale tarihi ikinci kez ertelenebilecek midir?</a:t>
            </a:r>
            <a:endParaRPr lang="tr-TR" sz="2700" dirty="0" smtClean="0"/>
          </a:p>
          <a:p>
            <a:pPr algn="just" eaLnBrk="1" hangingPunct="1">
              <a:buFont typeface="Wingdings" pitchFamily="2" charset="2"/>
              <a:buChar char="Ø"/>
            </a:pPr>
            <a:r>
              <a:rPr lang="tr-TR" sz="2400" u="sng" dirty="0" smtClean="0">
                <a:latin typeface="Calibri" panose="020F0502020204030204" pitchFamily="34" charset="0"/>
              </a:rPr>
              <a:t>Şikayet </a:t>
            </a:r>
            <a:r>
              <a:rPr lang="tr-TR" sz="2400" u="sng" dirty="0">
                <a:latin typeface="Calibri" panose="020F0502020204030204" pitchFamily="34" charset="0"/>
              </a:rPr>
              <a:t>üzerine zeyilname düzenlenmesi halinde</a:t>
            </a:r>
            <a:r>
              <a:rPr lang="tr-TR" sz="2400" dirty="0">
                <a:latin typeface="Calibri" panose="020F0502020204030204" pitchFamily="34" charset="0"/>
              </a:rPr>
              <a:t>, daha önce Kanunun 29. maddesine göre son başvuru veya ihale tarihi </a:t>
            </a:r>
            <a:r>
              <a:rPr lang="tr-TR" sz="2400" u="sng" dirty="0">
                <a:latin typeface="Calibri" panose="020F0502020204030204" pitchFamily="34" charset="0"/>
              </a:rPr>
              <a:t>ertelenmiş olsa dahi</a:t>
            </a:r>
            <a:r>
              <a:rPr lang="tr-TR" sz="2400" dirty="0">
                <a:latin typeface="Calibri" panose="020F0502020204030204" pitchFamily="34" charset="0"/>
              </a:rPr>
              <a:t> </a:t>
            </a:r>
            <a:r>
              <a:rPr lang="tr-TR" sz="2400" b="1"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son başvuru veya ihale tarihi bir defa daha ertelenebilir.</a:t>
            </a:r>
          </a:p>
          <a:p>
            <a:pPr algn="just" eaLnBrk="1" hangingPunct="1">
              <a:buFont typeface="Wingdings" pitchFamily="2" charset="2"/>
              <a:buChar char="Ø"/>
            </a:pPr>
            <a:endParaRPr lang="tr-TR" sz="2700" b="1" u="sng" dirty="0" smtClean="0"/>
          </a:p>
          <a:p>
            <a:pPr algn="just" eaLnBrk="1" hangingPunct="1"/>
            <a:endParaRPr lang="tr-TR" sz="2900" dirty="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b="1" dirty="0" smtClean="0">
                <a:solidFill>
                  <a:srgbClr val="0070C0"/>
                </a:solidFill>
                <a:latin typeface="Arial Black" pitchFamily="34" charset="0"/>
              </a:rPr>
              <a:t>İhale Dok. Açıklama Yapılması</a:t>
            </a:r>
            <a:br>
              <a:rPr lang="tr-TR" sz="2800" b="1" dirty="0" smtClean="0">
                <a:solidFill>
                  <a:srgbClr val="0070C0"/>
                </a:solidFill>
                <a:latin typeface="Arial Black" pitchFamily="34" charset="0"/>
              </a:rPr>
            </a:br>
            <a:r>
              <a:rPr lang="tr-TR" sz="2200" b="1" dirty="0" smtClean="0">
                <a:solidFill>
                  <a:srgbClr val="0070C0"/>
                </a:solidFill>
                <a:latin typeface="Arial Black" pitchFamily="34" charset="0"/>
              </a:rPr>
              <a:t>Yapım  27.md; Hizmet </a:t>
            </a:r>
            <a:r>
              <a:rPr lang="tr-TR" sz="2200" b="1" dirty="0" smtClean="0">
                <a:solidFill>
                  <a:srgbClr val="0070C0"/>
                </a:solidFill>
                <a:latin typeface="Arial" charset="0"/>
              </a:rPr>
              <a:t> </a:t>
            </a:r>
            <a:r>
              <a:rPr lang="tr-TR" sz="2200" b="1" dirty="0" smtClean="0">
                <a:solidFill>
                  <a:srgbClr val="0070C0"/>
                </a:solidFill>
                <a:latin typeface="Arial Black" pitchFamily="34" charset="0"/>
              </a:rPr>
              <a:t>26.md; Mal 24.md </a:t>
            </a:r>
            <a:endParaRPr lang="tr-TR" sz="2200" dirty="0"/>
          </a:p>
        </p:txBody>
      </p:sp>
      <p:sp>
        <p:nvSpPr>
          <p:cNvPr id="3" name="2 İçerik Yer Tutucusu"/>
          <p:cNvSpPr>
            <a:spLocks noGrp="1"/>
          </p:cNvSpPr>
          <p:nvPr>
            <p:ph idx="1"/>
          </p:nvPr>
        </p:nvSpPr>
        <p:spPr>
          <a:xfrm>
            <a:off x="1042988" y="1447800"/>
            <a:ext cx="7891462" cy="4800600"/>
          </a:xfrm>
        </p:spPr>
        <p:txBody>
          <a:bodyPr/>
          <a:lstStyle/>
          <a:p>
            <a:pPr marL="365760" indent="-283464" algn="just" eaLnBrk="1" fontAlgn="auto" hangingPunct="1">
              <a:spcAft>
                <a:spcPts val="0"/>
              </a:spcAft>
              <a:buFont typeface="Wingdings" pitchFamily="2" charset="2"/>
              <a:buChar char="Ø"/>
              <a:defRPr/>
            </a:pPr>
            <a:r>
              <a:rPr lang="tr-TR" sz="2600" dirty="0" smtClean="0"/>
              <a:t>Dokümanda açıklanmasına ihtiyaç duyulan hususlarla ilgili olarak ihale tarihinden 20</a:t>
            </a:r>
            <a:r>
              <a:rPr lang="tr-TR" sz="2600" b="1" u="sng" dirty="0" smtClean="0"/>
              <a:t> gün öncesine kadar </a:t>
            </a:r>
            <a:r>
              <a:rPr lang="tr-TR" sz="2600" dirty="0" smtClean="0"/>
              <a:t>yazılı olarak açıklama talep edilebilir.</a:t>
            </a:r>
          </a:p>
          <a:p>
            <a:pPr marL="365760" indent="-283464" algn="just" eaLnBrk="1" fontAlgn="auto" hangingPunct="1">
              <a:spcAft>
                <a:spcPts val="0"/>
              </a:spcAft>
              <a:buFont typeface="Wingdings" pitchFamily="2" charset="2"/>
              <a:buChar char="Ø"/>
              <a:defRPr/>
            </a:pPr>
            <a:r>
              <a:rPr lang="tr-TR" sz="2600" dirty="0" smtClean="0"/>
              <a:t>Daha sonra yapılacak olan açıklama talepleri </a:t>
            </a:r>
            <a:r>
              <a:rPr lang="tr-TR" sz="2600" b="1" u="sng" dirty="0" smtClean="0"/>
              <a:t>değerlendirmeye alınmaz.</a:t>
            </a:r>
          </a:p>
          <a:p>
            <a:pPr marL="365760" indent="-283464" algn="just" eaLnBrk="1" fontAlgn="auto" hangingPunct="1">
              <a:spcAft>
                <a:spcPts val="0"/>
              </a:spcAft>
              <a:buFont typeface="Wingdings" pitchFamily="2" charset="2"/>
              <a:buChar char="Ø"/>
              <a:defRPr/>
            </a:pPr>
            <a:r>
              <a:rPr lang="tr-TR" sz="2600" dirty="0" smtClean="0"/>
              <a:t>İdare açıklama yapacak olursa bu açıklama, açıklama yapılan tarihe kadar </a:t>
            </a:r>
            <a:r>
              <a:rPr lang="tr-TR" sz="2600" b="1" u="sng" dirty="0" smtClean="0"/>
              <a:t>doküman alanların tamamına gönderilir </a:t>
            </a:r>
            <a:r>
              <a:rPr lang="tr-TR" sz="2600" dirty="0" smtClean="0"/>
              <a:t>veya imza karşılığı elden tebliğ edilir. </a:t>
            </a:r>
          </a:p>
          <a:p>
            <a:pPr marL="365760" indent="-283464" algn="just" eaLnBrk="1" fontAlgn="auto" hangingPunct="1">
              <a:spcAft>
                <a:spcPts val="0"/>
              </a:spcAft>
              <a:buFont typeface="Wingdings" pitchFamily="2" charset="2"/>
              <a:buChar char="Ø"/>
              <a:defRPr/>
            </a:pPr>
            <a:r>
              <a:rPr lang="tr-TR" sz="2400" dirty="0"/>
              <a:t>Açıklama </a:t>
            </a:r>
            <a:r>
              <a:rPr lang="tr-TR" sz="2400" b="1" u="sng" dirty="0"/>
              <a:t>ihale tarihinden en az 10 gün önce </a:t>
            </a:r>
            <a:r>
              <a:rPr lang="tr-TR" sz="2400" dirty="0"/>
              <a:t>tüm istekli olabilecekler, adaylar veya isteklilerin bilgi sahibi olmalarını sağlayacak şekilde yapılmalıdır.</a:t>
            </a:r>
          </a:p>
          <a:p>
            <a:pPr marL="365760" indent="-283464" algn="just" eaLnBrk="1" fontAlgn="auto" hangingPunct="1">
              <a:spcAft>
                <a:spcPts val="0"/>
              </a:spcAft>
              <a:buFont typeface="Wingdings" pitchFamily="2" charset="2"/>
              <a:buChar char="Ø"/>
              <a:defRPr/>
            </a:pPr>
            <a:endParaRPr lang="tr-TR" sz="2600" dirty="0" smtClean="0"/>
          </a:p>
          <a:p>
            <a:pPr>
              <a:defRPr/>
            </a:pPr>
            <a:endParaRPr lang="tr-TR"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Başlık"/>
          <p:cNvSpPr>
            <a:spLocks noGrp="1"/>
          </p:cNvSpPr>
          <p:nvPr>
            <p:ph type="title"/>
          </p:nvPr>
        </p:nvSpPr>
        <p:spPr>
          <a:xfrm>
            <a:off x="1071563" y="274638"/>
            <a:ext cx="7615237" cy="1143000"/>
          </a:xfrm>
        </p:spPr>
        <p:txBody>
          <a:bodyPr/>
          <a:lstStyle/>
          <a:p>
            <a:pPr algn="ctr" eaLnBrk="1" fontAlgn="auto" hangingPunct="1">
              <a:spcAft>
                <a:spcPts val="0"/>
              </a:spcAft>
              <a:defRPr/>
            </a:pPr>
            <a:r>
              <a:rPr lang="tr-TR" sz="2900" b="1" dirty="0" smtClean="0">
                <a:solidFill>
                  <a:srgbClr val="0070C0"/>
                </a:solidFill>
                <a:latin typeface="Arial Black" pitchFamily="34" charset="0"/>
              </a:rPr>
              <a:t>Yeterliğe İlişkin İlkeler</a:t>
            </a:r>
            <a:r>
              <a:rPr lang="tr-TR" sz="3600" b="1" dirty="0" smtClean="0">
                <a:solidFill>
                  <a:srgbClr val="0070C0"/>
                </a:solidFill>
                <a:latin typeface="Arial Black" pitchFamily="34" charset="0"/>
              </a:rPr>
              <a:t/>
            </a:r>
            <a:br>
              <a:rPr lang="tr-TR" sz="3600" b="1" dirty="0" smtClean="0">
                <a:solidFill>
                  <a:srgbClr val="0070C0"/>
                </a:solidFill>
                <a:latin typeface="Arial Black" pitchFamily="34" charset="0"/>
              </a:rPr>
            </a:br>
            <a:r>
              <a:rPr lang="tr-TR" sz="4000" b="1" dirty="0" smtClean="0">
                <a:solidFill>
                  <a:srgbClr val="0070C0"/>
                </a:solidFill>
                <a:latin typeface="Arial Black" pitchFamily="34" charset="0"/>
              </a:rPr>
              <a:t> </a:t>
            </a:r>
            <a:r>
              <a:rPr lang="tr-TR" sz="2400" b="1" dirty="0" smtClean="0">
                <a:solidFill>
                  <a:srgbClr val="0070C0"/>
                </a:solidFill>
                <a:latin typeface="Arial Black" pitchFamily="34" charset="0"/>
              </a:rPr>
              <a:t>Yapım 29.md; Hizmet 28.md; Mal 26.md  </a:t>
            </a:r>
          </a:p>
        </p:txBody>
      </p:sp>
      <p:sp>
        <p:nvSpPr>
          <p:cNvPr id="59395" name="2 İçerik Yer Tutucusu"/>
          <p:cNvSpPr>
            <a:spLocks noGrp="1"/>
          </p:cNvSpPr>
          <p:nvPr>
            <p:ph idx="1"/>
          </p:nvPr>
        </p:nvSpPr>
        <p:spPr>
          <a:xfrm>
            <a:off x="1214438" y="1571625"/>
            <a:ext cx="7472362" cy="5072063"/>
          </a:xfrm>
        </p:spPr>
        <p:txBody>
          <a:bodyPr/>
          <a:lstStyle/>
          <a:p>
            <a:pPr algn="just" eaLnBrk="1" hangingPunct="1">
              <a:lnSpc>
                <a:spcPct val="80000"/>
              </a:lnSpc>
              <a:buFont typeface="Wingdings" pitchFamily="2" charset="2"/>
              <a:buChar char="Ø"/>
            </a:pPr>
            <a:r>
              <a:rPr lang="tr-TR" sz="2800" dirty="0" smtClean="0"/>
              <a:t>Ekonomik ve mali yeterlik ile mesleki ve teknik yeterliğin saptanması amacıyla öngörülecek değerlendirme kriterleri ve istenecek belgeler, </a:t>
            </a:r>
            <a:r>
              <a:rPr lang="tr-TR" sz="2800" b="1" u="sng" dirty="0" smtClean="0"/>
              <a:t>rekabeti engelleyecek şekilde belirlenemez</a:t>
            </a:r>
            <a:r>
              <a:rPr lang="tr-TR" sz="2800" dirty="0" smtClean="0"/>
              <a:t>.</a:t>
            </a:r>
          </a:p>
          <a:p>
            <a:pPr algn="just" eaLnBrk="1" hangingPunct="1">
              <a:lnSpc>
                <a:spcPct val="80000"/>
              </a:lnSpc>
              <a:buFont typeface="Wingdings" pitchFamily="2" charset="2"/>
              <a:buChar char="Ø"/>
            </a:pPr>
            <a:endParaRPr lang="tr-TR" sz="2800" dirty="0" smtClean="0"/>
          </a:p>
          <a:p>
            <a:pPr algn="just" eaLnBrk="1" hangingPunct="1">
              <a:lnSpc>
                <a:spcPct val="80000"/>
              </a:lnSpc>
              <a:buFont typeface="Wingdings" pitchFamily="2" charset="2"/>
              <a:buChar char="Ø"/>
            </a:pPr>
            <a:r>
              <a:rPr lang="tr-TR" sz="2800" dirty="0" smtClean="0"/>
              <a:t>Yeterlik değerlendirmesi için istenecek belgelerin ve yeterlik değerlendirilmesinde aranılacak kriterlerin, ilan ile idari şartnamede belirtilmesi </a:t>
            </a:r>
            <a:r>
              <a:rPr lang="tr-TR" sz="2800" b="1" u="sng" dirty="0" smtClean="0"/>
              <a:t>zorunludur. </a:t>
            </a:r>
            <a:r>
              <a:rPr lang="tr-TR" sz="1800" b="1" u="sng" dirty="0" smtClean="0"/>
              <a:t>(7. madde) (*Teknik </a:t>
            </a:r>
            <a:r>
              <a:rPr lang="tr-TR" sz="1800" b="1" u="sng" dirty="0" err="1" smtClean="0"/>
              <a:t>Şartname’de</a:t>
            </a:r>
            <a:r>
              <a:rPr lang="tr-TR" sz="1800" b="1" u="sng" dirty="0" smtClean="0"/>
              <a:t> yeterlik belgesi)</a:t>
            </a:r>
            <a:endParaRPr lang="tr-TR" sz="2800" b="1" u="sng" dirty="0" smtClean="0"/>
          </a:p>
          <a:p>
            <a:pPr algn="just" eaLnBrk="1" hangingPunct="1">
              <a:lnSpc>
                <a:spcPct val="80000"/>
              </a:lnSpc>
              <a:buFont typeface="Wingdings" pitchFamily="2" charset="2"/>
              <a:buChar char="Ø"/>
            </a:pPr>
            <a:r>
              <a:rPr lang="tr-TR" sz="2400" b="1" dirty="0" smtClean="0">
                <a:solidFill>
                  <a:srgbClr val="FF0000"/>
                </a:solidFill>
              </a:rPr>
              <a:t>Yeterliğe ilişkin ilkeler ve yeterlik koşullarının ayrıntısı ilgili uygulama yönetmeliklerinde ve </a:t>
            </a:r>
            <a:r>
              <a:rPr lang="tr-TR" sz="2400" b="1" dirty="0" err="1" smtClean="0">
                <a:solidFill>
                  <a:srgbClr val="FF0000"/>
                </a:solidFill>
              </a:rPr>
              <a:t>KİGT’de</a:t>
            </a:r>
            <a:r>
              <a:rPr lang="tr-TR" sz="2400" b="1" dirty="0" smtClean="0">
                <a:solidFill>
                  <a:srgbClr val="FF0000"/>
                </a:solidFill>
              </a:rPr>
              <a:t> bulunmaktadır.</a:t>
            </a:r>
            <a:endParaRPr lang="tr-TR" sz="2400" b="1" u="sng" dirty="0" smtClean="0">
              <a:solidFill>
                <a:srgbClr val="FF0000"/>
              </a:solidFill>
            </a:endParaRPr>
          </a:p>
          <a:p>
            <a:pPr algn="just" eaLnBrk="1" hangingPunct="1">
              <a:lnSpc>
                <a:spcPct val="80000"/>
              </a:lnSpc>
            </a:pPr>
            <a:endParaRPr lang="tr-TR" sz="3000" dirty="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332656"/>
            <a:ext cx="7848872" cy="792088"/>
          </a:xfrm>
        </p:spPr>
        <p:txBody>
          <a:bodyPr>
            <a:noAutofit/>
          </a:bodyPr>
          <a:lstStyle/>
          <a:p>
            <a:pPr lvl="1" algn="ctr" rtl="0">
              <a:spcBef>
                <a:spcPct val="0"/>
              </a:spcBef>
            </a:pPr>
            <a:r>
              <a:rPr lang="tr-TR" sz="2800" b="1" dirty="0" smtClean="0">
                <a:solidFill>
                  <a:schemeClr val="tx1"/>
                </a:solidFill>
                <a:latin typeface="Arial" panose="020B0604020202020204" pitchFamily="34" charset="0"/>
                <a:cs typeface="Arial" panose="020B0604020202020204" pitchFamily="34" charset="0"/>
              </a:rPr>
              <a:t>EKONOMİK VE MALİ YETERLİK KRİTERLERİ</a:t>
            </a:r>
            <a:endParaRPr lang="tr-TR" sz="2800" dirty="0">
              <a:solidFill>
                <a:schemeClr val="tx1"/>
              </a:solidFill>
              <a:latin typeface="Arial" panose="020B0604020202020204" pitchFamily="34" charset="0"/>
              <a:cs typeface="Arial" panose="020B0604020202020204" pitchFamily="34" charset="0"/>
            </a:endParaRPr>
          </a:p>
        </p:txBody>
      </p:sp>
      <p:sp>
        <p:nvSpPr>
          <p:cNvPr id="3" name="2 İçerik Yer Tutucusu"/>
          <p:cNvSpPr>
            <a:spLocks noGrp="1"/>
          </p:cNvSpPr>
          <p:nvPr>
            <p:ph idx="1"/>
          </p:nvPr>
        </p:nvSpPr>
        <p:spPr>
          <a:xfrm>
            <a:off x="1115616" y="1628800"/>
            <a:ext cx="7818072" cy="4619600"/>
          </a:xfrm>
        </p:spPr>
        <p:txBody>
          <a:bodyPr>
            <a:normAutofit/>
          </a:bodyPr>
          <a:lstStyle/>
          <a:p>
            <a:pPr algn="just">
              <a:buClr>
                <a:schemeClr val="accent1"/>
              </a:buClr>
              <a:buFont typeface="Wingdings" pitchFamily="2" charset="2"/>
              <a:buChar char="Ø"/>
            </a:pPr>
            <a:r>
              <a:rPr lang="tr-TR" sz="2400" dirty="0" smtClean="0">
                <a:latin typeface="Calibri" panose="020F0502020204030204" pitchFamily="34" charset="0"/>
              </a:rPr>
              <a:t>Bankalardan temin edilecek </a:t>
            </a:r>
            <a:r>
              <a:rPr lang="tr-TR" sz="2400" b="1" dirty="0" smtClean="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isteklinin malî durumu</a:t>
            </a:r>
            <a:r>
              <a:rPr lang="tr-TR" sz="2400" dirty="0" smtClean="0">
                <a:latin typeface="Calibri" panose="020F0502020204030204" pitchFamily="34" charset="0"/>
              </a:rPr>
              <a:t> ile ilgili belgeler (</a:t>
            </a:r>
            <a:r>
              <a:rPr lang="tr-TR" sz="2400" i="1" dirty="0" smtClean="0">
                <a:latin typeface="Calibri" panose="020F0502020204030204" pitchFamily="34" charset="0"/>
              </a:rPr>
              <a:t>banka referans mektubu</a:t>
            </a:r>
            <a:r>
              <a:rPr lang="tr-TR" sz="2400" dirty="0" smtClean="0">
                <a:latin typeface="Calibri" panose="020F0502020204030204" pitchFamily="34" charset="0"/>
              </a:rPr>
              <a:t>),</a:t>
            </a:r>
          </a:p>
          <a:p>
            <a:pPr algn="just">
              <a:buClr>
                <a:schemeClr val="accent1"/>
              </a:buClr>
              <a:buFont typeface="Wingdings" pitchFamily="2" charset="2"/>
              <a:buChar char="Ø"/>
            </a:pPr>
            <a:r>
              <a:rPr lang="tr-TR" sz="2400" dirty="0" smtClean="0">
                <a:latin typeface="Calibri" panose="020F0502020204030204" pitchFamily="34" charset="0"/>
              </a:rPr>
              <a:t>İsteklinin, ilgili mevzuatı uyarınca yayınlanması zorunlu olan </a:t>
            </a:r>
            <a:r>
              <a:rPr lang="tr-TR" sz="2400" b="1" dirty="0" smtClean="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bilançosu veya bilançosunun gerekli görülen bölümleri</a:t>
            </a:r>
            <a:r>
              <a:rPr lang="tr-TR" sz="2400" dirty="0" smtClean="0">
                <a:latin typeface="Calibri" panose="020F0502020204030204" pitchFamily="34" charset="0"/>
              </a:rPr>
              <a:t>, yoksa bunlara eşdeğer belgeler,</a:t>
            </a:r>
          </a:p>
          <a:p>
            <a:pPr algn="just">
              <a:buClr>
                <a:schemeClr val="accent1"/>
              </a:buClr>
              <a:buFont typeface="Wingdings" pitchFamily="2" charset="2"/>
              <a:buChar char="Ø"/>
            </a:pPr>
            <a:r>
              <a:rPr lang="tr-TR" sz="2400" dirty="0" smtClean="0">
                <a:latin typeface="Calibri" panose="020F0502020204030204" pitchFamily="34" charset="0"/>
              </a:rPr>
              <a:t>İsteklinin </a:t>
            </a:r>
            <a:r>
              <a:rPr lang="tr-TR" sz="2400" b="1" dirty="0" smtClean="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iş hacmini </a:t>
            </a:r>
            <a:r>
              <a:rPr lang="tr-TR" sz="2400" dirty="0" smtClean="0">
                <a:latin typeface="Calibri" panose="020F0502020204030204" pitchFamily="34" charset="0"/>
              </a:rPr>
              <a:t>gösteren toplam cirosu veya ihale konusu iş ile ilgili taahhüdü altındaki ve bitirdiği iş miktarını gösteren belgeler.</a:t>
            </a:r>
          </a:p>
        </p:txBody>
      </p:sp>
      <p:sp>
        <p:nvSpPr>
          <p:cNvPr id="5" name="Slayt Numarası Yer Tutucusu 4"/>
          <p:cNvSpPr>
            <a:spLocks noGrp="1"/>
          </p:cNvSpPr>
          <p:nvPr>
            <p:ph type="sldNum" sz="quarter" idx="12"/>
          </p:nvPr>
        </p:nvSpPr>
        <p:spPr/>
        <p:txBody>
          <a:bodyPr/>
          <a:lstStyle/>
          <a:p>
            <a:fld id="{32239670-A678-4603-9DF3-332FA5C66D34}" type="slidenum">
              <a:rPr lang="tr-TR" smtClean="0"/>
              <a:pPr/>
              <a:t>53</a:t>
            </a:fld>
            <a:endParaRPr lang="tr-TR"/>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8922" y="4581128"/>
            <a:ext cx="4295378" cy="2147367"/>
          </a:xfrm>
          <a:prstGeom prst="rect">
            <a:avLst/>
          </a:prstGeom>
        </p:spPr>
      </p:pic>
    </p:spTree>
    <p:extLst>
      <p:ext uri="{BB962C8B-B14F-4D97-AF65-F5344CB8AC3E}">
        <p14:creationId xmlns:p14="http://schemas.microsoft.com/office/powerpoint/2010/main" val="179692085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404664"/>
            <a:ext cx="7704856" cy="936104"/>
          </a:xfrm>
        </p:spPr>
        <p:txBody>
          <a:bodyPr>
            <a:noAutofit/>
          </a:bodyPr>
          <a:lstStyle/>
          <a:p>
            <a:pPr algn="ctr"/>
            <a:r>
              <a:rPr lang="tr-TR" sz="3200" b="1" dirty="0" smtClean="0">
                <a:solidFill>
                  <a:schemeClr val="tx1"/>
                </a:solidFill>
                <a:latin typeface="Arial" panose="020B0604020202020204" pitchFamily="34" charset="0"/>
                <a:cs typeface="Arial" panose="020B0604020202020204" pitchFamily="34" charset="0"/>
              </a:rPr>
              <a:t>MESLEKİ VE TEKNİK YETERLİK KRİTERLERİ</a:t>
            </a:r>
            <a:endParaRPr lang="tr-TR" sz="3200" b="1" dirty="0">
              <a:solidFill>
                <a:schemeClr val="tx1"/>
              </a:solidFill>
              <a:latin typeface="Arial" panose="020B0604020202020204" pitchFamily="34" charset="0"/>
              <a:cs typeface="Arial" panose="020B0604020202020204" pitchFamily="34" charset="0"/>
            </a:endParaRPr>
          </a:p>
        </p:txBody>
      </p:sp>
      <p:sp>
        <p:nvSpPr>
          <p:cNvPr id="3" name="2 İçerik Yer Tutucusu"/>
          <p:cNvSpPr>
            <a:spLocks noGrp="1"/>
          </p:cNvSpPr>
          <p:nvPr>
            <p:ph idx="1"/>
          </p:nvPr>
        </p:nvSpPr>
        <p:spPr>
          <a:xfrm>
            <a:off x="1115616" y="1628800"/>
            <a:ext cx="7931224" cy="5040560"/>
          </a:xfrm>
        </p:spPr>
        <p:txBody>
          <a:bodyPr>
            <a:normAutofit fontScale="92500" lnSpcReduction="10000"/>
          </a:bodyPr>
          <a:lstStyle/>
          <a:p>
            <a:pPr algn="just">
              <a:spcAft>
                <a:spcPts val="600"/>
              </a:spcAft>
              <a:buClr>
                <a:schemeClr val="accent1"/>
              </a:buClr>
              <a:buFont typeface="Wingdings" pitchFamily="2" charset="2"/>
              <a:buChar char="Ø"/>
            </a:pPr>
            <a:r>
              <a:rPr lang="tr-TR" sz="2400" dirty="0" smtClean="0">
                <a:latin typeface="Calibri" panose="020F0502020204030204" pitchFamily="34" charset="0"/>
              </a:rPr>
              <a:t>İsteklinin, mevzuatı gereği ilgili </a:t>
            </a:r>
            <a:r>
              <a:rPr lang="tr-TR" sz="2400" u="sng" dirty="0" smtClean="0">
                <a:latin typeface="Calibri" panose="020F0502020204030204" pitchFamily="34" charset="0"/>
              </a:rPr>
              <a:t>odaya kayıtlı</a:t>
            </a:r>
            <a:r>
              <a:rPr lang="tr-TR" sz="2400" dirty="0" smtClean="0">
                <a:latin typeface="Calibri" panose="020F0502020204030204" pitchFamily="34" charset="0"/>
              </a:rPr>
              <a:t> olarak faaliyette bulunduğunu ve </a:t>
            </a:r>
            <a:r>
              <a:rPr lang="tr-TR" sz="2400" u="sng" dirty="0" smtClean="0">
                <a:latin typeface="Calibri" panose="020F0502020204030204" pitchFamily="34" charset="0"/>
              </a:rPr>
              <a:t>teklif vermeye yasal olarak yetkili </a:t>
            </a:r>
            <a:r>
              <a:rPr lang="tr-TR" sz="2400" dirty="0" smtClean="0">
                <a:latin typeface="Calibri" panose="020F0502020204030204" pitchFamily="34" charset="0"/>
              </a:rPr>
              <a:t>olduğunu kanıtlayan belgeler</a:t>
            </a:r>
          </a:p>
          <a:p>
            <a:pPr algn="just">
              <a:spcAft>
                <a:spcPts val="600"/>
              </a:spcAft>
              <a:buClr>
                <a:schemeClr val="accent1"/>
              </a:buClr>
              <a:buFont typeface="Wingdings" pitchFamily="2" charset="2"/>
              <a:buChar char="Ø"/>
            </a:pPr>
            <a:r>
              <a:rPr lang="tr-TR" sz="2400" dirty="0" smtClean="0">
                <a:latin typeface="Calibri" panose="020F0502020204030204" pitchFamily="34" charset="0"/>
              </a:rPr>
              <a:t>25.01.2017’de yapılan değişiklikle oda kayıt belgesi sözleşme imzalanmadan önce sunulabilecektir.</a:t>
            </a:r>
          </a:p>
          <a:p>
            <a:pPr algn="just">
              <a:spcAft>
                <a:spcPts val="600"/>
              </a:spcAft>
              <a:buClr>
                <a:schemeClr val="accent1"/>
              </a:buClr>
              <a:buFont typeface="Wingdings" pitchFamily="2" charset="2"/>
              <a:buChar char="Ø"/>
            </a:pPr>
            <a:r>
              <a:rPr lang="tr-TR" sz="2400" dirty="0" smtClean="0">
                <a:latin typeface="Calibri" panose="020F0502020204030204" pitchFamily="34" charset="0"/>
              </a:rPr>
              <a:t>İstekli tarafından kamu veya özel sektöre bedel içeren bir sözleşme kapsamında </a:t>
            </a:r>
            <a:r>
              <a:rPr lang="tr-TR" sz="2400" b="1" dirty="0" smtClean="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taahhüt edilen ihale konusu iş veya benzer işlere ilişkin</a:t>
            </a:r>
            <a:r>
              <a:rPr lang="tr-TR" sz="2400" dirty="0" smtClean="0">
                <a:solidFill>
                  <a:srgbClr val="FF0000"/>
                </a:solidFill>
                <a:latin typeface="Calibri" panose="020F0502020204030204" pitchFamily="34" charset="0"/>
              </a:rPr>
              <a:t> </a:t>
            </a:r>
            <a:r>
              <a:rPr lang="tr-TR" sz="2400" dirty="0" smtClean="0">
                <a:latin typeface="Calibri" panose="020F0502020204030204" pitchFamily="34" charset="0"/>
              </a:rPr>
              <a:t>belgeler</a:t>
            </a:r>
          </a:p>
          <a:p>
            <a:pPr algn="just">
              <a:spcAft>
                <a:spcPts val="600"/>
              </a:spcAft>
              <a:buClr>
                <a:schemeClr val="accent1"/>
              </a:buClr>
              <a:buFont typeface="Wingdings" pitchFamily="2" charset="2"/>
              <a:buChar char="Ø"/>
            </a:pPr>
            <a:r>
              <a:rPr lang="tr-TR" sz="2400" dirty="0">
                <a:latin typeface="Calibri" panose="020F0502020204030204" pitchFamily="34" charset="0"/>
              </a:rPr>
              <a:t>İsteklinin üretim ve/veya imalat kapasitesine, araştırma-geliştirme faaliyetlerine ve kaliteyi sağlamasına yönelik </a:t>
            </a:r>
            <a:r>
              <a:rPr lang="tr-TR" sz="2400" dirty="0" smtClean="0">
                <a:latin typeface="Calibri" panose="020F0502020204030204" pitchFamily="34" charset="0"/>
              </a:rPr>
              <a:t>belgeler</a:t>
            </a:r>
            <a:endParaRPr lang="tr-TR" sz="2400" dirty="0">
              <a:latin typeface="Calibri" panose="020F0502020204030204" pitchFamily="34" charset="0"/>
            </a:endParaRPr>
          </a:p>
          <a:p>
            <a:pPr algn="just">
              <a:spcAft>
                <a:spcPts val="600"/>
              </a:spcAft>
              <a:buClr>
                <a:schemeClr val="accent1"/>
              </a:buClr>
              <a:buFont typeface="Wingdings" pitchFamily="2" charset="2"/>
              <a:buChar char="Ø"/>
            </a:pPr>
            <a:r>
              <a:rPr lang="tr-TR" sz="2400" dirty="0">
                <a:latin typeface="Calibri" panose="020F0502020204030204" pitchFamily="34" charset="0"/>
              </a:rPr>
              <a:t>İsteklinin </a:t>
            </a:r>
            <a:r>
              <a:rPr lang="tr-TR" sz="2400"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organizasyon yapısına</a:t>
            </a:r>
            <a:r>
              <a:rPr lang="tr-TR" sz="2400" dirty="0">
                <a:latin typeface="Calibri" panose="020F0502020204030204" pitchFamily="34" charset="0"/>
              </a:rPr>
              <a:t> ve ihale konusu işi yerine getirmek için yeterli sayıda ve nitelikte </a:t>
            </a:r>
            <a:r>
              <a:rPr lang="tr-TR" sz="2400"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personel</a:t>
            </a:r>
            <a:r>
              <a:rPr lang="tr-TR" sz="2400" dirty="0">
                <a:solidFill>
                  <a:srgbClr val="FF0000"/>
                </a:solidFill>
                <a:latin typeface="Calibri" panose="020F0502020204030204" pitchFamily="34" charset="0"/>
              </a:rPr>
              <a:t> </a:t>
            </a:r>
            <a:r>
              <a:rPr lang="tr-TR" sz="2400" dirty="0">
                <a:latin typeface="Calibri" panose="020F0502020204030204" pitchFamily="34" charset="0"/>
              </a:rPr>
              <a:t>çalıştırdığına veya çalıştıracağına ilişkin bilgi ve/veya </a:t>
            </a:r>
            <a:r>
              <a:rPr lang="tr-TR" sz="2400" dirty="0" smtClean="0">
                <a:latin typeface="Calibri" panose="020F0502020204030204" pitchFamily="34" charset="0"/>
              </a:rPr>
              <a:t>belgeler</a:t>
            </a:r>
          </a:p>
        </p:txBody>
      </p:sp>
      <p:sp>
        <p:nvSpPr>
          <p:cNvPr id="5" name="Slayt Numarası Yer Tutucusu 4"/>
          <p:cNvSpPr>
            <a:spLocks noGrp="1"/>
          </p:cNvSpPr>
          <p:nvPr>
            <p:ph type="sldNum" sz="quarter" idx="12"/>
          </p:nvPr>
        </p:nvSpPr>
        <p:spPr/>
        <p:txBody>
          <a:bodyPr/>
          <a:lstStyle/>
          <a:p>
            <a:fld id="{32239670-A678-4603-9DF3-332FA5C66D34}" type="slidenum">
              <a:rPr lang="tr-TR" smtClean="0"/>
              <a:pPr/>
              <a:t>54</a:t>
            </a:fld>
            <a:endParaRPr lang="tr-TR"/>
          </a:p>
        </p:txBody>
      </p:sp>
    </p:spTree>
    <p:extLst>
      <p:ext uri="{BB962C8B-B14F-4D97-AF65-F5344CB8AC3E}">
        <p14:creationId xmlns:p14="http://schemas.microsoft.com/office/powerpoint/2010/main" val="388720044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87624" y="188640"/>
            <a:ext cx="7632848" cy="936104"/>
          </a:xfrm>
        </p:spPr>
        <p:txBody>
          <a:bodyPr>
            <a:noAutofit/>
          </a:bodyPr>
          <a:lstStyle/>
          <a:p>
            <a:pPr algn="ctr"/>
            <a:r>
              <a:rPr lang="tr-TR" sz="3200" b="1" dirty="0" smtClean="0">
                <a:solidFill>
                  <a:schemeClr val="tx1"/>
                </a:solidFill>
                <a:latin typeface="Arial" panose="020B0604020202020204" pitchFamily="34" charset="0"/>
                <a:cs typeface="Arial" panose="020B0604020202020204" pitchFamily="34" charset="0"/>
              </a:rPr>
              <a:t>MESLEKİ </a:t>
            </a:r>
            <a:r>
              <a:rPr lang="tr-TR" sz="3200" b="1" dirty="0">
                <a:solidFill>
                  <a:schemeClr val="tx1"/>
                </a:solidFill>
                <a:latin typeface="Arial" panose="020B0604020202020204" pitchFamily="34" charset="0"/>
                <a:cs typeface="Arial" panose="020B0604020202020204" pitchFamily="34" charset="0"/>
              </a:rPr>
              <a:t>VE TEKNİK YETERLİK </a:t>
            </a:r>
            <a:r>
              <a:rPr lang="tr-TR" sz="3200" b="1" dirty="0" smtClean="0">
                <a:solidFill>
                  <a:schemeClr val="tx1"/>
                </a:solidFill>
                <a:latin typeface="Arial" panose="020B0604020202020204" pitchFamily="34" charset="0"/>
                <a:cs typeface="Arial" panose="020B0604020202020204" pitchFamily="34" charset="0"/>
              </a:rPr>
              <a:t>KRİTERLERİ</a:t>
            </a:r>
            <a:endParaRPr lang="tr-TR" sz="3200" dirty="0">
              <a:solidFill>
                <a:schemeClr val="accent1"/>
              </a:solidFill>
            </a:endParaRPr>
          </a:p>
        </p:txBody>
      </p:sp>
      <p:sp>
        <p:nvSpPr>
          <p:cNvPr id="3" name="2 İçerik Yer Tutucusu"/>
          <p:cNvSpPr>
            <a:spLocks noGrp="1"/>
          </p:cNvSpPr>
          <p:nvPr>
            <p:ph idx="1"/>
          </p:nvPr>
        </p:nvSpPr>
        <p:spPr>
          <a:xfrm>
            <a:off x="1115616" y="1340768"/>
            <a:ext cx="7818072" cy="5112568"/>
          </a:xfrm>
        </p:spPr>
        <p:txBody>
          <a:bodyPr>
            <a:noAutofit/>
          </a:bodyPr>
          <a:lstStyle/>
          <a:p>
            <a:pPr algn="just">
              <a:buClr>
                <a:schemeClr val="accent1"/>
              </a:buClr>
              <a:buFont typeface="Wingdings" pitchFamily="2" charset="2"/>
              <a:buChar char="Ø"/>
            </a:pPr>
            <a:r>
              <a:rPr lang="tr-TR" sz="2200" dirty="0" smtClean="0">
                <a:latin typeface="Calibri" panose="020F0502020204030204" pitchFamily="34" charset="0"/>
              </a:rPr>
              <a:t>İhale konusu hizmet veya yapım işlerinde isteklinin yönetici kadrosu ile işi yürütecek teknik personelinin </a:t>
            </a:r>
            <a:r>
              <a:rPr lang="tr-TR" sz="2200" b="1" dirty="0" smtClean="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eğitimi</a:t>
            </a:r>
            <a:r>
              <a:rPr lang="tr-TR" sz="2200" dirty="0" smtClean="0">
                <a:solidFill>
                  <a:schemeClr val="accent2">
                    <a:lumMod val="75000"/>
                  </a:schemeClr>
                </a:solidFill>
                <a:latin typeface="Calibri" panose="020F0502020204030204" pitchFamily="34" charset="0"/>
              </a:rPr>
              <a:t> </a:t>
            </a:r>
            <a:r>
              <a:rPr lang="tr-TR" sz="2200" dirty="0" smtClean="0">
                <a:latin typeface="Calibri" panose="020F0502020204030204" pitchFamily="34" charset="0"/>
              </a:rPr>
              <a:t>ve</a:t>
            </a:r>
            <a:r>
              <a:rPr lang="tr-TR" sz="2200" dirty="0" smtClean="0">
                <a:solidFill>
                  <a:schemeClr val="accent2">
                    <a:lumMod val="75000"/>
                  </a:schemeClr>
                </a:solidFill>
                <a:latin typeface="Calibri" panose="020F0502020204030204" pitchFamily="34" charset="0"/>
              </a:rPr>
              <a:t> </a:t>
            </a:r>
            <a:r>
              <a:rPr lang="tr-TR" sz="2200" b="1" dirty="0" smtClean="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mesleki</a:t>
            </a:r>
            <a:r>
              <a:rPr lang="tr-TR" sz="2200" dirty="0" smtClean="0">
                <a:solidFill>
                  <a:schemeClr val="accent2">
                    <a:lumMod val="75000"/>
                  </a:schemeClr>
                </a:solidFill>
                <a:latin typeface="Calibri" panose="020F0502020204030204" pitchFamily="34" charset="0"/>
              </a:rPr>
              <a:t> </a:t>
            </a:r>
            <a:r>
              <a:rPr lang="tr-TR" sz="2200" b="1" dirty="0" smtClean="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niteliklerini gösteren belgeler,</a:t>
            </a:r>
            <a:endParaRPr lang="tr-TR" sz="2200" b="1"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endParaRPr>
          </a:p>
          <a:p>
            <a:pPr algn="just">
              <a:buClr>
                <a:schemeClr val="accent1"/>
              </a:buClr>
              <a:buFont typeface="Wingdings" pitchFamily="2" charset="2"/>
              <a:buChar char="Ø"/>
            </a:pPr>
            <a:r>
              <a:rPr lang="tr-TR" sz="2200" dirty="0">
                <a:latin typeface="Calibri" panose="020F0502020204030204" pitchFamily="34" charset="0"/>
              </a:rPr>
              <a:t>İhale konusu işin yerine getirilebilmesi için gerekli görülen </a:t>
            </a:r>
            <a:r>
              <a:rPr lang="tr-TR" sz="2200" b="1"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tesis, makine, teçhizat ve diğer ekipmana</a:t>
            </a:r>
            <a:r>
              <a:rPr lang="tr-TR" sz="2200" dirty="0">
                <a:solidFill>
                  <a:srgbClr val="FF0000"/>
                </a:solidFill>
                <a:latin typeface="Calibri" panose="020F0502020204030204" pitchFamily="34" charset="0"/>
              </a:rPr>
              <a:t> </a:t>
            </a:r>
            <a:r>
              <a:rPr lang="tr-TR" sz="2200" dirty="0">
                <a:latin typeface="Calibri" panose="020F0502020204030204" pitchFamily="34" charset="0"/>
              </a:rPr>
              <a:t>ilişkin </a:t>
            </a:r>
            <a:r>
              <a:rPr lang="tr-TR" sz="2200" dirty="0" smtClean="0">
                <a:latin typeface="Calibri" panose="020F0502020204030204" pitchFamily="34" charset="0"/>
              </a:rPr>
              <a:t>belgeler,</a:t>
            </a:r>
            <a:r>
              <a:rPr lang="tr-TR" sz="2200" dirty="0">
                <a:latin typeface="Calibri" panose="020F0502020204030204" pitchFamily="34" charset="0"/>
              </a:rPr>
              <a:t>   </a:t>
            </a:r>
            <a:r>
              <a:rPr lang="tr-TR" sz="2200" b="1" dirty="0">
                <a:latin typeface="Calibri" panose="020F0502020204030204" pitchFamily="34" charset="0"/>
              </a:rPr>
              <a:t>         </a:t>
            </a:r>
            <a:endParaRPr lang="tr-TR" sz="2200" dirty="0">
              <a:latin typeface="Calibri" panose="020F0502020204030204" pitchFamily="34" charset="0"/>
            </a:endParaRPr>
          </a:p>
          <a:p>
            <a:pPr algn="just">
              <a:buClr>
                <a:schemeClr val="accent1"/>
              </a:buClr>
              <a:buFont typeface="Wingdings" pitchFamily="2" charset="2"/>
              <a:buChar char="Ø"/>
            </a:pPr>
            <a:r>
              <a:rPr lang="tr-TR" sz="2200" dirty="0">
                <a:latin typeface="Calibri" panose="020F0502020204030204" pitchFamily="34" charset="0"/>
              </a:rPr>
              <a:t>İstekliye doğrudan bağlı olsun veya olmasın, </a:t>
            </a:r>
            <a:r>
              <a:rPr lang="tr-TR" sz="2200" b="1"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kalite kontrolden sorumlu</a:t>
            </a:r>
            <a:r>
              <a:rPr lang="tr-TR" sz="2200" dirty="0">
                <a:latin typeface="Calibri" panose="020F0502020204030204" pitchFamily="34" charset="0"/>
              </a:rPr>
              <a:t> olan ilgili teknik personel veya teknik kuruluşlara ilişkin </a:t>
            </a:r>
            <a:r>
              <a:rPr lang="tr-TR" sz="2200" dirty="0" smtClean="0">
                <a:latin typeface="Calibri" panose="020F0502020204030204" pitchFamily="34" charset="0"/>
              </a:rPr>
              <a:t>belgeler,</a:t>
            </a:r>
          </a:p>
          <a:p>
            <a:pPr algn="just">
              <a:buClr>
                <a:schemeClr val="accent1"/>
              </a:buClr>
              <a:buFont typeface="Wingdings" pitchFamily="2" charset="2"/>
              <a:buChar char="Ø"/>
            </a:pPr>
            <a:r>
              <a:rPr lang="tr-TR" sz="2200" dirty="0" smtClean="0">
                <a:latin typeface="Calibri" panose="020F0502020204030204" pitchFamily="34" charset="0"/>
              </a:rPr>
              <a:t>İhale konusu </a:t>
            </a:r>
            <a:r>
              <a:rPr lang="tr-TR" sz="2200" dirty="0">
                <a:latin typeface="Calibri" panose="020F0502020204030204" pitchFamily="34" charset="0"/>
              </a:rPr>
              <a:t>işin ihale dokümanında belirtilen </a:t>
            </a:r>
            <a:r>
              <a:rPr lang="tr-TR" sz="2200" b="1"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standartlara uygunluğunu gösteren</a:t>
            </a:r>
            <a:r>
              <a:rPr lang="tr-TR" sz="2200" dirty="0">
                <a:latin typeface="Calibri" panose="020F0502020204030204" pitchFamily="34" charset="0"/>
              </a:rPr>
              <a:t>, uluslar arası kurallara uygun şekilde akredite edilmiş kalite kontrol kuruluşları tarafından verilen </a:t>
            </a:r>
            <a:r>
              <a:rPr lang="tr-TR" sz="2200" dirty="0" smtClean="0">
                <a:latin typeface="Calibri" panose="020F0502020204030204" pitchFamily="34" charset="0"/>
              </a:rPr>
              <a:t>sertifikalar</a:t>
            </a:r>
            <a:r>
              <a:rPr lang="tr-TR" sz="2200" dirty="0">
                <a:latin typeface="Calibri" panose="020F0502020204030204" pitchFamily="34" charset="0"/>
              </a:rPr>
              <a:t>,        </a:t>
            </a:r>
          </a:p>
          <a:p>
            <a:pPr algn="just">
              <a:buClr>
                <a:schemeClr val="accent1"/>
              </a:buClr>
              <a:buFont typeface="Wingdings" pitchFamily="2" charset="2"/>
              <a:buChar char="Ø"/>
            </a:pPr>
            <a:r>
              <a:rPr lang="tr-TR" sz="2200" dirty="0">
                <a:latin typeface="Calibri" panose="020F0502020204030204" pitchFamily="34" charset="0"/>
              </a:rPr>
              <a:t>İdarenin talebi halinde doğruluğu teyit edilmek üzere, tedarik edilecek </a:t>
            </a:r>
            <a:r>
              <a:rPr lang="tr-TR" sz="2200" b="1"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malların numuneleri, katalogları ve/veya </a:t>
            </a:r>
            <a:r>
              <a:rPr lang="tr-TR" sz="2200" b="1" dirty="0" smtClean="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fotoğrafları</a:t>
            </a:r>
            <a:endParaRPr lang="tr-TR" sz="2200" dirty="0">
              <a:solidFill>
                <a:srgbClr val="FF0000"/>
              </a:solidFill>
              <a:latin typeface="Calibri" panose="020F0502020204030204" pitchFamily="34" charset="0"/>
            </a:endParaRPr>
          </a:p>
        </p:txBody>
      </p:sp>
      <p:sp>
        <p:nvSpPr>
          <p:cNvPr id="5" name="Slayt Numarası Yer Tutucusu 4"/>
          <p:cNvSpPr>
            <a:spLocks noGrp="1"/>
          </p:cNvSpPr>
          <p:nvPr>
            <p:ph type="sldNum" sz="quarter" idx="12"/>
          </p:nvPr>
        </p:nvSpPr>
        <p:spPr/>
        <p:txBody>
          <a:bodyPr/>
          <a:lstStyle/>
          <a:p>
            <a:fld id="{32239670-A678-4603-9DF3-332FA5C66D34}" type="slidenum">
              <a:rPr lang="tr-TR" smtClean="0"/>
              <a:pPr/>
              <a:t>55</a:t>
            </a:fld>
            <a:endParaRPr lang="tr-TR"/>
          </a:p>
        </p:txBody>
      </p:sp>
    </p:spTree>
    <p:extLst>
      <p:ext uri="{BB962C8B-B14F-4D97-AF65-F5344CB8AC3E}">
        <p14:creationId xmlns:p14="http://schemas.microsoft.com/office/powerpoint/2010/main" val="164849746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75656" y="188640"/>
            <a:ext cx="7200800" cy="648072"/>
          </a:xfrm>
        </p:spPr>
        <p:txBody>
          <a:bodyPr>
            <a:normAutofit/>
          </a:bodyPr>
          <a:lstStyle/>
          <a:p>
            <a:r>
              <a:rPr lang="tr-TR" sz="2400" dirty="0" smtClean="0">
                <a:latin typeface="Calibri" panose="020F0502020204030204" pitchFamily="34" charset="0"/>
              </a:rPr>
              <a:t>İş deneyim belgelerinin EKAP üzerinden düzenlenmesi</a:t>
            </a:r>
            <a:endParaRPr lang="tr-TR" sz="2400" dirty="0">
              <a:latin typeface="Calibri" panose="020F0502020204030204" pitchFamily="34" charset="0"/>
            </a:endParaRPr>
          </a:p>
        </p:txBody>
      </p:sp>
      <p:sp>
        <p:nvSpPr>
          <p:cNvPr id="3" name="İçerik Yer Tutucusu 2"/>
          <p:cNvSpPr>
            <a:spLocks noGrp="1"/>
          </p:cNvSpPr>
          <p:nvPr>
            <p:ph idx="1"/>
          </p:nvPr>
        </p:nvSpPr>
        <p:spPr>
          <a:xfrm>
            <a:off x="1115616" y="764704"/>
            <a:ext cx="7848872" cy="6264696"/>
          </a:xfrm>
        </p:spPr>
        <p:txBody>
          <a:bodyPr/>
          <a:lstStyle/>
          <a:p>
            <a:pPr marL="273050" lvl="0" indent="-273050" algn="just">
              <a:spcBef>
                <a:spcPct val="20000"/>
              </a:spcBef>
              <a:spcAft>
                <a:spcPts val="0"/>
              </a:spcAft>
              <a:buClr>
                <a:srgbClr val="0BD0D9"/>
              </a:buClr>
              <a:buSzPct val="95000"/>
            </a:pPr>
            <a:r>
              <a:rPr lang="tr-TR" sz="2200" u="sng" dirty="0" smtClean="0">
                <a:solidFill>
                  <a:prstClr val="black"/>
                </a:solidFill>
                <a:latin typeface="Calibri" panose="020F0502020204030204" pitchFamily="34" charset="0"/>
                <a:ea typeface="Times New Roman"/>
              </a:rPr>
              <a:t>31/8/2014 tarihinden sonra iş deneyim belgelerinin EKAP üzerinden düzenlenmesi gerekmektedir. </a:t>
            </a:r>
            <a:r>
              <a:rPr lang="tr-TR" sz="2200" dirty="0" smtClean="0">
                <a:solidFill>
                  <a:prstClr val="black"/>
                </a:solidFill>
                <a:latin typeface="Calibri" panose="020F0502020204030204" pitchFamily="34" charset="0"/>
                <a:ea typeface="Times New Roman"/>
              </a:rPr>
              <a:t>Ayrıca, ilanı veya duyurusu 31/8/2010 tarihinden sonra yapılan Kanun kapsamındaki ihalelere ilişkin olup </a:t>
            </a:r>
            <a:r>
              <a:rPr lang="tr-TR" sz="2200" dirty="0" err="1" smtClean="0">
                <a:solidFill>
                  <a:prstClr val="black"/>
                </a:solidFill>
                <a:latin typeface="Calibri" panose="020F0502020204030204" pitchFamily="34" charset="0"/>
                <a:ea typeface="Times New Roman"/>
              </a:rPr>
              <a:t>EKAP’a</a:t>
            </a:r>
            <a:r>
              <a:rPr lang="tr-TR" sz="2200" dirty="0" smtClean="0">
                <a:solidFill>
                  <a:prstClr val="black"/>
                </a:solidFill>
                <a:latin typeface="Calibri" panose="020F0502020204030204" pitchFamily="34" charset="0"/>
                <a:ea typeface="Times New Roman"/>
              </a:rPr>
              <a:t> kayıt edilmeden düzenlenmiş bulunan mevcut iş deneyim belgelerinin, </a:t>
            </a:r>
            <a:r>
              <a:rPr lang="tr-TR" sz="2200" dirty="0" err="1" smtClean="0">
                <a:solidFill>
                  <a:prstClr val="black"/>
                </a:solidFill>
                <a:latin typeface="Calibri" panose="020F0502020204030204" pitchFamily="34" charset="0"/>
                <a:ea typeface="Times New Roman"/>
              </a:rPr>
              <a:t>EKAP’a</a:t>
            </a:r>
            <a:r>
              <a:rPr lang="tr-TR" sz="2200" dirty="0" smtClean="0">
                <a:solidFill>
                  <a:prstClr val="black"/>
                </a:solidFill>
                <a:latin typeface="Calibri" panose="020F0502020204030204" pitchFamily="34" charset="0"/>
                <a:ea typeface="Times New Roman"/>
              </a:rPr>
              <a:t> kayıt edilerek yeniden düzenlenmeleri zorunluluğu getirilmiştir. </a:t>
            </a:r>
          </a:p>
          <a:p>
            <a:pPr marL="273050" lvl="0" indent="-273050" algn="just">
              <a:spcBef>
                <a:spcPct val="20000"/>
              </a:spcBef>
              <a:spcAft>
                <a:spcPts val="0"/>
              </a:spcAft>
              <a:buClr>
                <a:srgbClr val="0BD0D9"/>
              </a:buClr>
              <a:buSzPct val="95000"/>
            </a:pPr>
            <a:endParaRPr lang="tr-TR" sz="2200" dirty="0" smtClean="0">
              <a:solidFill>
                <a:prstClr val="black"/>
              </a:solidFill>
              <a:latin typeface="Calibri" panose="020F0502020204030204" pitchFamily="34" charset="0"/>
              <a:ea typeface="Times New Roman"/>
            </a:endParaRPr>
          </a:p>
          <a:p>
            <a:pPr marL="273050" lvl="0" indent="-273050" algn="just">
              <a:spcBef>
                <a:spcPct val="20000"/>
              </a:spcBef>
              <a:buClr>
                <a:srgbClr val="0BD0D9"/>
              </a:buClr>
              <a:buSzPct val="95000"/>
            </a:pPr>
            <a:r>
              <a:rPr lang="tr-TR" sz="2200" dirty="0" smtClean="0">
                <a:solidFill>
                  <a:prstClr val="black"/>
                </a:solidFill>
                <a:latin typeface="Calibri" panose="020F0502020204030204" pitchFamily="34" charset="0"/>
              </a:rPr>
              <a:t>Daha önce EKAP üzerinden düzenlenmeyen iş deneyim belgesinin, EKAP üzerinden yeniden düzenlenebilmesi için, belge sahibinin ilgili idareye başvurarak iş deneyim belgesinin aslını idareye teslim etmesi gerekmektedir.  </a:t>
            </a:r>
          </a:p>
          <a:p>
            <a:pPr marL="273050" lvl="0" indent="-273050" algn="just">
              <a:spcBef>
                <a:spcPct val="20000"/>
              </a:spcBef>
              <a:buClr>
                <a:srgbClr val="0BD0D9"/>
              </a:buClr>
              <a:buSzPct val="95000"/>
            </a:pPr>
            <a:endParaRPr lang="tr-TR" sz="2200" dirty="0" smtClean="0">
              <a:solidFill>
                <a:prstClr val="black"/>
              </a:solidFill>
              <a:latin typeface="Calibri" panose="020F0502020204030204" pitchFamily="34" charset="0"/>
            </a:endParaRPr>
          </a:p>
          <a:p>
            <a:pPr marL="273050" indent="-273050" algn="just">
              <a:spcBef>
                <a:spcPct val="20000"/>
              </a:spcBef>
              <a:buClr>
                <a:srgbClr val="0BD0D9"/>
              </a:buClr>
              <a:buSzPct val="95000"/>
            </a:pPr>
            <a:r>
              <a:rPr lang="tr-TR" sz="2200" dirty="0">
                <a:latin typeface="Calibri" panose="020F0502020204030204" pitchFamily="34" charset="0"/>
              </a:rPr>
              <a:t>İhalelerde aday veya isteklilerce sunulan ve üzerinde EKAP belge numarası bulunan iş deneyim belgelerinin sorgulanması, ihale komisyonu tarafından </a:t>
            </a:r>
            <a:r>
              <a:rPr lang="tr-TR" sz="2200" dirty="0" err="1">
                <a:latin typeface="Calibri" panose="020F0502020204030204" pitchFamily="34" charset="0"/>
              </a:rPr>
              <a:t>EKAP’ın</a:t>
            </a:r>
            <a:r>
              <a:rPr lang="tr-TR" sz="2200" dirty="0">
                <a:latin typeface="Calibri" panose="020F0502020204030204" pitchFamily="34" charset="0"/>
              </a:rPr>
              <a:t> </a:t>
            </a:r>
            <a:r>
              <a:rPr lang="tr-TR" sz="2200" dirty="0">
                <a:solidFill>
                  <a:srgbClr val="003399"/>
                </a:solidFill>
                <a:latin typeface="Calibri" panose="020F0502020204030204" pitchFamily="34" charset="0"/>
              </a:rPr>
              <a:t>“İş deneyim belgesi sorgulama” </a:t>
            </a:r>
            <a:r>
              <a:rPr lang="tr-TR" sz="2200" dirty="0">
                <a:latin typeface="Calibri" panose="020F0502020204030204" pitchFamily="34" charset="0"/>
              </a:rPr>
              <a:t>uygulaması vasıtasıyla, belge üzerinde yer alan “belge numarası” esas alınarak yapılacaktır. </a:t>
            </a:r>
          </a:p>
          <a:p>
            <a:pPr marL="273050" lvl="0" indent="-273050">
              <a:spcBef>
                <a:spcPct val="20000"/>
              </a:spcBef>
              <a:buClr>
                <a:srgbClr val="0BD0D9"/>
              </a:buClr>
              <a:buSzPct val="95000"/>
            </a:pPr>
            <a:endParaRPr lang="tr-TR" sz="2000" dirty="0" smtClean="0">
              <a:solidFill>
                <a:prstClr val="black"/>
              </a:solidFill>
              <a:latin typeface="Calibri" panose="020F0502020204030204" pitchFamily="34" charset="0"/>
            </a:endParaRPr>
          </a:p>
          <a:p>
            <a:endParaRPr lang="tr-TR" dirty="0"/>
          </a:p>
        </p:txBody>
      </p:sp>
    </p:spTree>
    <p:extLst>
      <p:ext uri="{BB962C8B-B14F-4D97-AF65-F5344CB8AC3E}">
        <p14:creationId xmlns:p14="http://schemas.microsoft.com/office/powerpoint/2010/main" val="33472693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87624" y="274638"/>
            <a:ext cx="7746826" cy="778098"/>
          </a:xfrm>
        </p:spPr>
        <p:txBody>
          <a:bodyPr/>
          <a:lstStyle/>
          <a:p>
            <a:pPr algn="ctr"/>
            <a:r>
              <a:rPr lang="tr-TR" sz="2400" dirty="0"/>
              <a:t>İş </a:t>
            </a:r>
            <a:r>
              <a:rPr lang="tr-TR" sz="2400" dirty="0">
                <a:latin typeface="Calibri" panose="020F0502020204030204" pitchFamily="34" charset="0"/>
              </a:rPr>
              <a:t>deneyim</a:t>
            </a:r>
            <a:r>
              <a:rPr lang="tr-TR" sz="2400" dirty="0"/>
              <a:t> belgelerinin EKAP üzerinden düzenlenmesi</a:t>
            </a:r>
            <a:endParaRPr lang="tr-TR" dirty="0"/>
          </a:p>
        </p:txBody>
      </p:sp>
      <p:sp>
        <p:nvSpPr>
          <p:cNvPr id="3" name="İçerik Yer Tutucusu 2"/>
          <p:cNvSpPr>
            <a:spLocks noGrp="1"/>
          </p:cNvSpPr>
          <p:nvPr>
            <p:ph idx="1"/>
          </p:nvPr>
        </p:nvSpPr>
        <p:spPr>
          <a:xfrm>
            <a:off x="1115616" y="980728"/>
            <a:ext cx="7776864" cy="5400600"/>
          </a:xfrm>
        </p:spPr>
        <p:txBody>
          <a:bodyPr/>
          <a:lstStyle/>
          <a:p>
            <a:pPr marL="273050" lvl="0" indent="-273050" algn="just">
              <a:spcBef>
                <a:spcPct val="20000"/>
              </a:spcBef>
              <a:buClr>
                <a:srgbClr val="0BD0D9"/>
              </a:buClr>
              <a:buSzPct val="95000"/>
            </a:pPr>
            <a:r>
              <a:rPr lang="tr-TR" sz="2200" dirty="0">
                <a:solidFill>
                  <a:prstClr val="black"/>
                </a:solidFill>
                <a:latin typeface="Calibri" panose="020F0502020204030204" pitchFamily="34" charset="0"/>
              </a:rPr>
              <a:t>İş deneyim belgelerinin EKAP üzerinden sorgulanmasında iş deneyim belgesinin, EKAP kaydı ile uyumlu olup olmadığı kontrol edilecektir. Bir uyumsuzluk olduğunun belirlenmesi durumunda, sunulan belgenin geçerliğine ilişkin olarak ihale komisyonu tarafından gerekli inceleme ve değerlendirme yapılmalıdır</a:t>
            </a:r>
            <a:r>
              <a:rPr lang="tr-TR" sz="2200" dirty="0" smtClean="0">
                <a:solidFill>
                  <a:prstClr val="black"/>
                </a:solidFill>
                <a:latin typeface="Calibri" panose="020F0502020204030204" pitchFamily="34" charset="0"/>
              </a:rPr>
              <a:t>.</a:t>
            </a:r>
          </a:p>
          <a:p>
            <a:pPr marL="273050" lvl="0" indent="-273050" algn="just">
              <a:spcBef>
                <a:spcPct val="20000"/>
              </a:spcBef>
              <a:buClr>
                <a:srgbClr val="0BD0D9"/>
              </a:buClr>
              <a:buSzPct val="95000"/>
            </a:pPr>
            <a:endParaRPr lang="tr-TR" sz="2200" dirty="0" smtClean="0">
              <a:solidFill>
                <a:prstClr val="black"/>
              </a:solidFill>
              <a:latin typeface="Calibri" panose="020F0502020204030204" pitchFamily="34" charset="0"/>
            </a:endParaRPr>
          </a:p>
          <a:p>
            <a:pPr marL="273050" indent="-273050" algn="just">
              <a:spcBef>
                <a:spcPct val="20000"/>
              </a:spcBef>
              <a:buClr>
                <a:srgbClr val="0BD0D9"/>
              </a:buClr>
              <a:buSzPct val="95000"/>
            </a:pPr>
            <a:r>
              <a:rPr lang="tr-TR" sz="2200" dirty="0">
                <a:latin typeface="Calibri" panose="020F0502020204030204" pitchFamily="34" charset="0"/>
              </a:rPr>
              <a:t>Bu konuda alınan 03.03.2016 tarihli Kurul kararında, başvuru sahibinin EKAP üzerinden sadece internet çıktısı olarak sunduğu iş deneyim belgesinde imza ve mühür bulunmadığı gerekçesiyle idarece değerlendirme dışı bırakılması uygun görülmemiş ve düzeltici işlem kararı verilmiştir</a:t>
            </a:r>
            <a:r>
              <a:rPr lang="tr-TR" sz="2200" dirty="0" smtClean="0">
                <a:latin typeface="Calibri" panose="020F0502020204030204" pitchFamily="34" charset="0"/>
              </a:rPr>
              <a:t>.</a:t>
            </a:r>
          </a:p>
          <a:p>
            <a:pPr marL="0" indent="0" algn="just">
              <a:spcBef>
                <a:spcPct val="20000"/>
              </a:spcBef>
              <a:buClr>
                <a:srgbClr val="0BD0D9"/>
              </a:buClr>
              <a:buSzPct val="95000"/>
              <a:buNone/>
            </a:pPr>
            <a:endParaRPr lang="tr-TR" sz="2200" dirty="0" smtClean="0">
              <a:latin typeface="Calibri" panose="020F0502020204030204" pitchFamily="34" charset="0"/>
            </a:endParaRPr>
          </a:p>
          <a:p>
            <a:pPr marL="273050" indent="-273050" algn="just">
              <a:spcBef>
                <a:spcPct val="20000"/>
              </a:spcBef>
              <a:buClr>
                <a:srgbClr val="0BD0D9"/>
              </a:buClr>
              <a:buSzPct val="95000"/>
            </a:pPr>
            <a:r>
              <a:rPr lang="tr-TR" sz="2200" dirty="0">
                <a:latin typeface="Calibri" panose="020F0502020204030204" pitchFamily="34" charset="0"/>
              </a:rPr>
              <a:t>Burada idarece her durumda iş deneyim belgesinin EKAP üzerinden sorgulama işlemi yapılarak belgenin geçerli olup olmadığı tespit edilmelidir.</a:t>
            </a:r>
          </a:p>
          <a:p>
            <a:pPr marL="273050" indent="-273050">
              <a:spcBef>
                <a:spcPct val="20000"/>
              </a:spcBef>
              <a:buClr>
                <a:srgbClr val="0BD0D9"/>
              </a:buClr>
              <a:buSzPct val="95000"/>
            </a:pPr>
            <a:endParaRPr lang="tr-TR" sz="2200" dirty="0">
              <a:latin typeface="Calibri" panose="020F0502020204030204" pitchFamily="34" charset="0"/>
            </a:endParaRPr>
          </a:p>
          <a:p>
            <a:pPr marL="273050" lvl="0" indent="-273050">
              <a:spcBef>
                <a:spcPct val="20000"/>
              </a:spcBef>
              <a:buClr>
                <a:srgbClr val="0BD0D9"/>
              </a:buClr>
              <a:buSzPct val="95000"/>
            </a:pPr>
            <a:endParaRPr lang="tr-TR" sz="2200" dirty="0">
              <a:solidFill>
                <a:prstClr val="black"/>
              </a:solidFill>
              <a:latin typeface="Calibri" panose="020F0502020204030204" pitchFamily="34" charset="0"/>
            </a:endParaRPr>
          </a:p>
          <a:p>
            <a:endParaRPr lang="tr-TR" dirty="0"/>
          </a:p>
        </p:txBody>
      </p:sp>
    </p:spTree>
    <p:extLst>
      <p:ext uri="{BB962C8B-B14F-4D97-AF65-F5344CB8AC3E}">
        <p14:creationId xmlns:p14="http://schemas.microsoft.com/office/powerpoint/2010/main" val="6988609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Başlık"/>
          <p:cNvSpPr>
            <a:spLocks noGrp="1"/>
          </p:cNvSpPr>
          <p:nvPr>
            <p:ph type="title"/>
          </p:nvPr>
        </p:nvSpPr>
        <p:spPr>
          <a:xfrm>
            <a:off x="1143000" y="0"/>
            <a:ext cx="8001000" cy="1357313"/>
          </a:xfrm>
        </p:spPr>
        <p:txBody>
          <a:bodyPr/>
          <a:lstStyle/>
          <a:p>
            <a:pPr algn="ctr" eaLnBrk="1" fontAlgn="auto" hangingPunct="1">
              <a:spcAft>
                <a:spcPts val="0"/>
              </a:spcAft>
              <a:defRPr/>
            </a:pPr>
            <a:r>
              <a:rPr lang="tr-TR" sz="2600" b="1" dirty="0" smtClean="0">
                <a:solidFill>
                  <a:srgbClr val="0070C0"/>
                </a:solidFill>
                <a:latin typeface="Arial Black" pitchFamily="34" charset="0"/>
              </a:rPr>
              <a:t>Kısmi Teklif</a:t>
            </a:r>
            <a:br>
              <a:rPr lang="tr-TR" sz="2600" b="1" dirty="0" smtClean="0">
                <a:solidFill>
                  <a:srgbClr val="0070C0"/>
                </a:solidFill>
                <a:latin typeface="Arial Black" pitchFamily="34" charset="0"/>
              </a:rPr>
            </a:br>
            <a:r>
              <a:rPr lang="tr-TR" sz="2000" b="1" dirty="0" smtClean="0">
                <a:solidFill>
                  <a:srgbClr val="0070C0"/>
                </a:solidFill>
                <a:latin typeface="Arial Black" pitchFamily="34" charset="0"/>
              </a:rPr>
              <a:t>Yapım 29.md; Hizmet 28.md; Mal 27.md;Tebliğ 16.4.md </a:t>
            </a:r>
            <a:endParaRPr lang="tr-TR" sz="2000" dirty="0" smtClean="0">
              <a:solidFill>
                <a:schemeClr val="tx2">
                  <a:satMod val="130000"/>
                </a:schemeClr>
              </a:solidFill>
            </a:endParaRPr>
          </a:p>
        </p:txBody>
      </p:sp>
      <p:sp>
        <p:nvSpPr>
          <p:cNvPr id="68611" name="2 İçerik Yer Tutucusu"/>
          <p:cNvSpPr>
            <a:spLocks noGrp="1"/>
          </p:cNvSpPr>
          <p:nvPr>
            <p:ph idx="1"/>
          </p:nvPr>
        </p:nvSpPr>
        <p:spPr>
          <a:xfrm>
            <a:off x="1071563" y="1214438"/>
            <a:ext cx="7858125" cy="5429250"/>
          </a:xfrm>
        </p:spPr>
        <p:txBody>
          <a:bodyPr/>
          <a:lstStyle/>
          <a:p>
            <a:pPr algn="just" eaLnBrk="1" hangingPunct="1">
              <a:buFont typeface="Wingdings" pitchFamily="2" charset="2"/>
              <a:buChar char="Ø"/>
            </a:pPr>
            <a:r>
              <a:rPr lang="tr-TR" sz="2600" b="1" u="sng" dirty="0" smtClean="0"/>
              <a:t>Kısmi teklif verilmesine imkan tanınan ihalelerde; </a:t>
            </a:r>
          </a:p>
          <a:p>
            <a:pPr algn="just" eaLnBrk="1" hangingPunct="1">
              <a:buFont typeface="Wingdings" pitchFamily="2" charset="2"/>
              <a:buChar char="Ø"/>
            </a:pPr>
            <a:r>
              <a:rPr lang="tr-TR" sz="2600" b="1" dirty="0" smtClean="0"/>
              <a:t>1-</a:t>
            </a:r>
            <a:r>
              <a:rPr lang="tr-TR" sz="2600" dirty="0" smtClean="0"/>
              <a:t> Her kısmın yaklaşık maliyeti ayrı ayrı belirlenecek, ancak istenecek belgeler işin </a:t>
            </a:r>
            <a:r>
              <a:rPr lang="tr-TR" sz="2600" b="1" u="sng" dirty="0" smtClean="0"/>
              <a:t>tamamının yaklaşık maliyeti dikkate alınarak </a:t>
            </a:r>
            <a:r>
              <a:rPr lang="tr-TR" sz="2600" dirty="0" smtClean="0"/>
              <a:t>belirlenecektir.    </a:t>
            </a:r>
          </a:p>
          <a:p>
            <a:pPr algn="just" eaLnBrk="1" hangingPunct="1">
              <a:buFont typeface="Wingdings" pitchFamily="2" charset="2"/>
              <a:buChar char="Ø"/>
            </a:pPr>
            <a:r>
              <a:rPr lang="tr-TR" sz="2600" b="1" dirty="0" smtClean="0"/>
              <a:t>2-</a:t>
            </a:r>
            <a:r>
              <a:rPr lang="tr-TR" sz="2600" dirty="0" smtClean="0"/>
              <a:t> Her bir iş kısmına ayrı ayrı teklif vermek suretiyle işin tamamına teklif verilebileceği gibi, ihale dokümanında belirtilen kısımlardan bazılarına da teklif verilebilir.</a:t>
            </a:r>
          </a:p>
          <a:p>
            <a:pPr algn="just" eaLnBrk="1" hangingPunct="1">
              <a:buFont typeface="Wingdings" pitchFamily="2" charset="2"/>
              <a:buChar char="Ø"/>
            </a:pPr>
            <a:r>
              <a:rPr lang="tr-TR" sz="2600" dirty="0" smtClean="0"/>
              <a:t> </a:t>
            </a:r>
            <a:r>
              <a:rPr lang="tr-TR" sz="2600" b="1" dirty="0" smtClean="0"/>
              <a:t>3-</a:t>
            </a:r>
            <a:r>
              <a:rPr lang="tr-TR" sz="2600" dirty="0" smtClean="0"/>
              <a:t> İstekli, teklif ettiği kalemlerin/kısımların toplam bedeli üzerinden geçici teminat sunacaktır.</a:t>
            </a:r>
          </a:p>
          <a:p>
            <a:pPr algn="just" eaLnBrk="1" hangingPunct="1">
              <a:buFont typeface="Wingdings 2" pitchFamily="18" charset="2"/>
              <a:buNone/>
            </a:pPr>
            <a:endParaRPr lang="tr-TR" sz="2600" dirty="0"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Başlık"/>
          <p:cNvSpPr>
            <a:spLocks noGrp="1"/>
          </p:cNvSpPr>
          <p:nvPr>
            <p:ph type="title"/>
          </p:nvPr>
        </p:nvSpPr>
        <p:spPr>
          <a:xfrm>
            <a:off x="1143000" y="-142875"/>
            <a:ext cx="8001000" cy="1357313"/>
          </a:xfrm>
        </p:spPr>
        <p:txBody>
          <a:bodyPr/>
          <a:lstStyle/>
          <a:p>
            <a:pPr algn="ctr" eaLnBrk="1" fontAlgn="auto" hangingPunct="1">
              <a:spcAft>
                <a:spcPts val="0"/>
              </a:spcAft>
              <a:defRPr/>
            </a:pPr>
            <a:r>
              <a:rPr lang="tr-TR" sz="2800" b="1" dirty="0" smtClean="0">
                <a:solidFill>
                  <a:srgbClr val="0070C0"/>
                </a:solidFill>
                <a:latin typeface="Arial Black" pitchFamily="34" charset="0"/>
              </a:rPr>
              <a:t>Kısmi Teklif</a:t>
            </a:r>
            <a:r>
              <a:rPr lang="tr-TR" sz="4000" b="1" dirty="0" smtClean="0">
                <a:solidFill>
                  <a:srgbClr val="0070C0"/>
                </a:solidFill>
                <a:latin typeface="Arial Black" pitchFamily="34" charset="0"/>
              </a:rPr>
              <a:t/>
            </a:r>
            <a:br>
              <a:rPr lang="tr-TR" sz="4000" b="1" dirty="0" smtClean="0">
                <a:solidFill>
                  <a:srgbClr val="0070C0"/>
                </a:solidFill>
                <a:latin typeface="Arial Black" pitchFamily="34" charset="0"/>
              </a:rPr>
            </a:br>
            <a:r>
              <a:rPr lang="tr-TR" sz="2000" b="1" dirty="0" smtClean="0">
                <a:solidFill>
                  <a:srgbClr val="0070C0"/>
                </a:solidFill>
                <a:latin typeface="Arial Black" pitchFamily="34" charset="0"/>
              </a:rPr>
              <a:t>Yapım 29.md; Hizmet 28.md; Mal 27.md;Tebliğ 16.4.md </a:t>
            </a:r>
            <a:endParaRPr lang="tr-TR" sz="2000" dirty="0" smtClean="0">
              <a:solidFill>
                <a:schemeClr val="tx2">
                  <a:satMod val="130000"/>
                </a:schemeClr>
              </a:solidFill>
            </a:endParaRPr>
          </a:p>
        </p:txBody>
      </p:sp>
      <p:sp>
        <p:nvSpPr>
          <p:cNvPr id="69635" name="2 İçerik Yer Tutucusu"/>
          <p:cNvSpPr>
            <a:spLocks noGrp="1"/>
          </p:cNvSpPr>
          <p:nvPr>
            <p:ph idx="1"/>
          </p:nvPr>
        </p:nvSpPr>
        <p:spPr>
          <a:xfrm>
            <a:off x="1071563" y="1214438"/>
            <a:ext cx="7858125" cy="5143500"/>
          </a:xfrm>
        </p:spPr>
        <p:txBody>
          <a:bodyPr/>
          <a:lstStyle/>
          <a:p>
            <a:pPr algn="just" eaLnBrk="1" hangingPunct="1">
              <a:buFont typeface="Wingdings" pitchFamily="2" charset="2"/>
              <a:buChar char="Ø"/>
            </a:pPr>
            <a:r>
              <a:rPr lang="tr-TR" sz="2600" b="1" dirty="0" smtClean="0"/>
              <a:t>4-</a:t>
            </a:r>
            <a:r>
              <a:rPr lang="tr-TR" sz="2600" dirty="0" smtClean="0"/>
              <a:t> Aday veya isteklinin yeterlik değerlendirmesi, </a:t>
            </a:r>
            <a:r>
              <a:rPr lang="tr-TR" sz="2600" b="1" u="sng" dirty="0" smtClean="0"/>
              <a:t>teklif verdiği her bir kısım için ayrı ayrı</a:t>
            </a:r>
            <a:r>
              <a:rPr lang="tr-TR" sz="2600" dirty="0" smtClean="0"/>
              <a:t> yapılacaktır.</a:t>
            </a:r>
          </a:p>
          <a:p>
            <a:pPr algn="just" eaLnBrk="1" hangingPunct="1"/>
            <a:endParaRPr lang="tr-TR" sz="2600" dirty="0" smtClean="0"/>
          </a:p>
          <a:p>
            <a:pPr algn="just" eaLnBrk="1" hangingPunct="1">
              <a:buFont typeface="Arial" charset="0"/>
              <a:buNone/>
            </a:pPr>
            <a:r>
              <a:rPr lang="tr-TR" sz="2600" dirty="0" smtClean="0"/>
              <a:t>  </a:t>
            </a:r>
            <a:r>
              <a:rPr lang="tr-TR" sz="2600" b="1" u="sng" dirty="0" smtClean="0"/>
              <a:t>Örneğin; </a:t>
            </a:r>
            <a:r>
              <a:rPr lang="tr-TR" sz="2600" dirty="0" smtClean="0"/>
              <a:t>Üç kısım var. İdare benzer iş tanımını bütün kısımlar için geçerli olacak şekilde belirleyecektir. </a:t>
            </a:r>
          </a:p>
          <a:p>
            <a:pPr algn="just" eaLnBrk="1" hangingPunct="1">
              <a:buFont typeface="Wingdings" pitchFamily="2" charset="2"/>
              <a:buChar char="Ø"/>
            </a:pPr>
            <a:r>
              <a:rPr lang="tr-TR" sz="2600" dirty="0" smtClean="0"/>
              <a:t>İsteklilerden </a:t>
            </a:r>
            <a:r>
              <a:rPr lang="tr-TR" sz="2600" b="1" dirty="0" smtClean="0"/>
              <a:t>%50 </a:t>
            </a:r>
            <a:r>
              <a:rPr lang="tr-TR" sz="2600" dirty="0" smtClean="0"/>
              <a:t>oranında iş deneyim belgesi istenildi. </a:t>
            </a:r>
          </a:p>
          <a:p>
            <a:pPr algn="just" eaLnBrk="1" hangingPunct="1">
              <a:buFont typeface="Wingdings" pitchFamily="2" charset="2"/>
              <a:buChar char="Ø"/>
            </a:pPr>
            <a:r>
              <a:rPr lang="tr-TR" sz="2600" dirty="0" smtClean="0"/>
              <a:t>İstekliler teklif verilen tüm kısımlar için geçerli olmak üzere bir adet iş deneyimini gösteren belge sunacaklar.</a:t>
            </a:r>
          </a:p>
          <a:p>
            <a:pPr algn="just" eaLnBrk="1" hangingPunct="1">
              <a:buFont typeface="Wingdings" pitchFamily="2" charset="2"/>
              <a:buChar char="Ø"/>
            </a:pPr>
            <a:r>
              <a:rPr lang="tr-TR" sz="2600" dirty="0" smtClean="0"/>
              <a:t>Sunulan iş deneyim belgesi tutarı, teklif verilen her kısım için verilen teklif tutarının </a:t>
            </a:r>
            <a:r>
              <a:rPr lang="tr-TR" sz="2600" b="1" dirty="0" smtClean="0"/>
              <a:t>%50’</a:t>
            </a:r>
            <a:r>
              <a:rPr lang="tr-TR" sz="2600" dirty="0" smtClean="0"/>
              <a:t>sinden az olamayacaktır.</a:t>
            </a:r>
          </a:p>
          <a:p>
            <a:pPr algn="just" eaLnBrk="1" hangingPunct="1">
              <a:buFont typeface="Arial" charset="0"/>
              <a:buNone/>
            </a:pPr>
            <a:endParaRPr lang="tr-TR" sz="2600" dirty="0"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b="1" dirty="0" smtClean="0">
                <a:solidFill>
                  <a:srgbClr val="0070C0"/>
                </a:solidFill>
                <a:latin typeface="Arial Black" pitchFamily="34" charset="0"/>
              </a:rPr>
              <a:t>Kısmi Teklif</a:t>
            </a:r>
            <a:br>
              <a:rPr lang="tr-TR" sz="2800" b="1" dirty="0" smtClean="0">
                <a:solidFill>
                  <a:srgbClr val="0070C0"/>
                </a:solidFill>
                <a:latin typeface="Arial Black" pitchFamily="34" charset="0"/>
              </a:rPr>
            </a:br>
            <a:r>
              <a:rPr lang="tr-TR" sz="2000" b="1" dirty="0" smtClean="0">
                <a:solidFill>
                  <a:srgbClr val="0070C0"/>
                </a:solidFill>
                <a:latin typeface="Arial Black" pitchFamily="34" charset="0"/>
              </a:rPr>
              <a:t>Yapım 29.md; Hizmet 28.md; Mal 26.md;Tebliğ 16.4.3 ve 16.4.4 md </a:t>
            </a:r>
            <a:endParaRPr lang="tr-TR" sz="2000" dirty="0"/>
          </a:p>
        </p:txBody>
      </p:sp>
      <p:sp>
        <p:nvSpPr>
          <p:cNvPr id="70659" name="2 İçerik Yer Tutucusu"/>
          <p:cNvSpPr>
            <a:spLocks noGrp="1"/>
          </p:cNvSpPr>
          <p:nvPr>
            <p:ph idx="1"/>
          </p:nvPr>
        </p:nvSpPr>
        <p:spPr>
          <a:xfrm>
            <a:off x="1071563" y="1447800"/>
            <a:ext cx="7862887" cy="5195888"/>
          </a:xfrm>
        </p:spPr>
        <p:txBody>
          <a:bodyPr/>
          <a:lstStyle/>
          <a:p>
            <a:pPr algn="just" eaLnBrk="1" hangingPunct="1">
              <a:buFont typeface="Wingdings" pitchFamily="2" charset="2"/>
              <a:buChar char="Ø"/>
            </a:pPr>
            <a:r>
              <a:rPr lang="tr-TR" sz="2600" b="1" smtClean="0"/>
              <a:t>5- </a:t>
            </a:r>
            <a:r>
              <a:rPr lang="tr-TR" sz="2600" smtClean="0"/>
              <a:t>Birden fazla kısmın aynı istekli üzerinde kalması durumunda, </a:t>
            </a:r>
            <a:r>
              <a:rPr lang="tr-TR" sz="2600" b="1" smtClean="0"/>
              <a:t>yapım işleri ihaleleri hariç</a:t>
            </a:r>
            <a:r>
              <a:rPr lang="tr-TR" sz="2600" smtClean="0"/>
              <a:t>, bu istekli ile tek bir sözleşme imzalanacaktır. </a:t>
            </a:r>
          </a:p>
          <a:p>
            <a:pPr lvl="3" indent="-282575" algn="just" eaLnBrk="1" hangingPunct="1">
              <a:buFont typeface="Wingdings" pitchFamily="2" charset="2"/>
              <a:buChar char="Ø"/>
            </a:pPr>
            <a:endParaRPr lang="tr-TR" sz="1400" smtClean="0"/>
          </a:p>
          <a:p>
            <a:pPr algn="just" eaLnBrk="1" hangingPunct="1">
              <a:buFont typeface="Wingdings" pitchFamily="2" charset="2"/>
              <a:buChar char="Ø"/>
            </a:pPr>
            <a:r>
              <a:rPr lang="tr-TR" sz="2600" b="1" smtClean="0"/>
              <a:t>6- </a:t>
            </a:r>
            <a:r>
              <a:rPr lang="tr-TR" sz="2800" smtClean="0"/>
              <a:t>Kısmi teklife açık olan ihalelere yönelik şikayet veya itirazen şikayet başvurusunda bulunulması halinde başvuru sonuçlandırılmadan sözleşme </a:t>
            </a:r>
            <a:r>
              <a:rPr lang="tr-TR" sz="2600" b="1" smtClean="0"/>
              <a:t>imzalanamaz. </a:t>
            </a:r>
          </a:p>
          <a:p>
            <a:pPr algn="just" eaLnBrk="1" hangingPunct="1"/>
            <a:r>
              <a:rPr lang="tr-TR" sz="2800" smtClean="0"/>
              <a:t>Ancak başvuruya konu edilmeyen diğer kısım/kalem veya gruplara ilişkin sözleşmeler </a:t>
            </a:r>
            <a:r>
              <a:rPr lang="tr-TR" sz="2600" b="1" smtClean="0"/>
              <a:t>imzalanabilir.</a:t>
            </a:r>
          </a:p>
          <a:p>
            <a:pPr lvl="4" indent="-282575" algn="just" eaLnBrk="1" hangingPunct="1">
              <a:buFont typeface="Wingdings 2" pitchFamily="18" charset="2"/>
              <a:buChar char=""/>
            </a:pPr>
            <a:endParaRPr lang="tr-TR" sz="1400" smtClean="0"/>
          </a:p>
          <a:p>
            <a:pPr algn="just" eaLnBrk="1" hangingPunct="1"/>
            <a:endParaRPr lang="tr-TR" sz="2600" smtClean="0"/>
          </a:p>
          <a:p>
            <a:pPr algn="just" eaLnBrk="1" hangingPunct="1"/>
            <a:endParaRPr lang="tr-TR" sz="2600" smtClean="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Başlık"/>
          <p:cNvSpPr>
            <a:spLocks noGrp="1"/>
          </p:cNvSpPr>
          <p:nvPr>
            <p:ph type="title"/>
          </p:nvPr>
        </p:nvSpPr>
        <p:spPr/>
        <p:txBody>
          <a:bodyPr/>
          <a:lstStyle/>
          <a:p>
            <a:pPr algn="ctr" eaLnBrk="1" fontAlgn="auto" hangingPunct="1">
              <a:spcAft>
                <a:spcPts val="0"/>
              </a:spcAft>
              <a:defRPr/>
            </a:pPr>
            <a:r>
              <a:rPr lang="tr-TR" sz="2800" b="1" dirty="0" smtClean="0">
                <a:solidFill>
                  <a:srgbClr val="0070C0"/>
                </a:solidFill>
                <a:latin typeface="Arial Black" pitchFamily="34" charset="0"/>
              </a:rPr>
              <a:t>Belgelerin Sunuluş Şekli </a:t>
            </a:r>
            <a:br>
              <a:rPr lang="tr-TR" sz="2800" b="1" dirty="0" smtClean="0">
                <a:solidFill>
                  <a:srgbClr val="0070C0"/>
                </a:solidFill>
                <a:latin typeface="Arial Black" pitchFamily="34" charset="0"/>
              </a:rPr>
            </a:br>
            <a:r>
              <a:rPr lang="tr-TR" sz="2200" b="1" dirty="0" smtClean="0">
                <a:solidFill>
                  <a:srgbClr val="0070C0"/>
                </a:solidFill>
                <a:latin typeface="Arial Black" pitchFamily="34" charset="0"/>
              </a:rPr>
              <a:t>Yapım 31.md; Hizmet 31.md; Mal 29.md</a:t>
            </a:r>
            <a:endParaRPr lang="tr-TR" sz="2200" dirty="0" smtClean="0">
              <a:solidFill>
                <a:srgbClr val="0070C0"/>
              </a:solidFill>
              <a:latin typeface="Arial Black" pitchFamily="34" charset="0"/>
            </a:endParaRPr>
          </a:p>
        </p:txBody>
      </p:sp>
      <p:sp>
        <p:nvSpPr>
          <p:cNvPr id="46083" name="2 İçerik Yer Tutucusu"/>
          <p:cNvSpPr>
            <a:spLocks noGrp="1"/>
          </p:cNvSpPr>
          <p:nvPr>
            <p:ph idx="1"/>
          </p:nvPr>
        </p:nvSpPr>
        <p:spPr>
          <a:xfrm>
            <a:off x="1143000" y="1428750"/>
            <a:ext cx="7472363" cy="5186363"/>
          </a:xfrm>
        </p:spPr>
        <p:txBody>
          <a:bodyPr>
            <a:normAutofit fontScale="92500"/>
          </a:bodyPr>
          <a:lstStyle/>
          <a:p>
            <a:pPr marL="365760" indent="-283464" algn="just" eaLnBrk="1" fontAlgn="auto" hangingPunct="1">
              <a:spcAft>
                <a:spcPts val="0"/>
              </a:spcAft>
              <a:buFont typeface="Wingdings" pitchFamily="2" charset="2"/>
              <a:buChar char="Ø"/>
              <a:defRPr/>
            </a:pPr>
            <a:r>
              <a:rPr lang="tr-TR" sz="2600" dirty="0" smtClean="0"/>
              <a:t>Belgelerin aslı veya aslına uygunluğu </a:t>
            </a:r>
            <a:r>
              <a:rPr lang="tr-TR" sz="2600" b="1" u="sng" dirty="0" smtClean="0"/>
              <a:t>noterce onaylanmış örnekleri </a:t>
            </a:r>
            <a:r>
              <a:rPr lang="tr-TR" sz="2600" dirty="0" smtClean="0"/>
              <a:t>sunulacaktır. </a:t>
            </a:r>
            <a:endParaRPr lang="tr-TR" sz="1400" dirty="0" smtClean="0"/>
          </a:p>
          <a:p>
            <a:pPr marL="365760" indent="-283464" algn="just" eaLnBrk="1" fontAlgn="auto" hangingPunct="1">
              <a:spcAft>
                <a:spcPts val="0"/>
              </a:spcAft>
              <a:buFont typeface="Wingdings" pitchFamily="2" charset="2"/>
              <a:buChar char="Ø"/>
              <a:defRPr/>
            </a:pPr>
            <a:r>
              <a:rPr lang="tr-TR" sz="2600" dirty="0" smtClean="0"/>
              <a:t>Noter onaylı belgelerin aslına uygun olduğunu belirten bir </a:t>
            </a:r>
            <a:r>
              <a:rPr lang="tr-TR" sz="2600" b="1" u="sng" dirty="0" smtClean="0"/>
              <a:t>şerh taşıması zorunludur. </a:t>
            </a:r>
          </a:p>
          <a:p>
            <a:pPr marL="1097598" lvl="3" indent="-283464" algn="just" eaLnBrk="1" fontAlgn="auto" hangingPunct="1">
              <a:spcAft>
                <a:spcPts val="0"/>
              </a:spcAft>
              <a:buFont typeface="Wingdings" pitchFamily="2" charset="2"/>
              <a:buChar char="Ø"/>
              <a:defRPr/>
            </a:pPr>
            <a:endParaRPr lang="tr-TR" sz="1400" dirty="0" smtClean="0"/>
          </a:p>
          <a:p>
            <a:pPr marL="365760" indent="-283464" algn="just" eaLnBrk="1" fontAlgn="auto" hangingPunct="1">
              <a:spcAft>
                <a:spcPts val="0"/>
              </a:spcAft>
              <a:buFont typeface="Wingdings" pitchFamily="2" charset="2"/>
              <a:buChar char="Ø"/>
              <a:defRPr/>
            </a:pPr>
            <a:r>
              <a:rPr lang="tr-TR" sz="2600" dirty="0" smtClean="0"/>
              <a:t>Sureti veya fotokopisi görülerek onaylanmış olanlar ile “</a:t>
            </a:r>
            <a:r>
              <a:rPr lang="tr-TR" sz="2600" b="1" u="sng" dirty="0" smtClean="0"/>
              <a:t>ibraz edilenin aynıdır” veya bu anlama gelecek bir şerh taşıyanlar geçerli kabul edilmez. </a:t>
            </a:r>
          </a:p>
          <a:p>
            <a:pPr marL="365760" indent="-283464" algn="just" eaLnBrk="1" fontAlgn="auto" hangingPunct="1">
              <a:spcAft>
                <a:spcPts val="0"/>
              </a:spcAft>
              <a:buFont typeface="Wingdings" pitchFamily="2" charset="2"/>
              <a:buChar char="Ø"/>
              <a:defRPr/>
            </a:pPr>
            <a:r>
              <a:rPr lang="tr-TR" sz="2600" dirty="0" smtClean="0"/>
              <a:t>İstenen belgelerin </a:t>
            </a:r>
            <a:r>
              <a:rPr lang="tr-TR" sz="2600" u="sng" dirty="0" smtClean="0">
                <a:solidFill>
                  <a:schemeClr val="accent3"/>
                </a:solidFill>
              </a:rPr>
              <a:t>aslı</a:t>
            </a:r>
            <a:r>
              <a:rPr lang="tr-TR" sz="2600" dirty="0" smtClean="0"/>
              <a:t> yerine ihale tarihinden önce idare tarafından “</a:t>
            </a:r>
            <a:r>
              <a:rPr lang="tr-TR" sz="2600" b="1" u="sng" dirty="0" smtClean="0"/>
              <a:t>aslı idarece görülmüştür</a:t>
            </a:r>
            <a:r>
              <a:rPr lang="tr-TR" sz="2600" dirty="0" smtClean="0"/>
              <a:t>” veya bu anlama gelecek şerh düşülen suretleri sunulabilir. (teminat mektuplarının bu ibareyle tasdik edilmesi mümkün değildir.)</a:t>
            </a:r>
          </a:p>
          <a:p>
            <a:pPr marL="365760" indent="-283464" algn="just" eaLnBrk="1" fontAlgn="auto" hangingPunct="1">
              <a:spcAft>
                <a:spcPts val="0"/>
              </a:spcAft>
              <a:buFont typeface="Wingdings" pitchFamily="2" charset="2"/>
              <a:buChar char="Ø"/>
              <a:defRPr/>
            </a:pPr>
            <a:endParaRPr lang="tr-TR" sz="2600" b="1" u="sng" dirty="0" smtClean="0"/>
          </a:p>
          <a:p>
            <a:pPr marL="365760" indent="-283464" algn="just" eaLnBrk="1" fontAlgn="auto" hangingPunct="1">
              <a:spcAft>
                <a:spcPts val="0"/>
              </a:spcAft>
              <a:buFont typeface="Wingdings 2"/>
              <a:buChar char=""/>
              <a:defRPr/>
            </a:pPr>
            <a:endParaRPr lang="tr-TR" sz="2600" dirty="0" smtClean="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3600" dirty="0"/>
              <a:t>Belgelerin Sunuluş </a:t>
            </a:r>
            <a:r>
              <a:rPr lang="tr-TR" sz="3600" dirty="0" smtClean="0"/>
              <a:t>Şekli-Örnek</a:t>
            </a:r>
            <a:endParaRPr lang="tr-TR" sz="3600" dirty="0"/>
          </a:p>
        </p:txBody>
      </p:sp>
      <p:sp>
        <p:nvSpPr>
          <p:cNvPr id="3" name="İçerik Yer Tutucusu 2"/>
          <p:cNvSpPr>
            <a:spLocks noGrp="1"/>
          </p:cNvSpPr>
          <p:nvPr>
            <p:ph idx="1"/>
          </p:nvPr>
        </p:nvSpPr>
        <p:spPr>
          <a:xfrm>
            <a:off x="1435100" y="1447800"/>
            <a:ext cx="7457380" cy="4933528"/>
          </a:xfrm>
        </p:spPr>
        <p:txBody>
          <a:bodyPr/>
          <a:lstStyle/>
          <a:p>
            <a:pPr algn="just"/>
            <a:r>
              <a:rPr lang="tr-TR" dirty="0"/>
              <a:t>Örneğin 14.05.2015 tarihli Kurul kararında, idarece noter tarafından </a:t>
            </a:r>
            <a:r>
              <a:rPr lang="tr-TR" i="1" dirty="0"/>
              <a:t>«Bu örneğin ibraz edilen belgenin aynı olduğunu, bir örneğin ibraz edene imza ettirilerek dairede saklandığını 2 örneğinin kendisine verildiğini onaylıyorum» </a:t>
            </a:r>
            <a:r>
              <a:rPr lang="tr-TR" dirty="0"/>
              <a:t>ibaresi ile onaylanan belgenin geçerli kabul edilmesinin mevzuata aykırı olduğu belirtilerek, düzeltici işlem kararı verilmiştir.</a:t>
            </a:r>
          </a:p>
          <a:p>
            <a:endParaRPr lang="tr-TR" dirty="0"/>
          </a:p>
        </p:txBody>
      </p:sp>
    </p:spTree>
    <p:extLst>
      <p:ext uri="{BB962C8B-B14F-4D97-AF65-F5344CB8AC3E}">
        <p14:creationId xmlns:p14="http://schemas.microsoft.com/office/powerpoint/2010/main" val="19178003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274638"/>
            <a:ext cx="7818834" cy="922114"/>
          </a:xfrm>
        </p:spPr>
        <p:txBody>
          <a:bodyPr/>
          <a:lstStyle/>
          <a:p>
            <a:pPr algn="ctr"/>
            <a:r>
              <a:rPr lang="tr-TR" dirty="0" smtClean="0"/>
              <a:t>Örnek karar</a:t>
            </a:r>
            <a:endParaRPr lang="tr-TR" dirty="0"/>
          </a:p>
        </p:txBody>
      </p:sp>
      <p:sp>
        <p:nvSpPr>
          <p:cNvPr id="3" name="İçerik Yer Tutucusu 2"/>
          <p:cNvSpPr>
            <a:spLocks noGrp="1"/>
          </p:cNvSpPr>
          <p:nvPr>
            <p:ph idx="1"/>
          </p:nvPr>
        </p:nvSpPr>
        <p:spPr>
          <a:xfrm>
            <a:off x="1187624" y="1124744"/>
            <a:ext cx="7704856" cy="5472608"/>
          </a:xfrm>
        </p:spPr>
        <p:txBody>
          <a:bodyPr/>
          <a:lstStyle/>
          <a:p>
            <a:pPr algn="just"/>
            <a:r>
              <a:rPr lang="tr-TR" sz="2800" dirty="0" smtClean="0"/>
              <a:t>16.03.2016 tarihli Kurul kararında, bir belgenin başka bir noterlik tarafından aslı görülerek usulüne uygun olarak çıkarılan örneği veya sureti, Noterlik Kanunu’nun 82’nci maddesi gereği aksi sabit oluncaya kadar geçerli bir belge sayıldığından,</a:t>
            </a:r>
          </a:p>
          <a:p>
            <a:pPr algn="just"/>
            <a:r>
              <a:rPr lang="tr-TR" sz="2800" dirty="0"/>
              <a:t>B</a:t>
            </a:r>
            <a:r>
              <a:rPr lang="tr-TR" sz="2800" dirty="0" smtClean="0"/>
              <a:t>u örnek üzerinden başka bir noterliğin suret çıkarması işleminin uygun olduğuna, diğer noterin yaptığı işlemin aslına uygun olduğuna dair yapılmış bir onay niteliğinde olduğuna karar verilmiş ve başvuru sahibinin iddiası uygun görülerek düzeltici işlem kararı verilmiştir.</a:t>
            </a:r>
            <a:endParaRPr lang="tr-TR" sz="2800" dirty="0"/>
          </a:p>
        </p:txBody>
      </p:sp>
    </p:spTree>
    <p:extLst>
      <p:ext uri="{BB962C8B-B14F-4D97-AF65-F5344CB8AC3E}">
        <p14:creationId xmlns:p14="http://schemas.microsoft.com/office/powerpoint/2010/main" val="32470235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188640"/>
            <a:ext cx="7674818" cy="1066130"/>
          </a:xfrm>
        </p:spPr>
        <p:txBody>
          <a:bodyPr>
            <a:noAutofit/>
          </a:bodyPr>
          <a:lstStyle/>
          <a:p>
            <a:pPr algn="ctr"/>
            <a:r>
              <a:rPr lang="tr-TR" sz="2800" b="1" dirty="0" smtClean="0">
                <a:solidFill>
                  <a:srgbClr val="0070C0"/>
                </a:solidFill>
                <a:latin typeface="Arial Black" pitchFamily="34" charset="0"/>
              </a:rPr>
              <a:t/>
            </a:r>
            <a:br>
              <a:rPr lang="tr-TR" sz="2800" b="1" dirty="0" smtClean="0">
                <a:solidFill>
                  <a:srgbClr val="0070C0"/>
                </a:solidFill>
                <a:latin typeface="Arial Black" pitchFamily="34" charset="0"/>
              </a:rPr>
            </a:br>
            <a:r>
              <a:rPr lang="tr-TR" sz="2800" b="1" dirty="0" smtClean="0">
                <a:solidFill>
                  <a:srgbClr val="0070C0"/>
                </a:solidFill>
                <a:latin typeface="Arial Black" pitchFamily="34" charset="0"/>
              </a:rPr>
              <a:t>Belgelerin </a:t>
            </a:r>
            <a:r>
              <a:rPr lang="tr-TR" sz="2800" b="1" dirty="0">
                <a:solidFill>
                  <a:srgbClr val="0070C0"/>
                </a:solidFill>
                <a:latin typeface="Arial Black" pitchFamily="34" charset="0"/>
              </a:rPr>
              <a:t>Sunuluş Şekli </a:t>
            </a:r>
            <a:br>
              <a:rPr lang="tr-TR" sz="2800" b="1" dirty="0">
                <a:solidFill>
                  <a:srgbClr val="0070C0"/>
                </a:solidFill>
                <a:latin typeface="Arial Black" pitchFamily="34" charset="0"/>
              </a:rPr>
            </a:br>
            <a:endParaRPr lang="tr-TR" sz="3600" dirty="0"/>
          </a:p>
        </p:txBody>
      </p:sp>
      <p:sp>
        <p:nvSpPr>
          <p:cNvPr id="3" name="İçerik Yer Tutucusu 2"/>
          <p:cNvSpPr>
            <a:spLocks noGrp="1"/>
          </p:cNvSpPr>
          <p:nvPr>
            <p:ph idx="1"/>
          </p:nvPr>
        </p:nvSpPr>
        <p:spPr/>
        <p:txBody>
          <a:bodyPr/>
          <a:lstStyle/>
          <a:p>
            <a:pPr algn="just"/>
            <a:r>
              <a:rPr lang="tr-TR" dirty="0" smtClean="0"/>
              <a:t>Ek Fıkra: 16.03.2011, değişik 25.01.2017 -Yeterliğe ilişkin sunulan belgelerin EKAP üzerinden veya kamu kurum ve kuruluşları ile kamu kurumu niteliğindeki meslek kuruluşlarının internet sitesi üzerinden temin edilebilmesi ve teyidinin yapılabilmesi durumunda bu belgeler için belgelerin sunuluş şekline ilişkin şartlar aranmaz.</a:t>
            </a:r>
            <a:endParaRPr lang="tr-TR" dirty="0"/>
          </a:p>
        </p:txBody>
      </p:sp>
    </p:spTree>
    <p:extLst>
      <p:ext uri="{BB962C8B-B14F-4D97-AF65-F5344CB8AC3E}">
        <p14:creationId xmlns:p14="http://schemas.microsoft.com/office/powerpoint/2010/main" val="21783624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35100" y="274638"/>
            <a:ext cx="7025332" cy="850106"/>
          </a:xfrm>
        </p:spPr>
        <p:txBody>
          <a:bodyPr>
            <a:noAutofit/>
          </a:bodyPr>
          <a:lstStyle/>
          <a:p>
            <a:pPr algn="ctr"/>
            <a:r>
              <a:rPr lang="tr-TR" sz="3600" b="1" dirty="0"/>
              <a:t/>
            </a:r>
            <a:br>
              <a:rPr lang="tr-TR" sz="3600" b="1" dirty="0"/>
            </a:br>
            <a:r>
              <a:rPr lang="tr-TR" sz="3600" b="1" dirty="0"/>
              <a:t>Belgelerin Sunuluş Şekli </a:t>
            </a:r>
            <a:br>
              <a:rPr lang="tr-TR" sz="3600" b="1" dirty="0"/>
            </a:br>
            <a:endParaRPr lang="tr-TR" sz="3600" b="1" dirty="0"/>
          </a:p>
        </p:txBody>
      </p:sp>
      <p:sp>
        <p:nvSpPr>
          <p:cNvPr id="3" name="İçerik Yer Tutucusu 2"/>
          <p:cNvSpPr>
            <a:spLocks noGrp="1"/>
          </p:cNvSpPr>
          <p:nvPr>
            <p:ph idx="1"/>
          </p:nvPr>
        </p:nvSpPr>
        <p:spPr>
          <a:xfrm>
            <a:off x="971600" y="1124744"/>
            <a:ext cx="7920880" cy="5544616"/>
          </a:xfrm>
        </p:spPr>
        <p:txBody>
          <a:bodyPr/>
          <a:lstStyle/>
          <a:p>
            <a:pPr algn="just"/>
            <a:r>
              <a:rPr lang="tr-TR" sz="2400" dirty="0" smtClean="0"/>
              <a:t>Yabancı </a:t>
            </a:r>
            <a:r>
              <a:rPr lang="tr-TR" sz="2400" dirty="0"/>
              <a:t>ülkelerde düzenlenen belgelerin “</a:t>
            </a:r>
            <a:r>
              <a:rPr lang="tr-TR" sz="2400" dirty="0" err="1"/>
              <a:t>apostil</a:t>
            </a:r>
            <a:r>
              <a:rPr lang="tr-TR" sz="2400" dirty="0"/>
              <a:t> tasdik şerhi” taşıması, “</a:t>
            </a:r>
            <a:r>
              <a:rPr lang="tr-TR" sz="2400" dirty="0" err="1"/>
              <a:t>apostil</a:t>
            </a:r>
            <a:r>
              <a:rPr lang="tr-TR" sz="2400" dirty="0"/>
              <a:t> tasdik şerhi” taşımayan belgelerin ise o ülkedeki </a:t>
            </a:r>
            <a:r>
              <a:rPr lang="tr-TR" sz="2400" dirty="0" smtClean="0"/>
              <a:t>TC </a:t>
            </a:r>
            <a:r>
              <a:rPr lang="tr-TR" sz="2400" dirty="0"/>
              <a:t>Konsolosluğu tarafından veya sırasıyla o ülkenin Türkiye’deki temsilciliği ile TC Dışişleri Bakanlığı tarafından tasdik edilmesi </a:t>
            </a:r>
            <a:r>
              <a:rPr lang="tr-TR" sz="2400" dirty="0" smtClean="0"/>
              <a:t>gerekmektedir.</a:t>
            </a:r>
          </a:p>
          <a:p>
            <a:pPr algn="just"/>
            <a:r>
              <a:rPr lang="tr-TR" sz="2400" dirty="0" smtClean="0"/>
              <a:t>Bu </a:t>
            </a:r>
            <a:r>
              <a:rPr lang="tr-TR" sz="2400" dirty="0"/>
              <a:t>kapsama giren belgelerin; düzenlendiği ülkedeki yetkili diğer mercilerce belgedeki imzanın doğruluğunun, belgeyi imzalayan kişinin hangi sıfatla imzaladığının ve varsa üzerindeki mühür veya damganın aslı ile aynı olduğunun </a:t>
            </a:r>
            <a:r>
              <a:rPr lang="tr-TR" sz="2400" dirty="0" err="1"/>
              <a:t>teselsülen</a:t>
            </a:r>
            <a:r>
              <a:rPr lang="tr-TR" sz="2400" dirty="0"/>
              <a:t> tasdik edilmiş olması ve </a:t>
            </a:r>
            <a:r>
              <a:rPr lang="tr-TR" sz="2400" dirty="0" err="1"/>
              <a:t>apostil</a:t>
            </a:r>
            <a:r>
              <a:rPr lang="tr-TR" sz="2400" dirty="0"/>
              <a:t> tasdik şerhinin veya o ülkedeki Türkiye Cumhuriyeti Konsolosluğu tasdikinin ya da Türkiye Cumhuriyeti Dışişleri Bakanlığı tasdikinin bir önceki </a:t>
            </a:r>
            <a:r>
              <a:rPr lang="tr-TR" sz="2400" dirty="0" err="1"/>
              <a:t>merciye</a:t>
            </a:r>
            <a:r>
              <a:rPr lang="tr-TR" sz="2400" dirty="0"/>
              <a:t> ilişkin olması halinde de usulüne uygun olarak sunulduğu kabul </a:t>
            </a:r>
            <a:r>
              <a:rPr lang="tr-TR" sz="2400" dirty="0" smtClean="0"/>
              <a:t>edilecektir.</a:t>
            </a:r>
            <a:endParaRPr lang="tr-TR" sz="2400" dirty="0"/>
          </a:p>
        </p:txBody>
      </p:sp>
    </p:spTree>
    <p:extLst>
      <p:ext uri="{BB962C8B-B14F-4D97-AF65-F5344CB8AC3E}">
        <p14:creationId xmlns:p14="http://schemas.microsoft.com/office/powerpoint/2010/main" val="19583860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476672"/>
            <a:ext cx="8301608" cy="1008112"/>
          </a:xfrm>
        </p:spPr>
        <p:txBody>
          <a:bodyPr/>
          <a:lstStyle/>
          <a:p>
            <a:pPr algn="ctr"/>
            <a:r>
              <a:rPr lang="tr-TR" sz="3000" b="1" dirty="0" smtClean="0"/>
              <a:t>Yurt dışında düzenlenen iş deneyim belgelerinin </a:t>
            </a:r>
            <a:r>
              <a:rPr lang="tr-TR" sz="3000" b="1" dirty="0" err="1" smtClean="0"/>
              <a:t>EKAP’a</a:t>
            </a:r>
            <a:r>
              <a:rPr lang="tr-TR" sz="3000" b="1" dirty="0" smtClean="0"/>
              <a:t> kaydı</a:t>
            </a:r>
            <a:endParaRPr lang="tr-TR" sz="3000" b="1" dirty="0"/>
          </a:p>
        </p:txBody>
      </p:sp>
      <p:sp>
        <p:nvSpPr>
          <p:cNvPr id="3" name="İçerik Yer Tutucusu 2"/>
          <p:cNvSpPr>
            <a:spLocks noGrp="1"/>
          </p:cNvSpPr>
          <p:nvPr>
            <p:ph idx="1"/>
          </p:nvPr>
        </p:nvSpPr>
        <p:spPr>
          <a:xfrm>
            <a:off x="179512" y="1412777"/>
            <a:ext cx="8507288" cy="4911824"/>
          </a:xfrm>
        </p:spPr>
        <p:txBody>
          <a:bodyPr/>
          <a:lstStyle/>
          <a:p>
            <a:endParaRPr lang="tr-TR" dirty="0" smtClean="0"/>
          </a:p>
          <a:p>
            <a:pPr algn="just"/>
            <a:r>
              <a:rPr lang="tr-TR" b="1" dirty="0" smtClean="0"/>
              <a:t>(Yapım Yön. </a:t>
            </a:r>
            <a:r>
              <a:rPr lang="tr-TR" b="1" dirty="0"/>
              <a:t>e</a:t>
            </a:r>
            <a:r>
              <a:rPr lang="tr-TR" b="1" dirty="0" smtClean="0"/>
              <a:t>k </a:t>
            </a:r>
            <a:r>
              <a:rPr lang="tr-TR" b="1" dirty="0"/>
              <a:t>fıkra: </a:t>
            </a:r>
            <a:r>
              <a:rPr lang="tr-TR" b="1" dirty="0" smtClean="0"/>
              <a:t>25/01/2017 Yürürlük:01/01/2018</a:t>
            </a:r>
            <a:r>
              <a:rPr lang="tr-TR" b="1" dirty="0"/>
              <a:t>) </a:t>
            </a:r>
            <a:r>
              <a:rPr lang="tr-TR" dirty="0" smtClean="0"/>
              <a:t>Yerli </a:t>
            </a:r>
            <a:r>
              <a:rPr lang="tr-TR" dirty="0"/>
              <a:t>veya yabancı gerçek/tüzel kişilerin, yurt dışında kamu veya özel sektöre bedel içeren bir sözleşme kapsamında taahhüt ettikleri işlerdeki deneyimlerini gösteren iş </a:t>
            </a:r>
            <a:r>
              <a:rPr lang="tr-TR" dirty="0" smtClean="0"/>
              <a:t>deneyim belgeleri</a:t>
            </a:r>
            <a:r>
              <a:rPr lang="tr-TR" dirty="0"/>
              <a:t>, belge sahibinin başvurusu üzerine Kurum tarafından </a:t>
            </a:r>
            <a:r>
              <a:rPr lang="tr-TR" dirty="0" err="1"/>
              <a:t>EKAP’a</a:t>
            </a:r>
            <a:r>
              <a:rPr lang="tr-TR" dirty="0"/>
              <a:t> bilgi amaçlı olarak kaydedilir. </a:t>
            </a:r>
            <a:endParaRPr lang="tr-TR" dirty="0" smtClean="0"/>
          </a:p>
          <a:p>
            <a:pPr algn="just"/>
            <a:r>
              <a:rPr lang="tr-TR" dirty="0" smtClean="0"/>
              <a:t>Kayıt işlemi, </a:t>
            </a:r>
            <a:r>
              <a:rPr lang="tr-TR" dirty="0"/>
              <a:t>usulüne uygun olarak yapılan başvurudan itibaren 60 gün içinde yapılır ve daha önce kaydedilmiş olsa dahi bu sürenin bitiminden sonra iş deneyimini tevsik için kullanılabilir. </a:t>
            </a:r>
            <a:endParaRPr lang="tr-TR" dirty="0" smtClean="0"/>
          </a:p>
        </p:txBody>
      </p:sp>
      <p:sp>
        <p:nvSpPr>
          <p:cNvPr id="4" name="Slayt Numarası Yer Tutucusu 3"/>
          <p:cNvSpPr>
            <a:spLocks noGrp="1"/>
          </p:cNvSpPr>
          <p:nvPr>
            <p:ph type="sldNum" sz="quarter" idx="12"/>
          </p:nvPr>
        </p:nvSpPr>
        <p:spPr/>
        <p:txBody>
          <a:bodyPr/>
          <a:lstStyle/>
          <a:p>
            <a:pPr>
              <a:defRPr/>
            </a:pPr>
            <a:fld id="{1DCBF677-B544-4EB2-8A84-AF16F49CF9E7}" type="slidenum">
              <a:rPr lang="en-US" smtClean="0">
                <a:solidFill>
                  <a:srgbClr val="04617B">
                    <a:shade val="90000"/>
                  </a:srgbClr>
                </a:solidFill>
              </a:rPr>
              <a:pPr>
                <a:defRPr/>
              </a:pPr>
              <a:t>66</a:t>
            </a:fld>
            <a:endParaRPr lang="en-US" dirty="0">
              <a:solidFill>
                <a:srgbClr val="04617B">
                  <a:shade val="90000"/>
                </a:srgbClr>
              </a:solidFill>
            </a:endParaRPr>
          </a:p>
        </p:txBody>
      </p:sp>
    </p:spTree>
    <p:extLst>
      <p:ext uri="{BB962C8B-B14F-4D97-AF65-F5344CB8AC3E}">
        <p14:creationId xmlns:p14="http://schemas.microsoft.com/office/powerpoint/2010/main" val="33738585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260648"/>
            <a:ext cx="8157592" cy="864096"/>
          </a:xfrm>
        </p:spPr>
        <p:txBody>
          <a:bodyPr/>
          <a:lstStyle/>
          <a:p>
            <a:pPr algn="ctr"/>
            <a:r>
              <a:rPr lang="tr-TR" sz="3200" b="1" dirty="0"/>
              <a:t>Yurt dışında düzenlenen iş deneyim belgelerinin </a:t>
            </a:r>
            <a:r>
              <a:rPr lang="tr-TR" sz="3200" b="1" dirty="0" err="1"/>
              <a:t>EKAP’a</a:t>
            </a:r>
            <a:r>
              <a:rPr lang="tr-TR" sz="3200" b="1" dirty="0"/>
              <a:t> kaydı</a:t>
            </a:r>
          </a:p>
        </p:txBody>
      </p:sp>
      <p:sp>
        <p:nvSpPr>
          <p:cNvPr id="3" name="İçerik Yer Tutucusu 2"/>
          <p:cNvSpPr>
            <a:spLocks noGrp="1"/>
          </p:cNvSpPr>
          <p:nvPr>
            <p:ph idx="1"/>
          </p:nvPr>
        </p:nvSpPr>
        <p:spPr>
          <a:xfrm>
            <a:off x="251520" y="1196752"/>
            <a:ext cx="8568952" cy="5400600"/>
          </a:xfrm>
        </p:spPr>
        <p:txBody>
          <a:bodyPr/>
          <a:lstStyle/>
          <a:p>
            <a:pPr algn="just"/>
            <a:r>
              <a:rPr lang="tr-TR" dirty="0"/>
              <a:t>Kayıt işlemi için yurt dışında düzenlenmiş iş </a:t>
            </a:r>
            <a:r>
              <a:rPr lang="tr-TR" dirty="0" smtClean="0"/>
              <a:t>deneyim belgesinin </a:t>
            </a:r>
            <a:r>
              <a:rPr lang="tr-TR" dirty="0"/>
              <a:t>bu Yönetmeliğin 31 inci maddesine uygun olarak sunulması; noter onaylı dayanak sözleşmenin, kabul tutanaklarının ve Kurum tarafından istenecek diğer bilgi ve belgelerin ise Kurum tarafından belirlenecek usule uygun olarak başvuruya eklenmesi gerekir. </a:t>
            </a:r>
          </a:p>
          <a:p>
            <a:pPr algn="just"/>
            <a:r>
              <a:rPr lang="tr-TR" dirty="0"/>
              <a:t>Herhangi bir belgenin bu fıkra kapsamında kaydedilmiş olması belge konusu işin yapıldığına ve belgedeki bilgilerin doğruluğuna karine teşkil etmez. </a:t>
            </a:r>
          </a:p>
          <a:p>
            <a:pPr algn="just"/>
            <a:r>
              <a:rPr lang="tr-TR" dirty="0"/>
              <a:t>Bu kayıt işlemi ihale komisyonlarının inceleme, değerlendirme ve sorgulamaya ilişkin yetki ve sorumluluklarını ortadan kaldırmaz. </a:t>
            </a:r>
          </a:p>
          <a:p>
            <a:endParaRPr lang="tr-TR" dirty="0"/>
          </a:p>
          <a:p>
            <a:endParaRPr lang="tr-TR" dirty="0"/>
          </a:p>
        </p:txBody>
      </p:sp>
      <p:sp>
        <p:nvSpPr>
          <p:cNvPr id="4" name="Slayt Numarası Yer Tutucusu 3"/>
          <p:cNvSpPr>
            <a:spLocks noGrp="1"/>
          </p:cNvSpPr>
          <p:nvPr>
            <p:ph type="sldNum" sz="quarter" idx="12"/>
          </p:nvPr>
        </p:nvSpPr>
        <p:spPr/>
        <p:txBody>
          <a:bodyPr/>
          <a:lstStyle/>
          <a:p>
            <a:pPr>
              <a:defRPr/>
            </a:pPr>
            <a:fld id="{1DCBF677-B544-4EB2-8A84-AF16F49CF9E7}" type="slidenum">
              <a:rPr lang="en-US" smtClean="0">
                <a:solidFill>
                  <a:srgbClr val="04617B">
                    <a:shade val="90000"/>
                  </a:srgbClr>
                </a:solidFill>
              </a:rPr>
              <a:pPr>
                <a:defRPr/>
              </a:pPr>
              <a:t>67</a:t>
            </a:fld>
            <a:endParaRPr lang="en-US" dirty="0">
              <a:solidFill>
                <a:srgbClr val="04617B">
                  <a:shade val="90000"/>
                </a:srgbClr>
              </a:solidFill>
            </a:endParaRPr>
          </a:p>
        </p:txBody>
      </p:sp>
    </p:spTree>
    <p:extLst>
      <p:ext uri="{BB962C8B-B14F-4D97-AF65-F5344CB8AC3E}">
        <p14:creationId xmlns:p14="http://schemas.microsoft.com/office/powerpoint/2010/main" val="5575928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Başlık"/>
          <p:cNvSpPr>
            <a:spLocks noGrp="1"/>
          </p:cNvSpPr>
          <p:nvPr>
            <p:ph type="title"/>
          </p:nvPr>
        </p:nvSpPr>
        <p:spPr>
          <a:xfrm>
            <a:off x="1285875" y="357188"/>
            <a:ext cx="7158038" cy="1143000"/>
          </a:xfrm>
        </p:spPr>
        <p:txBody>
          <a:bodyPr>
            <a:normAutofit fontScale="90000"/>
          </a:bodyPr>
          <a:lstStyle/>
          <a:p>
            <a:pPr algn="ctr" eaLnBrk="1" fontAlgn="auto" hangingPunct="1">
              <a:spcAft>
                <a:spcPts val="0"/>
              </a:spcAft>
              <a:defRPr/>
            </a:pPr>
            <a:r>
              <a:rPr lang="tr-TR" sz="3100" b="1" dirty="0" smtClean="0">
                <a:solidFill>
                  <a:srgbClr val="0070C0"/>
                </a:solidFill>
                <a:latin typeface="Arial Black" pitchFamily="34" charset="0"/>
              </a:rPr>
              <a:t>Ortak Girişim (İş Ortaklığı)</a:t>
            </a:r>
            <a:br>
              <a:rPr lang="tr-TR" sz="3100" b="1" dirty="0" smtClean="0">
                <a:solidFill>
                  <a:srgbClr val="0070C0"/>
                </a:solidFill>
                <a:latin typeface="Arial Black" pitchFamily="34" charset="0"/>
              </a:rPr>
            </a:br>
            <a:r>
              <a:rPr lang="tr-TR" sz="4000" b="1" dirty="0" smtClean="0">
                <a:solidFill>
                  <a:srgbClr val="0070C0"/>
                </a:solidFill>
                <a:latin typeface="Arial Black" pitchFamily="34" charset="0"/>
              </a:rPr>
              <a:t> </a:t>
            </a:r>
            <a:r>
              <a:rPr lang="tr-TR" sz="2200" b="1" dirty="0" smtClean="0">
                <a:solidFill>
                  <a:srgbClr val="0070C0"/>
                </a:solidFill>
                <a:latin typeface="Arial Black" pitchFamily="34" charset="0"/>
              </a:rPr>
              <a:t>Yapım  32.md; Hizmet 32.md; Mal 30.md</a:t>
            </a:r>
          </a:p>
        </p:txBody>
      </p:sp>
      <p:sp>
        <p:nvSpPr>
          <p:cNvPr id="74755" name="2 İçerik Yer Tutucusu"/>
          <p:cNvSpPr>
            <a:spLocks noGrp="1"/>
          </p:cNvSpPr>
          <p:nvPr>
            <p:ph idx="1"/>
          </p:nvPr>
        </p:nvSpPr>
        <p:spPr>
          <a:xfrm>
            <a:off x="1214438" y="1447800"/>
            <a:ext cx="7720012" cy="5053013"/>
          </a:xfrm>
        </p:spPr>
        <p:txBody>
          <a:bodyPr/>
          <a:lstStyle/>
          <a:p>
            <a:pPr algn="just" eaLnBrk="1" hangingPunct="1">
              <a:buFont typeface="Wingdings" pitchFamily="2" charset="2"/>
              <a:buChar char="Ø"/>
            </a:pPr>
            <a:r>
              <a:rPr lang="tr-TR" sz="3000" dirty="0" smtClean="0"/>
              <a:t>Ortak girişimler iş ortaklığı ile konsorsiyumdan oluşur.</a:t>
            </a:r>
          </a:p>
          <a:p>
            <a:pPr algn="just" eaLnBrk="1" hangingPunct="1">
              <a:buFont typeface="Wingdings" pitchFamily="2" charset="2"/>
              <a:buChar char="Ø"/>
            </a:pPr>
            <a:r>
              <a:rPr lang="tr-TR" sz="3000" b="1" u="sng" dirty="0" smtClean="0"/>
              <a:t>İş ortaklıkları </a:t>
            </a:r>
            <a:r>
              <a:rPr lang="tr-TR" sz="3000" dirty="0" smtClean="0"/>
              <a:t>her türlü ihaleye katılabilir.</a:t>
            </a:r>
          </a:p>
          <a:p>
            <a:pPr algn="just" eaLnBrk="1" hangingPunct="1">
              <a:buFont typeface="Wingdings" pitchFamily="2" charset="2"/>
              <a:buChar char="Ø"/>
            </a:pPr>
            <a:r>
              <a:rPr lang="tr-TR" sz="3000" dirty="0" smtClean="0"/>
              <a:t>Ortaklar hak ve sorumluluklarıyla </a:t>
            </a:r>
            <a:r>
              <a:rPr lang="tr-TR" sz="3000" b="1" u="sng" dirty="0" smtClean="0"/>
              <a:t>işin tümünü birlikte yapm</a:t>
            </a:r>
            <a:r>
              <a:rPr lang="tr-TR" sz="3000" b="1" dirty="0" smtClean="0"/>
              <a:t>ak</a:t>
            </a:r>
            <a:r>
              <a:rPr lang="tr-TR" sz="3000" dirty="0" smtClean="0"/>
              <a:t> üzere ortaklık yapar.</a:t>
            </a:r>
          </a:p>
          <a:p>
            <a:pPr algn="just" eaLnBrk="1" hangingPunct="1">
              <a:buFont typeface="Wingdings" pitchFamily="2" charset="2"/>
              <a:buChar char="Ø"/>
            </a:pPr>
            <a:r>
              <a:rPr lang="tr-TR" sz="3000" dirty="0" smtClean="0"/>
              <a:t>İş ortaklığı, pilot ortağın da belirlendiği</a:t>
            </a:r>
            <a:r>
              <a:rPr lang="tr-TR" sz="3000" b="1" dirty="0" smtClean="0"/>
              <a:t> </a:t>
            </a:r>
            <a:r>
              <a:rPr lang="tr-TR" sz="3000" b="1" u="sng" dirty="0" smtClean="0"/>
              <a:t>“İş Ortaklığı Beyannamesini” teklifle birlikte vermek zorundadır.</a:t>
            </a:r>
          </a:p>
          <a:p>
            <a:pPr lvl="4" algn="just" eaLnBrk="1" hangingPunct="1"/>
            <a:endParaRPr lang="tr-TR" sz="3000" b="1" u="sng" dirty="0" smtClean="0"/>
          </a:p>
          <a:p>
            <a:pPr algn="just" eaLnBrk="1" hangingPunct="1"/>
            <a:endParaRPr lang="tr-TR" sz="3000" dirty="0" smtClean="0"/>
          </a:p>
          <a:p>
            <a:pPr algn="just" eaLnBrk="1" hangingPunct="1"/>
            <a:endParaRPr lang="tr-TR" sz="3000" dirty="0"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Başlık"/>
          <p:cNvSpPr>
            <a:spLocks noGrp="1"/>
          </p:cNvSpPr>
          <p:nvPr>
            <p:ph type="title"/>
          </p:nvPr>
        </p:nvSpPr>
        <p:spPr>
          <a:xfrm>
            <a:off x="1143000" y="285750"/>
            <a:ext cx="7786688" cy="1071563"/>
          </a:xfrm>
        </p:spPr>
        <p:txBody>
          <a:bodyPr>
            <a:normAutofit fontScale="90000"/>
          </a:bodyPr>
          <a:lstStyle/>
          <a:p>
            <a:pPr algn="ctr" eaLnBrk="1" fontAlgn="auto" hangingPunct="1">
              <a:spcAft>
                <a:spcPts val="0"/>
              </a:spcAft>
              <a:defRPr/>
            </a:pPr>
            <a:r>
              <a:rPr lang="tr-TR" sz="4000" b="1" dirty="0" smtClean="0">
                <a:solidFill>
                  <a:srgbClr val="0070C0"/>
                </a:solidFill>
                <a:latin typeface="Arial Black" pitchFamily="34" charset="0"/>
              </a:rPr>
              <a:t/>
            </a:r>
            <a:br>
              <a:rPr lang="tr-TR" sz="4000" b="1" dirty="0" smtClean="0">
                <a:solidFill>
                  <a:srgbClr val="0070C0"/>
                </a:solidFill>
                <a:latin typeface="Arial Black" pitchFamily="34" charset="0"/>
              </a:rPr>
            </a:br>
            <a:r>
              <a:rPr lang="tr-TR" sz="3100" b="1" dirty="0" smtClean="0">
                <a:solidFill>
                  <a:srgbClr val="0070C0"/>
                </a:solidFill>
                <a:latin typeface="Arial Black" pitchFamily="34" charset="0"/>
              </a:rPr>
              <a:t>Ortak Girişim (</a:t>
            </a:r>
            <a:r>
              <a:rPr lang="tr-TR" sz="3100" b="1" dirty="0">
                <a:solidFill>
                  <a:srgbClr val="0070C0"/>
                </a:solidFill>
                <a:latin typeface="Arial Black" pitchFamily="34" charset="0"/>
              </a:rPr>
              <a:t>İş Ortaklığı)</a:t>
            </a:r>
            <a:r>
              <a:rPr lang="tr-TR" sz="3100" b="1" dirty="0" smtClean="0">
                <a:solidFill>
                  <a:srgbClr val="0070C0"/>
                </a:solidFill>
                <a:latin typeface="Arial Black" pitchFamily="34" charset="0"/>
              </a:rPr>
              <a:t/>
            </a:r>
            <a:br>
              <a:rPr lang="tr-TR" sz="3100" b="1" dirty="0" smtClean="0">
                <a:solidFill>
                  <a:srgbClr val="0070C0"/>
                </a:solidFill>
                <a:latin typeface="Arial Black" pitchFamily="34" charset="0"/>
              </a:rPr>
            </a:br>
            <a:r>
              <a:rPr lang="tr-TR" sz="2200" b="1" dirty="0" smtClean="0">
                <a:solidFill>
                  <a:srgbClr val="0070C0"/>
                </a:solidFill>
                <a:latin typeface="Arial Black" pitchFamily="34" charset="0"/>
              </a:rPr>
              <a:t>Yapım  32.md; Hizmet 32.md; Mal 30.md</a:t>
            </a:r>
            <a:r>
              <a:rPr lang="tr-TR" sz="4000" b="1" dirty="0" smtClean="0">
                <a:solidFill>
                  <a:srgbClr val="0070C0"/>
                </a:solidFill>
                <a:latin typeface="Arial Black" pitchFamily="34" charset="0"/>
              </a:rPr>
              <a:t/>
            </a:r>
            <a:br>
              <a:rPr lang="tr-TR" sz="4000" b="1" dirty="0" smtClean="0">
                <a:solidFill>
                  <a:srgbClr val="0070C0"/>
                </a:solidFill>
                <a:latin typeface="Arial Black" pitchFamily="34" charset="0"/>
              </a:rPr>
            </a:br>
            <a:endParaRPr lang="tr-TR" sz="4000" b="1" dirty="0" smtClean="0">
              <a:solidFill>
                <a:srgbClr val="0070C0"/>
              </a:solidFill>
              <a:latin typeface="Arial Black" pitchFamily="34" charset="0"/>
            </a:endParaRPr>
          </a:p>
        </p:txBody>
      </p:sp>
      <p:sp>
        <p:nvSpPr>
          <p:cNvPr id="75779" name="2 İçerik Yer Tutucusu"/>
          <p:cNvSpPr>
            <a:spLocks noGrp="1"/>
          </p:cNvSpPr>
          <p:nvPr>
            <p:ph idx="1"/>
          </p:nvPr>
        </p:nvSpPr>
        <p:spPr>
          <a:xfrm>
            <a:off x="1214438" y="1285875"/>
            <a:ext cx="7643812" cy="5357813"/>
          </a:xfrm>
        </p:spPr>
        <p:txBody>
          <a:bodyPr/>
          <a:lstStyle/>
          <a:p>
            <a:pPr algn="just" eaLnBrk="1" hangingPunct="1">
              <a:buFont typeface="Wingdings" pitchFamily="2" charset="2"/>
              <a:buChar char="Ø"/>
            </a:pPr>
            <a:r>
              <a:rPr lang="tr-TR" sz="2600" dirty="0" smtClean="0"/>
              <a:t>İş ortaklığında </a:t>
            </a:r>
            <a:r>
              <a:rPr lang="tr-TR" sz="2600" b="1" u="sng" dirty="0" smtClean="0"/>
              <a:t>en çok hisseye sahip ortak, </a:t>
            </a:r>
            <a:r>
              <a:rPr lang="tr-TR" sz="2600" dirty="0" smtClean="0"/>
              <a:t>pilot ortak olarak gösterilir.</a:t>
            </a:r>
          </a:p>
          <a:p>
            <a:pPr algn="just" eaLnBrk="1" hangingPunct="1">
              <a:buFont typeface="Wingdings 2" pitchFamily="18" charset="2"/>
              <a:buNone/>
            </a:pPr>
            <a:endParaRPr lang="tr-TR" sz="2600" dirty="0" smtClean="0"/>
          </a:p>
          <a:p>
            <a:pPr algn="just" eaLnBrk="1" hangingPunct="1">
              <a:buFont typeface="Wingdings" pitchFamily="2" charset="2"/>
              <a:buChar char="Ø"/>
            </a:pPr>
            <a:r>
              <a:rPr lang="tr-TR" sz="2600" dirty="0" smtClean="0"/>
              <a:t>Bütün ortakların hisse oranları </a:t>
            </a:r>
            <a:r>
              <a:rPr lang="tr-TR" sz="2600" b="1" u="sng" dirty="0" smtClean="0"/>
              <a:t>eşit ise </a:t>
            </a:r>
            <a:r>
              <a:rPr lang="tr-TR" sz="2600" dirty="0" smtClean="0"/>
              <a:t>veya diğer ortaklara göre daha fazla hisse oranına sahip ve hisseleri birbirine eşit olan ortaklar var ise </a:t>
            </a:r>
            <a:r>
              <a:rPr lang="tr-TR" sz="2600" b="1" u="sng" dirty="0" smtClean="0"/>
              <a:t>bu ortaklardan biri pilot ortak olarak belirlenecektir.</a:t>
            </a:r>
          </a:p>
          <a:p>
            <a:pPr algn="just" eaLnBrk="1" hangingPunct="1">
              <a:buFont typeface="Wingdings" pitchFamily="2" charset="2"/>
              <a:buChar char="Ø"/>
            </a:pPr>
            <a:endParaRPr lang="tr-TR" sz="2600" b="1" u="sng" dirty="0" smtClean="0"/>
          </a:p>
          <a:p>
            <a:pPr algn="just" eaLnBrk="1" hangingPunct="1">
              <a:buFont typeface="Wingdings" pitchFamily="2" charset="2"/>
              <a:buChar char="Ø"/>
            </a:pPr>
            <a:r>
              <a:rPr lang="tr-TR" sz="2600" b="1" u="sng" dirty="0" smtClean="0"/>
              <a:t>Örneğin; </a:t>
            </a:r>
            <a:r>
              <a:rPr lang="tr-TR" sz="2600" dirty="0" smtClean="0"/>
              <a:t>a) %40, b) %40, c)%20 hisseye sahip bir iş ortaklığında  (a) veya (b) den birisi pilot ortak olarak belirlenmelidir.</a:t>
            </a:r>
          </a:p>
          <a:p>
            <a:pPr algn="just" eaLnBrk="1" hangingPunct="1"/>
            <a:endParaRPr lang="tr-TR" sz="2600" dirty="0" smtClean="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Başlık"/>
          <p:cNvSpPr>
            <a:spLocks noGrp="1"/>
          </p:cNvSpPr>
          <p:nvPr>
            <p:ph type="title"/>
          </p:nvPr>
        </p:nvSpPr>
        <p:spPr>
          <a:xfrm>
            <a:off x="1143000" y="285750"/>
            <a:ext cx="7786688" cy="1071563"/>
          </a:xfrm>
        </p:spPr>
        <p:txBody>
          <a:bodyPr>
            <a:normAutofit fontScale="90000"/>
          </a:bodyPr>
          <a:lstStyle/>
          <a:p>
            <a:pPr algn="ctr" eaLnBrk="1" fontAlgn="auto" hangingPunct="1">
              <a:spcAft>
                <a:spcPts val="0"/>
              </a:spcAft>
              <a:defRPr/>
            </a:pPr>
            <a:r>
              <a:rPr lang="tr-TR" sz="4000" b="1" dirty="0" smtClean="0">
                <a:solidFill>
                  <a:srgbClr val="0070C0"/>
                </a:solidFill>
                <a:latin typeface="Arial Black" pitchFamily="34" charset="0"/>
              </a:rPr>
              <a:t/>
            </a:r>
            <a:br>
              <a:rPr lang="tr-TR" sz="4000" b="1" dirty="0" smtClean="0">
                <a:solidFill>
                  <a:srgbClr val="0070C0"/>
                </a:solidFill>
                <a:latin typeface="Arial Black" pitchFamily="34" charset="0"/>
              </a:rPr>
            </a:br>
            <a:r>
              <a:rPr lang="tr-TR" sz="3100" b="1" dirty="0" smtClean="0">
                <a:solidFill>
                  <a:srgbClr val="0070C0"/>
                </a:solidFill>
                <a:latin typeface="Arial Black" pitchFamily="34" charset="0"/>
              </a:rPr>
              <a:t>Ortak Girişim (</a:t>
            </a:r>
            <a:r>
              <a:rPr lang="tr-TR" sz="3100" b="1" dirty="0">
                <a:solidFill>
                  <a:srgbClr val="0070C0"/>
                </a:solidFill>
                <a:latin typeface="Arial Black" pitchFamily="34" charset="0"/>
              </a:rPr>
              <a:t>İş Ortaklığı)</a:t>
            </a:r>
            <a:r>
              <a:rPr lang="tr-TR" sz="3100" b="1" dirty="0" smtClean="0">
                <a:solidFill>
                  <a:srgbClr val="0070C0"/>
                </a:solidFill>
                <a:latin typeface="Arial Black" pitchFamily="34" charset="0"/>
              </a:rPr>
              <a:t/>
            </a:r>
            <a:br>
              <a:rPr lang="tr-TR" sz="3100" b="1" dirty="0" smtClean="0">
                <a:solidFill>
                  <a:srgbClr val="0070C0"/>
                </a:solidFill>
                <a:latin typeface="Arial Black" pitchFamily="34" charset="0"/>
              </a:rPr>
            </a:br>
            <a:r>
              <a:rPr lang="tr-TR" sz="2200" b="1" dirty="0" smtClean="0">
                <a:solidFill>
                  <a:srgbClr val="0070C0"/>
                </a:solidFill>
                <a:latin typeface="Arial Black" pitchFamily="34" charset="0"/>
              </a:rPr>
              <a:t>Yapım  32.md; Hizmet 32.md; Mal 30.md</a:t>
            </a:r>
            <a:r>
              <a:rPr lang="tr-TR" sz="4000" b="1" dirty="0" smtClean="0">
                <a:solidFill>
                  <a:srgbClr val="0070C0"/>
                </a:solidFill>
                <a:latin typeface="Arial Black" pitchFamily="34" charset="0"/>
              </a:rPr>
              <a:t/>
            </a:r>
            <a:br>
              <a:rPr lang="tr-TR" sz="4000" b="1" dirty="0" smtClean="0">
                <a:solidFill>
                  <a:srgbClr val="0070C0"/>
                </a:solidFill>
                <a:latin typeface="Arial Black" pitchFamily="34" charset="0"/>
              </a:rPr>
            </a:br>
            <a:endParaRPr lang="tr-TR" sz="4000" b="1" dirty="0" smtClean="0">
              <a:solidFill>
                <a:srgbClr val="0070C0"/>
              </a:solidFill>
              <a:latin typeface="Arial Black" pitchFamily="34" charset="0"/>
            </a:endParaRPr>
          </a:p>
        </p:txBody>
      </p:sp>
      <p:sp>
        <p:nvSpPr>
          <p:cNvPr id="48131" name="2 İçerik Yer Tutucusu"/>
          <p:cNvSpPr>
            <a:spLocks noGrp="1"/>
          </p:cNvSpPr>
          <p:nvPr>
            <p:ph idx="1"/>
          </p:nvPr>
        </p:nvSpPr>
        <p:spPr>
          <a:xfrm>
            <a:off x="1214438" y="1285875"/>
            <a:ext cx="7643812" cy="5357813"/>
          </a:xfrm>
        </p:spPr>
        <p:txBody>
          <a:bodyPr>
            <a:normAutofit fontScale="92500"/>
          </a:bodyPr>
          <a:lstStyle/>
          <a:p>
            <a:pPr marL="365760" indent="-283464" algn="just" eaLnBrk="1" fontAlgn="auto" hangingPunct="1">
              <a:spcAft>
                <a:spcPts val="0"/>
              </a:spcAft>
              <a:buFont typeface="Wingdings" pitchFamily="2" charset="2"/>
              <a:buChar char="Ø"/>
              <a:defRPr/>
            </a:pPr>
            <a:r>
              <a:rPr lang="tr-TR" sz="3000" dirty="0" smtClean="0"/>
              <a:t>Ortakların hisse oranları ile pilot ortak </a:t>
            </a:r>
            <a:r>
              <a:rPr lang="tr-TR" sz="3000" b="1" u="sng" dirty="0" smtClean="0"/>
              <a:t>iş ortaklığı beyannamesinde</a:t>
            </a:r>
            <a:r>
              <a:rPr lang="tr-TR" sz="3000" b="1" dirty="0" smtClean="0"/>
              <a:t> </a:t>
            </a:r>
            <a:r>
              <a:rPr lang="tr-TR" sz="3000" dirty="0" smtClean="0"/>
              <a:t>gösterilecektir.</a:t>
            </a:r>
          </a:p>
          <a:p>
            <a:pPr marL="365760" indent="-283464" algn="just" eaLnBrk="1" fontAlgn="auto" hangingPunct="1">
              <a:spcAft>
                <a:spcPts val="0"/>
              </a:spcAft>
              <a:buFont typeface="Wingdings" pitchFamily="2" charset="2"/>
              <a:buChar char="Ø"/>
              <a:defRPr/>
            </a:pPr>
            <a:endParaRPr lang="tr-TR" sz="3000" dirty="0" smtClean="0"/>
          </a:p>
          <a:p>
            <a:pPr marL="365760" indent="-283464" algn="just" eaLnBrk="1" fontAlgn="auto" hangingPunct="1">
              <a:spcAft>
                <a:spcPts val="0"/>
              </a:spcAft>
              <a:buFont typeface="Wingdings" pitchFamily="2" charset="2"/>
              <a:buChar char="Ø"/>
              <a:defRPr/>
            </a:pPr>
            <a:r>
              <a:rPr lang="tr-TR" sz="3000" dirty="0" smtClean="0"/>
              <a:t>İhale iş ortaklığında kalırsa sözleşmenin imzalanmasından önce </a:t>
            </a:r>
            <a:r>
              <a:rPr lang="tr-TR" sz="3000" b="1" u="sng" dirty="0" smtClean="0"/>
              <a:t>noter onaylı ortaklık sözleşmesinin</a:t>
            </a:r>
            <a:r>
              <a:rPr lang="tr-TR" sz="3000" dirty="0" smtClean="0"/>
              <a:t> idareye verilmesi zorunludur. </a:t>
            </a:r>
          </a:p>
          <a:p>
            <a:pPr marL="365760" indent="-283464" algn="just" eaLnBrk="1" fontAlgn="auto" hangingPunct="1">
              <a:spcAft>
                <a:spcPts val="0"/>
              </a:spcAft>
              <a:buFont typeface="Wingdings" pitchFamily="2" charset="2"/>
              <a:buChar char="Ø"/>
              <a:defRPr/>
            </a:pPr>
            <a:endParaRPr lang="tr-TR" sz="3000" dirty="0" smtClean="0"/>
          </a:p>
          <a:p>
            <a:pPr marL="365760" indent="-283464" algn="just" eaLnBrk="1" fontAlgn="auto" hangingPunct="1">
              <a:spcAft>
                <a:spcPts val="0"/>
              </a:spcAft>
              <a:buFont typeface="Wingdings" pitchFamily="2" charset="2"/>
              <a:buChar char="Ø"/>
              <a:defRPr/>
            </a:pPr>
            <a:r>
              <a:rPr lang="tr-TR" sz="3000" dirty="0" smtClean="0"/>
              <a:t>Sözleşmede ortakların hisse oranları ve pilot ortak ile diğer ortakların işin yerine getirilmesinde </a:t>
            </a:r>
            <a:r>
              <a:rPr lang="tr-TR" sz="3000" b="1" u="sng" dirty="0" smtClean="0"/>
              <a:t>müştereken ve </a:t>
            </a:r>
            <a:r>
              <a:rPr lang="tr-TR" sz="3000" b="1" u="sng" dirty="0" err="1" smtClean="0"/>
              <a:t>müteselsilen</a:t>
            </a:r>
            <a:r>
              <a:rPr lang="tr-TR" sz="3000" b="1" u="sng" dirty="0" smtClean="0"/>
              <a:t> sorumlu oldukları açıkça belirtilir.</a:t>
            </a:r>
          </a:p>
          <a:p>
            <a:pPr marL="365760" indent="-283464" algn="just" eaLnBrk="1" fontAlgn="auto" hangingPunct="1">
              <a:spcAft>
                <a:spcPts val="0"/>
              </a:spcAft>
              <a:buFont typeface="Wingdings 2"/>
              <a:buChar char=""/>
              <a:defRPr/>
            </a:pPr>
            <a:endParaRPr lang="tr-TR" sz="3000" dirty="0" smtClean="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Başlık"/>
          <p:cNvSpPr>
            <a:spLocks noGrp="1"/>
          </p:cNvSpPr>
          <p:nvPr>
            <p:ph type="title"/>
          </p:nvPr>
        </p:nvSpPr>
        <p:spPr>
          <a:xfrm>
            <a:off x="1214438" y="357188"/>
            <a:ext cx="7515225" cy="1143000"/>
          </a:xfrm>
        </p:spPr>
        <p:txBody>
          <a:bodyPr/>
          <a:lstStyle/>
          <a:p>
            <a:pPr algn="ctr" eaLnBrk="1" fontAlgn="auto" hangingPunct="1">
              <a:spcAft>
                <a:spcPts val="0"/>
              </a:spcAft>
              <a:defRPr/>
            </a:pPr>
            <a:r>
              <a:rPr lang="tr-TR" sz="2800" b="1" dirty="0" smtClean="0">
                <a:solidFill>
                  <a:srgbClr val="0070C0"/>
                </a:solidFill>
                <a:latin typeface="Arial Black" pitchFamily="34" charset="0"/>
              </a:rPr>
              <a:t>Ortak Girişimler (Konsorsiyum)</a:t>
            </a:r>
            <a:br>
              <a:rPr lang="tr-TR" sz="2800" b="1" dirty="0" smtClean="0">
                <a:solidFill>
                  <a:srgbClr val="0070C0"/>
                </a:solidFill>
                <a:latin typeface="Arial Black" pitchFamily="34" charset="0"/>
              </a:rPr>
            </a:br>
            <a:r>
              <a:rPr lang="tr-TR" sz="2000" b="1" dirty="0" smtClean="0">
                <a:solidFill>
                  <a:srgbClr val="0070C0"/>
                </a:solidFill>
                <a:latin typeface="Arial Black" pitchFamily="34" charset="0"/>
              </a:rPr>
              <a:t> Yapım  33.md; Hizmet 33.md; Mal 31.md</a:t>
            </a:r>
          </a:p>
        </p:txBody>
      </p:sp>
      <p:sp>
        <p:nvSpPr>
          <p:cNvPr id="77827" name="2 İçerik Yer Tutucusu"/>
          <p:cNvSpPr>
            <a:spLocks noGrp="1"/>
          </p:cNvSpPr>
          <p:nvPr>
            <p:ph idx="1"/>
          </p:nvPr>
        </p:nvSpPr>
        <p:spPr>
          <a:xfrm>
            <a:off x="1071563" y="1428750"/>
            <a:ext cx="7472362" cy="5143500"/>
          </a:xfrm>
        </p:spPr>
        <p:txBody>
          <a:bodyPr/>
          <a:lstStyle/>
          <a:p>
            <a:pPr algn="just" eaLnBrk="1" hangingPunct="1">
              <a:buFont typeface="Wingdings" pitchFamily="2" charset="2"/>
              <a:buChar char="Ø"/>
            </a:pPr>
            <a:r>
              <a:rPr lang="tr-TR" sz="2800" dirty="0" smtClean="0"/>
              <a:t> İş </a:t>
            </a:r>
            <a:r>
              <a:rPr lang="tr-TR" sz="2800" b="1" u="sng" dirty="0" smtClean="0"/>
              <a:t>farklı uzmanlıklar</a:t>
            </a:r>
            <a:r>
              <a:rPr lang="tr-TR" sz="2800" dirty="0" smtClean="0"/>
              <a:t> gerektiriyor ise </a:t>
            </a:r>
            <a:r>
              <a:rPr lang="tr-TR" sz="2800" b="1" u="sng" dirty="0" smtClean="0"/>
              <a:t>konsorsiyumların</a:t>
            </a:r>
            <a:r>
              <a:rPr lang="tr-TR" sz="2800" dirty="0" smtClean="0"/>
              <a:t> ihaleye katılması öngörülebilir.</a:t>
            </a:r>
            <a:endParaRPr lang="tr-TR" sz="2800" dirty="0" smtClean="0">
              <a:latin typeface="Arial" charset="0"/>
            </a:endParaRPr>
          </a:p>
          <a:p>
            <a:pPr marL="1600200" lvl="3" indent="-228600" algn="just" eaLnBrk="1" hangingPunct="1">
              <a:buFont typeface="Wingdings" pitchFamily="2" charset="2"/>
              <a:buChar char="Ø"/>
            </a:pPr>
            <a:endParaRPr lang="tr-TR" sz="1800" dirty="0" smtClean="0">
              <a:latin typeface="Arial" charset="0"/>
            </a:endParaRPr>
          </a:p>
          <a:p>
            <a:pPr algn="just" eaLnBrk="1" hangingPunct="1">
              <a:buFont typeface="Wingdings" pitchFamily="2" charset="2"/>
              <a:buChar char="Ø"/>
            </a:pPr>
            <a:r>
              <a:rPr lang="tr-TR" sz="2800" dirty="0" smtClean="0"/>
              <a:t>Bu durumda işin </a:t>
            </a:r>
            <a:r>
              <a:rPr lang="tr-TR" sz="2800" b="1" u="sng" dirty="0" smtClean="0"/>
              <a:t>uzmanlık gerektiren kısımlarının </a:t>
            </a:r>
            <a:r>
              <a:rPr lang="tr-TR" sz="2800" dirty="0" smtClean="0"/>
              <a:t>ilan ve dokümanda belirtilmesi zorunludur.</a:t>
            </a:r>
            <a:endParaRPr lang="tr-TR" sz="2800" dirty="0" smtClean="0">
              <a:latin typeface="Arial" charset="0"/>
            </a:endParaRPr>
          </a:p>
          <a:p>
            <a:pPr marL="1600200" lvl="3" indent="-228600" algn="just" eaLnBrk="1" hangingPunct="1">
              <a:buFont typeface="Wingdings" pitchFamily="2" charset="2"/>
              <a:buChar char="Ø"/>
            </a:pPr>
            <a:endParaRPr lang="tr-TR" sz="1800" dirty="0" smtClean="0">
              <a:latin typeface="Arial" charset="0"/>
            </a:endParaRPr>
          </a:p>
          <a:p>
            <a:pPr algn="just" eaLnBrk="1" hangingPunct="1">
              <a:buFont typeface="Wingdings" pitchFamily="2" charset="2"/>
              <a:buChar char="Ø"/>
            </a:pPr>
            <a:r>
              <a:rPr lang="tr-TR" sz="2800" b="1" u="sng" dirty="0" smtClean="0"/>
              <a:t>Konsorsiyumlar</a:t>
            </a:r>
            <a:r>
              <a:rPr lang="tr-TR" sz="2800" dirty="0" smtClean="0"/>
              <a:t> tarafından yeterlik belgelerinin nasıl sunulacağı idari şartnamede veya ön yeterlik şartnamesinde ayrıca belirtilir. </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Başlık"/>
          <p:cNvSpPr>
            <a:spLocks noGrp="1"/>
          </p:cNvSpPr>
          <p:nvPr>
            <p:ph type="title" idx="4294967295"/>
          </p:nvPr>
        </p:nvSpPr>
        <p:spPr>
          <a:xfrm>
            <a:off x="1214438" y="357188"/>
            <a:ext cx="7515225" cy="1143000"/>
          </a:xfrm>
        </p:spPr>
        <p:txBody>
          <a:bodyPr/>
          <a:lstStyle/>
          <a:p>
            <a:pPr algn="ctr" eaLnBrk="1" fontAlgn="auto" hangingPunct="1">
              <a:spcAft>
                <a:spcPts val="0"/>
              </a:spcAft>
              <a:defRPr/>
            </a:pPr>
            <a:r>
              <a:rPr lang="tr-TR" sz="2800" b="1" dirty="0" smtClean="0">
                <a:solidFill>
                  <a:srgbClr val="0070C0"/>
                </a:solidFill>
                <a:latin typeface="Arial Black" pitchFamily="34" charset="0"/>
              </a:rPr>
              <a:t>Ortak Girişimler (Konsorsiyum)</a:t>
            </a:r>
            <a:br>
              <a:rPr lang="tr-TR" sz="2800" b="1" dirty="0" smtClean="0">
                <a:solidFill>
                  <a:srgbClr val="0070C0"/>
                </a:solidFill>
                <a:latin typeface="Arial Black" pitchFamily="34" charset="0"/>
              </a:rPr>
            </a:br>
            <a:r>
              <a:rPr lang="tr-TR" sz="3800" b="1" dirty="0" smtClean="0">
                <a:solidFill>
                  <a:srgbClr val="0070C0"/>
                </a:solidFill>
                <a:latin typeface="Arial Black" pitchFamily="34" charset="0"/>
              </a:rPr>
              <a:t> </a:t>
            </a:r>
            <a:r>
              <a:rPr lang="tr-TR" sz="2200" b="1" dirty="0" smtClean="0">
                <a:solidFill>
                  <a:srgbClr val="0070C0"/>
                </a:solidFill>
                <a:latin typeface="Arial Black" pitchFamily="34" charset="0"/>
              </a:rPr>
              <a:t>Yapım  33.md; Hizmet 33.md; Mal 31.md</a:t>
            </a:r>
          </a:p>
        </p:txBody>
      </p:sp>
      <p:sp>
        <p:nvSpPr>
          <p:cNvPr id="78851" name="2 İçerik Yer Tutucusu"/>
          <p:cNvSpPr>
            <a:spLocks noGrp="1"/>
          </p:cNvSpPr>
          <p:nvPr>
            <p:ph idx="4294967295"/>
          </p:nvPr>
        </p:nvSpPr>
        <p:spPr>
          <a:xfrm>
            <a:off x="1071563" y="1428750"/>
            <a:ext cx="7472362" cy="5143500"/>
          </a:xfrm>
        </p:spPr>
        <p:txBody>
          <a:bodyPr/>
          <a:lstStyle/>
          <a:p>
            <a:pPr algn="just" eaLnBrk="1" hangingPunct="1"/>
            <a:endParaRPr lang="tr-TR" sz="3000" smtClean="0">
              <a:latin typeface="Arial" charset="0"/>
            </a:endParaRPr>
          </a:p>
          <a:p>
            <a:pPr algn="just" eaLnBrk="1" hangingPunct="1">
              <a:buFont typeface="Wingdings" pitchFamily="2" charset="2"/>
              <a:buChar char="Ø"/>
            </a:pPr>
            <a:r>
              <a:rPr lang="tr-TR" sz="3000" smtClean="0"/>
              <a:t>Konsorsiyumların katılabileceği ihalelerde konsorsiyum ortağı tarafından </a:t>
            </a:r>
            <a:r>
              <a:rPr lang="tr-TR" sz="3000" b="1" u="sng" smtClean="0"/>
              <a:t>birden fazla kısma teklif verilebilir.</a:t>
            </a:r>
            <a:endParaRPr lang="tr-TR" sz="3000" b="1" u="sng" smtClean="0">
              <a:latin typeface="Arial" charset="0"/>
            </a:endParaRPr>
          </a:p>
          <a:p>
            <a:pPr algn="just" eaLnBrk="1" hangingPunct="1"/>
            <a:endParaRPr lang="tr-TR" sz="3000" b="1" u="sng" smtClean="0">
              <a:latin typeface="Arial" charset="0"/>
            </a:endParaRPr>
          </a:p>
          <a:p>
            <a:pPr algn="just" eaLnBrk="1" hangingPunct="1">
              <a:buFont typeface="Wingdings" pitchFamily="2" charset="2"/>
              <a:buChar char="Ø"/>
            </a:pPr>
            <a:r>
              <a:rPr lang="tr-TR" sz="3000" smtClean="0"/>
              <a:t>Konsorsiyum koordinatör ortağın da belirlendiği “</a:t>
            </a:r>
            <a:r>
              <a:rPr lang="tr-TR" sz="3000" b="1" u="sng" smtClean="0"/>
              <a:t>Konsorsiyum Beyannamesini</a:t>
            </a:r>
            <a:r>
              <a:rPr lang="tr-TR" sz="3000" smtClean="0"/>
              <a:t>”  teklifle birlikte vermek zorundadır.</a:t>
            </a:r>
          </a:p>
          <a:p>
            <a:pPr algn="just" eaLnBrk="1" hangingPunct="1">
              <a:buFont typeface="Wingdings 2" pitchFamily="18" charset="2"/>
              <a:buNone/>
            </a:pPr>
            <a:endParaRPr lang="tr-TR" sz="3000" b="1" u="sng" smtClean="0">
              <a:solidFill>
                <a:srgbClr val="FF0000"/>
              </a:solidFill>
              <a:latin typeface="Arial" charset="0"/>
            </a:endParaRPr>
          </a:p>
          <a:p>
            <a:pPr algn="just" eaLnBrk="1" hangingPunct="1"/>
            <a:endParaRPr lang="tr-TR" sz="3000" b="1" u="sng" smtClean="0">
              <a:solidFill>
                <a:srgbClr val="FF0000"/>
              </a:solidFil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Başlık"/>
          <p:cNvSpPr>
            <a:spLocks noGrp="1"/>
          </p:cNvSpPr>
          <p:nvPr>
            <p:ph type="title"/>
          </p:nvPr>
        </p:nvSpPr>
        <p:spPr/>
        <p:txBody>
          <a:bodyPr/>
          <a:lstStyle/>
          <a:p>
            <a:pPr algn="ctr" eaLnBrk="1" fontAlgn="auto" hangingPunct="1">
              <a:spcAft>
                <a:spcPts val="0"/>
              </a:spcAft>
              <a:defRPr/>
            </a:pPr>
            <a:r>
              <a:rPr lang="tr-TR" sz="2800" b="1" dirty="0" smtClean="0">
                <a:solidFill>
                  <a:srgbClr val="0070C0"/>
                </a:solidFill>
                <a:latin typeface="Arial Black" pitchFamily="34" charset="0"/>
              </a:rPr>
              <a:t>Ortak Girişimler (Konsorsiyum)</a:t>
            </a:r>
            <a:r>
              <a:rPr lang="tr-TR" sz="3600" b="1" dirty="0" smtClean="0">
                <a:solidFill>
                  <a:srgbClr val="0070C0"/>
                </a:solidFill>
                <a:latin typeface="Arial Black" pitchFamily="34" charset="0"/>
              </a:rPr>
              <a:t/>
            </a:r>
            <a:br>
              <a:rPr lang="tr-TR" sz="3600" b="1" dirty="0" smtClean="0">
                <a:solidFill>
                  <a:srgbClr val="0070C0"/>
                </a:solidFill>
                <a:latin typeface="Arial Black" pitchFamily="34" charset="0"/>
              </a:rPr>
            </a:br>
            <a:r>
              <a:rPr lang="tr-TR" sz="2200" b="1" dirty="0" smtClean="0">
                <a:solidFill>
                  <a:srgbClr val="0070C0"/>
                </a:solidFill>
                <a:latin typeface="Arial Black" pitchFamily="34" charset="0"/>
              </a:rPr>
              <a:t>Yapım  33.md; Hizmet 33.md; Mal 31.md</a:t>
            </a:r>
            <a:endParaRPr lang="tr-TR" sz="2200" dirty="0" smtClean="0">
              <a:solidFill>
                <a:schemeClr val="tx2">
                  <a:satMod val="130000"/>
                </a:schemeClr>
              </a:solidFill>
            </a:endParaRPr>
          </a:p>
        </p:txBody>
      </p:sp>
      <p:sp>
        <p:nvSpPr>
          <p:cNvPr id="79875" name="2 İçerik Yer Tutucusu"/>
          <p:cNvSpPr>
            <a:spLocks noGrp="1"/>
          </p:cNvSpPr>
          <p:nvPr>
            <p:ph idx="1"/>
          </p:nvPr>
        </p:nvSpPr>
        <p:spPr>
          <a:xfrm>
            <a:off x="1214438" y="1600200"/>
            <a:ext cx="7472362" cy="4781550"/>
          </a:xfrm>
        </p:spPr>
        <p:txBody>
          <a:bodyPr/>
          <a:lstStyle/>
          <a:p>
            <a:pPr algn="just" eaLnBrk="1" hangingPunct="1">
              <a:lnSpc>
                <a:spcPct val="90000"/>
              </a:lnSpc>
              <a:buFont typeface="Wingdings" pitchFamily="2" charset="2"/>
              <a:buChar char="Ø"/>
            </a:pPr>
            <a:r>
              <a:rPr lang="tr-TR" sz="3000" smtClean="0"/>
              <a:t>İhale konsorsiyum üzerinde kalırsa sözleşme imzalanmadan önce noter onaylı </a:t>
            </a:r>
            <a:r>
              <a:rPr lang="tr-TR" sz="3000" b="1" u="sng" smtClean="0"/>
              <a:t>konsorsiyum sözleşmesinin </a:t>
            </a:r>
            <a:r>
              <a:rPr lang="tr-TR" sz="3000" smtClean="0"/>
              <a:t>idareye verilmesi zorunludur. </a:t>
            </a:r>
            <a:endParaRPr lang="tr-TR" sz="3000" smtClean="0">
              <a:latin typeface="Arial" charset="0"/>
            </a:endParaRPr>
          </a:p>
          <a:p>
            <a:pPr algn="just" eaLnBrk="1" hangingPunct="1">
              <a:lnSpc>
                <a:spcPct val="90000"/>
              </a:lnSpc>
              <a:buFont typeface="Wingdings" pitchFamily="2" charset="2"/>
              <a:buChar char="Ø"/>
            </a:pPr>
            <a:endParaRPr lang="tr-TR" sz="3000" smtClean="0">
              <a:latin typeface="Arial" charset="0"/>
            </a:endParaRPr>
          </a:p>
          <a:p>
            <a:pPr algn="just" eaLnBrk="1" hangingPunct="1">
              <a:lnSpc>
                <a:spcPct val="90000"/>
              </a:lnSpc>
              <a:buFont typeface="Wingdings" pitchFamily="2" charset="2"/>
              <a:buChar char="Ø"/>
            </a:pPr>
            <a:r>
              <a:rPr lang="tr-TR" sz="3000" smtClean="0"/>
              <a:t>Sözleşmede, konsorsiyumu oluşturan gerçek veya tüzel kişilerin </a:t>
            </a:r>
            <a:r>
              <a:rPr lang="tr-TR" sz="3000" b="1" u="sng" smtClean="0"/>
              <a:t>işin hangi kısmını taahhüt ettikleri</a:t>
            </a:r>
            <a:r>
              <a:rPr lang="tr-TR" sz="3000" smtClean="0"/>
              <a:t> ve işin yerine getirilmesinde, koordinatör ortak aracılığıyla aralarında koordinasyonu sağlayacakları belirtilir.</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04664"/>
            <a:ext cx="8572500"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07162" y="1700808"/>
            <a:ext cx="7193928"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83626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b="1" dirty="0" smtClean="0">
                <a:solidFill>
                  <a:srgbClr val="0070C0"/>
                </a:solidFill>
                <a:latin typeface="Arial Black" pitchFamily="34" charset="0"/>
              </a:rPr>
              <a:t>İhale Dışı Bırakılma Nedenleri</a:t>
            </a:r>
            <a:br>
              <a:rPr lang="tr-TR" sz="2800" b="1" dirty="0" smtClean="0">
                <a:solidFill>
                  <a:srgbClr val="0070C0"/>
                </a:solidFill>
                <a:latin typeface="Arial Black" pitchFamily="34" charset="0"/>
              </a:rPr>
            </a:br>
            <a:r>
              <a:rPr lang="tr-TR" sz="2000" b="1" dirty="0" smtClean="0">
                <a:solidFill>
                  <a:srgbClr val="0070C0"/>
                </a:solidFill>
                <a:latin typeface="Arial Black" pitchFamily="34" charset="0"/>
              </a:rPr>
              <a:t>Yapım  52.md; Hizmet 51.md; Mal 50.md;Kanun 10. md</a:t>
            </a:r>
            <a:endParaRPr lang="tr-TR" sz="2000" dirty="0"/>
          </a:p>
        </p:txBody>
      </p:sp>
      <p:sp>
        <p:nvSpPr>
          <p:cNvPr id="78851" name="2 İçerik Yer Tutucusu"/>
          <p:cNvSpPr>
            <a:spLocks noGrp="1"/>
          </p:cNvSpPr>
          <p:nvPr>
            <p:ph idx="1"/>
          </p:nvPr>
        </p:nvSpPr>
        <p:spPr>
          <a:xfrm>
            <a:off x="1214438" y="1447800"/>
            <a:ext cx="7720012" cy="4981575"/>
          </a:xfrm>
        </p:spPr>
        <p:txBody>
          <a:bodyPr/>
          <a:lstStyle/>
          <a:p>
            <a:pPr algn="just" eaLnBrk="1" hangingPunct="1">
              <a:buFont typeface="Wingdings 2" pitchFamily="18" charset="2"/>
              <a:buNone/>
              <a:defRPr/>
            </a:pPr>
            <a:r>
              <a:rPr lang="tr-TR" sz="2800" b="1" dirty="0" smtClean="0"/>
              <a:t>a)</a:t>
            </a:r>
            <a:r>
              <a:rPr lang="tr-TR" sz="2800" dirty="0" smtClean="0"/>
              <a:t> İflas eden, tasfiye halinde olan, işleri mahkeme tarafından yürütülen, konkordato ilan eden, işlerini askıya alanlar,</a:t>
            </a:r>
          </a:p>
          <a:p>
            <a:pPr algn="just" eaLnBrk="1" hangingPunct="1">
              <a:buFont typeface="Wingdings 2" pitchFamily="18" charset="2"/>
              <a:buNone/>
              <a:defRPr/>
            </a:pPr>
            <a:r>
              <a:rPr lang="tr-TR" sz="2800" b="1" dirty="0" smtClean="0"/>
              <a:t>b)</a:t>
            </a:r>
            <a:r>
              <a:rPr lang="tr-TR" sz="2800" dirty="0" smtClean="0"/>
              <a:t> İflası ilan edilen, zorunlu tasfiye kararı verilen, alacaklılara karşı borçlarından dolayı mahkeme idaresi altında bulunanlar,</a:t>
            </a:r>
          </a:p>
          <a:p>
            <a:pPr marL="365760" indent="-283464" algn="just" eaLnBrk="1" fontAlgn="auto" hangingPunct="1">
              <a:spcAft>
                <a:spcPts val="0"/>
              </a:spcAft>
              <a:buFont typeface="Wingdings 2" pitchFamily="18" charset="2"/>
              <a:buNone/>
              <a:defRPr/>
            </a:pPr>
            <a:r>
              <a:rPr lang="tr-TR" sz="2800" b="1" dirty="0" smtClean="0"/>
              <a:t>c) </a:t>
            </a:r>
            <a:r>
              <a:rPr lang="tr-TR" sz="2800" dirty="0" smtClean="0"/>
              <a:t>Kesinleşmiş sosyal güvenlik prim borcu olanlar,</a:t>
            </a:r>
          </a:p>
          <a:p>
            <a:pPr marL="365760" indent="-283464" algn="just" eaLnBrk="1" fontAlgn="auto" hangingPunct="1">
              <a:spcAft>
                <a:spcPts val="0"/>
              </a:spcAft>
              <a:buFont typeface="Wingdings 2" pitchFamily="18" charset="2"/>
              <a:buNone/>
              <a:defRPr/>
            </a:pPr>
            <a:r>
              <a:rPr lang="tr-TR" sz="2800" b="1" dirty="0" smtClean="0"/>
              <a:t>d)</a:t>
            </a:r>
            <a:r>
              <a:rPr lang="tr-TR" sz="2800" dirty="0" smtClean="0"/>
              <a:t> Kesinleşmiş vergi borcu olanlar,</a:t>
            </a:r>
          </a:p>
          <a:p>
            <a:pPr algn="just" eaLnBrk="1" hangingPunct="1">
              <a:defRPr/>
            </a:pPr>
            <a:endParaRPr lang="tr-TR" sz="2800" dirty="0" smtClean="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b="1" dirty="0" smtClean="0">
                <a:solidFill>
                  <a:srgbClr val="0070C0"/>
                </a:solidFill>
                <a:latin typeface="Arial Black" pitchFamily="34" charset="0"/>
              </a:rPr>
              <a:t>İhale Dışı Bırakılma Nedenleri</a:t>
            </a:r>
            <a:br>
              <a:rPr lang="tr-TR" sz="2800" b="1" dirty="0" smtClean="0">
                <a:solidFill>
                  <a:srgbClr val="0070C0"/>
                </a:solidFill>
                <a:latin typeface="Arial Black" pitchFamily="34" charset="0"/>
              </a:rPr>
            </a:br>
            <a:r>
              <a:rPr lang="tr-TR" sz="2000" b="1" dirty="0" smtClean="0">
                <a:solidFill>
                  <a:srgbClr val="0070C0"/>
                </a:solidFill>
                <a:latin typeface="Arial Black" pitchFamily="34" charset="0"/>
              </a:rPr>
              <a:t>Yapım  52.md; Hizmet 51.md; Mal 50.md</a:t>
            </a:r>
            <a:endParaRPr lang="tr-TR" sz="2000" dirty="0"/>
          </a:p>
        </p:txBody>
      </p:sp>
      <p:sp>
        <p:nvSpPr>
          <p:cNvPr id="3" name="2 İçerik Yer Tutucusu"/>
          <p:cNvSpPr>
            <a:spLocks noGrp="1"/>
          </p:cNvSpPr>
          <p:nvPr>
            <p:ph idx="1"/>
          </p:nvPr>
        </p:nvSpPr>
        <p:spPr>
          <a:xfrm>
            <a:off x="1115616" y="1268760"/>
            <a:ext cx="7704856" cy="5472607"/>
          </a:xfrm>
        </p:spPr>
        <p:txBody>
          <a:bodyPr/>
          <a:lstStyle/>
          <a:p>
            <a:pPr marL="365760" indent="-283464" algn="just" eaLnBrk="1" fontAlgn="auto" hangingPunct="1">
              <a:spcAft>
                <a:spcPts val="0"/>
              </a:spcAft>
              <a:buFont typeface="Wingdings 2" pitchFamily="18" charset="2"/>
              <a:buNone/>
              <a:defRPr/>
            </a:pPr>
            <a:r>
              <a:rPr lang="tr-TR" sz="2800" b="1" dirty="0" smtClean="0"/>
              <a:t>e) </a:t>
            </a:r>
            <a:r>
              <a:rPr lang="tr-TR" sz="2800" dirty="0" smtClean="0"/>
              <a:t>İhale tarihinden önceki 5 yıl içinde, mesleki faaliyetlerinden dolayı yargı kararıyla </a:t>
            </a:r>
            <a:r>
              <a:rPr lang="tr-TR" sz="2800" b="1" dirty="0" smtClean="0"/>
              <a:t>hüküm giyenler,</a:t>
            </a:r>
          </a:p>
          <a:p>
            <a:pPr marL="1297623" lvl="4" indent="-283464" algn="just" eaLnBrk="1" fontAlgn="auto" hangingPunct="1">
              <a:spcAft>
                <a:spcPts val="0"/>
              </a:spcAft>
              <a:buFont typeface="Wingdings 2" pitchFamily="18" charset="2"/>
              <a:buNone/>
              <a:defRPr/>
            </a:pPr>
            <a:endParaRPr lang="tr-TR" sz="1600" b="1" dirty="0" smtClean="0"/>
          </a:p>
          <a:p>
            <a:pPr marL="365760" indent="-283464" algn="just" eaLnBrk="1" fontAlgn="auto" hangingPunct="1">
              <a:spcAft>
                <a:spcPts val="0"/>
              </a:spcAft>
              <a:buFont typeface="Wingdings 2" pitchFamily="18" charset="2"/>
              <a:buNone/>
              <a:defRPr/>
            </a:pPr>
            <a:r>
              <a:rPr lang="tr-TR" sz="2800" b="1" dirty="0" smtClean="0"/>
              <a:t>f) </a:t>
            </a:r>
            <a:r>
              <a:rPr lang="tr-TR" sz="2800" dirty="0" smtClean="0"/>
              <a:t>İhale tarihinden önceki beş yıl içinde, ihaleyi yapan idareye yaptığı işler sırasında iş veya meslek ahlakına aykırı faaliyetlerde bulunduğu bu idare tarafından </a:t>
            </a:r>
            <a:r>
              <a:rPr lang="tr-TR" sz="2800" b="1" dirty="0" smtClean="0"/>
              <a:t>ispat </a:t>
            </a:r>
            <a:r>
              <a:rPr lang="tr-TR" sz="2800" dirty="0" smtClean="0"/>
              <a:t>edilenler (tutanakla, vs.  tespit-yükleniciye tebliğ),</a:t>
            </a:r>
          </a:p>
          <a:p>
            <a:pPr marL="1297623" lvl="4" indent="-283464" algn="just" eaLnBrk="1" fontAlgn="auto" hangingPunct="1">
              <a:spcAft>
                <a:spcPts val="0"/>
              </a:spcAft>
              <a:buFont typeface="Wingdings 2" pitchFamily="18" charset="2"/>
              <a:buNone/>
              <a:defRPr/>
            </a:pPr>
            <a:endParaRPr lang="tr-TR" sz="1600" dirty="0" smtClean="0"/>
          </a:p>
          <a:p>
            <a:pPr marL="365760" indent="-283464" algn="just" eaLnBrk="1" fontAlgn="auto" hangingPunct="1">
              <a:spcAft>
                <a:spcPts val="0"/>
              </a:spcAft>
              <a:buFont typeface="Wingdings 2" pitchFamily="18" charset="2"/>
              <a:buNone/>
              <a:defRPr/>
            </a:pPr>
            <a:r>
              <a:rPr lang="tr-TR" sz="2800" b="1" dirty="0" smtClean="0"/>
              <a:t>g)</a:t>
            </a:r>
            <a:r>
              <a:rPr lang="tr-TR" sz="2800" dirty="0" smtClean="0"/>
              <a:t> İhale tarihi itibariyle, mevzuatı gereği kayıtlı olduğu oda tarafından </a:t>
            </a:r>
            <a:r>
              <a:rPr lang="tr-TR" sz="2800" b="1" dirty="0" smtClean="0"/>
              <a:t>mesleki faaliyetten men edilmiş olanlar,</a:t>
            </a:r>
          </a:p>
          <a:p>
            <a:pPr marL="365760" indent="-283464" algn="just" eaLnBrk="1" fontAlgn="auto" hangingPunct="1">
              <a:spcAft>
                <a:spcPts val="0"/>
              </a:spcAft>
              <a:buFont typeface="Wingdings 2"/>
              <a:buChar char=""/>
              <a:defRPr/>
            </a:pPr>
            <a:endParaRPr lang="tr-TR" sz="2800" dirty="0" smtClean="0"/>
          </a:p>
          <a:p>
            <a:pPr>
              <a:defRPr/>
            </a:pPr>
            <a:endParaRPr lang="tr-TR" sz="2800"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b="1" dirty="0" smtClean="0">
                <a:solidFill>
                  <a:srgbClr val="0070C0"/>
                </a:solidFill>
                <a:latin typeface="Arial Black" pitchFamily="34" charset="0"/>
              </a:rPr>
              <a:t>İhale Dışı Bırakılma Nedenleri</a:t>
            </a:r>
            <a:br>
              <a:rPr lang="tr-TR" sz="2800" b="1" dirty="0" smtClean="0">
                <a:solidFill>
                  <a:srgbClr val="0070C0"/>
                </a:solidFill>
                <a:latin typeface="Arial Black" pitchFamily="34" charset="0"/>
              </a:rPr>
            </a:br>
            <a:r>
              <a:rPr lang="tr-TR" sz="2000" b="1" dirty="0" smtClean="0">
                <a:solidFill>
                  <a:srgbClr val="0070C0"/>
                </a:solidFill>
                <a:latin typeface="Arial Black" pitchFamily="34" charset="0"/>
              </a:rPr>
              <a:t>Yapım  52.md; Hizmet 51.md; Mal 50.md</a:t>
            </a:r>
            <a:endParaRPr lang="tr-TR" sz="2000" dirty="0"/>
          </a:p>
        </p:txBody>
      </p:sp>
      <p:sp>
        <p:nvSpPr>
          <p:cNvPr id="3" name="2 İçerik Yer Tutucusu"/>
          <p:cNvSpPr>
            <a:spLocks noGrp="1"/>
          </p:cNvSpPr>
          <p:nvPr>
            <p:ph idx="1"/>
          </p:nvPr>
        </p:nvSpPr>
        <p:spPr>
          <a:xfrm>
            <a:off x="1214438" y="1447800"/>
            <a:ext cx="7678042" cy="5005536"/>
          </a:xfrm>
        </p:spPr>
        <p:txBody>
          <a:bodyPr/>
          <a:lstStyle/>
          <a:p>
            <a:pPr marL="365760" indent="-283464" algn="just" eaLnBrk="1" fontAlgn="auto" hangingPunct="1">
              <a:spcAft>
                <a:spcPts val="0"/>
              </a:spcAft>
              <a:buFont typeface="Wingdings 2" pitchFamily="18" charset="2"/>
              <a:buNone/>
              <a:defRPr/>
            </a:pPr>
            <a:r>
              <a:rPr lang="tr-TR" sz="2800" b="1" dirty="0" smtClean="0"/>
              <a:t>h)</a:t>
            </a:r>
            <a:r>
              <a:rPr lang="tr-TR" sz="2800" dirty="0" smtClean="0"/>
              <a:t> İdareler tarafından belirlenen bilgi ve belgeleri vermeyen veya yanıltıcı bilgi ve/veya sahte belge verdiği tespit edilenler,</a:t>
            </a:r>
          </a:p>
          <a:p>
            <a:pPr marL="365760" indent="-283464" algn="just" eaLnBrk="1" fontAlgn="auto" hangingPunct="1">
              <a:spcAft>
                <a:spcPts val="0"/>
              </a:spcAft>
              <a:buFont typeface="Wingdings 2" pitchFamily="18" charset="2"/>
              <a:buNone/>
              <a:defRPr/>
            </a:pPr>
            <a:endParaRPr lang="tr-TR" sz="2800" dirty="0" smtClean="0"/>
          </a:p>
          <a:p>
            <a:pPr marL="365760" indent="-283464" algn="just" eaLnBrk="1" fontAlgn="auto" hangingPunct="1">
              <a:spcAft>
                <a:spcPts val="0"/>
              </a:spcAft>
              <a:buFont typeface="Wingdings 2" pitchFamily="18" charset="2"/>
              <a:buNone/>
              <a:defRPr/>
            </a:pPr>
            <a:r>
              <a:rPr lang="tr-TR" sz="2800" b="1" dirty="0" smtClean="0"/>
              <a:t>i)</a:t>
            </a:r>
            <a:r>
              <a:rPr lang="tr-TR" sz="2800" dirty="0" smtClean="0"/>
              <a:t> Kanunun 11 inci maddesine göre ihaleye katılamayacağı belirtildiği halde ihaleye katılanlar,</a:t>
            </a:r>
          </a:p>
          <a:p>
            <a:pPr marL="365760" indent="-283464" algn="just" eaLnBrk="1" fontAlgn="auto" hangingPunct="1">
              <a:spcAft>
                <a:spcPts val="0"/>
              </a:spcAft>
              <a:buFont typeface="Wingdings 2" pitchFamily="18" charset="2"/>
              <a:buNone/>
              <a:defRPr/>
            </a:pPr>
            <a:endParaRPr lang="tr-TR" sz="2800" dirty="0" smtClean="0"/>
          </a:p>
          <a:p>
            <a:pPr marL="365760" indent="-283464" algn="just" eaLnBrk="1" fontAlgn="auto" hangingPunct="1">
              <a:spcAft>
                <a:spcPts val="0"/>
              </a:spcAft>
              <a:buFont typeface="Wingdings 2" pitchFamily="18" charset="2"/>
              <a:buNone/>
              <a:defRPr/>
            </a:pPr>
            <a:r>
              <a:rPr lang="tr-TR" sz="2800" b="1" dirty="0" smtClean="0"/>
              <a:t>j)</a:t>
            </a:r>
            <a:r>
              <a:rPr lang="tr-TR" sz="2800" dirty="0" smtClean="0"/>
              <a:t> Kanunun 17 </a:t>
            </a:r>
            <a:r>
              <a:rPr lang="tr-TR" sz="2800" dirty="0" err="1" smtClean="0"/>
              <a:t>nci</a:t>
            </a:r>
            <a:r>
              <a:rPr lang="tr-TR" sz="2800" dirty="0" smtClean="0"/>
              <a:t> maddesinde belirtilen yasak fiil veya davranışlarda bulundukları tespit edilenler,</a:t>
            </a:r>
          </a:p>
          <a:p>
            <a:pPr marL="365760" indent="-283464" algn="just" eaLnBrk="1" fontAlgn="auto" hangingPunct="1">
              <a:spcAft>
                <a:spcPts val="0"/>
              </a:spcAft>
              <a:buNone/>
              <a:defRPr/>
            </a:pPr>
            <a:r>
              <a:rPr lang="tr-TR" sz="2400" dirty="0"/>
              <a:t> .... İhalelere katılamazlar/değerlendirme dışı bırakılırlar</a:t>
            </a:r>
            <a:r>
              <a:rPr lang="tr-TR" sz="2400" dirty="0" smtClean="0"/>
              <a:t>....geçici teminatları gelir kaydedilir.</a:t>
            </a:r>
            <a:endParaRPr lang="tr-TR" sz="2400" dirty="0"/>
          </a:p>
          <a:p>
            <a:pPr marL="365760" indent="-283464" algn="just" eaLnBrk="1" fontAlgn="auto" hangingPunct="1">
              <a:spcAft>
                <a:spcPts val="0"/>
              </a:spcAft>
              <a:buFont typeface="Wingdings 2" pitchFamily="18" charset="2"/>
              <a:buNone/>
              <a:defRPr/>
            </a:pPr>
            <a:endParaRPr lang="tr-TR" sz="2800" dirty="0" smtClean="0"/>
          </a:p>
          <a:p>
            <a:pPr>
              <a:buFont typeface="Wingdings 2" pitchFamily="18" charset="2"/>
              <a:buNone/>
              <a:defRPr/>
            </a:pPr>
            <a:endParaRPr lang="tr-TR" sz="2800"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b="1" dirty="0" smtClean="0">
                <a:solidFill>
                  <a:srgbClr val="0070C0"/>
                </a:solidFill>
                <a:latin typeface="Arial Black" pitchFamily="34" charset="0"/>
              </a:rPr>
              <a:t>İhale Dışı Bırakılma Nedenleri</a:t>
            </a:r>
            <a:br>
              <a:rPr lang="tr-TR" sz="2800" b="1" dirty="0" smtClean="0">
                <a:solidFill>
                  <a:srgbClr val="0070C0"/>
                </a:solidFill>
                <a:latin typeface="Arial Black" pitchFamily="34" charset="0"/>
              </a:rPr>
            </a:br>
            <a:r>
              <a:rPr lang="tr-TR" sz="2000" b="1" dirty="0" smtClean="0">
                <a:solidFill>
                  <a:srgbClr val="0070C0"/>
                </a:solidFill>
                <a:latin typeface="Arial Black" pitchFamily="34" charset="0"/>
              </a:rPr>
              <a:t>Yapım  52.md; Hizmet 51.md; Mal 50.md</a:t>
            </a:r>
            <a:endParaRPr lang="tr-TR" sz="2000" dirty="0"/>
          </a:p>
        </p:txBody>
      </p:sp>
      <p:sp>
        <p:nvSpPr>
          <p:cNvPr id="83971" name="2 İçerik Yer Tutucusu"/>
          <p:cNvSpPr>
            <a:spLocks noGrp="1"/>
          </p:cNvSpPr>
          <p:nvPr>
            <p:ph idx="1"/>
          </p:nvPr>
        </p:nvSpPr>
        <p:spPr>
          <a:xfrm>
            <a:off x="1214438" y="1447800"/>
            <a:ext cx="7720012" cy="4910138"/>
          </a:xfrm>
        </p:spPr>
        <p:txBody>
          <a:bodyPr/>
          <a:lstStyle/>
          <a:p>
            <a:pPr algn="just" eaLnBrk="1" hangingPunct="1">
              <a:buFont typeface="Wingdings" pitchFamily="2" charset="2"/>
              <a:buChar char="Ø"/>
            </a:pPr>
            <a:r>
              <a:rPr lang="tr-TR" dirty="0" smtClean="0"/>
              <a:t>Türkiye’de kesinleşmiş </a:t>
            </a:r>
            <a:r>
              <a:rPr lang="tr-TR" b="1" u="sng" dirty="0" smtClean="0"/>
              <a:t>sosyal güvenlik prim borcunun </a:t>
            </a:r>
            <a:r>
              <a:rPr lang="tr-TR" dirty="0" smtClean="0"/>
              <a:t>kapsamı ve tutarı  ile,</a:t>
            </a:r>
          </a:p>
          <a:p>
            <a:pPr algn="just" eaLnBrk="1" hangingPunct="1">
              <a:buFont typeface="Wingdings" pitchFamily="2" charset="2"/>
              <a:buChar char="Ø"/>
            </a:pPr>
            <a:endParaRPr lang="tr-TR" dirty="0" smtClean="0"/>
          </a:p>
          <a:p>
            <a:pPr algn="just" eaLnBrk="1" hangingPunct="1">
              <a:buFont typeface="Wingdings" pitchFamily="2" charset="2"/>
              <a:buChar char="Ø"/>
            </a:pPr>
            <a:r>
              <a:rPr lang="tr-TR" dirty="0" smtClean="0"/>
              <a:t>Türkiye’de kesinleşmiş </a:t>
            </a:r>
            <a:r>
              <a:rPr lang="tr-TR" b="1" u="sng" dirty="0" smtClean="0"/>
              <a:t>vergi borcu</a:t>
            </a:r>
            <a:r>
              <a:rPr lang="tr-TR" dirty="0" smtClean="0"/>
              <a:t>nun kapsamına girecek vergilerin tür ve tutarı (5.000 TL’yi aşan) (KİGT 17.4.1)</a:t>
            </a:r>
          </a:p>
          <a:p>
            <a:pPr algn="just" eaLnBrk="1" hangingPunct="1">
              <a:buFont typeface="Arial" charset="0"/>
              <a:buNone/>
            </a:pPr>
            <a:r>
              <a:rPr lang="tr-TR" dirty="0" smtClean="0"/>
              <a:t>    Kamu İhale Genel Tebliğinde belirlenmiştir.</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b="1" dirty="0" smtClean="0">
                <a:solidFill>
                  <a:srgbClr val="0070C0"/>
                </a:solidFill>
                <a:latin typeface="Arial Black" pitchFamily="34" charset="0"/>
              </a:rPr>
              <a:t>İhaleye Katılamayacak Olanlar</a:t>
            </a:r>
            <a:br>
              <a:rPr lang="tr-TR" sz="2800" b="1" dirty="0" smtClean="0">
                <a:solidFill>
                  <a:srgbClr val="0070C0"/>
                </a:solidFill>
                <a:latin typeface="Arial Black" pitchFamily="34" charset="0"/>
              </a:rPr>
            </a:br>
            <a:r>
              <a:rPr lang="tr-TR" sz="1800" b="1" dirty="0" smtClean="0">
                <a:solidFill>
                  <a:srgbClr val="0070C0"/>
                </a:solidFill>
                <a:latin typeface="Arial Black" pitchFamily="34" charset="0"/>
              </a:rPr>
              <a:t>Yapım  53.md; Hizmet 52.md; Mal 51.md; </a:t>
            </a:r>
            <a:r>
              <a:rPr lang="tr-TR" sz="1800" b="1" dirty="0" smtClean="0">
                <a:solidFill>
                  <a:srgbClr val="FF0000"/>
                </a:solidFill>
                <a:latin typeface="Arial Black" pitchFamily="34" charset="0"/>
              </a:rPr>
              <a:t>Kanun 11.md</a:t>
            </a:r>
            <a:endParaRPr lang="tr-TR" sz="1800" dirty="0">
              <a:solidFill>
                <a:srgbClr val="FF0000"/>
              </a:solidFill>
            </a:endParaRPr>
          </a:p>
        </p:txBody>
      </p:sp>
      <p:sp>
        <p:nvSpPr>
          <p:cNvPr id="3" name="2 İçerik Yer Tutucusu"/>
          <p:cNvSpPr>
            <a:spLocks noGrp="1"/>
          </p:cNvSpPr>
          <p:nvPr>
            <p:ph idx="1"/>
          </p:nvPr>
        </p:nvSpPr>
        <p:spPr>
          <a:xfrm>
            <a:off x="1214438" y="1447800"/>
            <a:ext cx="7678042" cy="5077544"/>
          </a:xfrm>
        </p:spPr>
        <p:txBody>
          <a:bodyPr/>
          <a:lstStyle/>
          <a:p>
            <a:pPr marL="365760" indent="-283464" algn="just" eaLnBrk="1" fontAlgn="auto" hangingPunct="1">
              <a:spcAft>
                <a:spcPts val="0"/>
              </a:spcAft>
              <a:buNone/>
              <a:defRPr/>
            </a:pPr>
            <a:r>
              <a:rPr lang="tr-TR" sz="2800" b="1" dirty="0" smtClean="0"/>
              <a:t>a</a:t>
            </a:r>
            <a:r>
              <a:rPr lang="tr-TR" sz="2400" b="1" dirty="0" smtClean="0"/>
              <a:t>)</a:t>
            </a:r>
            <a:r>
              <a:rPr lang="tr-TR" sz="2400" dirty="0" smtClean="0"/>
              <a:t> - Bu </a:t>
            </a:r>
            <a:r>
              <a:rPr lang="tr-TR" sz="2400" dirty="0"/>
              <a:t>Kanun ve diğer kanunlardaki hükümler gereğince geçici veya sürekli olarak idarelerce veya mahkeme kararıyla (10.11.2012 RG:28463) kamu ihalelerine katılmaktan yasaklanmış olanlar</a:t>
            </a:r>
          </a:p>
          <a:p>
            <a:pPr marL="365760" indent="-283464" algn="just" eaLnBrk="1" fontAlgn="auto" hangingPunct="1">
              <a:spcAft>
                <a:spcPts val="0"/>
              </a:spcAft>
              <a:buNone/>
              <a:defRPr/>
            </a:pPr>
            <a:r>
              <a:rPr lang="tr-TR" sz="2400" dirty="0" smtClean="0"/>
              <a:t> 	-  Terörle </a:t>
            </a:r>
            <a:r>
              <a:rPr lang="tr-TR" sz="2400" dirty="0"/>
              <a:t>Mücadele Kanunu kapsamına giren suçlardan, </a:t>
            </a:r>
          </a:p>
          <a:p>
            <a:pPr marL="365760" indent="-283464" algn="just" eaLnBrk="1" fontAlgn="auto" hangingPunct="1">
              <a:spcAft>
                <a:spcPts val="0"/>
              </a:spcAft>
              <a:buNone/>
              <a:defRPr/>
            </a:pPr>
            <a:r>
              <a:rPr lang="tr-TR" sz="2400" dirty="0"/>
              <a:t>    </a:t>
            </a:r>
            <a:r>
              <a:rPr lang="tr-TR" sz="2400" dirty="0" smtClean="0"/>
              <a:t>- </a:t>
            </a:r>
            <a:r>
              <a:rPr lang="tr-TR" sz="2400" dirty="0"/>
              <a:t>Örgütlü suçlardan </a:t>
            </a:r>
          </a:p>
          <a:p>
            <a:pPr marL="365760" indent="-283464" algn="just" eaLnBrk="1" fontAlgn="auto" hangingPunct="1">
              <a:spcAft>
                <a:spcPts val="0"/>
              </a:spcAft>
              <a:buNone/>
              <a:defRPr/>
            </a:pPr>
            <a:r>
              <a:rPr lang="tr-TR" sz="2400" dirty="0"/>
              <a:t>    </a:t>
            </a:r>
            <a:r>
              <a:rPr lang="tr-TR" sz="2400" dirty="0" smtClean="0"/>
              <a:t>-Kendi </a:t>
            </a:r>
            <a:r>
              <a:rPr lang="tr-TR" sz="2400" dirty="0"/>
              <a:t>ülkesinde veya yabancı bir ülkede kamu görevlilerine rüşvet verme suçundan dolayı hükümlü </a:t>
            </a:r>
            <a:r>
              <a:rPr lang="tr-TR" sz="2400" dirty="0" smtClean="0"/>
              <a:t>bulunanlar,</a:t>
            </a:r>
            <a:endParaRPr lang="tr-TR" sz="2800" dirty="0" smtClean="0"/>
          </a:p>
          <a:p>
            <a:pPr marL="365760" indent="-283464" algn="just" eaLnBrk="1" fontAlgn="auto" hangingPunct="1">
              <a:spcAft>
                <a:spcPts val="0"/>
              </a:spcAft>
              <a:buFont typeface="Wingdings 2" pitchFamily="18" charset="2"/>
              <a:buNone/>
              <a:defRPr/>
            </a:pPr>
            <a:r>
              <a:rPr lang="tr-TR" sz="2800" b="1" dirty="0" smtClean="0"/>
              <a:t>b)</a:t>
            </a:r>
            <a:r>
              <a:rPr lang="tr-TR" sz="2800" dirty="0" smtClean="0"/>
              <a:t> İlgili mercilerce hileli iflas ettiğine karar verilenler,</a:t>
            </a:r>
          </a:p>
          <a:p>
            <a:pPr marL="365760" indent="-283464" algn="just" eaLnBrk="1" fontAlgn="auto" hangingPunct="1">
              <a:spcAft>
                <a:spcPts val="0"/>
              </a:spcAft>
              <a:buFont typeface="Wingdings 2"/>
              <a:buChar char=""/>
              <a:defRPr/>
            </a:pPr>
            <a:endParaRPr lang="tr-TR" sz="2800" dirty="0" smtClean="0"/>
          </a:p>
          <a:p>
            <a:pPr>
              <a:defRPr/>
            </a:pPr>
            <a:endParaRPr lang="tr-TR" sz="2800"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b="1" dirty="0" smtClean="0">
                <a:solidFill>
                  <a:srgbClr val="0070C0"/>
                </a:solidFill>
                <a:latin typeface="Arial Black" pitchFamily="34" charset="0"/>
              </a:rPr>
              <a:t>İhaleye Katılamayacak Olanlar</a:t>
            </a:r>
            <a:br>
              <a:rPr lang="tr-TR" sz="2800" b="1" dirty="0" smtClean="0">
                <a:solidFill>
                  <a:srgbClr val="0070C0"/>
                </a:solidFill>
                <a:latin typeface="Arial Black" pitchFamily="34" charset="0"/>
              </a:rPr>
            </a:br>
            <a:r>
              <a:rPr lang="tr-TR" sz="1800" b="1" dirty="0" smtClean="0">
                <a:solidFill>
                  <a:srgbClr val="0070C0"/>
                </a:solidFill>
                <a:latin typeface="Arial Black" pitchFamily="34" charset="0"/>
              </a:rPr>
              <a:t>Yapım  53.md; Hizmet 52.md; Mal 51.md; </a:t>
            </a:r>
            <a:r>
              <a:rPr lang="tr-TR" sz="1800" b="1" dirty="0">
                <a:solidFill>
                  <a:srgbClr val="FF0000"/>
                </a:solidFill>
                <a:latin typeface="Arial Black" pitchFamily="34" charset="0"/>
              </a:rPr>
              <a:t>Kanun 11.md</a:t>
            </a:r>
            <a:endParaRPr lang="tr-TR" sz="1800" dirty="0"/>
          </a:p>
        </p:txBody>
      </p:sp>
      <p:sp>
        <p:nvSpPr>
          <p:cNvPr id="3" name="2 İçerik Yer Tutucusu"/>
          <p:cNvSpPr>
            <a:spLocks noGrp="1"/>
          </p:cNvSpPr>
          <p:nvPr>
            <p:ph idx="1"/>
          </p:nvPr>
        </p:nvSpPr>
        <p:spPr>
          <a:xfrm>
            <a:off x="1214438" y="1428750"/>
            <a:ext cx="7648575" cy="5214938"/>
          </a:xfrm>
        </p:spPr>
        <p:txBody>
          <a:bodyPr/>
          <a:lstStyle/>
          <a:p>
            <a:pPr marL="365760" indent="-283464" algn="just" eaLnBrk="1" fontAlgn="auto" hangingPunct="1">
              <a:spcAft>
                <a:spcPts val="0"/>
              </a:spcAft>
              <a:buFont typeface="Wingdings 2" pitchFamily="18" charset="2"/>
              <a:buNone/>
              <a:defRPr/>
            </a:pPr>
            <a:r>
              <a:rPr lang="tr-TR" sz="2800" b="1" dirty="0" smtClean="0"/>
              <a:t>c)</a:t>
            </a:r>
            <a:r>
              <a:rPr lang="tr-TR" sz="2800" dirty="0" smtClean="0"/>
              <a:t> İhaleyi yapan idarenin ihale yetkilisi kişileri ile bu yetkiye sahip kurullarda görevli kişiler,</a:t>
            </a:r>
          </a:p>
          <a:p>
            <a:pPr marL="365760" indent="-283464" algn="just" eaLnBrk="1" fontAlgn="auto" hangingPunct="1">
              <a:spcAft>
                <a:spcPts val="0"/>
              </a:spcAft>
              <a:buFont typeface="Wingdings 2" pitchFamily="18" charset="2"/>
              <a:buNone/>
              <a:defRPr/>
            </a:pPr>
            <a:endParaRPr lang="tr-TR" sz="2800" b="1" dirty="0" smtClean="0"/>
          </a:p>
          <a:p>
            <a:pPr marL="365760" indent="-283464" algn="just" eaLnBrk="1" fontAlgn="auto" hangingPunct="1">
              <a:spcAft>
                <a:spcPts val="0"/>
              </a:spcAft>
              <a:buFont typeface="Wingdings 2" pitchFamily="18" charset="2"/>
              <a:buNone/>
              <a:defRPr/>
            </a:pPr>
            <a:r>
              <a:rPr lang="tr-TR" sz="2800" b="1" dirty="0" smtClean="0"/>
              <a:t>d)</a:t>
            </a:r>
            <a:r>
              <a:rPr lang="tr-TR" sz="2800" dirty="0" smtClean="0"/>
              <a:t> İhaleyi yapan idarenin ihale konusu işle ilgili her türlü ihale işlemlerini hazırlamak, yürütmek, sonuçlandırmak ve onaylamakla görevli olanlar,</a:t>
            </a:r>
          </a:p>
          <a:p>
            <a:pPr marL="365760" indent="-283464" algn="just" eaLnBrk="1" fontAlgn="auto" hangingPunct="1">
              <a:spcAft>
                <a:spcPts val="0"/>
              </a:spcAft>
              <a:buFont typeface="Wingdings 2" pitchFamily="18" charset="2"/>
              <a:buNone/>
              <a:defRPr/>
            </a:pPr>
            <a:endParaRPr lang="tr-TR" sz="2800" dirty="0" smtClean="0"/>
          </a:p>
          <a:p>
            <a:pPr marL="365760" indent="-283464" algn="just" eaLnBrk="1" fontAlgn="auto" hangingPunct="1">
              <a:spcAft>
                <a:spcPts val="0"/>
              </a:spcAft>
              <a:buFont typeface="Wingdings 2" pitchFamily="18" charset="2"/>
              <a:buNone/>
              <a:defRPr/>
            </a:pPr>
            <a:r>
              <a:rPr lang="tr-TR" sz="2800" b="1" dirty="0" smtClean="0"/>
              <a:t>e)</a:t>
            </a:r>
            <a:r>
              <a:rPr lang="tr-TR" sz="2800" dirty="0" smtClean="0"/>
              <a:t> (c) ve (d) bentlerinde belirtilen şahısların eşleri ve üçüncü dereceye kadar kan ve ikinci dereceye kadar kayın hısımları ile evlatlıkları ve evlat edinenleri,</a:t>
            </a:r>
          </a:p>
          <a:p>
            <a:pPr>
              <a:defRPr/>
            </a:pPr>
            <a:endParaRPr lang="tr-TR" sz="2800"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15616" y="274638"/>
            <a:ext cx="7818834" cy="922114"/>
          </a:xfrm>
        </p:spPr>
        <p:txBody>
          <a:bodyPr>
            <a:normAutofit/>
          </a:bodyPr>
          <a:lstStyle/>
          <a:p>
            <a:pPr algn="ctr">
              <a:defRPr/>
            </a:pPr>
            <a:r>
              <a:rPr lang="tr-TR" sz="2400" b="1" dirty="0" smtClean="0">
                <a:solidFill>
                  <a:srgbClr val="0070C0"/>
                </a:solidFill>
                <a:latin typeface="Arial Black" pitchFamily="34" charset="0"/>
              </a:rPr>
              <a:t>İhaleye Katılamayacak Olanlar</a:t>
            </a:r>
            <a:br>
              <a:rPr lang="tr-TR" sz="2400" b="1" dirty="0" smtClean="0">
                <a:solidFill>
                  <a:srgbClr val="0070C0"/>
                </a:solidFill>
                <a:latin typeface="Arial Black" pitchFamily="34" charset="0"/>
              </a:rPr>
            </a:br>
            <a:r>
              <a:rPr lang="tr-TR" sz="2000" b="1" dirty="0" smtClean="0">
                <a:solidFill>
                  <a:srgbClr val="0070C0"/>
                </a:solidFill>
                <a:latin typeface="Arial Black" pitchFamily="34" charset="0"/>
              </a:rPr>
              <a:t>Yapım  53.md; Hizmet 52.md; Mal 51.md; </a:t>
            </a:r>
            <a:r>
              <a:rPr lang="tr-TR" sz="2000" b="1" dirty="0">
                <a:solidFill>
                  <a:srgbClr val="FF0000"/>
                </a:solidFill>
                <a:latin typeface="Arial Black" pitchFamily="34" charset="0"/>
              </a:rPr>
              <a:t>Kanun 11.md</a:t>
            </a:r>
            <a:endParaRPr lang="tr-TR" sz="2000" dirty="0"/>
          </a:p>
        </p:txBody>
      </p:sp>
      <p:sp>
        <p:nvSpPr>
          <p:cNvPr id="87043" name="2 İçerik Yer Tutucusu"/>
          <p:cNvSpPr>
            <a:spLocks noGrp="1"/>
          </p:cNvSpPr>
          <p:nvPr>
            <p:ph idx="1"/>
          </p:nvPr>
        </p:nvSpPr>
        <p:spPr>
          <a:xfrm>
            <a:off x="1115616" y="1241400"/>
            <a:ext cx="7848872" cy="5427960"/>
          </a:xfrm>
        </p:spPr>
        <p:txBody>
          <a:bodyPr/>
          <a:lstStyle/>
          <a:p>
            <a:pPr algn="just" eaLnBrk="1" hangingPunct="1">
              <a:buFont typeface="Wingdings 2" pitchFamily="18" charset="2"/>
              <a:buNone/>
            </a:pPr>
            <a:r>
              <a:rPr lang="tr-TR" sz="2800" b="1" dirty="0" smtClean="0"/>
              <a:t>f)</a:t>
            </a:r>
            <a:r>
              <a:rPr lang="tr-TR" sz="2800" dirty="0" smtClean="0"/>
              <a:t> (c), (d) ve (e) bentlerinde belirtilenlerin ortakları ile şirketleri </a:t>
            </a:r>
            <a:r>
              <a:rPr lang="tr-TR" sz="2800" dirty="0" smtClean="0">
                <a:solidFill>
                  <a:srgbClr val="FF0000"/>
                </a:solidFill>
              </a:rPr>
              <a:t>(bu kişilerin yönetim kurullarında görevli bulunmadıkları veya sermayesinin % 10’undan fazlasına sahip olmadıkları anonim şirketler hariç),</a:t>
            </a:r>
          </a:p>
          <a:p>
            <a:pPr algn="just" eaLnBrk="1" hangingPunct="1">
              <a:buNone/>
            </a:pPr>
            <a:r>
              <a:rPr lang="tr-TR" sz="2800" b="1" dirty="0" smtClean="0"/>
              <a:t>g</a:t>
            </a:r>
            <a:r>
              <a:rPr lang="tr-TR" sz="2800" b="1" dirty="0"/>
              <a:t>)</a:t>
            </a:r>
            <a:r>
              <a:rPr lang="tr-TR" sz="2800" dirty="0"/>
              <a:t> </a:t>
            </a:r>
            <a:r>
              <a:rPr lang="tr-TR" sz="2000" dirty="0" smtClean="0"/>
              <a:t>(4734 11.m </a:t>
            </a:r>
            <a:r>
              <a:rPr lang="tr-TR" sz="2000" u="sng" dirty="0"/>
              <a:t>e</a:t>
            </a:r>
            <a:r>
              <a:rPr lang="tr-TR" sz="2000" u="sng" dirty="0" smtClean="0"/>
              <a:t>k: 22/11/2016-</a:t>
            </a:r>
            <a:r>
              <a:rPr lang="tr-TR" sz="2000" b="1" u="sng" dirty="0" smtClean="0"/>
              <a:t>678</a:t>
            </a:r>
            <a:r>
              <a:rPr lang="tr-TR" sz="2000" u="sng" dirty="0" smtClean="0"/>
              <a:t> s. KHK; Değişik: 23/1/2017-</a:t>
            </a:r>
            <a:r>
              <a:rPr lang="tr-TR" sz="2000" b="1" u="sng" dirty="0" smtClean="0"/>
              <a:t>684</a:t>
            </a:r>
            <a:r>
              <a:rPr lang="tr-TR" sz="2000" u="sng" dirty="0" smtClean="0"/>
              <a:t> s. KHK, Aynen </a:t>
            </a:r>
            <a:r>
              <a:rPr lang="tr-TR" sz="2000" u="sng" dirty="0"/>
              <a:t>kabul:1/2/2018-7071/29 md</a:t>
            </a:r>
            <a:r>
              <a:rPr lang="tr-TR" sz="2000" dirty="0" smtClean="0"/>
              <a:t>) </a:t>
            </a:r>
            <a:r>
              <a:rPr lang="tr-TR" sz="2800" dirty="0" smtClean="0"/>
              <a:t>Terör </a:t>
            </a:r>
            <a:r>
              <a:rPr lang="tr-TR" sz="2800" dirty="0"/>
              <a:t>örgütlerine </a:t>
            </a:r>
            <a:r>
              <a:rPr lang="tr-TR" sz="2800" dirty="0" err="1"/>
              <a:t>iltisakı</a:t>
            </a:r>
            <a:r>
              <a:rPr lang="tr-TR" sz="2800" dirty="0"/>
              <a:t> yahut bunlarla irtibatı olduğu Emniyet Genel Müdürlüğü tarafından bildirilen gerçek ve tüzel kişiler ile bu kapsamda olduğu Millî İstihbarat Teşkilatı Müsteşarlığı tarafından bildirilen yurt dışı bağlantılı gerçek ve tüzel kişiler</a:t>
            </a:r>
            <a:r>
              <a:rPr lang="tr-TR" sz="2800" dirty="0" smtClean="0"/>
              <a:t>.</a:t>
            </a:r>
          </a:p>
          <a:p>
            <a:pPr algn="just" eaLnBrk="1" hangingPunct="1">
              <a:buFont typeface="Wingdings 2" pitchFamily="18" charset="2"/>
              <a:buNone/>
            </a:pPr>
            <a:endParaRPr lang="tr-TR" sz="2800" dirty="0" smtClean="0">
              <a:solidFill>
                <a:srgbClr val="FF0000"/>
              </a:solidFill>
            </a:endParaRPr>
          </a:p>
          <a:p>
            <a:pPr algn="just" eaLnBrk="1" hangingPunct="1">
              <a:buFont typeface="Wingdings 2" pitchFamily="18" charset="2"/>
              <a:buNone/>
            </a:pPr>
            <a:endParaRPr lang="tr-TR" sz="2800" dirty="0" smtClean="0">
              <a:solidFill>
                <a:srgbClr val="FF0000"/>
              </a:solidFill>
            </a:endParaRPr>
          </a:p>
          <a:p>
            <a:pPr algn="just" eaLnBrk="1" hangingPunct="1">
              <a:buFont typeface="Wingdings 2" pitchFamily="18" charset="2"/>
              <a:buNone/>
            </a:pPr>
            <a:endParaRPr lang="tr-TR" sz="2800" dirty="0">
              <a:solidFill>
                <a:srgbClr val="FF0000"/>
              </a:solidFill>
            </a:endParaRPr>
          </a:p>
          <a:p>
            <a:pPr algn="just" eaLnBrk="1" hangingPunct="1">
              <a:buFont typeface="Wingdings 2" pitchFamily="18" charset="2"/>
              <a:buNone/>
            </a:pPr>
            <a:endParaRPr lang="tr-TR" sz="2800" dirty="0" smtClean="0">
              <a:solidFill>
                <a:srgbClr val="FF0000"/>
              </a:solidFill>
            </a:endParaRPr>
          </a:p>
          <a:p>
            <a:pPr algn="just" eaLnBrk="1" hangingPunct="1">
              <a:buFont typeface="Wingdings 2" pitchFamily="18" charset="2"/>
              <a:buNone/>
            </a:pPr>
            <a:endParaRPr lang="tr-TR" sz="2800" dirty="0" smtClean="0">
              <a:solidFill>
                <a:srgbClr val="FF0000"/>
              </a:solidFill>
            </a:endParaRPr>
          </a:p>
          <a:p>
            <a:pPr algn="just" eaLnBrk="1" hangingPunct="1">
              <a:buFont typeface="Wingdings 2" pitchFamily="18" charset="2"/>
              <a:buNone/>
            </a:pPr>
            <a:endParaRPr lang="tr-TR" sz="2800" dirty="0" smtClean="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88640"/>
            <a:ext cx="7715374" cy="1152128"/>
          </a:xfrm>
        </p:spPr>
        <p:txBody>
          <a:bodyPr/>
          <a:lstStyle/>
          <a:p>
            <a:pPr algn="ctr"/>
            <a:r>
              <a:rPr lang="tr-TR" sz="2800" dirty="0">
                <a:solidFill>
                  <a:srgbClr val="0070C0"/>
                </a:solidFill>
                <a:latin typeface="Arial Black" pitchFamily="34" charset="0"/>
              </a:rPr>
              <a:t>İhaleye Katılamayacak Olanlar</a:t>
            </a:r>
            <a:br>
              <a:rPr lang="tr-TR" sz="2800" dirty="0">
                <a:solidFill>
                  <a:srgbClr val="0070C0"/>
                </a:solidFill>
                <a:latin typeface="Arial Black" pitchFamily="34" charset="0"/>
              </a:rPr>
            </a:br>
            <a:r>
              <a:rPr lang="tr-TR" sz="2400" dirty="0">
                <a:solidFill>
                  <a:srgbClr val="0070C0"/>
                </a:solidFill>
                <a:latin typeface="Arial Black" pitchFamily="34" charset="0"/>
              </a:rPr>
              <a:t>Yapım  53.md; Hizmet 52.md; Mal 51.md</a:t>
            </a:r>
            <a:endParaRPr lang="tr-TR" dirty="0"/>
          </a:p>
        </p:txBody>
      </p:sp>
      <p:sp>
        <p:nvSpPr>
          <p:cNvPr id="3" name="İçerik Yer Tutucusu 2"/>
          <p:cNvSpPr>
            <a:spLocks noGrp="1"/>
          </p:cNvSpPr>
          <p:nvPr>
            <p:ph idx="1"/>
          </p:nvPr>
        </p:nvSpPr>
        <p:spPr>
          <a:xfrm>
            <a:off x="1115616" y="1412776"/>
            <a:ext cx="7776864" cy="5328592"/>
          </a:xfrm>
        </p:spPr>
        <p:txBody>
          <a:bodyPr/>
          <a:lstStyle/>
          <a:p>
            <a:pPr algn="just"/>
            <a:r>
              <a:rPr lang="tr-TR" sz="2400" dirty="0" smtClean="0"/>
              <a:t>(</a:t>
            </a:r>
            <a:r>
              <a:rPr lang="tr-TR" sz="2400" dirty="0"/>
              <a:t>g) bendi kapsamındaki bildirimlere ilişkin usul ve esaslar Bakanlar Kurulunca belirlenir. </a:t>
            </a:r>
            <a:endParaRPr lang="tr-TR" sz="2400" dirty="0" smtClean="0"/>
          </a:p>
          <a:p>
            <a:pPr algn="just"/>
            <a:r>
              <a:rPr lang="tr-TR" sz="2400" dirty="0" smtClean="0"/>
              <a:t>Söz </a:t>
            </a:r>
            <a:r>
              <a:rPr lang="tr-TR" sz="2400" dirty="0"/>
              <a:t>konusu </a:t>
            </a:r>
            <a:r>
              <a:rPr lang="tr-TR" sz="2400" dirty="0" smtClean="0"/>
              <a:t>(g) bendi </a:t>
            </a:r>
            <a:r>
              <a:rPr lang="tr-TR" sz="2400" dirty="0"/>
              <a:t>kapsamında olduğu tespit edilen istekliler ihale dışı bırakılır, ancak bunların teminatları hakkında </a:t>
            </a:r>
            <a:r>
              <a:rPr lang="tr-TR" sz="2400" dirty="0" smtClean="0"/>
              <a:t>Kanun’un 11’inci maddesinin dördüncü fıkrasında </a:t>
            </a:r>
            <a:r>
              <a:rPr lang="tr-TR" sz="2400" dirty="0"/>
              <a:t>yer alan hüküm uygulanmaz. </a:t>
            </a:r>
            <a:endParaRPr lang="tr-TR" sz="2400" dirty="0" smtClean="0"/>
          </a:p>
          <a:p>
            <a:pPr algn="just"/>
            <a:r>
              <a:rPr lang="tr-TR" sz="2400" dirty="0" smtClean="0"/>
              <a:t>Bu kapsamdaki (g bendi) </a:t>
            </a:r>
            <a:r>
              <a:rPr lang="tr-TR" sz="2400" dirty="0"/>
              <a:t>işlemlerin yürütülmesinde görev alan kamu görevlilerinin, yaptıkları iş ve işlemler nedeniyle hukuki, idari, mali ve cezai sorumluluğu doğmaz. </a:t>
            </a:r>
            <a:endParaRPr lang="tr-TR" sz="2400" dirty="0" smtClean="0"/>
          </a:p>
          <a:p>
            <a:pPr algn="just"/>
            <a:r>
              <a:rPr lang="tr-TR" sz="2400" dirty="0" smtClean="0"/>
              <a:t>Bu hükümlere </a:t>
            </a:r>
            <a:r>
              <a:rPr lang="tr-TR" sz="2400" dirty="0"/>
              <a:t>göre yürütülen faaliyetler çerçevesinde elde edilen bilgi ve kayıtları, hukuka aykırı olarak kullanan, bir başkasına veren, yayan veya ele geçiren kişi, </a:t>
            </a:r>
            <a:r>
              <a:rPr lang="tr-TR" sz="2400" dirty="0" smtClean="0"/>
              <a:t>Türk </a:t>
            </a:r>
            <a:r>
              <a:rPr lang="tr-TR" sz="2400" dirty="0"/>
              <a:t>Ceza Kanunu hükümlerine göre cezalandırılır.</a:t>
            </a:r>
          </a:p>
        </p:txBody>
      </p:sp>
    </p:spTree>
    <p:extLst>
      <p:ext uri="{BB962C8B-B14F-4D97-AF65-F5344CB8AC3E}">
        <p14:creationId xmlns:p14="http://schemas.microsoft.com/office/powerpoint/2010/main" val="20685250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b="1" dirty="0" smtClean="0">
                <a:solidFill>
                  <a:srgbClr val="0070C0"/>
                </a:solidFill>
                <a:latin typeface="Arial Black" pitchFamily="34" charset="0"/>
              </a:rPr>
              <a:t>İhaleye Katılamayacak Olanlar</a:t>
            </a:r>
            <a:br>
              <a:rPr lang="tr-TR" sz="2800" b="1" dirty="0" smtClean="0">
                <a:solidFill>
                  <a:srgbClr val="0070C0"/>
                </a:solidFill>
                <a:latin typeface="Arial Black" pitchFamily="34" charset="0"/>
              </a:rPr>
            </a:br>
            <a:r>
              <a:rPr lang="tr-TR" sz="1800" b="1" dirty="0" smtClean="0">
                <a:solidFill>
                  <a:srgbClr val="0070C0"/>
                </a:solidFill>
                <a:latin typeface="Arial Black" pitchFamily="34" charset="0"/>
              </a:rPr>
              <a:t>Yapım  53.md; Hizmet 52.md; Mal 51.md;Tebliğ 17.7.1.1.3. md</a:t>
            </a:r>
          </a:p>
        </p:txBody>
      </p:sp>
      <p:sp>
        <p:nvSpPr>
          <p:cNvPr id="3" name="2 İçerik Yer Tutucusu"/>
          <p:cNvSpPr>
            <a:spLocks noGrp="1"/>
          </p:cNvSpPr>
          <p:nvPr>
            <p:ph idx="1"/>
          </p:nvPr>
        </p:nvSpPr>
        <p:spPr>
          <a:xfrm>
            <a:off x="1042988" y="1447800"/>
            <a:ext cx="7891462" cy="5149850"/>
          </a:xfrm>
        </p:spPr>
        <p:txBody>
          <a:bodyPr/>
          <a:lstStyle/>
          <a:p>
            <a:pPr marL="365760" indent="-283464" algn="just" eaLnBrk="1" fontAlgn="auto" hangingPunct="1">
              <a:spcAft>
                <a:spcPts val="0"/>
              </a:spcAft>
              <a:buFont typeface="Wingdings" pitchFamily="2" charset="2"/>
              <a:buChar char="Ø"/>
              <a:defRPr/>
            </a:pPr>
            <a:r>
              <a:rPr lang="tr-TR" sz="2200" dirty="0" smtClean="0"/>
              <a:t>İhale konusu işin </a:t>
            </a:r>
            <a:r>
              <a:rPr lang="tr-TR" sz="2200" b="1" u="sng" dirty="0" smtClean="0"/>
              <a:t>danışmanlık hizmetlerini yapan </a:t>
            </a:r>
            <a:r>
              <a:rPr lang="tr-TR" sz="2200" dirty="0" smtClean="0"/>
              <a:t>yükleniciler bu işin ihalesine katılamazlar ve alt yüklenicisi olamazlar. </a:t>
            </a:r>
          </a:p>
          <a:p>
            <a:pPr marL="1297623" lvl="4" indent="-283464" algn="just" eaLnBrk="1" fontAlgn="auto" hangingPunct="1">
              <a:spcAft>
                <a:spcPts val="0"/>
              </a:spcAft>
              <a:buFont typeface="Wingdings 2"/>
              <a:buChar char=""/>
              <a:defRPr/>
            </a:pPr>
            <a:endParaRPr lang="tr-TR" sz="1000" b="1" u="sng" dirty="0" smtClean="0"/>
          </a:p>
          <a:p>
            <a:pPr marL="365760" indent="-283464" algn="just" eaLnBrk="1" fontAlgn="auto" hangingPunct="1">
              <a:spcAft>
                <a:spcPts val="0"/>
              </a:spcAft>
              <a:buFont typeface="Wingdings" pitchFamily="2" charset="2"/>
              <a:buChar char="Ø"/>
              <a:defRPr/>
            </a:pPr>
            <a:r>
              <a:rPr lang="tr-TR" sz="2200" dirty="0" smtClean="0"/>
              <a:t>Aynı şekilde, ihale konusu işin yüklenicileri de o işin danışmanlık hizmeti ihalelerine katılamazlar. </a:t>
            </a:r>
          </a:p>
          <a:p>
            <a:pPr marL="1097598" lvl="3" indent="-283464" algn="just" eaLnBrk="1" fontAlgn="auto" hangingPunct="1">
              <a:spcAft>
                <a:spcPts val="0"/>
              </a:spcAft>
              <a:buFont typeface="Wingdings 2"/>
              <a:buChar char=""/>
              <a:defRPr/>
            </a:pPr>
            <a:endParaRPr lang="tr-TR" sz="1000" dirty="0" smtClean="0"/>
          </a:p>
          <a:p>
            <a:pPr marL="365760" indent="-283464" algn="just" eaLnBrk="1" fontAlgn="auto" hangingPunct="1">
              <a:spcAft>
                <a:spcPts val="0"/>
              </a:spcAft>
              <a:buFont typeface="Wingdings" pitchFamily="2" charset="2"/>
              <a:buChar char="Ø"/>
              <a:defRPr/>
            </a:pPr>
            <a:r>
              <a:rPr lang="tr-TR" sz="2200" dirty="0" smtClean="0"/>
              <a:t>İhaleyi yapan idare bünyesinde bulunan veya idare ile ilgili her ne amaçla kurulmuş olursa olsun </a:t>
            </a:r>
            <a:r>
              <a:rPr lang="tr-TR" sz="2200" b="1" u="sng" dirty="0" smtClean="0"/>
              <a:t>vakıf, dernek, birlik, sandık gibi kuruluşlar ile bu kuruluşların ortak oldukları şirketler</a:t>
            </a:r>
            <a:r>
              <a:rPr lang="tr-TR" sz="2200" b="1" dirty="0" smtClean="0"/>
              <a:t> </a:t>
            </a:r>
            <a:r>
              <a:rPr lang="tr-TR" sz="2200" dirty="0" smtClean="0"/>
              <a:t>bu idarelerin ihalelerine katılamazlar.</a:t>
            </a:r>
          </a:p>
          <a:p>
            <a:pPr marL="1297623" lvl="4" indent="-283464" algn="just" eaLnBrk="1" fontAlgn="auto" hangingPunct="1">
              <a:spcAft>
                <a:spcPts val="0"/>
              </a:spcAft>
              <a:buFont typeface="Wingdings" pitchFamily="2" charset="2"/>
              <a:buChar char="Ø"/>
              <a:defRPr/>
            </a:pPr>
            <a:endParaRPr lang="tr-TR" sz="1000" dirty="0" smtClean="0"/>
          </a:p>
          <a:p>
            <a:pPr marL="365760" indent="-283464" algn="just" eaLnBrk="1" fontAlgn="auto" hangingPunct="1">
              <a:spcAft>
                <a:spcPts val="0"/>
              </a:spcAft>
              <a:buFont typeface="Wingdings" pitchFamily="2" charset="2"/>
              <a:buChar char="Ø"/>
              <a:defRPr/>
            </a:pPr>
            <a:r>
              <a:rPr lang="tr-TR" sz="2400" dirty="0" smtClean="0"/>
              <a:t>İdarelerin </a:t>
            </a:r>
            <a:r>
              <a:rPr lang="tr-TR" sz="2200" b="1" u="sng" dirty="0" smtClean="0"/>
              <a:t>kurdukları veya ortak oldukları şirketler </a:t>
            </a:r>
            <a:r>
              <a:rPr lang="tr-TR" sz="2400" dirty="0" smtClean="0"/>
              <a:t>o idarelerin ihalelerine </a:t>
            </a:r>
            <a:r>
              <a:rPr lang="tr-TR" sz="2200" b="1" u="sng" dirty="0" smtClean="0"/>
              <a:t>katılabilecektir.</a:t>
            </a:r>
          </a:p>
          <a:p>
            <a:pPr>
              <a:defRPr/>
            </a:pPr>
            <a:endParaRPr lang="tr-TR"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b="1" dirty="0" smtClean="0">
                <a:solidFill>
                  <a:srgbClr val="0070C0"/>
                </a:solidFill>
                <a:latin typeface="Arial Black" pitchFamily="34" charset="0"/>
              </a:rPr>
              <a:t>İhaleye Katılamayacak Olanlar</a:t>
            </a:r>
            <a:br>
              <a:rPr lang="tr-TR" sz="2800" b="1" dirty="0" smtClean="0">
                <a:solidFill>
                  <a:srgbClr val="0070C0"/>
                </a:solidFill>
                <a:latin typeface="Arial Black" pitchFamily="34" charset="0"/>
              </a:rPr>
            </a:br>
            <a:r>
              <a:rPr lang="tr-TR" sz="2200" b="1" dirty="0" smtClean="0">
                <a:solidFill>
                  <a:srgbClr val="0070C0"/>
                </a:solidFill>
                <a:latin typeface="Arial Black" pitchFamily="34" charset="0"/>
              </a:rPr>
              <a:t>Yapım  53.md; Hizmet 52.md; Mal 51.md</a:t>
            </a:r>
          </a:p>
        </p:txBody>
      </p:sp>
      <p:sp>
        <p:nvSpPr>
          <p:cNvPr id="89091" name="2 İçerik Yer Tutucusu"/>
          <p:cNvSpPr>
            <a:spLocks noGrp="1"/>
          </p:cNvSpPr>
          <p:nvPr>
            <p:ph idx="1"/>
          </p:nvPr>
        </p:nvSpPr>
        <p:spPr>
          <a:xfrm>
            <a:off x="1214438" y="1447800"/>
            <a:ext cx="7720012" cy="4981575"/>
          </a:xfrm>
        </p:spPr>
        <p:txBody>
          <a:bodyPr/>
          <a:lstStyle/>
          <a:p>
            <a:pPr algn="just" eaLnBrk="1" hangingPunct="1">
              <a:buFont typeface="Wingdings" pitchFamily="2" charset="2"/>
              <a:buChar char="Ø"/>
            </a:pPr>
            <a:r>
              <a:rPr lang="tr-TR" sz="2600" dirty="0" smtClean="0">
                <a:solidFill>
                  <a:srgbClr val="FF0000"/>
                </a:solidFill>
              </a:rPr>
              <a:t>İhaleye katılamayacak olduğu halde ihaleye katılan </a:t>
            </a:r>
            <a:r>
              <a:rPr lang="tr-TR" sz="2600" b="1" u="sng" dirty="0" smtClean="0">
                <a:solidFill>
                  <a:srgbClr val="FF0000"/>
                </a:solidFill>
              </a:rPr>
              <a:t>istekliler ihale dışı bırakılarak geçici teminatları gelir kaydedilir. </a:t>
            </a:r>
          </a:p>
          <a:p>
            <a:pPr lvl="4" algn="just" eaLnBrk="1" hangingPunct="1">
              <a:buFont typeface="Wingdings" pitchFamily="2" charset="2"/>
              <a:buChar char="Ø"/>
            </a:pPr>
            <a:endParaRPr lang="tr-TR" sz="1400" b="1" u="sng" dirty="0" smtClean="0"/>
          </a:p>
          <a:p>
            <a:pPr algn="just" eaLnBrk="1" hangingPunct="1">
              <a:buFont typeface="Wingdings" pitchFamily="2" charset="2"/>
              <a:buChar char="Ø"/>
            </a:pPr>
            <a:r>
              <a:rPr lang="tr-TR" sz="2600" dirty="0" smtClean="0"/>
              <a:t>Ayrıca, bu durumun tekliflerin değerlendirmesi aşamasında tespit edilememesi nedeniyle bunlardan biri üzerine </a:t>
            </a:r>
            <a:r>
              <a:rPr lang="tr-TR" sz="2600" b="1" u="sng" dirty="0" smtClean="0"/>
              <a:t>ihale yapılmışsa teminatı gelir kaydedilerek ihale iptal edilir. </a:t>
            </a:r>
          </a:p>
          <a:p>
            <a:pPr lvl="2" algn="just" eaLnBrk="1" hangingPunct="1">
              <a:buFont typeface="Wingdings" pitchFamily="2" charset="2"/>
              <a:buChar char="Ø"/>
            </a:pPr>
            <a:endParaRPr lang="tr-TR" sz="1800" b="1" u="sng" dirty="0" smtClean="0"/>
          </a:p>
          <a:p>
            <a:pPr algn="just" eaLnBrk="1" hangingPunct="1">
              <a:buFont typeface="Wingdings" pitchFamily="2" charset="2"/>
              <a:buChar char="Ø"/>
            </a:pPr>
            <a:r>
              <a:rPr lang="tr-TR" sz="2600" dirty="0" smtClean="0"/>
              <a:t>İhaleye katılamayacak olanların ihaleye katılması yasak fiil ve davranışlar arasında yer aldığından bu kişilerin </a:t>
            </a:r>
            <a:r>
              <a:rPr lang="tr-TR" sz="2600" b="1" u="sng" dirty="0" smtClean="0"/>
              <a:t>yasaklanması da gerekmektedir.</a:t>
            </a:r>
          </a:p>
          <a:p>
            <a:endParaRPr lang="tr-TR" dirty="0" smtClean="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b="1" dirty="0" smtClean="0">
                <a:solidFill>
                  <a:srgbClr val="0070C0"/>
                </a:solidFill>
                <a:latin typeface="Arial Black" pitchFamily="34" charset="0"/>
              </a:rPr>
              <a:t>Yasak Fiil veya Davranışlar</a:t>
            </a:r>
            <a:br>
              <a:rPr lang="tr-TR" sz="2800" b="1" dirty="0" smtClean="0">
                <a:solidFill>
                  <a:srgbClr val="0070C0"/>
                </a:solidFill>
                <a:latin typeface="Arial Black" pitchFamily="34" charset="0"/>
              </a:rPr>
            </a:br>
            <a:r>
              <a:rPr lang="tr-TR" sz="2800" b="1" dirty="0" smtClean="0">
                <a:solidFill>
                  <a:srgbClr val="0070C0"/>
                </a:solidFill>
                <a:latin typeface="Arial Black" pitchFamily="34" charset="0"/>
              </a:rPr>
              <a:t>Kanun 17.md</a:t>
            </a:r>
            <a:endParaRPr lang="tr-TR" sz="2200" b="1" dirty="0" smtClean="0">
              <a:solidFill>
                <a:srgbClr val="0070C0"/>
              </a:solidFill>
              <a:latin typeface="Arial Black" pitchFamily="34" charset="0"/>
            </a:endParaRPr>
          </a:p>
        </p:txBody>
      </p:sp>
      <p:sp>
        <p:nvSpPr>
          <p:cNvPr id="90115" name="2 İçerik Yer Tutucusu"/>
          <p:cNvSpPr>
            <a:spLocks noGrp="1"/>
          </p:cNvSpPr>
          <p:nvPr>
            <p:ph idx="1"/>
          </p:nvPr>
        </p:nvSpPr>
        <p:spPr>
          <a:xfrm>
            <a:off x="1214438" y="1447800"/>
            <a:ext cx="7720012" cy="5053013"/>
          </a:xfrm>
        </p:spPr>
        <p:txBody>
          <a:bodyPr/>
          <a:lstStyle/>
          <a:p>
            <a:pPr algn="just">
              <a:buFont typeface="Wingdings" pitchFamily="2" charset="2"/>
              <a:buChar char="Ø"/>
            </a:pPr>
            <a:r>
              <a:rPr lang="tr-TR" sz="2800" dirty="0" smtClean="0"/>
              <a:t>İhalelerde aşağıda belirtilen fiil veya davranışlarda bulunmak </a:t>
            </a:r>
            <a:r>
              <a:rPr lang="tr-TR" sz="2800" b="1" u="sng" dirty="0" smtClean="0"/>
              <a:t>yasaktır:</a:t>
            </a:r>
          </a:p>
          <a:p>
            <a:pPr algn="just">
              <a:buFont typeface="Wingdings 2" pitchFamily="18" charset="2"/>
              <a:buNone/>
            </a:pPr>
            <a:r>
              <a:rPr lang="tr-TR" sz="2800" b="1" dirty="0" smtClean="0"/>
              <a:t>a)</a:t>
            </a:r>
            <a:r>
              <a:rPr lang="tr-TR" sz="2800" dirty="0" smtClean="0"/>
              <a:t> Hile, vaat, tehdit, nüfuz kullanma, çıkar sağlama, anlaşma, irtikap, rüşvet suretiyle veya başka yollarla ihaleye ilişkin işlemlere fesat karıştırmak veya buna teşebbüs  etmek</a:t>
            </a:r>
            <a:r>
              <a:rPr lang="tr-TR" sz="2800" dirty="0"/>
              <a:t>,</a:t>
            </a:r>
            <a:endParaRPr lang="tr-TR" sz="2800" dirty="0" smtClean="0"/>
          </a:p>
          <a:p>
            <a:pPr algn="just">
              <a:buFont typeface="Wingdings 2" pitchFamily="18" charset="2"/>
              <a:buNone/>
            </a:pPr>
            <a:r>
              <a:rPr lang="tr-TR" sz="2800" b="1" dirty="0" smtClean="0"/>
              <a:t>b)</a:t>
            </a:r>
            <a:r>
              <a:rPr lang="tr-TR" sz="2800" dirty="0" smtClean="0"/>
              <a:t> İsteklileri tereddüde düşürmek, katılımı engellemek, isteklilere anlaşma teklifinde bulunmak veya teşvik etmek, rekabeti veya </a:t>
            </a:r>
            <a:r>
              <a:rPr lang="tr-TR" sz="2800" b="1" u="sng" dirty="0" smtClean="0"/>
              <a:t>ihale kararını etkileyecek davranışlarda bulunmak,</a:t>
            </a:r>
          </a:p>
          <a:p>
            <a:pPr algn="just">
              <a:buFont typeface="Wingdings 2" pitchFamily="18" charset="2"/>
              <a:buNone/>
            </a:pPr>
            <a:r>
              <a:rPr lang="tr-TR" sz="2800" dirty="0" smtClean="0"/>
              <a:t> </a:t>
            </a:r>
          </a:p>
          <a:p>
            <a:pPr algn="just">
              <a:buFont typeface="Wingdings 2" pitchFamily="18" charset="2"/>
              <a:buNone/>
            </a:pPr>
            <a:endParaRPr lang="tr-TR" dirty="0" smtClean="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b="1" dirty="0" smtClean="0">
                <a:solidFill>
                  <a:srgbClr val="0070C0"/>
                </a:solidFill>
                <a:latin typeface="Arial Black" pitchFamily="34" charset="0"/>
              </a:rPr>
              <a:t>Yasak Fiil veya Davranışlar</a:t>
            </a:r>
            <a:br>
              <a:rPr lang="tr-TR" sz="2800" b="1" dirty="0" smtClean="0">
                <a:solidFill>
                  <a:srgbClr val="0070C0"/>
                </a:solidFill>
                <a:latin typeface="Arial Black" pitchFamily="34" charset="0"/>
              </a:rPr>
            </a:br>
            <a:r>
              <a:rPr lang="tr-TR" sz="2800" b="1" dirty="0" smtClean="0">
                <a:solidFill>
                  <a:srgbClr val="0070C0"/>
                </a:solidFill>
                <a:latin typeface="Arial Black" pitchFamily="34" charset="0"/>
              </a:rPr>
              <a:t>Kanun 17.md</a:t>
            </a:r>
            <a:endParaRPr lang="tr-TR" sz="2200" b="1" dirty="0" smtClean="0">
              <a:solidFill>
                <a:srgbClr val="0070C0"/>
              </a:solidFill>
              <a:latin typeface="Arial Black" pitchFamily="34" charset="0"/>
            </a:endParaRPr>
          </a:p>
        </p:txBody>
      </p:sp>
      <p:sp>
        <p:nvSpPr>
          <p:cNvPr id="91139" name="2 İçerik Yer Tutucusu"/>
          <p:cNvSpPr>
            <a:spLocks noGrp="1"/>
          </p:cNvSpPr>
          <p:nvPr>
            <p:ph idx="1"/>
          </p:nvPr>
        </p:nvSpPr>
        <p:spPr>
          <a:xfrm>
            <a:off x="1214438" y="1447800"/>
            <a:ext cx="7720012" cy="5195888"/>
          </a:xfrm>
        </p:spPr>
        <p:txBody>
          <a:bodyPr/>
          <a:lstStyle/>
          <a:p>
            <a:pPr algn="just">
              <a:buFont typeface="Wingdings 2" pitchFamily="18" charset="2"/>
              <a:buNone/>
            </a:pPr>
            <a:r>
              <a:rPr lang="tr-TR" sz="2600" b="1" dirty="0" smtClean="0"/>
              <a:t>c)</a:t>
            </a:r>
            <a:r>
              <a:rPr lang="tr-TR" sz="2600" dirty="0" smtClean="0"/>
              <a:t> Sahte belge veya sahte teminat düzenlemek, kullanmak veya bunlara </a:t>
            </a:r>
            <a:r>
              <a:rPr lang="tr-TR" sz="2600" u="sng" dirty="0" smtClean="0"/>
              <a:t>teşebbüs</a:t>
            </a:r>
            <a:r>
              <a:rPr lang="tr-TR" sz="2600" dirty="0" smtClean="0"/>
              <a:t> etmek</a:t>
            </a:r>
            <a:r>
              <a:rPr lang="tr-TR" sz="2600" dirty="0"/>
              <a:t>,</a:t>
            </a:r>
            <a:endParaRPr lang="tr-TR" sz="2600" dirty="0" smtClean="0"/>
          </a:p>
          <a:p>
            <a:pPr algn="just">
              <a:buFont typeface="Wingdings 2" pitchFamily="18" charset="2"/>
              <a:buNone/>
            </a:pPr>
            <a:r>
              <a:rPr lang="tr-TR" sz="2600" b="1" dirty="0" smtClean="0"/>
              <a:t>d)</a:t>
            </a:r>
            <a:r>
              <a:rPr lang="tr-TR" sz="2600" dirty="0" smtClean="0"/>
              <a:t> Alternatif teklif verebilme halleri dışında, ihalelerde bir istekli tarafından kendisi veya başkaları adına doğrudan veya dolaylı olarak, asaleten ya da vekaleten </a:t>
            </a:r>
            <a:r>
              <a:rPr lang="tr-TR" sz="2800" b="1" u="sng" dirty="0" smtClean="0"/>
              <a:t>birden fazla teklif vermek</a:t>
            </a:r>
            <a:r>
              <a:rPr lang="tr-TR" sz="2800" b="1" u="sng" dirty="0"/>
              <a:t>,</a:t>
            </a:r>
            <a:r>
              <a:rPr lang="tr-TR" sz="2600" b="1" dirty="0" smtClean="0"/>
              <a:t> </a:t>
            </a:r>
            <a:r>
              <a:rPr lang="tr-TR" sz="2000" dirty="0" smtClean="0"/>
              <a:t>(boş teklif mektubu)   </a:t>
            </a:r>
          </a:p>
          <a:p>
            <a:pPr algn="just">
              <a:buFont typeface="Wingdings 2" pitchFamily="18" charset="2"/>
              <a:buNone/>
            </a:pPr>
            <a:r>
              <a:rPr lang="tr-TR" sz="2600" b="1" dirty="0" smtClean="0"/>
              <a:t>e) </a:t>
            </a:r>
            <a:r>
              <a:rPr lang="tr-TR" sz="2600" dirty="0" smtClean="0"/>
              <a:t>11 inci maddeye göre ihaleye katılamayacağı belirtildiği halde ihaleye katılmak,</a:t>
            </a:r>
          </a:p>
          <a:p>
            <a:pPr algn="just">
              <a:buFont typeface="Wingdings 2" pitchFamily="18" charset="2"/>
              <a:buNone/>
            </a:pPr>
            <a:endParaRPr lang="tr-TR" sz="2600" dirty="0" smtClean="0"/>
          </a:p>
          <a:p>
            <a:pPr algn="just">
              <a:buFont typeface="Wingdings 2" pitchFamily="18" charset="2"/>
              <a:buNone/>
            </a:pPr>
            <a:r>
              <a:rPr lang="tr-TR" sz="2600" dirty="0" smtClean="0"/>
              <a:t>   Yasak fiil veya davranışlarda bulunanlar hakkında Kanun’un Yasaklar ve Ceza Sorumluluğu başlıklı kısmındaki (m. 58-59) hükümleri uygulanır. </a:t>
            </a:r>
          </a:p>
          <a:p>
            <a:pPr algn="just"/>
            <a:endParaRPr lang="tr-TR" sz="2600" dirty="0" smtClean="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35100" y="274638"/>
            <a:ext cx="7499350" cy="939800"/>
          </a:xfrm>
        </p:spPr>
        <p:txBody>
          <a:bodyPr>
            <a:noAutofit/>
          </a:bodyPr>
          <a:lstStyle/>
          <a:p>
            <a:pPr algn="ctr">
              <a:defRPr/>
            </a:pPr>
            <a:r>
              <a:rPr lang="tr-TR" sz="2800" b="1" dirty="0" smtClean="0">
                <a:solidFill>
                  <a:srgbClr val="0070C0"/>
                </a:solidFill>
                <a:latin typeface="Arial Black" pitchFamily="34" charset="0"/>
              </a:rPr>
              <a:t>Başvuru ve Teklif Mektupları</a:t>
            </a:r>
            <a:br>
              <a:rPr lang="tr-TR" sz="2800" b="1" dirty="0" smtClean="0">
                <a:solidFill>
                  <a:srgbClr val="0070C0"/>
                </a:solidFill>
                <a:latin typeface="Arial Black" pitchFamily="34" charset="0"/>
              </a:rPr>
            </a:br>
            <a:r>
              <a:rPr lang="tr-TR" sz="1800" b="1" dirty="0" smtClean="0">
                <a:solidFill>
                  <a:srgbClr val="0070C0"/>
                </a:solidFill>
                <a:latin typeface="Arial Black" pitchFamily="34" charset="0"/>
              </a:rPr>
              <a:t>Yapım  54.md; Hizmet 53.md; Mal 52.md;Kanun 30 md.</a:t>
            </a:r>
          </a:p>
        </p:txBody>
      </p:sp>
      <p:sp>
        <p:nvSpPr>
          <p:cNvPr id="3" name="2 İçerik Yer Tutucusu"/>
          <p:cNvSpPr>
            <a:spLocks noGrp="1"/>
          </p:cNvSpPr>
          <p:nvPr>
            <p:ph idx="1"/>
          </p:nvPr>
        </p:nvSpPr>
        <p:spPr>
          <a:xfrm>
            <a:off x="1143000" y="1285875"/>
            <a:ext cx="7791450" cy="5214938"/>
          </a:xfrm>
        </p:spPr>
        <p:txBody>
          <a:bodyPr/>
          <a:lstStyle/>
          <a:p>
            <a:pPr marL="365760" indent="-283464" algn="just" eaLnBrk="1" fontAlgn="auto" hangingPunct="1">
              <a:spcAft>
                <a:spcPts val="0"/>
              </a:spcAft>
              <a:buFont typeface="Wingdings" pitchFamily="2" charset="2"/>
              <a:buChar char="Ø"/>
              <a:defRPr/>
            </a:pPr>
            <a:r>
              <a:rPr lang="tr-TR" sz="2200" dirty="0" smtClean="0"/>
              <a:t>Başvuru ve teklif mektupları </a:t>
            </a:r>
            <a:r>
              <a:rPr lang="tr-TR" sz="2200" b="1" u="sng" dirty="0" smtClean="0"/>
              <a:t>standart formlar </a:t>
            </a:r>
            <a:r>
              <a:rPr lang="tr-TR" sz="2200" dirty="0" smtClean="0"/>
              <a:t>esas alınarak hazırlanır.</a:t>
            </a:r>
          </a:p>
          <a:p>
            <a:pPr marL="365760" indent="-283464" algn="just" eaLnBrk="1" fontAlgn="auto" hangingPunct="1">
              <a:spcAft>
                <a:spcPts val="0"/>
              </a:spcAft>
              <a:buFont typeface="Wingdings" pitchFamily="2" charset="2"/>
              <a:buChar char="Ø"/>
              <a:defRPr/>
            </a:pPr>
            <a:r>
              <a:rPr lang="tr-TR" sz="2200" b="1" u="sng" dirty="0" smtClean="0"/>
              <a:t>Teklif mektubunun taşıması gereken şartlar :</a:t>
            </a:r>
          </a:p>
          <a:p>
            <a:pPr marL="365760" indent="-283464" algn="just" eaLnBrk="1" fontAlgn="auto" hangingPunct="1">
              <a:spcAft>
                <a:spcPts val="0"/>
              </a:spcAft>
              <a:buFont typeface="Wingdings 2" pitchFamily="18" charset="2"/>
              <a:buNone/>
              <a:defRPr/>
            </a:pPr>
            <a:r>
              <a:rPr lang="tr-TR" sz="2200" b="1" dirty="0" smtClean="0"/>
              <a:t>a)</a:t>
            </a:r>
            <a:r>
              <a:rPr lang="tr-TR" sz="2200" dirty="0" smtClean="0"/>
              <a:t> Yazılı olmalı, </a:t>
            </a:r>
          </a:p>
          <a:p>
            <a:pPr marL="365760" indent="-283464" algn="just" eaLnBrk="1" fontAlgn="auto" hangingPunct="1">
              <a:spcAft>
                <a:spcPts val="0"/>
              </a:spcAft>
              <a:buFont typeface="Wingdings 2" pitchFamily="18" charset="2"/>
              <a:buNone/>
              <a:defRPr/>
            </a:pPr>
            <a:r>
              <a:rPr lang="tr-TR" sz="2200" b="1" dirty="0" smtClean="0"/>
              <a:t>b)</a:t>
            </a:r>
            <a:r>
              <a:rPr lang="tr-TR" sz="2200" dirty="0" smtClean="0"/>
              <a:t> İhale dokümanının tamamen okunup kabul edildiği belirtilmeli,</a:t>
            </a:r>
          </a:p>
          <a:p>
            <a:pPr marL="365760" indent="-283464" algn="just" eaLnBrk="1" fontAlgn="auto" hangingPunct="1">
              <a:spcAft>
                <a:spcPts val="0"/>
              </a:spcAft>
              <a:buFont typeface="Wingdings 2" pitchFamily="18" charset="2"/>
              <a:buNone/>
              <a:defRPr/>
            </a:pPr>
            <a:r>
              <a:rPr lang="tr-TR" sz="2200" b="1" dirty="0" smtClean="0"/>
              <a:t>c)</a:t>
            </a:r>
            <a:r>
              <a:rPr lang="tr-TR" sz="2200" dirty="0" smtClean="0"/>
              <a:t> Teklif edilen bedel, rakam ve yazı ile birbirine uygun olarak açıkça yazılmalı,</a:t>
            </a:r>
          </a:p>
          <a:p>
            <a:pPr marL="365760" indent="-283464" algn="just" eaLnBrk="1" fontAlgn="auto" hangingPunct="1">
              <a:spcAft>
                <a:spcPts val="0"/>
              </a:spcAft>
              <a:buFont typeface="Wingdings 2" pitchFamily="18" charset="2"/>
              <a:buNone/>
              <a:defRPr/>
            </a:pPr>
            <a:r>
              <a:rPr lang="tr-TR" sz="2200" b="1" dirty="0" smtClean="0"/>
              <a:t>ç)</a:t>
            </a:r>
            <a:r>
              <a:rPr lang="tr-TR" sz="2200" dirty="0" smtClean="0"/>
              <a:t> Üzerinde kazıntı, silinti, düzeltme bulunmamalı,</a:t>
            </a:r>
          </a:p>
          <a:p>
            <a:pPr marL="365760" indent="-283464" algn="just" eaLnBrk="1" fontAlgn="auto" hangingPunct="1">
              <a:spcAft>
                <a:spcPts val="0"/>
              </a:spcAft>
              <a:buFont typeface="Wingdings 2" pitchFamily="18" charset="2"/>
              <a:buNone/>
              <a:defRPr/>
            </a:pPr>
            <a:r>
              <a:rPr lang="tr-TR" sz="2200" b="1" dirty="0" smtClean="0"/>
              <a:t>d)</a:t>
            </a:r>
            <a:r>
              <a:rPr lang="tr-TR" sz="2200" dirty="0" smtClean="0"/>
              <a:t> Türk vatandaşı gerçek kişilerin TC Kimlik </a:t>
            </a:r>
            <a:r>
              <a:rPr lang="tr-TR" sz="2200" dirty="0" err="1" smtClean="0"/>
              <a:t>no’su</a:t>
            </a:r>
            <a:r>
              <a:rPr lang="tr-TR" sz="2200" dirty="0" smtClean="0"/>
              <a:t>, Türkiye’de faaliyet gösteren tüzel kişilerin vergi kimlik numarası belirtilmeli,</a:t>
            </a:r>
          </a:p>
          <a:p>
            <a:pPr marL="365760" indent="-283464" algn="just" eaLnBrk="1" fontAlgn="auto" hangingPunct="1">
              <a:spcAft>
                <a:spcPts val="0"/>
              </a:spcAft>
              <a:buFont typeface="Wingdings 2" pitchFamily="18" charset="2"/>
              <a:buNone/>
              <a:defRPr/>
            </a:pPr>
            <a:r>
              <a:rPr lang="tr-TR" sz="2200" b="1" dirty="0" smtClean="0"/>
              <a:t>e)</a:t>
            </a:r>
            <a:r>
              <a:rPr lang="tr-TR" sz="2200" dirty="0" smtClean="0"/>
              <a:t> İsteklinin adı, soyadı veya ticaret unvanı yazılmak suretiyle yetkili kişilerce imzalanmış olmalı (bir. fiyat tek. cetveli de imzalı olmalı)</a:t>
            </a:r>
          </a:p>
          <a:p>
            <a:pPr algn="just">
              <a:defRPr/>
            </a:pPr>
            <a:endParaRPr lang="tr-TR" sz="2200"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b="1" dirty="0" smtClean="0">
                <a:solidFill>
                  <a:srgbClr val="0070C0"/>
                </a:solidFill>
                <a:latin typeface="Arial Black" pitchFamily="34" charset="0"/>
              </a:rPr>
              <a:t>Başvuru ve Teklif Mektupları</a:t>
            </a:r>
            <a:br>
              <a:rPr lang="tr-TR" sz="2800" b="1" dirty="0" smtClean="0">
                <a:solidFill>
                  <a:srgbClr val="0070C0"/>
                </a:solidFill>
                <a:latin typeface="Arial Black" pitchFamily="34" charset="0"/>
              </a:rPr>
            </a:br>
            <a:r>
              <a:rPr lang="tr-TR" sz="1800" b="1" dirty="0" smtClean="0">
                <a:solidFill>
                  <a:srgbClr val="0070C0"/>
                </a:solidFill>
                <a:latin typeface="Arial Black" pitchFamily="34" charset="0"/>
              </a:rPr>
              <a:t>Yapım  54.md; Hizmet 53.md; Mal 52.md</a:t>
            </a:r>
            <a:endParaRPr lang="tr-TR" sz="1800" dirty="0"/>
          </a:p>
        </p:txBody>
      </p:sp>
      <p:sp>
        <p:nvSpPr>
          <p:cNvPr id="93187" name="2 İçerik Yer Tutucusu"/>
          <p:cNvSpPr>
            <a:spLocks noGrp="1"/>
          </p:cNvSpPr>
          <p:nvPr>
            <p:ph idx="1"/>
          </p:nvPr>
        </p:nvSpPr>
        <p:spPr>
          <a:xfrm>
            <a:off x="1285875" y="1447800"/>
            <a:ext cx="7648575" cy="4981575"/>
          </a:xfrm>
        </p:spPr>
        <p:txBody>
          <a:bodyPr/>
          <a:lstStyle/>
          <a:p>
            <a:pPr algn="just" eaLnBrk="1" hangingPunct="1">
              <a:buFont typeface="Wingdings" pitchFamily="2" charset="2"/>
              <a:buChar char="Ø"/>
            </a:pPr>
            <a:r>
              <a:rPr lang="tr-TR" sz="2400" b="1" u="sng" dirty="0" smtClean="0"/>
              <a:t>İş ortaklığında; </a:t>
            </a:r>
          </a:p>
          <a:p>
            <a:pPr algn="just" eaLnBrk="1" hangingPunct="1">
              <a:buFont typeface="Wingdings 2" pitchFamily="18" charset="2"/>
              <a:buNone/>
            </a:pPr>
            <a:r>
              <a:rPr lang="tr-TR" sz="2400" dirty="0" smtClean="0"/>
              <a:t>    Teklif mektubunun </a:t>
            </a:r>
            <a:r>
              <a:rPr lang="tr-TR" sz="2400" b="1" u="sng" dirty="0" smtClean="0"/>
              <a:t>ortakların tamamı tarafından veya yetki verdikleri kişilerce </a:t>
            </a:r>
            <a:r>
              <a:rPr lang="tr-TR" sz="2400" dirty="0" smtClean="0"/>
              <a:t>imzalanması gerekir.</a:t>
            </a:r>
          </a:p>
          <a:p>
            <a:pPr lvl="4" algn="just" eaLnBrk="1" hangingPunct="1"/>
            <a:endParaRPr lang="tr-TR" sz="2400" dirty="0" smtClean="0"/>
          </a:p>
          <a:p>
            <a:pPr algn="just" eaLnBrk="1" hangingPunct="1">
              <a:buFont typeface="Wingdings" pitchFamily="2" charset="2"/>
              <a:buChar char="Ø"/>
            </a:pPr>
            <a:r>
              <a:rPr lang="tr-TR" sz="2400" b="1" u="sng" dirty="0" smtClean="0"/>
              <a:t>Konsorsiyumlarda</a:t>
            </a:r>
          </a:p>
          <a:p>
            <a:pPr algn="just" eaLnBrk="1" hangingPunct="1">
              <a:buFont typeface="Wingdings 2" pitchFamily="18" charset="2"/>
              <a:buNone/>
            </a:pPr>
            <a:r>
              <a:rPr lang="tr-TR" sz="2400" dirty="0" smtClean="0"/>
              <a:t>   a) Ortaklar, teklif mektubunu işin </a:t>
            </a:r>
            <a:r>
              <a:rPr lang="tr-TR" sz="2400" b="1" u="sng" dirty="0" smtClean="0"/>
              <a:t>uzmanlık gerektiren kısımları için teklif ettikleri bedeli ayrı ayrı yazmak suretiyle imzalarlar.</a:t>
            </a:r>
            <a:r>
              <a:rPr lang="tr-TR" sz="2400" b="1" dirty="0" smtClean="0"/>
              <a:t> </a:t>
            </a:r>
          </a:p>
          <a:p>
            <a:pPr lvl="4" algn="just" eaLnBrk="1" hangingPunct="1"/>
            <a:endParaRPr lang="tr-TR" sz="2400" b="1" dirty="0" smtClean="0"/>
          </a:p>
          <a:p>
            <a:pPr algn="just" eaLnBrk="1" hangingPunct="1">
              <a:buFont typeface="Wingdings 2" pitchFamily="18" charset="2"/>
              <a:buNone/>
            </a:pPr>
            <a:r>
              <a:rPr lang="tr-TR" sz="2400" dirty="0" smtClean="0"/>
              <a:t>   b) İşin uzmanlık gerektiren kısımları için teklif edilen bedellerin toplamı konsorsiyumun toplam teklif bedelini oluşturur.</a:t>
            </a:r>
          </a:p>
          <a:p>
            <a:endParaRPr lang="tr-TR" sz="2400" dirty="0" smtClean="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b="1" dirty="0" smtClean="0">
                <a:solidFill>
                  <a:srgbClr val="0070C0"/>
                </a:solidFill>
                <a:latin typeface="Arial Black" pitchFamily="34" charset="0"/>
              </a:rPr>
              <a:t>Başvuru ve Teklif Mektupları</a:t>
            </a:r>
            <a:br>
              <a:rPr lang="tr-TR" sz="2800" b="1" dirty="0" smtClean="0">
                <a:solidFill>
                  <a:srgbClr val="0070C0"/>
                </a:solidFill>
                <a:latin typeface="Arial Black" pitchFamily="34" charset="0"/>
              </a:rPr>
            </a:br>
            <a:r>
              <a:rPr lang="tr-TR" sz="2200" b="1" dirty="0" smtClean="0">
                <a:solidFill>
                  <a:srgbClr val="0070C0"/>
                </a:solidFill>
                <a:latin typeface="Arial Black" pitchFamily="34" charset="0"/>
              </a:rPr>
              <a:t>Yapım  54.md; Hizmet 53.md; Mal 52.md</a:t>
            </a:r>
            <a:endParaRPr lang="tr-TR" sz="2200" dirty="0"/>
          </a:p>
        </p:txBody>
      </p:sp>
      <p:sp>
        <p:nvSpPr>
          <p:cNvPr id="94211" name="2 İçerik Yer Tutucusu"/>
          <p:cNvSpPr>
            <a:spLocks noGrp="1"/>
          </p:cNvSpPr>
          <p:nvPr>
            <p:ph idx="1"/>
          </p:nvPr>
        </p:nvSpPr>
        <p:spPr>
          <a:xfrm>
            <a:off x="1435100" y="1447800"/>
            <a:ext cx="7499350" cy="5053013"/>
          </a:xfrm>
        </p:spPr>
        <p:txBody>
          <a:bodyPr/>
          <a:lstStyle/>
          <a:p>
            <a:pPr algn="just" eaLnBrk="1" hangingPunct="1">
              <a:buFont typeface="Wingdings" pitchFamily="2" charset="2"/>
              <a:buChar char="Ø"/>
            </a:pPr>
            <a:r>
              <a:rPr lang="tr-TR" sz="3000" dirty="0" smtClean="0"/>
              <a:t>Teklif mektubu </a:t>
            </a:r>
            <a:r>
              <a:rPr lang="tr-TR" sz="3000" b="1" u="sng" dirty="0" smtClean="0"/>
              <a:t>standart forma uygun olmalıdır,</a:t>
            </a:r>
            <a:r>
              <a:rPr lang="tr-TR" sz="3000" dirty="0" smtClean="0"/>
              <a:t> aksi durum teklifin esasını değiştirecek nitelikte bir eksikliktir.</a:t>
            </a:r>
          </a:p>
          <a:p>
            <a:pPr lvl="4" algn="just" eaLnBrk="1" hangingPunct="1">
              <a:buFont typeface="Wingdings" pitchFamily="2" charset="2"/>
              <a:buChar char="Ø"/>
            </a:pPr>
            <a:endParaRPr lang="tr-TR" sz="1800" dirty="0" smtClean="0"/>
          </a:p>
          <a:p>
            <a:pPr algn="just" eaLnBrk="1" hangingPunct="1">
              <a:buFont typeface="Wingdings" pitchFamily="2" charset="2"/>
              <a:buChar char="Ø"/>
            </a:pPr>
            <a:r>
              <a:rPr lang="tr-TR" sz="3000" dirty="0" smtClean="0"/>
              <a:t>Taşıması zorunlu hususlardan herhangi birini taşımayan teklif mektupları </a:t>
            </a:r>
            <a:r>
              <a:rPr lang="tr-TR" sz="3000" b="1" u="sng" dirty="0" smtClean="0"/>
              <a:t>değiştirilemez düzeltilemez veya eksiklikleri giderilemez.</a:t>
            </a:r>
          </a:p>
          <a:p>
            <a:pPr lvl="3" algn="just" eaLnBrk="1" hangingPunct="1">
              <a:buFont typeface="Wingdings" pitchFamily="2" charset="2"/>
              <a:buChar char="Ø"/>
            </a:pPr>
            <a:endParaRPr lang="tr-TR" sz="1800" b="1" u="sng" dirty="0" smtClean="0"/>
          </a:p>
          <a:p>
            <a:pPr algn="just" eaLnBrk="1" hangingPunct="1">
              <a:buFont typeface="Wingdings" pitchFamily="2" charset="2"/>
              <a:buChar char="Ø"/>
            </a:pPr>
            <a:r>
              <a:rPr lang="tr-TR" sz="3000" dirty="0"/>
              <a:t>Teklif mektubu </a:t>
            </a:r>
            <a:r>
              <a:rPr lang="tr-TR" sz="3000" dirty="0" smtClean="0"/>
              <a:t>usulüne uygun değil ise teklif, değerlendirme dışı bırakılır.</a:t>
            </a:r>
          </a:p>
          <a:p>
            <a:endParaRPr lang="tr-TR" sz="3000" dirty="0" smtClean="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dirty="0" smtClean="0"/>
              <a:t>ÖRNEK</a:t>
            </a:r>
            <a:endParaRPr lang="tr-TR" dirty="0"/>
          </a:p>
        </p:txBody>
      </p:sp>
      <p:sp>
        <p:nvSpPr>
          <p:cNvPr id="3" name="İçerik Yer Tutucusu 2"/>
          <p:cNvSpPr>
            <a:spLocks noGrp="1"/>
          </p:cNvSpPr>
          <p:nvPr>
            <p:ph idx="1"/>
          </p:nvPr>
        </p:nvSpPr>
        <p:spPr/>
        <p:txBody>
          <a:bodyPr/>
          <a:lstStyle/>
          <a:p>
            <a:pPr algn="just"/>
            <a:r>
              <a:rPr lang="tr-TR" sz="2800" dirty="0" smtClean="0"/>
              <a:t>14.05.2015 tarihli bir Kurul kararında ihale dokümanında isteklilere verilen anahtar teslimi götürü bedel teklif mektubu formatı kullanılarak teklif sunmak yerine birim fiyat teklif mektubu formatı kullanılarak teklif sunulması, teklifin esasını değiştirecek nitelikte ve mevzuata aykırı bulunmuştur.</a:t>
            </a:r>
          </a:p>
          <a:p>
            <a:pPr algn="just"/>
            <a:r>
              <a:rPr lang="tr-TR" sz="2800" dirty="0" smtClean="0"/>
              <a:t>Öte yandan başka bir Kurul kararında, teklif </a:t>
            </a:r>
            <a:r>
              <a:rPr lang="tr-TR" sz="2800" dirty="0"/>
              <a:t>mektubunda ihalenin adının yazmaması ancak ihale kayıt numarasının belirtilmiş </a:t>
            </a:r>
            <a:r>
              <a:rPr lang="tr-TR" sz="2800" dirty="0" smtClean="0"/>
              <a:t>olması mevzuata aykırı bulunmamıştır.  </a:t>
            </a:r>
            <a:endParaRPr lang="tr-TR" sz="2800" dirty="0"/>
          </a:p>
        </p:txBody>
      </p:sp>
    </p:spTree>
    <p:extLst>
      <p:ext uri="{BB962C8B-B14F-4D97-AF65-F5344CB8AC3E}">
        <p14:creationId xmlns:p14="http://schemas.microsoft.com/office/powerpoint/2010/main" val="35844051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Başlık"/>
          <p:cNvSpPr>
            <a:spLocks noGrp="1"/>
          </p:cNvSpPr>
          <p:nvPr>
            <p:ph type="title"/>
          </p:nvPr>
        </p:nvSpPr>
        <p:spPr>
          <a:xfrm>
            <a:off x="1043608" y="274638"/>
            <a:ext cx="7890842" cy="922114"/>
          </a:xfrm>
        </p:spPr>
        <p:txBody>
          <a:bodyPr>
            <a:normAutofit fontScale="90000"/>
          </a:bodyPr>
          <a:lstStyle/>
          <a:p>
            <a:pPr algn="ctr" eaLnBrk="1" fontAlgn="auto" hangingPunct="1">
              <a:spcAft>
                <a:spcPts val="0"/>
              </a:spcAft>
              <a:defRPr/>
            </a:pPr>
            <a:r>
              <a:rPr lang="tr-TR" sz="3100" dirty="0" smtClean="0">
                <a:solidFill>
                  <a:srgbClr val="0070C0"/>
                </a:solidFill>
                <a:latin typeface="Arial Black" pitchFamily="34" charset="0"/>
              </a:rPr>
              <a:t>Tekliflerin Geçerlik Süresi</a:t>
            </a:r>
            <a:br>
              <a:rPr lang="tr-TR" sz="3100" dirty="0" smtClean="0">
                <a:solidFill>
                  <a:srgbClr val="0070C0"/>
                </a:solidFill>
                <a:latin typeface="Arial Black" pitchFamily="34" charset="0"/>
              </a:rPr>
            </a:br>
            <a:r>
              <a:rPr lang="tr-TR" sz="2000" dirty="0" smtClean="0">
                <a:solidFill>
                  <a:srgbClr val="0070C0"/>
                </a:solidFill>
                <a:latin typeface="Arial Black" pitchFamily="34" charset="0"/>
              </a:rPr>
              <a:t> </a:t>
            </a:r>
            <a:r>
              <a:rPr lang="tr-TR" sz="2000" b="1" dirty="0" smtClean="0">
                <a:solidFill>
                  <a:srgbClr val="0070C0"/>
                </a:solidFill>
                <a:latin typeface="Arial Black" pitchFamily="34" charset="0"/>
              </a:rPr>
              <a:t>Yapım  55.md; Hizmet 54.md; Mal 53.md; Kanun 32 ve 35.md</a:t>
            </a:r>
          </a:p>
        </p:txBody>
      </p:sp>
      <p:sp>
        <p:nvSpPr>
          <p:cNvPr id="95235" name="2 İçerik Yer Tutucusu"/>
          <p:cNvSpPr>
            <a:spLocks noGrp="1"/>
          </p:cNvSpPr>
          <p:nvPr>
            <p:ph idx="1"/>
          </p:nvPr>
        </p:nvSpPr>
        <p:spPr>
          <a:xfrm>
            <a:off x="971600" y="1340768"/>
            <a:ext cx="7920879" cy="5184576"/>
          </a:xfrm>
        </p:spPr>
        <p:txBody>
          <a:bodyPr/>
          <a:lstStyle/>
          <a:p>
            <a:pPr algn="just" eaLnBrk="1" hangingPunct="1">
              <a:buFont typeface="Wingdings" pitchFamily="2" charset="2"/>
              <a:buChar char="Ø"/>
            </a:pPr>
            <a:r>
              <a:rPr lang="tr-TR" sz="2600" dirty="0" smtClean="0"/>
              <a:t>Tekliflerin geçerlilik süresi ihale dokümanında belirtilir. </a:t>
            </a:r>
            <a:r>
              <a:rPr lang="tr-TR" sz="2600" b="1" dirty="0" smtClean="0"/>
              <a:t>(ilan ve idari şartnamede)</a:t>
            </a:r>
          </a:p>
          <a:p>
            <a:pPr algn="just" eaLnBrk="1" hangingPunct="1">
              <a:buFont typeface="Wingdings" pitchFamily="2" charset="2"/>
              <a:buChar char="Ø"/>
            </a:pPr>
            <a:endParaRPr lang="tr-TR" sz="2600" b="1" dirty="0" smtClean="0"/>
          </a:p>
          <a:p>
            <a:pPr algn="just" eaLnBrk="1" hangingPunct="1">
              <a:buFont typeface="Wingdings" pitchFamily="2" charset="2"/>
              <a:buChar char="Ø"/>
            </a:pPr>
            <a:r>
              <a:rPr lang="tr-TR" sz="2600" dirty="0" smtClean="0"/>
              <a:t>Bu süre, </a:t>
            </a:r>
            <a:r>
              <a:rPr lang="tr-TR" sz="2600" b="1" u="sng" dirty="0" smtClean="0"/>
              <a:t>en fazla ihale dokümanında belirtilen teklif geçerlilik süresi kadar </a:t>
            </a:r>
            <a:r>
              <a:rPr lang="tr-TR" sz="2600" dirty="0" smtClean="0"/>
              <a:t>uzatılabilir. </a:t>
            </a:r>
            <a:r>
              <a:rPr lang="tr-TR" sz="2400" dirty="0" smtClean="0"/>
              <a:t>(teklif ve sözleşme koşulları değiştirilmemek ve isteklinin kabulü kaydıyla, )</a:t>
            </a:r>
          </a:p>
          <a:p>
            <a:pPr algn="just" eaLnBrk="1" hangingPunct="1">
              <a:buFont typeface="Wingdings" pitchFamily="2" charset="2"/>
              <a:buChar char="Ø"/>
            </a:pPr>
            <a:endParaRPr lang="tr-TR" sz="2600" b="1" u="sng" dirty="0" smtClean="0"/>
          </a:p>
          <a:p>
            <a:pPr algn="just" eaLnBrk="1" hangingPunct="1">
              <a:buFont typeface="Wingdings" pitchFamily="2" charset="2"/>
              <a:buChar char="Ø"/>
            </a:pPr>
            <a:r>
              <a:rPr lang="tr-TR" sz="2600" dirty="0" smtClean="0"/>
              <a:t>Teklif geçerlilik süresinin uzatılması halinde, geçici teminat mektuplarının süresi de aynı süre ile uzatılır.</a:t>
            </a:r>
          </a:p>
          <a:p>
            <a:pPr marL="82550" indent="0" algn="just" eaLnBrk="1" hangingPunct="1">
              <a:buNone/>
            </a:pPr>
            <a:endParaRPr lang="tr-TR" sz="2600" dirty="0" smtClean="0"/>
          </a:p>
          <a:p>
            <a:pPr algn="just" eaLnBrk="1" hangingPunct="1">
              <a:buFont typeface="Wingdings" pitchFamily="2" charset="2"/>
              <a:buChar char="Ø"/>
            </a:pPr>
            <a:endParaRPr lang="tr-TR" sz="2600" dirty="0" smtClean="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Başlık"/>
          <p:cNvSpPr>
            <a:spLocks noGrp="1"/>
          </p:cNvSpPr>
          <p:nvPr>
            <p:ph type="title"/>
          </p:nvPr>
        </p:nvSpPr>
        <p:spPr>
          <a:xfrm>
            <a:off x="1143000" y="357188"/>
            <a:ext cx="7713663" cy="1714500"/>
          </a:xfrm>
        </p:spPr>
        <p:txBody>
          <a:bodyPr>
            <a:noAutofit/>
          </a:bodyPr>
          <a:lstStyle/>
          <a:p>
            <a:pPr algn="ctr" eaLnBrk="1" fontAlgn="auto" hangingPunct="1">
              <a:spcAft>
                <a:spcPts val="0"/>
              </a:spcAft>
              <a:defRPr/>
            </a:pPr>
            <a:r>
              <a:rPr lang="tr-TR" sz="2600" b="1" dirty="0" smtClean="0">
                <a:solidFill>
                  <a:srgbClr val="0070C0"/>
                </a:solidFill>
                <a:latin typeface="Arial Black" pitchFamily="34" charset="0"/>
              </a:rPr>
              <a:t>Teklif geçerlilik süresinin dolmasından sonra sözleşme yapılması</a:t>
            </a:r>
            <a:r>
              <a:rPr lang="tr-TR" sz="2600" dirty="0" smtClean="0">
                <a:solidFill>
                  <a:srgbClr val="0070C0"/>
                </a:solidFill>
                <a:latin typeface="Arial Black" pitchFamily="34" charset="0"/>
              </a:rPr>
              <a:t/>
            </a:r>
            <a:br>
              <a:rPr lang="tr-TR" sz="2600" dirty="0" smtClean="0">
                <a:solidFill>
                  <a:srgbClr val="0070C0"/>
                </a:solidFill>
                <a:latin typeface="Arial Black" pitchFamily="34" charset="0"/>
              </a:rPr>
            </a:br>
            <a:r>
              <a:rPr lang="tr-TR" sz="2600" b="1" dirty="0" smtClean="0">
                <a:solidFill>
                  <a:srgbClr val="0070C0"/>
                </a:solidFill>
                <a:latin typeface="Arial Black" pitchFamily="34" charset="0"/>
              </a:rPr>
              <a:t>Tebliğ 16.7</a:t>
            </a:r>
          </a:p>
        </p:txBody>
      </p:sp>
      <p:sp>
        <p:nvSpPr>
          <p:cNvPr id="96259" name="2 İçerik Yer Tutucusu"/>
          <p:cNvSpPr>
            <a:spLocks noGrp="1"/>
          </p:cNvSpPr>
          <p:nvPr>
            <p:ph idx="1"/>
          </p:nvPr>
        </p:nvSpPr>
        <p:spPr>
          <a:xfrm>
            <a:off x="1000125" y="1857375"/>
            <a:ext cx="7615238" cy="4500563"/>
          </a:xfrm>
        </p:spPr>
        <p:txBody>
          <a:bodyPr/>
          <a:lstStyle/>
          <a:p>
            <a:pPr lvl="4" indent="-282575" algn="just" eaLnBrk="1" hangingPunct="1">
              <a:buFont typeface="Wingdings 2" pitchFamily="18" charset="2"/>
              <a:buNone/>
            </a:pPr>
            <a:endParaRPr lang="tr-TR" sz="1400" b="1" dirty="0" smtClean="0"/>
          </a:p>
          <a:p>
            <a:pPr algn="just" eaLnBrk="1" hangingPunct="1">
              <a:buFont typeface="Wingdings" pitchFamily="2" charset="2"/>
              <a:buChar char="Ø"/>
            </a:pPr>
            <a:r>
              <a:rPr lang="tr-TR" sz="2600" dirty="0" smtClean="0"/>
              <a:t>Kesinleşen ihale kararı bildirildikten sonra şikayet başvurusu ve dava açılması nedeniyle ihale sürecinin uzaması sonucunda; </a:t>
            </a:r>
          </a:p>
          <a:p>
            <a:pPr algn="just" eaLnBrk="1" hangingPunct="1">
              <a:buFont typeface="Wingdings 2" pitchFamily="18" charset="2"/>
              <a:buNone/>
            </a:pPr>
            <a:r>
              <a:rPr lang="tr-TR" sz="2600" dirty="0" smtClean="0"/>
              <a:t>  		- Teklif geçerlilik süresinin ihale dokümanında öngörülen süre kadar uzatıldığı ve bu sürenin de dolduğu, </a:t>
            </a:r>
            <a:r>
              <a:rPr lang="tr-TR" sz="2600" b="1" u="sng" dirty="0" smtClean="0"/>
              <a:t>buna rağmen sözleşmenin imzalanamadığı durumlarda</a:t>
            </a:r>
            <a:r>
              <a:rPr lang="tr-TR" sz="2600" dirty="0" smtClean="0"/>
              <a:t>; EAEAT sahibi veya EAEA ikinci teklif sahibi ile </a:t>
            </a:r>
            <a:r>
              <a:rPr lang="tr-TR" sz="2600" dirty="0" smtClean="0">
                <a:solidFill>
                  <a:srgbClr val="FF0000"/>
                </a:solidFill>
              </a:rPr>
              <a:t>kabul etmeleri şartıyla</a:t>
            </a:r>
            <a:r>
              <a:rPr lang="tr-TR" sz="2600" dirty="0" smtClean="0"/>
              <a:t>, </a:t>
            </a:r>
            <a:r>
              <a:rPr lang="tr-TR" sz="2600" b="1" u="sng" dirty="0" smtClean="0"/>
              <a:t>sözleşme imzalanabilir. </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Başlık"/>
          <p:cNvSpPr>
            <a:spLocks noGrp="1"/>
          </p:cNvSpPr>
          <p:nvPr>
            <p:ph type="title"/>
          </p:nvPr>
        </p:nvSpPr>
        <p:spPr>
          <a:xfrm>
            <a:off x="1214438" y="274638"/>
            <a:ext cx="7720012" cy="1143000"/>
          </a:xfrm>
        </p:spPr>
        <p:txBody>
          <a:bodyPr>
            <a:noAutofit/>
          </a:bodyPr>
          <a:lstStyle/>
          <a:p>
            <a:pPr algn="ctr" eaLnBrk="1" fontAlgn="auto" hangingPunct="1">
              <a:spcAft>
                <a:spcPts val="0"/>
              </a:spcAft>
              <a:defRPr/>
            </a:pPr>
            <a:r>
              <a:rPr lang="tr-TR" sz="2600" b="1" dirty="0" smtClean="0">
                <a:solidFill>
                  <a:srgbClr val="0070C0"/>
                </a:solidFill>
                <a:latin typeface="Arial Black" pitchFamily="34" charset="0"/>
              </a:rPr>
              <a:t>Teklif geçerlilik süresinin dolmasından sonra sözleşme yapılması</a:t>
            </a:r>
            <a:r>
              <a:rPr lang="tr-TR" sz="2600" dirty="0" smtClean="0">
                <a:solidFill>
                  <a:srgbClr val="0070C0"/>
                </a:solidFill>
                <a:latin typeface="Arial Black" pitchFamily="34" charset="0"/>
              </a:rPr>
              <a:t/>
            </a:r>
            <a:br>
              <a:rPr lang="tr-TR" sz="2600" dirty="0" smtClean="0">
                <a:solidFill>
                  <a:srgbClr val="0070C0"/>
                </a:solidFill>
                <a:latin typeface="Arial Black" pitchFamily="34" charset="0"/>
              </a:rPr>
            </a:br>
            <a:r>
              <a:rPr lang="tr-TR" sz="2600" b="1" dirty="0" smtClean="0">
                <a:solidFill>
                  <a:srgbClr val="0070C0"/>
                </a:solidFill>
                <a:latin typeface="Arial Black" pitchFamily="34" charset="0"/>
              </a:rPr>
              <a:t>Tebliğ 16.7</a:t>
            </a:r>
          </a:p>
        </p:txBody>
      </p:sp>
      <p:sp>
        <p:nvSpPr>
          <p:cNvPr id="97283" name="2 İçerik Yer Tutucusu"/>
          <p:cNvSpPr>
            <a:spLocks noGrp="1"/>
          </p:cNvSpPr>
          <p:nvPr>
            <p:ph idx="1"/>
          </p:nvPr>
        </p:nvSpPr>
        <p:spPr>
          <a:xfrm>
            <a:off x="1071563" y="1600200"/>
            <a:ext cx="7615237" cy="4829175"/>
          </a:xfrm>
        </p:spPr>
        <p:txBody>
          <a:bodyPr/>
          <a:lstStyle/>
          <a:p>
            <a:pPr algn="just" eaLnBrk="1" hangingPunct="1">
              <a:buFont typeface="Wingdings" pitchFamily="2" charset="2"/>
              <a:buChar char="Ø"/>
            </a:pPr>
            <a:r>
              <a:rPr lang="tr-TR" sz="2600" dirty="0" smtClean="0"/>
              <a:t>İdarece bu durumda ihale üzerinde kalan istekliye </a:t>
            </a:r>
            <a:r>
              <a:rPr lang="tr-TR" sz="3000" b="1" u="sng" dirty="0" smtClean="0"/>
              <a:t>sözleşme imzalayıp imzalamayacağı hususu sorulmaksızın </a:t>
            </a:r>
            <a:r>
              <a:rPr lang="tr-TR" sz="2600" dirty="0" smtClean="0"/>
              <a:t>sadece teklif geçerlilik süresinin dolduğu gerekçe gösterilerek ihalenin iptal edilmemesi gerekmektedir. </a:t>
            </a:r>
          </a:p>
          <a:p>
            <a:pPr algn="just" eaLnBrk="1" hangingPunct="1">
              <a:buFont typeface="Wingdings" pitchFamily="2" charset="2"/>
              <a:buChar char="Ø"/>
            </a:pPr>
            <a:endParaRPr lang="tr-TR" sz="2600" b="1" dirty="0" smtClean="0"/>
          </a:p>
          <a:p>
            <a:pPr algn="just" eaLnBrk="1" hangingPunct="1">
              <a:buFont typeface="Wingdings" pitchFamily="2" charset="2"/>
              <a:buChar char="Ø"/>
            </a:pPr>
            <a:r>
              <a:rPr lang="tr-TR" sz="2600" dirty="0" smtClean="0"/>
              <a:t>Bu durumda sözleşmeyi imzalamayan isteklilerin </a:t>
            </a:r>
            <a:r>
              <a:rPr lang="tr-TR" sz="2400" u="sng" dirty="0" smtClean="0"/>
              <a:t>(</a:t>
            </a:r>
            <a:r>
              <a:rPr lang="tr-TR" sz="2400" b="1" u="sng" dirty="0" smtClean="0"/>
              <a:t>sözleşmeyi imzalama zorunluluğu bulunmadığından)</a:t>
            </a:r>
            <a:r>
              <a:rPr lang="tr-TR" sz="2600" dirty="0" smtClean="0"/>
              <a:t> geçici teminatı irat kaydedilmeyecek ve yasaklamaya ilişkin hükümler de uygulanmayacaktır.</a:t>
            </a:r>
            <a:endParaRPr lang="tr-TR" sz="2600" b="1" dirty="0" smtClean="0"/>
          </a:p>
          <a:p>
            <a:pPr algn="just" eaLnBrk="1" hangingPunct="1"/>
            <a:endParaRPr lang="tr-TR" sz="2600" b="1" dirty="0" smtClean="0"/>
          </a:p>
          <a:p>
            <a:pPr lvl="4" indent="-282575" algn="just" eaLnBrk="1" hangingPunct="1">
              <a:buFont typeface="Wingdings 2" pitchFamily="18" charset="2"/>
              <a:buNone/>
            </a:pPr>
            <a:endParaRPr lang="tr-TR" sz="2600" b="1" dirty="0" smtClean="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87624" y="116632"/>
            <a:ext cx="7674818" cy="706090"/>
          </a:xfrm>
        </p:spPr>
        <p:txBody>
          <a:bodyPr>
            <a:noAutofit/>
          </a:bodyPr>
          <a:lstStyle/>
          <a:p>
            <a:pPr algn="ctr">
              <a:defRPr/>
            </a:pPr>
            <a:r>
              <a:rPr lang="tr-TR" sz="2000" b="1" dirty="0" smtClean="0">
                <a:solidFill>
                  <a:srgbClr val="0070C0"/>
                </a:solidFill>
                <a:latin typeface="Arial Black" pitchFamily="34" charset="0"/>
              </a:rPr>
              <a:t>TEMİNATLAR</a:t>
            </a:r>
            <a:br>
              <a:rPr lang="tr-TR" sz="2000" b="1" dirty="0" smtClean="0">
                <a:solidFill>
                  <a:srgbClr val="0070C0"/>
                </a:solidFill>
                <a:latin typeface="Arial Black" pitchFamily="34" charset="0"/>
              </a:rPr>
            </a:br>
            <a:r>
              <a:rPr lang="tr-TR" sz="2000" b="1" dirty="0" smtClean="0">
                <a:solidFill>
                  <a:srgbClr val="0070C0"/>
                </a:solidFill>
                <a:latin typeface="Arial Black" pitchFamily="34" charset="0"/>
              </a:rPr>
              <a:t>Yapım  56.md; Hizmet 55.md; Mal 54.md</a:t>
            </a:r>
            <a:endParaRPr lang="tr-TR" sz="2000" b="1" dirty="0"/>
          </a:p>
        </p:txBody>
      </p:sp>
      <p:sp>
        <p:nvSpPr>
          <p:cNvPr id="98307" name="2 İçerik Yer Tutucusu"/>
          <p:cNvSpPr>
            <a:spLocks noGrp="1"/>
          </p:cNvSpPr>
          <p:nvPr>
            <p:ph idx="1"/>
          </p:nvPr>
        </p:nvSpPr>
        <p:spPr>
          <a:xfrm>
            <a:off x="971600" y="836712"/>
            <a:ext cx="7992888" cy="5832648"/>
          </a:xfrm>
        </p:spPr>
        <p:txBody>
          <a:bodyPr/>
          <a:lstStyle/>
          <a:p>
            <a:pPr algn="just" eaLnBrk="1" hangingPunct="1">
              <a:buFont typeface="Wingdings" pitchFamily="2" charset="2"/>
              <a:buChar char="Ø"/>
            </a:pPr>
            <a:r>
              <a:rPr lang="tr-TR" sz="2200" dirty="0" smtClean="0"/>
              <a:t>İhalelerde</a:t>
            </a:r>
            <a:r>
              <a:rPr lang="tr-TR" sz="2200" b="1" u="sng" dirty="0" smtClean="0"/>
              <a:t> teklif edilen bedelin % 3 ünden az </a:t>
            </a:r>
            <a:r>
              <a:rPr lang="tr-TR" sz="2200" dirty="0" smtClean="0"/>
              <a:t>olmamak üzere geçici teminat alınır. </a:t>
            </a:r>
          </a:p>
          <a:p>
            <a:pPr algn="just" eaLnBrk="1" hangingPunct="1">
              <a:buFont typeface="Wingdings" pitchFamily="2" charset="2"/>
              <a:buChar char="Ø"/>
            </a:pPr>
            <a:r>
              <a:rPr lang="tr-TR" sz="2200" dirty="0"/>
              <a:t>Taahhüdün sözleşme ve ihale dokümanı hükümlerine uygun olarak yerine getirilmesini sağlamak </a:t>
            </a:r>
            <a:r>
              <a:rPr lang="tr-TR" sz="2200" dirty="0" smtClean="0"/>
              <a:t>amacıyla, </a:t>
            </a:r>
          </a:p>
          <a:p>
            <a:pPr algn="just" eaLnBrk="1" hangingPunct="1">
              <a:buFont typeface="Wingdings" pitchFamily="2" charset="2"/>
              <a:buChar char="Ø"/>
            </a:pPr>
            <a:r>
              <a:rPr lang="tr-TR" sz="2200" dirty="0" smtClean="0"/>
              <a:t>Sınır değer ve üzerinde teklif veren ihale üzerinde kalan istekliden sözleşme imzalanmadan önce, ihale bedelinin </a:t>
            </a:r>
            <a:r>
              <a:rPr lang="tr-TR" sz="2200" b="1" u="sng" dirty="0" smtClean="0"/>
              <a:t>% 6 </a:t>
            </a:r>
            <a:r>
              <a:rPr lang="tr-TR" sz="2200" b="1" u="sng" dirty="0" err="1" smtClean="0"/>
              <a:t>sı</a:t>
            </a:r>
            <a:r>
              <a:rPr lang="tr-TR" sz="2200" b="1" u="sng" dirty="0" smtClean="0"/>
              <a:t> oranında </a:t>
            </a:r>
            <a:r>
              <a:rPr lang="tr-TR" sz="2200" dirty="0" smtClean="0"/>
              <a:t>kesin teminat alınır. </a:t>
            </a:r>
          </a:p>
          <a:p>
            <a:pPr algn="just" eaLnBrk="1" hangingPunct="1">
              <a:buFont typeface="Wingdings" pitchFamily="2" charset="2"/>
              <a:buChar char="Ø"/>
            </a:pPr>
            <a:r>
              <a:rPr lang="tr-TR" sz="2000" b="1" u="sng" dirty="0" smtClean="0"/>
              <a:t>Not: </a:t>
            </a:r>
            <a:r>
              <a:rPr lang="tr-TR" altLang="tr-TR" sz="2000" u="sng" dirty="0">
                <a:latin typeface="Times New Roman" panose="02020603050405020304" pitchFamily="18" charset="0"/>
                <a:cs typeface="Times New Roman" panose="02020603050405020304" pitchFamily="18" charset="0"/>
              </a:rPr>
              <a:t>İstisna</a:t>
            </a:r>
            <a:r>
              <a:rPr lang="tr-TR" altLang="tr-TR" sz="2000" dirty="0">
                <a:latin typeface="Times New Roman" panose="02020603050405020304" pitchFamily="18" charset="0"/>
                <a:cs typeface="Times New Roman" panose="02020603050405020304" pitchFamily="18" charset="0"/>
              </a:rPr>
              <a:t>; </a:t>
            </a:r>
            <a:r>
              <a:rPr lang="tr-TR" altLang="tr-TR" sz="2000" dirty="0" smtClean="0">
                <a:latin typeface="Times New Roman" panose="02020603050405020304" pitchFamily="18" charset="0"/>
                <a:cs typeface="Times New Roman" panose="02020603050405020304" pitchFamily="18" charset="0"/>
              </a:rPr>
              <a:t>2014’te yapılan değişiklikle yapım </a:t>
            </a:r>
            <a:r>
              <a:rPr lang="tr-TR" altLang="tr-TR" sz="2000" dirty="0">
                <a:latin typeface="Times New Roman" panose="02020603050405020304" pitchFamily="18" charset="0"/>
                <a:cs typeface="Times New Roman" panose="02020603050405020304" pitchFamily="18" charset="0"/>
              </a:rPr>
              <a:t>ve hizmet işlerinde ihalenin sınır değerin altında teklif veren isteklilerden biri üzerinde bırakılması halinde kesin teminat </a:t>
            </a:r>
            <a:r>
              <a:rPr lang="tr-TR" altLang="tr-TR" sz="2000" b="1" dirty="0">
                <a:latin typeface="Times New Roman" panose="02020603050405020304" pitchFamily="18" charset="0"/>
                <a:cs typeface="Times New Roman" panose="02020603050405020304" pitchFamily="18" charset="0"/>
              </a:rPr>
              <a:t>“</a:t>
            </a:r>
            <a:r>
              <a:rPr lang="tr-TR" altLang="tr-TR" sz="2000" b="1" u="sng" dirty="0">
                <a:latin typeface="Times New Roman" panose="02020603050405020304" pitchFamily="18" charset="0"/>
                <a:cs typeface="Times New Roman" panose="02020603050405020304" pitchFamily="18" charset="0"/>
              </a:rPr>
              <a:t>yaklaşık maliyetin </a:t>
            </a:r>
            <a:r>
              <a:rPr lang="tr-TR" altLang="tr-TR" sz="2000" b="1" dirty="0">
                <a:latin typeface="Times New Roman" panose="02020603050405020304" pitchFamily="18" charset="0"/>
                <a:cs typeface="Times New Roman" panose="02020603050405020304" pitchFamily="18" charset="0"/>
              </a:rPr>
              <a:t>% 9’u” </a:t>
            </a:r>
            <a:r>
              <a:rPr lang="tr-TR" altLang="tr-TR" sz="2000" dirty="0">
                <a:latin typeface="Times New Roman" panose="02020603050405020304" pitchFamily="18" charset="0"/>
                <a:cs typeface="Times New Roman" panose="02020603050405020304" pitchFamily="18" charset="0"/>
              </a:rPr>
              <a:t>oranında alınır.</a:t>
            </a:r>
          </a:p>
          <a:p>
            <a:pPr algn="just" eaLnBrk="1" hangingPunct="1">
              <a:buFont typeface="Wingdings" pitchFamily="2" charset="2"/>
              <a:buChar char="Ø"/>
            </a:pPr>
            <a:r>
              <a:rPr lang="tr-TR" sz="2200" dirty="0" smtClean="0"/>
              <a:t>Teminatlar:  </a:t>
            </a:r>
          </a:p>
          <a:p>
            <a:pPr algn="just" eaLnBrk="1" hangingPunct="1">
              <a:buFont typeface="Wingdings 2" pitchFamily="18" charset="2"/>
              <a:buNone/>
            </a:pPr>
            <a:r>
              <a:rPr lang="tr-TR" sz="2200" dirty="0" smtClean="0"/>
              <a:t>a) Türk parası (saymanlık ya da muhasebe. </a:t>
            </a:r>
            <a:r>
              <a:rPr lang="tr-TR" sz="2200" dirty="0" err="1" smtClean="0"/>
              <a:t>müd.ne</a:t>
            </a:r>
            <a:r>
              <a:rPr lang="tr-TR" sz="2200" dirty="0" smtClean="0"/>
              <a:t> yatırılır),</a:t>
            </a:r>
          </a:p>
          <a:p>
            <a:pPr algn="just" eaLnBrk="1" hangingPunct="1">
              <a:buFont typeface="Wingdings 2" pitchFamily="18" charset="2"/>
              <a:buNone/>
            </a:pPr>
            <a:r>
              <a:rPr lang="tr-TR" sz="2200" dirty="0" smtClean="0"/>
              <a:t>b) Teminat mektupları ve,</a:t>
            </a:r>
          </a:p>
          <a:p>
            <a:pPr algn="just" eaLnBrk="1" hangingPunct="1">
              <a:buFont typeface="Wingdings 2" pitchFamily="18" charset="2"/>
              <a:buNone/>
            </a:pPr>
            <a:r>
              <a:rPr lang="tr-TR" sz="2200" dirty="0" smtClean="0"/>
              <a:t>c) Devlet iç borçlanma senetleri ve bu senetler yerine düzenlenen belgeler (saymanlık ya da muhasebe. </a:t>
            </a:r>
            <a:r>
              <a:rPr lang="tr-TR" sz="2200" dirty="0" err="1"/>
              <a:t>m</a:t>
            </a:r>
            <a:r>
              <a:rPr lang="tr-TR" sz="2200" dirty="0" err="1" smtClean="0"/>
              <a:t>üd.ne</a:t>
            </a:r>
            <a:r>
              <a:rPr lang="tr-TR" sz="2200" dirty="0" smtClean="0"/>
              <a:t> yatırılır)</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defRPr/>
            </a:pPr>
            <a:r>
              <a:rPr lang="tr-TR" sz="2800" dirty="0" smtClean="0">
                <a:solidFill>
                  <a:srgbClr val="0070C0"/>
                </a:solidFill>
                <a:latin typeface="Arial Black" pitchFamily="34" charset="0"/>
              </a:rPr>
              <a:t>Tekliflerin ve Başvuruların Sunulması</a:t>
            </a:r>
            <a:br>
              <a:rPr lang="tr-TR" sz="2800" dirty="0" smtClean="0">
                <a:solidFill>
                  <a:srgbClr val="0070C0"/>
                </a:solidFill>
                <a:latin typeface="Arial Black" pitchFamily="34" charset="0"/>
              </a:rPr>
            </a:br>
            <a:r>
              <a:rPr lang="tr-TR" sz="2800" dirty="0" smtClean="0">
                <a:solidFill>
                  <a:srgbClr val="0070C0"/>
                </a:solidFill>
                <a:latin typeface="Arial Black" pitchFamily="34" charset="0"/>
              </a:rPr>
              <a:t>Kanun 30. md.</a:t>
            </a:r>
            <a:endParaRPr lang="tr-TR" sz="2800" dirty="0"/>
          </a:p>
        </p:txBody>
      </p:sp>
      <p:sp>
        <p:nvSpPr>
          <p:cNvPr id="101379" name="2 İçerik Yer Tutucusu"/>
          <p:cNvSpPr>
            <a:spLocks noGrp="1"/>
          </p:cNvSpPr>
          <p:nvPr>
            <p:ph idx="1"/>
          </p:nvPr>
        </p:nvSpPr>
        <p:spPr>
          <a:xfrm>
            <a:off x="1115616" y="1340768"/>
            <a:ext cx="7704856" cy="5184576"/>
          </a:xfrm>
        </p:spPr>
        <p:txBody>
          <a:bodyPr/>
          <a:lstStyle/>
          <a:p>
            <a:pPr algn="just" eaLnBrk="1" hangingPunct="1">
              <a:buFont typeface="Wingdings" pitchFamily="2" charset="2"/>
              <a:buChar char="Ø"/>
            </a:pPr>
            <a:r>
              <a:rPr lang="tr-TR" sz="2400" dirty="0" smtClean="0"/>
              <a:t>Teklif mektubu ve geçici teminat da dahil olmak üzere ihaleye katılabilme şartı olarak </a:t>
            </a:r>
            <a:r>
              <a:rPr lang="tr-TR" sz="2400" b="1" u="sng" dirty="0" smtClean="0"/>
              <a:t>istenilen bütün belgeler bir zarfa veya pakete konulur</a:t>
            </a:r>
            <a:r>
              <a:rPr lang="tr-TR" sz="2400" b="1" dirty="0" smtClean="0"/>
              <a:t>. </a:t>
            </a:r>
            <a:r>
              <a:rPr lang="tr-TR" sz="2400" dirty="0" smtClean="0"/>
              <a:t>(aslı veya noter onaylı örnekleri veya aslı idarece görülmüştür diye şerh düşülen suretleri)</a:t>
            </a:r>
          </a:p>
          <a:p>
            <a:pPr algn="just" eaLnBrk="1" hangingPunct="1">
              <a:buFont typeface="Wingdings" pitchFamily="2" charset="2"/>
              <a:buChar char="Ø"/>
            </a:pPr>
            <a:endParaRPr lang="tr-TR" sz="2400" b="1" dirty="0" smtClean="0"/>
          </a:p>
          <a:p>
            <a:pPr algn="just" eaLnBrk="1" hangingPunct="1">
              <a:buFont typeface="Wingdings" pitchFamily="2" charset="2"/>
              <a:buChar char="Ø"/>
            </a:pPr>
            <a:r>
              <a:rPr lang="tr-TR" sz="2400" b="1" u="sng" dirty="0" smtClean="0"/>
              <a:t>Zarfın veya paketin üzerine </a:t>
            </a:r>
            <a:r>
              <a:rPr lang="tr-TR" sz="2400" dirty="0" smtClean="0"/>
              <a:t>isteklinin adı, soyadı veya ticaret unvanı, tebligata esas açık adresi, teklifin hangi işe ait olduğu ve ihaleyi yapan İdarenin açık adresi yazılır. </a:t>
            </a:r>
          </a:p>
          <a:p>
            <a:pPr algn="just" eaLnBrk="1" hangingPunct="1">
              <a:buFont typeface="Wingdings" pitchFamily="2" charset="2"/>
              <a:buChar char="Ø"/>
            </a:pPr>
            <a:endParaRPr lang="tr-TR" sz="2400" dirty="0" smtClean="0"/>
          </a:p>
          <a:p>
            <a:pPr algn="just" eaLnBrk="1" hangingPunct="1">
              <a:buFont typeface="Wingdings" pitchFamily="2" charset="2"/>
              <a:buChar char="Ø"/>
            </a:pPr>
            <a:r>
              <a:rPr lang="tr-TR" sz="2400" b="1" u="sng" dirty="0" smtClean="0"/>
              <a:t>Zarfın yapıştırılan yeri </a:t>
            </a:r>
            <a:r>
              <a:rPr lang="tr-TR" sz="2400" dirty="0" smtClean="0"/>
              <a:t>istekli tarafından imzalanarak, mühürlenir veya kaşelenir.</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defRPr/>
            </a:pPr>
            <a:r>
              <a:rPr lang="tr-TR" sz="2800" dirty="0" smtClean="0">
                <a:solidFill>
                  <a:srgbClr val="0070C0"/>
                </a:solidFill>
                <a:latin typeface="Arial Black" pitchFamily="34" charset="0"/>
              </a:rPr>
              <a:t>Tekliflerin ve Başvuruların Sunulması</a:t>
            </a:r>
            <a:br>
              <a:rPr lang="tr-TR" sz="2800" dirty="0" smtClean="0">
                <a:solidFill>
                  <a:srgbClr val="0070C0"/>
                </a:solidFill>
                <a:latin typeface="Arial Black" pitchFamily="34" charset="0"/>
              </a:rPr>
            </a:br>
            <a:r>
              <a:rPr lang="tr-TR" sz="2800" dirty="0" smtClean="0">
                <a:solidFill>
                  <a:srgbClr val="0070C0"/>
                </a:solidFill>
                <a:latin typeface="Arial Black" pitchFamily="34" charset="0"/>
              </a:rPr>
              <a:t>Kanun 30. md.</a:t>
            </a:r>
            <a:endParaRPr lang="tr-TR" sz="2800" dirty="0"/>
          </a:p>
        </p:txBody>
      </p:sp>
      <p:sp>
        <p:nvSpPr>
          <p:cNvPr id="97283" name="2 İçerik Yer Tutucusu"/>
          <p:cNvSpPr>
            <a:spLocks noGrp="1"/>
          </p:cNvSpPr>
          <p:nvPr>
            <p:ph idx="1"/>
          </p:nvPr>
        </p:nvSpPr>
        <p:spPr>
          <a:xfrm>
            <a:off x="1214438" y="1447800"/>
            <a:ext cx="7720012" cy="4800600"/>
          </a:xfrm>
        </p:spPr>
        <p:txBody>
          <a:bodyPr/>
          <a:lstStyle/>
          <a:p>
            <a:pPr algn="just" eaLnBrk="1" hangingPunct="1">
              <a:buFont typeface="Wingdings" pitchFamily="2" charset="2"/>
              <a:buChar char="Ø"/>
              <a:defRPr/>
            </a:pPr>
            <a:r>
              <a:rPr lang="tr-TR" sz="2600" dirty="0" smtClean="0"/>
              <a:t>Teklifler, ihale dokümanında belirtilen </a:t>
            </a:r>
            <a:r>
              <a:rPr lang="tr-TR" sz="2600" b="1" u="sng" dirty="0" smtClean="0"/>
              <a:t>ihale saatine kadar </a:t>
            </a:r>
            <a:r>
              <a:rPr lang="tr-TR" sz="2600" dirty="0" smtClean="0"/>
              <a:t>sıra numaralı alındılar karşılığında İdareye (tekliflerin sunulacağı yere) teslim edilir. </a:t>
            </a:r>
          </a:p>
          <a:p>
            <a:pPr lvl="3" algn="just" eaLnBrk="1" hangingPunct="1">
              <a:buFont typeface="Wingdings" pitchFamily="2" charset="2"/>
              <a:buChar char="Ø"/>
              <a:defRPr/>
            </a:pPr>
            <a:endParaRPr lang="tr-TR" sz="2600" dirty="0" smtClean="0"/>
          </a:p>
          <a:p>
            <a:pPr algn="just" eaLnBrk="1" hangingPunct="1">
              <a:buFont typeface="Wingdings" pitchFamily="2" charset="2"/>
              <a:buChar char="Ø"/>
              <a:defRPr/>
            </a:pPr>
            <a:r>
              <a:rPr lang="tr-TR" sz="2600" dirty="0" smtClean="0"/>
              <a:t>Bu saatten sonra verilen teklifler kabul edilmez ve açılmadan istekliye iade edilir. Bu durum bir tutanakla tespit edilir.</a:t>
            </a:r>
          </a:p>
          <a:p>
            <a:pPr lvl="2" algn="just" eaLnBrk="1" hangingPunct="1">
              <a:buFont typeface="Wingdings" pitchFamily="2" charset="2"/>
              <a:buChar char="Ø"/>
              <a:defRPr/>
            </a:pPr>
            <a:endParaRPr lang="tr-TR" sz="2600" dirty="0" smtClean="0"/>
          </a:p>
          <a:p>
            <a:pPr marL="365760" indent="-283464" algn="just" eaLnBrk="1" fontAlgn="auto" hangingPunct="1">
              <a:spcAft>
                <a:spcPts val="0"/>
              </a:spcAft>
              <a:buFont typeface="Wingdings" pitchFamily="2" charset="2"/>
              <a:buChar char="Ø"/>
              <a:defRPr/>
            </a:pPr>
            <a:r>
              <a:rPr lang="tr-TR" sz="2600" dirty="0" smtClean="0"/>
              <a:t>Teklifler, </a:t>
            </a:r>
            <a:r>
              <a:rPr lang="tr-TR" sz="2600" b="1" u="sng" dirty="0" smtClean="0"/>
              <a:t>iadeli taahhütlü olarak posta</a:t>
            </a:r>
            <a:r>
              <a:rPr lang="tr-TR" sz="2600" dirty="0" smtClean="0"/>
              <a:t> ile de gönderilebilir. </a:t>
            </a:r>
          </a:p>
          <a:p>
            <a:pPr marL="1297623" lvl="4" indent="-283464" algn="just" eaLnBrk="1" fontAlgn="auto" hangingPunct="1">
              <a:spcAft>
                <a:spcPts val="0"/>
              </a:spcAft>
              <a:buFont typeface="Wingdings 2"/>
              <a:buChar char=""/>
              <a:defRPr/>
            </a:pPr>
            <a:endParaRPr lang="tr-TR" sz="2600" dirty="0" smtClean="0"/>
          </a:p>
          <a:p>
            <a:pPr algn="just" eaLnBrk="1" hangingPunct="1">
              <a:defRPr/>
            </a:pPr>
            <a:endParaRPr lang="tr-TR" sz="2600" dirty="0" smtClean="0"/>
          </a:p>
          <a:p>
            <a:pPr>
              <a:defRPr/>
            </a:pPr>
            <a:endParaRPr lang="tr-TR" sz="2600" dirty="0" smtClean="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defRPr/>
            </a:pPr>
            <a:r>
              <a:rPr lang="tr-TR" sz="2800" dirty="0" smtClean="0">
                <a:solidFill>
                  <a:srgbClr val="0070C0"/>
                </a:solidFill>
                <a:latin typeface="Arial Black" pitchFamily="34" charset="0"/>
              </a:rPr>
              <a:t>Tekliflerin ve Başvuruların Sunulması</a:t>
            </a:r>
            <a:br>
              <a:rPr lang="tr-TR" sz="2800" dirty="0" smtClean="0">
                <a:solidFill>
                  <a:srgbClr val="0070C0"/>
                </a:solidFill>
                <a:latin typeface="Arial Black" pitchFamily="34" charset="0"/>
              </a:rPr>
            </a:br>
            <a:r>
              <a:rPr lang="tr-TR" sz="2800" dirty="0" smtClean="0">
                <a:solidFill>
                  <a:srgbClr val="0070C0"/>
                </a:solidFill>
                <a:latin typeface="Arial Black" pitchFamily="34" charset="0"/>
              </a:rPr>
              <a:t>Kanun 30.md.</a:t>
            </a:r>
          </a:p>
        </p:txBody>
      </p:sp>
      <p:sp>
        <p:nvSpPr>
          <p:cNvPr id="3" name="2 İçerik Yer Tutucusu"/>
          <p:cNvSpPr>
            <a:spLocks noGrp="1"/>
          </p:cNvSpPr>
          <p:nvPr>
            <p:ph idx="1"/>
          </p:nvPr>
        </p:nvSpPr>
        <p:spPr>
          <a:xfrm>
            <a:off x="1357313" y="1447800"/>
            <a:ext cx="7577137" cy="4800600"/>
          </a:xfrm>
        </p:spPr>
        <p:txBody>
          <a:bodyPr/>
          <a:lstStyle/>
          <a:p>
            <a:pPr marL="365760" indent="-283464" algn="just" eaLnBrk="1" fontAlgn="auto" hangingPunct="1">
              <a:spcAft>
                <a:spcPts val="0"/>
              </a:spcAft>
              <a:buFont typeface="Wingdings" pitchFamily="2" charset="2"/>
              <a:buChar char="Ø"/>
              <a:defRPr/>
            </a:pPr>
            <a:r>
              <a:rPr lang="tr-TR" sz="2600" dirty="0" smtClean="0"/>
              <a:t>Posta ile gönderilecek tekliflerin ihale dokümanında belirtilen </a:t>
            </a:r>
            <a:r>
              <a:rPr lang="tr-TR" sz="2600" b="1" u="sng" dirty="0" smtClean="0"/>
              <a:t>ihale saatine kadar </a:t>
            </a:r>
            <a:r>
              <a:rPr lang="tr-TR" sz="2600" dirty="0" smtClean="0"/>
              <a:t>İdareye ulaşması şarttır.</a:t>
            </a:r>
          </a:p>
          <a:p>
            <a:pPr marL="365760" indent="-283464" algn="just" eaLnBrk="1" fontAlgn="auto" hangingPunct="1">
              <a:spcAft>
                <a:spcPts val="0"/>
              </a:spcAft>
              <a:buFont typeface="Wingdings" pitchFamily="2" charset="2"/>
              <a:buChar char="Ø"/>
              <a:defRPr/>
            </a:pPr>
            <a:endParaRPr lang="tr-TR" sz="2600" dirty="0" smtClean="0"/>
          </a:p>
          <a:p>
            <a:pPr marL="365760" indent="-283464" algn="just" eaLnBrk="1" fontAlgn="auto" hangingPunct="1">
              <a:spcAft>
                <a:spcPts val="0"/>
              </a:spcAft>
              <a:buFont typeface="Wingdings" pitchFamily="2" charset="2"/>
              <a:buChar char="Ø"/>
              <a:defRPr/>
            </a:pPr>
            <a:r>
              <a:rPr lang="tr-TR" sz="2600" dirty="0" smtClean="0"/>
              <a:t>Postadaki gecikme nedeniyle işleme konulmayacak olan tekliflerin alınış zamanı bir tutanakla tespit edilir ve bu teklifler değerlendirmeye alınmaz. (Standart form KİK007.0/M)</a:t>
            </a:r>
          </a:p>
          <a:p>
            <a:pPr marL="365760" indent="-283464" algn="just" eaLnBrk="1" fontAlgn="auto" hangingPunct="1">
              <a:spcAft>
                <a:spcPts val="0"/>
              </a:spcAft>
              <a:buFont typeface="Wingdings" pitchFamily="2" charset="2"/>
              <a:buChar char="Ø"/>
              <a:defRPr/>
            </a:pPr>
            <a:endParaRPr lang="tr-TR" sz="2600" dirty="0" smtClean="0"/>
          </a:p>
          <a:p>
            <a:pPr marL="365760" indent="-283464" algn="just" eaLnBrk="1" fontAlgn="auto" hangingPunct="1">
              <a:spcAft>
                <a:spcPts val="0"/>
              </a:spcAft>
              <a:buFont typeface="Wingdings" pitchFamily="2" charset="2"/>
              <a:buChar char="Ø"/>
              <a:defRPr/>
            </a:pPr>
            <a:r>
              <a:rPr lang="tr-TR" sz="2600" dirty="0" smtClean="0"/>
              <a:t>Verilen teklifler, </a:t>
            </a:r>
            <a:r>
              <a:rPr lang="tr-TR" sz="2600" b="1" u="sng" dirty="0" smtClean="0"/>
              <a:t>zeyilname düzenlenmesi hali hariç</a:t>
            </a:r>
            <a:r>
              <a:rPr lang="tr-TR" sz="2600" dirty="0" smtClean="0"/>
              <a:t>, herhangi bir sebeple geri alınamaz ve değiştirilemez. </a:t>
            </a:r>
          </a:p>
          <a:p>
            <a:pPr marL="365760" indent="-283464" algn="just" eaLnBrk="1" fontAlgn="auto" hangingPunct="1">
              <a:spcAft>
                <a:spcPts val="0"/>
              </a:spcAft>
              <a:buFont typeface="Wingdings 2" pitchFamily="18" charset="2"/>
              <a:buNone/>
              <a:defRPr/>
            </a:pPr>
            <a:endParaRPr lang="tr-TR" sz="2600" dirty="0" smtClean="0"/>
          </a:p>
          <a:p>
            <a:pPr>
              <a:defRPr/>
            </a:pPr>
            <a:endParaRPr lang="tr-TR" sz="2600"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dirty="0" smtClean="0">
                <a:solidFill>
                  <a:srgbClr val="0070C0"/>
                </a:solidFill>
                <a:latin typeface="Arial Black" pitchFamily="34" charset="0"/>
              </a:rPr>
              <a:t>Tekliflerin Alınması ve Açılması</a:t>
            </a:r>
            <a:br>
              <a:rPr lang="tr-TR" sz="2800" dirty="0" smtClean="0">
                <a:solidFill>
                  <a:srgbClr val="0070C0"/>
                </a:solidFill>
                <a:latin typeface="Arial Black" pitchFamily="34" charset="0"/>
              </a:rPr>
            </a:br>
            <a:r>
              <a:rPr lang="tr-TR" sz="1800" b="1" dirty="0" smtClean="0">
                <a:solidFill>
                  <a:srgbClr val="0070C0"/>
                </a:solidFill>
                <a:latin typeface="Arial Black" pitchFamily="34" charset="0"/>
              </a:rPr>
              <a:t>Yapım  57.md; Hizmet 56.md; Mal 55.md;Kanun 36.md</a:t>
            </a:r>
            <a:endParaRPr lang="tr-TR" sz="1800" dirty="0"/>
          </a:p>
        </p:txBody>
      </p:sp>
      <p:sp>
        <p:nvSpPr>
          <p:cNvPr id="3" name="2 İçerik Yer Tutucusu"/>
          <p:cNvSpPr>
            <a:spLocks noGrp="1"/>
          </p:cNvSpPr>
          <p:nvPr>
            <p:ph idx="1"/>
          </p:nvPr>
        </p:nvSpPr>
        <p:spPr>
          <a:xfrm>
            <a:off x="1285875" y="1447800"/>
            <a:ext cx="7648575" cy="4800600"/>
          </a:xfrm>
        </p:spPr>
        <p:txBody>
          <a:bodyPr/>
          <a:lstStyle/>
          <a:p>
            <a:pPr marL="365760" indent="-283464" algn="just" eaLnBrk="1" fontAlgn="auto" hangingPunct="1">
              <a:spcAft>
                <a:spcPts val="0"/>
              </a:spcAft>
              <a:buFont typeface="Wingdings" pitchFamily="2" charset="2"/>
              <a:buChar char="Ø"/>
              <a:defRPr/>
            </a:pPr>
            <a:r>
              <a:rPr lang="tr-TR" sz="2500" b="1" u="sng" dirty="0" smtClean="0"/>
              <a:t>İhale saatinde ihaleye başlanır </a:t>
            </a:r>
            <a:r>
              <a:rPr lang="tr-TR" sz="2500" dirty="0" smtClean="0"/>
              <a:t>ve bu saate kadar kaç teklif verilmiş olduğu bir tutanakla tespit edilerek hazır bulunanlara duyurulur.</a:t>
            </a:r>
          </a:p>
          <a:p>
            <a:pPr marL="886460" lvl="2" indent="-283464" algn="just" eaLnBrk="1" fontAlgn="auto" hangingPunct="1">
              <a:spcAft>
                <a:spcPts val="0"/>
              </a:spcAft>
              <a:buFont typeface="Wingdings" pitchFamily="2" charset="2"/>
              <a:buChar char="Ø"/>
              <a:defRPr/>
            </a:pPr>
            <a:endParaRPr lang="tr-TR" sz="1700" dirty="0" smtClean="0"/>
          </a:p>
          <a:p>
            <a:pPr marL="365760" indent="-283464" algn="just" eaLnBrk="1" fontAlgn="auto" hangingPunct="1">
              <a:spcAft>
                <a:spcPts val="0"/>
              </a:spcAft>
              <a:buFont typeface="Wingdings" pitchFamily="2" charset="2"/>
              <a:buChar char="Ø"/>
              <a:defRPr/>
            </a:pPr>
            <a:r>
              <a:rPr lang="tr-TR" sz="2500" dirty="0" smtClean="0"/>
              <a:t>İhale komisyonu teklif zarflarını </a:t>
            </a:r>
            <a:r>
              <a:rPr lang="tr-TR" sz="2500" b="1" u="sng" dirty="0" smtClean="0"/>
              <a:t>alınış sırasına göre </a:t>
            </a:r>
            <a:r>
              <a:rPr lang="tr-TR" sz="2500" dirty="0" smtClean="0"/>
              <a:t>inceler. </a:t>
            </a:r>
          </a:p>
          <a:p>
            <a:pPr marL="886460" lvl="2" indent="-283464" algn="just" eaLnBrk="1" fontAlgn="auto" hangingPunct="1">
              <a:spcAft>
                <a:spcPts val="0"/>
              </a:spcAft>
              <a:buFont typeface="Wingdings" pitchFamily="2" charset="2"/>
              <a:buChar char="Ø"/>
              <a:defRPr/>
            </a:pPr>
            <a:endParaRPr lang="tr-TR" sz="1700" dirty="0" smtClean="0"/>
          </a:p>
          <a:p>
            <a:pPr marL="365760" indent="-283464" algn="just" eaLnBrk="1" fontAlgn="auto" hangingPunct="1">
              <a:spcAft>
                <a:spcPts val="0"/>
              </a:spcAft>
              <a:buFont typeface="Wingdings" pitchFamily="2" charset="2"/>
              <a:buChar char="Ø"/>
              <a:defRPr/>
            </a:pPr>
            <a:r>
              <a:rPr lang="tr-TR" sz="2500" b="1" u="sng" dirty="0" smtClean="0"/>
              <a:t>Bu incelemede, teklif zarflarının usulüne uygun olup olmadığına bakılır. </a:t>
            </a:r>
          </a:p>
          <a:p>
            <a:pPr marL="886460" lvl="2" indent="-283464" algn="just" eaLnBrk="1" fontAlgn="auto" hangingPunct="1">
              <a:spcAft>
                <a:spcPts val="0"/>
              </a:spcAft>
              <a:buFont typeface="Wingdings" pitchFamily="2" charset="2"/>
              <a:buChar char="Ø"/>
              <a:defRPr/>
            </a:pPr>
            <a:endParaRPr lang="tr-TR" sz="1700" dirty="0" smtClean="0"/>
          </a:p>
          <a:p>
            <a:pPr marL="365760" indent="-283464" algn="just" eaLnBrk="1" fontAlgn="auto" hangingPunct="1">
              <a:spcAft>
                <a:spcPts val="0"/>
              </a:spcAft>
              <a:buFont typeface="Wingdings" pitchFamily="2" charset="2"/>
              <a:buChar char="Ø"/>
              <a:defRPr/>
            </a:pPr>
            <a:r>
              <a:rPr lang="tr-TR" sz="2500" dirty="0" smtClean="0"/>
              <a:t>Usule uygun olmayan zarflar bir tutanakla belirlenerek </a:t>
            </a:r>
            <a:r>
              <a:rPr lang="tr-TR" sz="2500" b="1" u="sng" dirty="0" smtClean="0"/>
              <a:t>değerlendirmeye alınmaz.</a:t>
            </a:r>
          </a:p>
          <a:p>
            <a:pPr>
              <a:defRPr/>
            </a:pPr>
            <a:endParaRPr lang="tr-TR" sz="2500"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defRPr/>
            </a:pPr>
            <a:r>
              <a:rPr lang="tr-TR" sz="2800" dirty="0" smtClean="0">
                <a:solidFill>
                  <a:srgbClr val="0070C0"/>
                </a:solidFill>
                <a:latin typeface="Arial Black" pitchFamily="34" charset="0"/>
              </a:rPr>
              <a:t>Tekliflerin Alınması ve Açılması</a:t>
            </a:r>
            <a:br>
              <a:rPr lang="tr-TR" sz="2800" dirty="0" smtClean="0">
                <a:solidFill>
                  <a:srgbClr val="0070C0"/>
                </a:solidFill>
                <a:latin typeface="Arial Black" pitchFamily="34" charset="0"/>
              </a:rPr>
            </a:br>
            <a:r>
              <a:rPr lang="tr-TR" sz="1800" dirty="0" smtClean="0">
                <a:solidFill>
                  <a:srgbClr val="0070C0"/>
                </a:solidFill>
                <a:latin typeface="Arial Black" pitchFamily="34" charset="0"/>
              </a:rPr>
              <a:t>Yapım  57.md; Hizmet 56.md; Mal 55.md</a:t>
            </a:r>
            <a:endParaRPr lang="tr-TR" sz="1800" dirty="0"/>
          </a:p>
        </p:txBody>
      </p:sp>
      <p:sp>
        <p:nvSpPr>
          <p:cNvPr id="3" name="2 İçerik Yer Tutucusu"/>
          <p:cNvSpPr>
            <a:spLocks noGrp="1"/>
          </p:cNvSpPr>
          <p:nvPr>
            <p:ph idx="1"/>
          </p:nvPr>
        </p:nvSpPr>
        <p:spPr>
          <a:xfrm>
            <a:off x="1115616" y="1196752"/>
            <a:ext cx="7776864" cy="5472608"/>
          </a:xfrm>
        </p:spPr>
        <p:txBody>
          <a:bodyPr/>
          <a:lstStyle/>
          <a:p>
            <a:pPr marL="365760" indent="-283464" algn="just" eaLnBrk="1" fontAlgn="auto" hangingPunct="1">
              <a:spcAft>
                <a:spcPts val="0"/>
              </a:spcAft>
              <a:buFont typeface="Wingdings" pitchFamily="2" charset="2"/>
              <a:buChar char="Ø"/>
              <a:defRPr/>
            </a:pPr>
            <a:r>
              <a:rPr lang="tr-TR" sz="2000" dirty="0" smtClean="0"/>
              <a:t>Teklif zarfları kontrol edildikten sonra zarflar açılmadan </a:t>
            </a:r>
            <a:r>
              <a:rPr lang="tr-TR" sz="2000" b="1" u="sng" dirty="0" smtClean="0"/>
              <a:t>yaklaşık maliyet açıklanır.</a:t>
            </a:r>
          </a:p>
          <a:p>
            <a:pPr marL="365760" indent="-283464" algn="just" eaLnBrk="1" fontAlgn="auto" hangingPunct="1">
              <a:spcAft>
                <a:spcPts val="0"/>
              </a:spcAft>
              <a:buFont typeface="Wingdings" pitchFamily="2" charset="2"/>
              <a:buChar char="Ø"/>
              <a:defRPr/>
            </a:pPr>
            <a:endParaRPr lang="tr-TR" sz="2000" b="1" u="sng" dirty="0" smtClean="0"/>
          </a:p>
          <a:p>
            <a:pPr marL="365760" indent="-283464" algn="just" eaLnBrk="1" fontAlgn="auto" hangingPunct="1">
              <a:spcAft>
                <a:spcPts val="0"/>
              </a:spcAft>
              <a:buFont typeface="Wingdings" pitchFamily="2" charset="2"/>
              <a:buChar char="Ø"/>
              <a:defRPr/>
            </a:pPr>
            <a:r>
              <a:rPr lang="tr-TR" sz="2000" dirty="0"/>
              <a:t>İsteklilerce sunulan teklif zarflarının </a:t>
            </a:r>
            <a:r>
              <a:rPr lang="tr-TR" sz="2000" u="sng" dirty="0"/>
              <a:t>hiçbirinin</a:t>
            </a:r>
            <a:r>
              <a:rPr lang="tr-TR" sz="2000" dirty="0"/>
              <a:t> Kanunun 30 uncu maddesinin birinci fıkrasına uygun olmadığının anlaşılması halinde </a:t>
            </a:r>
            <a:r>
              <a:rPr lang="tr-TR" sz="2000" b="1" dirty="0"/>
              <a:t>yaklaşık maliyet açıklanmayacaktır</a:t>
            </a:r>
            <a:r>
              <a:rPr lang="tr-TR" sz="2000" b="1" dirty="0" smtClean="0"/>
              <a:t>.</a:t>
            </a:r>
          </a:p>
          <a:p>
            <a:pPr marL="365760" indent="-283464" algn="just" eaLnBrk="1" fontAlgn="auto" hangingPunct="1">
              <a:spcAft>
                <a:spcPts val="0"/>
              </a:spcAft>
              <a:buFont typeface="Wingdings" pitchFamily="2" charset="2"/>
              <a:buChar char="Ø"/>
              <a:defRPr/>
            </a:pPr>
            <a:endParaRPr lang="tr-TR" sz="1100" b="1" u="sng" dirty="0" smtClean="0"/>
          </a:p>
          <a:p>
            <a:pPr marL="365760" indent="-283464" algn="just" eaLnBrk="1" fontAlgn="auto" hangingPunct="1">
              <a:spcAft>
                <a:spcPts val="0"/>
              </a:spcAft>
              <a:buFont typeface="Wingdings" pitchFamily="2" charset="2"/>
              <a:buChar char="Ø"/>
              <a:defRPr/>
            </a:pPr>
            <a:r>
              <a:rPr lang="tr-TR" sz="2000" dirty="0" smtClean="0"/>
              <a:t>Zarflar isteklilerle birlikte hazır bulunanlar önünde </a:t>
            </a:r>
            <a:r>
              <a:rPr lang="tr-TR" sz="2000" b="1" u="sng" dirty="0" smtClean="0"/>
              <a:t>alınış sırasına göre </a:t>
            </a:r>
            <a:r>
              <a:rPr lang="tr-TR" sz="2000" dirty="0" smtClean="0"/>
              <a:t>açılır. </a:t>
            </a:r>
          </a:p>
          <a:p>
            <a:pPr marL="1297623" lvl="4" indent="-283464" algn="just" eaLnBrk="1" fontAlgn="auto" hangingPunct="1">
              <a:spcAft>
                <a:spcPts val="0"/>
              </a:spcAft>
              <a:buFont typeface="Wingdings" pitchFamily="2" charset="2"/>
              <a:buChar char="Ø"/>
              <a:defRPr/>
            </a:pPr>
            <a:endParaRPr lang="tr-TR" sz="1100" dirty="0" smtClean="0"/>
          </a:p>
          <a:p>
            <a:pPr marL="365760" indent="-283464" algn="just" eaLnBrk="1" fontAlgn="auto" hangingPunct="1">
              <a:spcAft>
                <a:spcPts val="0"/>
              </a:spcAft>
              <a:buFont typeface="Wingdings" pitchFamily="2" charset="2"/>
              <a:buChar char="Ø"/>
              <a:defRPr/>
            </a:pPr>
            <a:r>
              <a:rPr lang="tr-TR" sz="2000" dirty="0" smtClean="0"/>
              <a:t>İsteklilerin belgelerinin eksik olup olmadığı ve teklif mektubu ile geçici teminatlarının usulüne uygun olup olmadığı </a:t>
            </a:r>
            <a:r>
              <a:rPr lang="tr-TR" sz="2000" b="1" u="sng" dirty="0" smtClean="0"/>
              <a:t>kontrol edilir. </a:t>
            </a:r>
            <a:r>
              <a:rPr lang="tr-TR" sz="2000" dirty="0" smtClean="0"/>
              <a:t>(Zarf açma ve belge kontrol tutanağı)</a:t>
            </a:r>
          </a:p>
          <a:p>
            <a:pPr marL="1297623" lvl="4" indent="-283464" algn="just" eaLnBrk="1" fontAlgn="auto" hangingPunct="1">
              <a:spcAft>
                <a:spcPts val="0"/>
              </a:spcAft>
              <a:buFont typeface="Wingdings" pitchFamily="2" charset="2"/>
              <a:buChar char="Ø"/>
              <a:defRPr/>
            </a:pPr>
            <a:endParaRPr lang="tr-TR" sz="1100" b="1" u="sng" dirty="0" smtClean="0"/>
          </a:p>
          <a:p>
            <a:pPr marL="365760" indent="-283464" algn="just" eaLnBrk="1" fontAlgn="auto" hangingPunct="1">
              <a:spcAft>
                <a:spcPts val="0"/>
              </a:spcAft>
              <a:buFont typeface="Wingdings" pitchFamily="2" charset="2"/>
              <a:buChar char="Ø"/>
              <a:defRPr/>
            </a:pPr>
            <a:r>
              <a:rPr lang="tr-TR" sz="2000" dirty="0" smtClean="0"/>
              <a:t>Belgeleri eksik olan veya teklif mektubu ile geçici teminatı usulüne uygun olmayan istekliler </a:t>
            </a:r>
            <a:r>
              <a:rPr lang="tr-TR" sz="2000" b="1" u="sng" dirty="0" smtClean="0"/>
              <a:t>tutanakla tespit edilir. </a:t>
            </a:r>
          </a:p>
          <a:p>
            <a:pPr>
              <a:defRPr/>
            </a:pPr>
            <a:endParaRPr lang="tr-TR" sz="2000"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dirty="0" smtClean="0">
                <a:solidFill>
                  <a:srgbClr val="0070C0"/>
                </a:solidFill>
                <a:latin typeface="Arial Black" pitchFamily="34" charset="0"/>
              </a:rPr>
              <a:t>Tekliflerin Alınması ve Açılması</a:t>
            </a:r>
            <a:br>
              <a:rPr lang="tr-TR" sz="2800" dirty="0" smtClean="0">
                <a:solidFill>
                  <a:srgbClr val="0070C0"/>
                </a:solidFill>
                <a:latin typeface="Arial Black" pitchFamily="34" charset="0"/>
              </a:rPr>
            </a:br>
            <a:r>
              <a:rPr lang="tr-TR" sz="1800" b="1" dirty="0" smtClean="0">
                <a:solidFill>
                  <a:srgbClr val="0070C0"/>
                </a:solidFill>
                <a:latin typeface="Arial Black" pitchFamily="34" charset="0"/>
              </a:rPr>
              <a:t>Yapım  57.md; Hizmet 56.md; Mal 55.md</a:t>
            </a:r>
            <a:endParaRPr lang="tr-TR" sz="1800" dirty="0"/>
          </a:p>
        </p:txBody>
      </p:sp>
      <p:sp>
        <p:nvSpPr>
          <p:cNvPr id="101379" name="2 İçerik Yer Tutucusu"/>
          <p:cNvSpPr>
            <a:spLocks noGrp="1"/>
          </p:cNvSpPr>
          <p:nvPr>
            <p:ph idx="1"/>
          </p:nvPr>
        </p:nvSpPr>
        <p:spPr>
          <a:xfrm>
            <a:off x="1214438" y="1447800"/>
            <a:ext cx="7720012" cy="4981575"/>
          </a:xfrm>
        </p:spPr>
        <p:txBody>
          <a:bodyPr/>
          <a:lstStyle/>
          <a:p>
            <a:pPr marL="365760" indent="-283464" algn="just" eaLnBrk="1" fontAlgn="auto" hangingPunct="1">
              <a:spcAft>
                <a:spcPts val="0"/>
              </a:spcAft>
              <a:buFont typeface="Wingdings" pitchFamily="2" charset="2"/>
              <a:buChar char="Ø"/>
              <a:defRPr/>
            </a:pPr>
            <a:r>
              <a:rPr lang="tr-TR" sz="2600" dirty="0" smtClean="0"/>
              <a:t>İstekliler ve teklif bedelleri açıklanarak </a:t>
            </a:r>
            <a:r>
              <a:rPr lang="tr-TR" sz="2600" b="1" u="sng" dirty="0" smtClean="0"/>
              <a:t>tutanağa bağlanır. </a:t>
            </a:r>
            <a:r>
              <a:rPr lang="tr-TR" sz="2600" dirty="0" smtClean="0"/>
              <a:t>(teklif edilen fiyatlar tutanağı)</a:t>
            </a:r>
          </a:p>
          <a:p>
            <a:pPr marL="365760" indent="-283464" algn="just" eaLnBrk="1" fontAlgn="auto" hangingPunct="1">
              <a:spcAft>
                <a:spcPts val="0"/>
              </a:spcAft>
              <a:buFont typeface="Wingdings" pitchFamily="2" charset="2"/>
              <a:buChar char="Ø"/>
              <a:defRPr/>
            </a:pPr>
            <a:endParaRPr lang="tr-TR" sz="2600" dirty="0" smtClean="0"/>
          </a:p>
          <a:p>
            <a:pPr marL="365760" indent="-283464" algn="just" eaLnBrk="1" fontAlgn="auto" hangingPunct="1">
              <a:spcAft>
                <a:spcPts val="0"/>
              </a:spcAft>
              <a:buFont typeface="Wingdings" pitchFamily="2" charset="2"/>
              <a:buChar char="Ø"/>
              <a:defRPr/>
            </a:pPr>
            <a:r>
              <a:rPr lang="tr-TR" sz="2600" dirty="0" smtClean="0"/>
              <a:t>Doldurulan tutanakların onaylanmış bir sureti isteyenlere imza karşılığı verilir.</a:t>
            </a:r>
          </a:p>
          <a:p>
            <a:pPr marL="1097598" lvl="3" indent="-283464" algn="just" eaLnBrk="1" fontAlgn="auto" hangingPunct="1">
              <a:spcAft>
                <a:spcPts val="0"/>
              </a:spcAft>
              <a:buFont typeface="Wingdings" pitchFamily="2" charset="2"/>
              <a:buChar char="Ø"/>
              <a:defRPr/>
            </a:pPr>
            <a:endParaRPr lang="tr-TR" sz="1400" b="1" u="sng" dirty="0" smtClean="0"/>
          </a:p>
          <a:p>
            <a:pPr algn="just" eaLnBrk="1" hangingPunct="1">
              <a:buFont typeface="Wingdings" pitchFamily="2" charset="2"/>
              <a:buChar char="Ø"/>
              <a:defRPr/>
            </a:pPr>
            <a:r>
              <a:rPr lang="tr-TR" sz="2600" b="1" u="sng" dirty="0" smtClean="0"/>
              <a:t>Tekliflerin açılması aşamasında,</a:t>
            </a:r>
            <a:r>
              <a:rPr lang="tr-TR" sz="2600" dirty="0" smtClean="0"/>
              <a:t> hiçbir teklifin reddine veya kabulüne karar verilmez, teklifi oluşturan belgeler düzeltilemez ve tamamlanamaz. </a:t>
            </a:r>
          </a:p>
          <a:p>
            <a:pPr lvl="2" algn="just" eaLnBrk="1" hangingPunct="1">
              <a:buFont typeface="Wingdings" pitchFamily="2" charset="2"/>
              <a:buChar char="Ø"/>
              <a:defRPr/>
            </a:pPr>
            <a:endParaRPr lang="tr-TR" sz="1800" dirty="0" smtClean="0"/>
          </a:p>
          <a:p>
            <a:pPr algn="just" eaLnBrk="1" hangingPunct="1">
              <a:buFont typeface="Wingdings" pitchFamily="2" charset="2"/>
              <a:buChar char="Ø"/>
              <a:defRPr/>
            </a:pPr>
            <a:r>
              <a:rPr lang="tr-TR" sz="2600" dirty="0" smtClean="0"/>
              <a:t>Teklifler ihale komisyonunca ayrıntılı değerlendirilmek üzere </a:t>
            </a:r>
            <a:r>
              <a:rPr lang="tr-TR" sz="2600" b="1" u="sng" dirty="0" smtClean="0"/>
              <a:t>ilk oturum kapatılır. </a:t>
            </a:r>
          </a:p>
          <a:p>
            <a:pPr>
              <a:defRPr/>
            </a:pPr>
            <a:endParaRPr lang="tr-TR" sz="2600" dirty="0" smtClean="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dirty="0" smtClean="0">
                <a:solidFill>
                  <a:srgbClr val="0070C0"/>
                </a:solidFill>
                <a:latin typeface="Arial Black" pitchFamily="34" charset="0"/>
              </a:rPr>
              <a:t>Tekliflerin Değerlendirilmesi</a:t>
            </a:r>
            <a:br>
              <a:rPr lang="tr-TR" sz="2800" dirty="0" smtClean="0">
                <a:solidFill>
                  <a:srgbClr val="0070C0"/>
                </a:solidFill>
                <a:latin typeface="Arial Black" pitchFamily="34" charset="0"/>
              </a:rPr>
            </a:br>
            <a:r>
              <a:rPr lang="tr-TR" sz="2800" dirty="0" smtClean="0">
                <a:solidFill>
                  <a:srgbClr val="0070C0"/>
                </a:solidFill>
                <a:latin typeface="Arial Black" pitchFamily="34" charset="0"/>
              </a:rPr>
              <a:t> </a:t>
            </a:r>
            <a:r>
              <a:rPr lang="tr-TR" sz="2200" b="1" dirty="0" smtClean="0">
                <a:solidFill>
                  <a:srgbClr val="0070C0"/>
                </a:solidFill>
                <a:latin typeface="Arial Black" pitchFamily="34" charset="0"/>
              </a:rPr>
              <a:t>Kanun 37.md.</a:t>
            </a:r>
            <a:endParaRPr lang="tr-TR" sz="2200" dirty="0"/>
          </a:p>
        </p:txBody>
      </p:sp>
      <p:sp>
        <p:nvSpPr>
          <p:cNvPr id="3" name="2 İçerik Yer Tutucusu"/>
          <p:cNvSpPr>
            <a:spLocks noGrp="1"/>
          </p:cNvSpPr>
          <p:nvPr>
            <p:ph idx="1"/>
          </p:nvPr>
        </p:nvSpPr>
        <p:spPr>
          <a:xfrm>
            <a:off x="1285875" y="1447800"/>
            <a:ext cx="7648575" cy="4800600"/>
          </a:xfrm>
        </p:spPr>
        <p:txBody>
          <a:bodyPr/>
          <a:lstStyle/>
          <a:p>
            <a:pPr marL="365760" indent="-283464" algn="just" eaLnBrk="1" fontAlgn="auto" hangingPunct="1">
              <a:spcAft>
                <a:spcPts val="0"/>
              </a:spcAft>
              <a:buFont typeface="Wingdings" pitchFamily="2" charset="2"/>
              <a:buChar char="Ø"/>
              <a:defRPr/>
            </a:pPr>
            <a:r>
              <a:rPr lang="tr-TR" sz="2600" dirty="0" smtClean="0"/>
              <a:t>Tekliflerin değerlendirilmesinde, öncelikle belgeleri eksik olduğu veya teklif mektubu ile geçici teminatı usulüne uygun olmadığı ilk oturumda tespit edilen isteklilerin tekliflerinin </a:t>
            </a:r>
            <a:r>
              <a:rPr lang="tr-TR" sz="2600" b="1" u="sng" dirty="0" smtClean="0"/>
              <a:t>değerlendirme dışı bırakılmasına karar verilir.</a:t>
            </a:r>
          </a:p>
          <a:p>
            <a:pPr marL="1297623" lvl="4" indent="-283464" algn="just" eaLnBrk="1" fontAlgn="auto" hangingPunct="1">
              <a:spcAft>
                <a:spcPts val="0"/>
              </a:spcAft>
              <a:buFont typeface="Wingdings" pitchFamily="2" charset="2"/>
              <a:buChar char="Ø"/>
              <a:defRPr/>
            </a:pPr>
            <a:endParaRPr lang="tr-TR" sz="1400" b="1" u="sng" dirty="0" smtClean="0"/>
          </a:p>
          <a:p>
            <a:pPr marL="365760" indent="-283464" algn="just" eaLnBrk="1" fontAlgn="auto" hangingPunct="1">
              <a:spcAft>
                <a:spcPts val="0"/>
              </a:spcAft>
              <a:buFont typeface="Wingdings" pitchFamily="2" charset="2"/>
              <a:buChar char="Ø"/>
              <a:defRPr/>
            </a:pPr>
            <a:r>
              <a:rPr lang="tr-TR" sz="2600" dirty="0" smtClean="0"/>
              <a:t>Belge eksikliği tamamlatılmayacaktır.</a:t>
            </a:r>
          </a:p>
          <a:p>
            <a:pPr marL="365760" indent="-283464" algn="just" eaLnBrk="1" fontAlgn="auto" hangingPunct="1">
              <a:spcAft>
                <a:spcPts val="0"/>
              </a:spcAft>
              <a:buFont typeface="Wingdings" pitchFamily="2" charset="2"/>
              <a:buChar char="Ø"/>
              <a:defRPr/>
            </a:pPr>
            <a:endParaRPr lang="tr-TR" sz="2600" dirty="0" smtClean="0"/>
          </a:p>
          <a:p>
            <a:pPr marL="365760" indent="-283464" algn="just" eaLnBrk="1" fontAlgn="auto" hangingPunct="1">
              <a:spcAft>
                <a:spcPts val="0"/>
              </a:spcAft>
              <a:buFont typeface="Wingdings" pitchFamily="2" charset="2"/>
              <a:buChar char="Ø"/>
              <a:defRPr/>
            </a:pPr>
            <a:r>
              <a:rPr lang="tr-TR" sz="2600" dirty="0" smtClean="0"/>
              <a:t>Ancak teklifin esasını değiştirecek nitelikte olmaması kaydıyla, sunulan belgelerde bilgi eksikliği bulunması halinde bilgi eksikliklerinin giderilmesi için </a:t>
            </a:r>
            <a:r>
              <a:rPr lang="tr-TR" sz="2600" b="1" u="sng" dirty="0" smtClean="0"/>
              <a:t>iki iş gününden az olmamak üzere süre verilecektir.</a:t>
            </a:r>
          </a:p>
          <a:p>
            <a:pPr>
              <a:defRPr/>
            </a:pPr>
            <a:endParaRPr lang="tr-TR"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defRPr/>
            </a:pPr>
            <a:r>
              <a:rPr lang="tr-TR" sz="2800" dirty="0" smtClean="0">
                <a:solidFill>
                  <a:srgbClr val="0070C0"/>
                </a:solidFill>
                <a:latin typeface="Arial Black" pitchFamily="34" charset="0"/>
              </a:rPr>
              <a:t>Tekliflerin Değerlendirilmesi</a:t>
            </a:r>
            <a:br>
              <a:rPr lang="tr-TR" sz="2800" dirty="0" smtClean="0">
                <a:solidFill>
                  <a:srgbClr val="0070C0"/>
                </a:solidFill>
                <a:latin typeface="Arial Black" pitchFamily="34" charset="0"/>
              </a:rPr>
            </a:br>
            <a:r>
              <a:rPr lang="tr-TR" sz="2800" dirty="0" smtClean="0">
                <a:solidFill>
                  <a:srgbClr val="0070C0"/>
                </a:solidFill>
                <a:latin typeface="Arial Black" pitchFamily="34" charset="0"/>
              </a:rPr>
              <a:t> </a:t>
            </a:r>
            <a:r>
              <a:rPr lang="tr-TR" sz="2200" b="1" dirty="0" smtClean="0">
                <a:solidFill>
                  <a:srgbClr val="0070C0"/>
                </a:solidFill>
                <a:latin typeface="Arial Black" pitchFamily="34" charset="0"/>
              </a:rPr>
              <a:t>Kanun 37.md.</a:t>
            </a:r>
            <a:endParaRPr lang="tr-TR" sz="2200" dirty="0"/>
          </a:p>
        </p:txBody>
      </p:sp>
      <p:sp>
        <p:nvSpPr>
          <p:cNvPr id="108547" name="2 İçerik Yer Tutucusu"/>
          <p:cNvSpPr>
            <a:spLocks noGrp="1"/>
          </p:cNvSpPr>
          <p:nvPr>
            <p:ph idx="1"/>
          </p:nvPr>
        </p:nvSpPr>
        <p:spPr>
          <a:xfrm>
            <a:off x="1285875" y="1447800"/>
            <a:ext cx="7648575" cy="4800600"/>
          </a:xfrm>
        </p:spPr>
        <p:txBody>
          <a:bodyPr/>
          <a:lstStyle/>
          <a:p>
            <a:pPr algn="just" eaLnBrk="1" hangingPunct="1">
              <a:lnSpc>
                <a:spcPct val="90000"/>
              </a:lnSpc>
              <a:buFont typeface="Wingdings" pitchFamily="2" charset="2"/>
              <a:buChar char="Ø"/>
            </a:pPr>
            <a:r>
              <a:rPr lang="tr-TR" dirty="0" smtClean="0"/>
              <a:t>Verilen sürede bilgi eksikliğini tamamlamayanların başvuru veya teklifi değerlendirme dışı bırakılıp  </a:t>
            </a:r>
            <a:r>
              <a:rPr lang="tr-TR" b="1" u="sng" dirty="0" smtClean="0"/>
              <a:t>geçici teminatı gelir kaydedilecektir .</a:t>
            </a:r>
          </a:p>
          <a:p>
            <a:pPr algn="just" eaLnBrk="1" hangingPunct="1">
              <a:lnSpc>
                <a:spcPct val="90000"/>
              </a:lnSpc>
              <a:buFont typeface="Wingdings" pitchFamily="2" charset="2"/>
              <a:buChar char="Ø"/>
            </a:pPr>
            <a:endParaRPr lang="tr-TR" b="1" u="sng" dirty="0" smtClean="0">
              <a:latin typeface="Arial" charset="0"/>
            </a:endParaRPr>
          </a:p>
          <a:p>
            <a:pPr algn="just" eaLnBrk="1" hangingPunct="1">
              <a:lnSpc>
                <a:spcPct val="90000"/>
              </a:lnSpc>
              <a:buFont typeface="Wingdings" pitchFamily="2" charset="2"/>
              <a:buChar char="Ø"/>
            </a:pPr>
            <a:r>
              <a:rPr lang="tr-TR" dirty="0" smtClean="0"/>
              <a:t>İlk değerlendirme ve işlemler sonucunda belgeleri eksiksiz ve teklif mektubu ile geçici teminatı usulüne uygun olan isteklilerin tekliflerinin </a:t>
            </a:r>
            <a:r>
              <a:rPr lang="tr-TR" b="1" u="sng" dirty="0" smtClean="0"/>
              <a:t>ayrıntılı değerlendirilmesine geçilecektir.</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defRPr/>
            </a:pPr>
            <a:r>
              <a:rPr lang="tr-TR" sz="2800" dirty="0" smtClean="0">
                <a:solidFill>
                  <a:srgbClr val="0070C0"/>
                </a:solidFill>
                <a:latin typeface="Arial Black" pitchFamily="34" charset="0"/>
              </a:rPr>
              <a:t>Tekliflerin Değerlendirilmesi</a:t>
            </a:r>
            <a:br>
              <a:rPr lang="tr-TR" sz="2800" dirty="0" smtClean="0">
                <a:solidFill>
                  <a:srgbClr val="0070C0"/>
                </a:solidFill>
                <a:latin typeface="Arial Black" pitchFamily="34" charset="0"/>
              </a:rPr>
            </a:br>
            <a:r>
              <a:rPr lang="tr-TR" sz="2800" dirty="0" smtClean="0">
                <a:solidFill>
                  <a:srgbClr val="0070C0"/>
                </a:solidFill>
                <a:latin typeface="Arial Black" pitchFamily="34" charset="0"/>
              </a:rPr>
              <a:t> </a:t>
            </a:r>
            <a:r>
              <a:rPr lang="tr-TR" sz="2200" b="1" dirty="0" smtClean="0">
                <a:solidFill>
                  <a:srgbClr val="0070C0"/>
                </a:solidFill>
                <a:latin typeface="Arial Black" pitchFamily="34" charset="0"/>
              </a:rPr>
              <a:t>Kanun 37.md.</a:t>
            </a:r>
            <a:endParaRPr lang="tr-TR" sz="2200" dirty="0"/>
          </a:p>
        </p:txBody>
      </p:sp>
      <p:sp>
        <p:nvSpPr>
          <p:cNvPr id="3" name="2 İçerik Yer Tutucusu"/>
          <p:cNvSpPr>
            <a:spLocks noGrp="1"/>
          </p:cNvSpPr>
          <p:nvPr>
            <p:ph idx="1"/>
          </p:nvPr>
        </p:nvSpPr>
        <p:spPr>
          <a:xfrm>
            <a:off x="1214438" y="1447800"/>
            <a:ext cx="7678042" cy="5149552"/>
          </a:xfrm>
        </p:spPr>
        <p:txBody>
          <a:bodyPr/>
          <a:lstStyle/>
          <a:p>
            <a:pPr marL="365760" indent="-283464" algn="just" eaLnBrk="1" fontAlgn="auto" hangingPunct="1">
              <a:lnSpc>
                <a:spcPct val="90000"/>
              </a:lnSpc>
              <a:spcAft>
                <a:spcPts val="0"/>
              </a:spcAft>
              <a:buFont typeface="Wingdings" pitchFamily="2" charset="2"/>
              <a:buChar char="Ø"/>
              <a:defRPr/>
            </a:pPr>
            <a:r>
              <a:rPr lang="tr-TR" sz="2800" dirty="0" smtClean="0">
                <a:latin typeface="+mj-lt"/>
              </a:rPr>
              <a:t>İsteklilerin ihale konusu işi yapabilme kapasitelerini belirleyen yeterlik kriterlerine ve tekliflerin ihale dokümanında belirtilen şartlara uygun olup olmadığı ile,</a:t>
            </a:r>
          </a:p>
          <a:p>
            <a:pPr marL="365760" indent="-283464" algn="just" eaLnBrk="1" fontAlgn="auto" hangingPunct="1">
              <a:lnSpc>
                <a:spcPct val="90000"/>
              </a:lnSpc>
              <a:spcAft>
                <a:spcPts val="0"/>
              </a:spcAft>
              <a:buFont typeface="Wingdings" pitchFamily="2" charset="2"/>
              <a:buChar char="Ø"/>
              <a:defRPr/>
            </a:pPr>
            <a:r>
              <a:rPr lang="tr-TR" sz="2800" dirty="0" smtClean="0">
                <a:latin typeface="+mj-lt"/>
              </a:rPr>
              <a:t>Birim fiyat teklif cetvellerinde </a:t>
            </a:r>
            <a:r>
              <a:rPr lang="tr-TR" sz="2800" b="1" u="sng" dirty="0" smtClean="0">
                <a:latin typeface="+mj-lt"/>
              </a:rPr>
              <a:t>aritmetik hata </a:t>
            </a:r>
            <a:r>
              <a:rPr lang="tr-TR" sz="2800" dirty="0" smtClean="0">
                <a:latin typeface="+mj-lt"/>
              </a:rPr>
              <a:t>bulunup bulunmadığı incelenecektir.</a:t>
            </a:r>
          </a:p>
          <a:p>
            <a:pPr marL="365760" indent="-283464" algn="just" eaLnBrk="1" fontAlgn="auto" hangingPunct="1">
              <a:lnSpc>
                <a:spcPct val="90000"/>
              </a:lnSpc>
              <a:spcAft>
                <a:spcPts val="0"/>
              </a:spcAft>
              <a:buFont typeface="Wingdings" pitchFamily="2" charset="2"/>
              <a:buChar char="Ø"/>
              <a:defRPr/>
            </a:pPr>
            <a:r>
              <a:rPr lang="tr-TR" sz="2800" dirty="0" smtClean="0">
                <a:latin typeface="+mj-lt"/>
                <a:cs typeface="Times New Roman" panose="02020603050405020304" pitchFamily="18" charset="0"/>
              </a:rPr>
              <a:t>Bu aşamada, tüm </a:t>
            </a:r>
            <a:r>
              <a:rPr lang="tr-TR" sz="2800" dirty="0">
                <a:latin typeface="+mj-lt"/>
                <a:cs typeface="Times New Roman" panose="02020603050405020304" pitchFamily="18" charset="0"/>
              </a:rPr>
              <a:t>isteklilerin yasaklı olup </a:t>
            </a:r>
            <a:r>
              <a:rPr lang="tr-TR" sz="2800" dirty="0" smtClean="0">
                <a:latin typeface="+mj-lt"/>
                <a:cs typeface="Times New Roman" panose="02020603050405020304" pitchFamily="18" charset="0"/>
              </a:rPr>
              <a:t>olmadığı da sorgulanır. </a:t>
            </a:r>
            <a:r>
              <a:rPr lang="tr-TR" sz="2800" b="1" i="1" dirty="0" smtClean="0">
                <a:solidFill>
                  <a:srgbClr val="FF0000"/>
                </a:solidFill>
                <a:latin typeface="+mj-lt"/>
                <a:cs typeface="Times New Roman" panose="02020603050405020304" pitchFamily="18" charset="0"/>
              </a:rPr>
              <a:t>(Birinci </a:t>
            </a:r>
            <a:r>
              <a:rPr lang="tr-TR" sz="2800" b="1" i="1" dirty="0">
                <a:solidFill>
                  <a:srgbClr val="FF0000"/>
                </a:solidFill>
                <a:latin typeface="+mj-lt"/>
                <a:cs typeface="Times New Roman" panose="02020603050405020304" pitchFamily="18" charset="0"/>
              </a:rPr>
              <a:t>teyit) </a:t>
            </a:r>
            <a:endParaRPr lang="tr-TR" sz="2800" b="1" i="1" dirty="0" smtClean="0">
              <a:solidFill>
                <a:srgbClr val="FF0000"/>
              </a:solidFill>
              <a:latin typeface="+mj-lt"/>
            </a:endParaRPr>
          </a:p>
          <a:p>
            <a:pPr marL="365760" indent="-283464" algn="just" eaLnBrk="1" fontAlgn="auto" hangingPunct="1">
              <a:spcAft>
                <a:spcPts val="0"/>
              </a:spcAft>
              <a:buFont typeface="Wingdings" pitchFamily="2" charset="2"/>
              <a:buChar char="Ø"/>
              <a:defRPr/>
            </a:pPr>
            <a:r>
              <a:rPr lang="tr-TR" sz="2800" dirty="0" smtClean="0">
                <a:latin typeface="+mj-lt"/>
              </a:rPr>
              <a:t>Uygun olmadığı belirlenen teklifler ile birim fiyat teklif cetvellerinde </a:t>
            </a:r>
            <a:r>
              <a:rPr lang="tr-TR" sz="2800" b="1" u="sng" dirty="0" smtClean="0">
                <a:latin typeface="+mj-lt"/>
              </a:rPr>
              <a:t>aritmetik hata bulunan teklifler değerlendirme dışı bırakılacaktır. </a:t>
            </a:r>
          </a:p>
          <a:p>
            <a:pPr>
              <a:defRPr/>
            </a:pPr>
            <a:endParaRPr lang="tr-TR" dirty="0">
              <a:latin typeface="+mj-lt"/>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260648"/>
            <a:ext cx="7643192" cy="708688"/>
          </a:xfrm>
        </p:spPr>
        <p:txBody>
          <a:bodyPr>
            <a:normAutofit/>
          </a:bodyPr>
          <a:lstStyle/>
          <a:p>
            <a:pPr algn="ctr"/>
            <a:r>
              <a:rPr lang="tr-TR" sz="3200" b="1" dirty="0">
                <a:solidFill>
                  <a:schemeClr val="tx1"/>
                </a:solidFill>
                <a:latin typeface="Arial" panose="020B0604020202020204" pitchFamily="34" charset="0"/>
                <a:cs typeface="Arial" panose="020B0604020202020204" pitchFamily="34" charset="0"/>
              </a:rPr>
              <a:t>TEKLİFLERİN DEĞERLENDİRİLMESİ</a:t>
            </a:r>
            <a:endParaRPr lang="tr-TR" sz="3200" dirty="0"/>
          </a:p>
        </p:txBody>
      </p:sp>
      <p:sp>
        <p:nvSpPr>
          <p:cNvPr id="3" name="İçerik Yer Tutucusu 2"/>
          <p:cNvSpPr>
            <a:spLocks noGrp="1"/>
          </p:cNvSpPr>
          <p:nvPr>
            <p:ph sz="quarter" idx="13"/>
          </p:nvPr>
        </p:nvSpPr>
        <p:spPr>
          <a:xfrm>
            <a:off x="1115616" y="1124744"/>
            <a:ext cx="7632848" cy="5184576"/>
          </a:xfrm>
        </p:spPr>
        <p:txBody>
          <a:bodyPr>
            <a:normAutofit/>
          </a:bodyPr>
          <a:lstStyle/>
          <a:p>
            <a:pPr marL="0" indent="0" algn="ctr">
              <a:buNone/>
            </a:pPr>
            <a:r>
              <a:rPr lang="tr-TR" sz="2800" b="1" dirty="0" smtClean="0">
                <a:latin typeface="Arial" panose="020B0604020202020204" pitchFamily="34" charset="0"/>
                <a:cs typeface="Arial" panose="020B0604020202020204" pitchFamily="34" charset="0"/>
              </a:rPr>
              <a:t>(</a:t>
            </a:r>
            <a:r>
              <a:rPr lang="tr-TR" sz="2800" b="1" dirty="0">
                <a:latin typeface="Arial" panose="020B0604020202020204" pitchFamily="34" charset="0"/>
                <a:cs typeface="Arial" panose="020B0604020202020204" pitchFamily="34" charset="0"/>
              </a:rPr>
              <a:t>Aritmetik </a:t>
            </a:r>
            <a:r>
              <a:rPr lang="tr-TR" sz="2800" b="1" dirty="0" smtClean="0">
                <a:latin typeface="Arial" panose="020B0604020202020204" pitchFamily="34" charset="0"/>
                <a:cs typeface="Arial" panose="020B0604020202020204" pitchFamily="34" charset="0"/>
              </a:rPr>
              <a:t>hata ve yuvarlama)</a:t>
            </a:r>
          </a:p>
          <a:p>
            <a:pPr marL="355600" indent="-355600" algn="just">
              <a:buFont typeface="Wingdings" panose="05000000000000000000" pitchFamily="2" charset="2"/>
              <a:buChar char="Ø"/>
            </a:pPr>
            <a:r>
              <a:rPr lang="tr-TR" sz="2400" dirty="0" smtClean="0">
                <a:solidFill>
                  <a:schemeClr val="accent2">
                    <a:lumMod val="75000"/>
                  </a:schemeClr>
                </a:solidFill>
                <a:effectLst>
                  <a:outerShdw blurRad="38100" dist="38100" dir="2700000" algn="tl">
                    <a:srgbClr val="000000">
                      <a:alpha val="43137"/>
                    </a:srgbClr>
                  </a:outerShdw>
                </a:effectLst>
                <a:latin typeface="Calibri" panose="020F0502020204030204" pitchFamily="34" charset="0"/>
                <a:cs typeface="Arial" pitchFamily="34" charset="0"/>
              </a:rPr>
              <a:t>Birim fiyat</a:t>
            </a:r>
            <a:r>
              <a:rPr lang="tr-TR" sz="2400" dirty="0" smtClean="0">
                <a:latin typeface="Calibri" panose="020F0502020204030204" pitchFamily="34" charset="0"/>
                <a:cs typeface="Arial" pitchFamily="34" charset="0"/>
              </a:rPr>
              <a:t> üzerinden teklif alınan tüm ihalelerde istekliler, (hizmet alımı ihalelerinde işçi sayısı üzerinden teklif alınan işçilik kalemleri hariç) birim fiyatları ve birim fiyatla miktarın çarpılması sonucu bulunan tutarları, </a:t>
            </a:r>
            <a:r>
              <a:rPr lang="tr-TR" sz="2400" dirty="0" smtClean="0">
                <a:solidFill>
                  <a:schemeClr val="accent2">
                    <a:lumMod val="75000"/>
                  </a:schemeClr>
                </a:solidFill>
                <a:effectLst>
                  <a:outerShdw blurRad="38100" dist="38100" dir="2700000" algn="tl">
                    <a:srgbClr val="000000">
                      <a:alpha val="43137"/>
                    </a:srgbClr>
                  </a:outerShdw>
                </a:effectLst>
                <a:latin typeface="Calibri" panose="020F0502020204030204" pitchFamily="34" charset="0"/>
                <a:cs typeface="Arial" pitchFamily="34" charset="0"/>
              </a:rPr>
              <a:t>virgülden sonra iki ondalık basamaklı sayıdan fazla olacak şekilde verebilirler</a:t>
            </a:r>
            <a:r>
              <a:rPr lang="tr-TR" sz="2400" dirty="0" smtClean="0">
                <a:latin typeface="Calibri" panose="020F0502020204030204" pitchFamily="34" charset="0"/>
                <a:cs typeface="Arial" pitchFamily="34" charset="0"/>
              </a:rPr>
              <a:t>.</a:t>
            </a:r>
          </a:p>
          <a:p>
            <a:pPr marL="355600" indent="-355600" algn="just">
              <a:buFont typeface="Wingdings" panose="05000000000000000000" pitchFamily="2" charset="2"/>
              <a:buChar char="Ø"/>
            </a:pPr>
            <a:r>
              <a:rPr lang="tr-TR" sz="2400" dirty="0" smtClean="0">
                <a:latin typeface="Calibri" panose="020F0502020204030204" pitchFamily="34" charset="0"/>
                <a:cs typeface="Arial" pitchFamily="34" charset="0"/>
              </a:rPr>
              <a:t>Ancak, </a:t>
            </a:r>
            <a:r>
              <a:rPr lang="tr-TR" sz="2400" b="1" dirty="0" smtClean="0">
                <a:effectLst>
                  <a:outerShdw blurRad="38100" dist="38100" dir="2700000" algn="tl">
                    <a:srgbClr val="000000">
                      <a:alpha val="43137"/>
                    </a:srgbClr>
                  </a:outerShdw>
                </a:effectLst>
                <a:latin typeface="Calibri" panose="020F0502020204030204" pitchFamily="34" charset="0"/>
                <a:cs typeface="Arial" pitchFamily="34" charset="0"/>
              </a:rPr>
              <a:t>toplam teklif tutarı </a:t>
            </a:r>
            <a:r>
              <a:rPr lang="tr-TR" sz="2400" dirty="0" smtClean="0">
                <a:latin typeface="Calibri" panose="020F0502020204030204" pitchFamily="34" charset="0"/>
                <a:cs typeface="Arial" pitchFamily="34" charset="0"/>
              </a:rPr>
              <a:t>virgülden sonra </a:t>
            </a:r>
            <a:r>
              <a:rPr lang="tr-TR" sz="2400" dirty="0" smtClean="0">
                <a:solidFill>
                  <a:schemeClr val="accent2">
                    <a:lumMod val="75000"/>
                  </a:schemeClr>
                </a:solidFill>
                <a:effectLst>
                  <a:outerShdw blurRad="38100" dist="38100" dir="2700000" algn="tl">
                    <a:srgbClr val="000000">
                      <a:alpha val="43137"/>
                    </a:srgbClr>
                  </a:outerShdw>
                </a:effectLst>
                <a:latin typeface="Calibri" panose="020F0502020204030204" pitchFamily="34" charset="0"/>
                <a:cs typeface="Arial" pitchFamily="34" charset="0"/>
              </a:rPr>
              <a:t>en yakın iki ondalık basamaklı sayıya yuvarlanarak yazılacaktır.</a:t>
            </a:r>
            <a:r>
              <a:rPr lang="tr-TR" sz="2400" dirty="0" smtClean="0">
                <a:latin typeface="Calibri" panose="020F0502020204030204" pitchFamily="34" charset="0"/>
                <a:cs typeface="Arial" pitchFamily="34" charset="0"/>
              </a:rPr>
              <a:t> </a:t>
            </a:r>
          </a:p>
          <a:p>
            <a:pPr marL="355600" indent="-355600" algn="just">
              <a:buFont typeface="Wingdings" panose="05000000000000000000" pitchFamily="2" charset="2"/>
              <a:buChar char="Ø"/>
            </a:pPr>
            <a:r>
              <a:rPr lang="tr-TR" sz="2400" dirty="0" smtClean="0">
                <a:latin typeface="Calibri" panose="020F0502020204030204" pitchFamily="34" charset="0"/>
                <a:cs typeface="Arial" pitchFamily="34" charset="0"/>
              </a:rPr>
              <a:t>Yuvarlama işleminde yarım kuruş ve üzerindeki değerler bir kuruşa tamamlanacak; yarım kuruşun altındaki değerler ise dikkate alınmayacaktır.</a:t>
            </a:r>
          </a:p>
        </p:txBody>
      </p:sp>
      <p:sp>
        <p:nvSpPr>
          <p:cNvPr id="4" name="Slayt Numarası Yer Tutucusu 3"/>
          <p:cNvSpPr>
            <a:spLocks noGrp="1"/>
          </p:cNvSpPr>
          <p:nvPr>
            <p:ph type="sldNum" sz="quarter" idx="16"/>
          </p:nvPr>
        </p:nvSpPr>
        <p:spPr/>
        <p:txBody>
          <a:bodyPr/>
          <a:lstStyle/>
          <a:p>
            <a:pPr>
              <a:defRPr/>
            </a:pPr>
            <a:fld id="{275E5440-DDA1-479F-A4D4-4F9748C1AA8F}" type="slidenum">
              <a:rPr lang="en-US" smtClean="0"/>
              <a:pPr>
                <a:defRPr/>
              </a:pPr>
              <a:t>104</a:t>
            </a:fld>
            <a:endParaRPr lang="en-US" dirty="0"/>
          </a:p>
        </p:txBody>
      </p:sp>
    </p:spTree>
    <p:extLst>
      <p:ext uri="{BB962C8B-B14F-4D97-AF65-F5344CB8AC3E}">
        <p14:creationId xmlns:p14="http://schemas.microsoft.com/office/powerpoint/2010/main" val="34472605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de-DE" sz="4400" dirty="0" err="1"/>
              <a:t>Aritmetik</a:t>
            </a:r>
            <a:r>
              <a:rPr lang="de-DE" sz="4400" dirty="0"/>
              <a:t> </a:t>
            </a:r>
            <a:r>
              <a:rPr lang="de-DE" sz="4400" dirty="0" smtClean="0"/>
              <a:t>Hata</a:t>
            </a:r>
            <a:r>
              <a:rPr lang="tr-TR" sz="4400" dirty="0" smtClean="0"/>
              <a:t> (KİGT 16.5)</a:t>
            </a:r>
            <a:r>
              <a:rPr lang="de-DE" sz="4400" dirty="0"/>
              <a:t/>
            </a:r>
            <a:br>
              <a:rPr lang="de-DE" sz="4400" dirty="0"/>
            </a:br>
            <a:endParaRPr lang="tr-TR" dirty="0"/>
          </a:p>
        </p:txBody>
      </p:sp>
      <p:sp>
        <p:nvSpPr>
          <p:cNvPr id="3" name="İçerik Yer Tutucusu 2"/>
          <p:cNvSpPr>
            <a:spLocks noGrp="1"/>
          </p:cNvSpPr>
          <p:nvPr>
            <p:ph sz="quarter" idx="13"/>
          </p:nvPr>
        </p:nvSpPr>
        <p:spPr>
          <a:xfrm>
            <a:off x="971600" y="980728"/>
            <a:ext cx="7649344" cy="5616624"/>
          </a:xfrm>
        </p:spPr>
        <p:txBody>
          <a:bodyPr/>
          <a:lstStyle/>
          <a:p>
            <a:pPr algn="just"/>
            <a:r>
              <a:rPr lang="tr-TR" sz="1700" dirty="0"/>
              <a:t>Kısmi teklif verilmesine imkan tanınan ihalelerde, isteklinin aritmetik hata yapılan kısma ilişkin teklifi değerlendirme dışı bırakılarak, teklif verdiği diğer kısımlar üzerinden ihale sonuçlandırılacaktır.</a:t>
            </a:r>
          </a:p>
          <a:p>
            <a:pPr algn="just"/>
            <a:r>
              <a:rPr lang="tr-TR" sz="1700" dirty="0"/>
              <a:t> </a:t>
            </a:r>
            <a:r>
              <a:rPr lang="tr-TR" sz="1700" dirty="0" smtClean="0"/>
              <a:t>Kısmi </a:t>
            </a:r>
            <a:r>
              <a:rPr lang="tr-TR" sz="1700" dirty="0"/>
              <a:t>teklife izin verilip verilmediğine bakılmaksızın, birim fiyat üzerinden teklif alınan tüm ihalelerde istekliler, hizmet alımı ihalelerinde işçi sayısı üzerinden teklif alınan işçilik kalemleri hariç, birim fiyatları ve birim fiyatla miktarın çarpılması sonucu bulunan tutarları, virgülden sonra iki ondalık basamaklı sayıdan fazla olacak şekilde verebileceklerdir. Ancak, toplam teklif tutarı virgülden sonra en yakın iki ondalık basamaklı sayıya yuvarlanarak yazılacaktır. Yuvarlama işleminde yarım kuruş ve üzerindeki değerler bir kuruşa tamamlanacak; yarım kuruşun altındaki değerler ise dikkate alınmayacaktır</a:t>
            </a:r>
            <a:r>
              <a:rPr lang="tr-TR" sz="1700" dirty="0" smtClean="0"/>
              <a:t>.</a:t>
            </a:r>
            <a:endParaRPr lang="tr-TR" sz="1700" dirty="0"/>
          </a:p>
          <a:p>
            <a:pPr algn="just"/>
            <a:r>
              <a:rPr lang="tr-TR" sz="1700" dirty="0"/>
              <a:t>Kısmi teklifin tek kalemden oluşması durumunda birim fiyatla miktarın çarpılması sonucu bulunan tutar, en fazla virgülden sonra iki ondalık basamaklı olacak şekilde verilebilecektir. Kısmi teklifin birden çok kalemden oluşması halinde ise bu kalem tutarlarının toplanması sonucu bulunan kısım toplam tutarı en fazla virgülden sonra iki ondalık basamaklı olacak şekilde verilebilecektir.  Bir başka ifadeyle kısmi teklifin birden çok kalemden oluşması halinde her bir kalemin birim fiyatla miktarın çarpılması sonucu bulunan tutarı, virgülden sonra iki ondalık basamaklı sayıdan fazla olacak şekilde verilebilecek, ancak kısım toplam tutarı en yakın iki ondalık basamaklı sayıya yuvarlanarak yazılacaktır. Yuvarlama işleminde yarım kuruş ve üzerindeki değerler bir kuruşa tamamlanacak; yarım kuruşun altındaki değerler ise dikkate alınmayacaktır. </a:t>
            </a:r>
          </a:p>
          <a:p>
            <a:endParaRPr lang="tr-TR" sz="1700" dirty="0"/>
          </a:p>
        </p:txBody>
      </p:sp>
    </p:spTree>
    <p:extLst>
      <p:ext uri="{BB962C8B-B14F-4D97-AF65-F5344CB8AC3E}">
        <p14:creationId xmlns:p14="http://schemas.microsoft.com/office/powerpoint/2010/main" val="356776216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87624" y="274638"/>
            <a:ext cx="7746826" cy="1066130"/>
          </a:xfrm>
        </p:spPr>
        <p:txBody>
          <a:bodyPr>
            <a:normAutofit fontScale="90000"/>
          </a:bodyPr>
          <a:lstStyle/>
          <a:p>
            <a:pPr algn="ctr"/>
            <a:r>
              <a:rPr lang="de-DE" sz="3600" dirty="0" err="1"/>
              <a:t>Aritmetik</a:t>
            </a:r>
            <a:r>
              <a:rPr lang="de-DE" sz="3600" dirty="0"/>
              <a:t> Hata</a:t>
            </a:r>
            <a:br>
              <a:rPr lang="de-DE" sz="3600" dirty="0"/>
            </a:br>
            <a:r>
              <a:rPr lang="de-DE" sz="3200" dirty="0"/>
              <a:t> </a:t>
            </a:r>
            <a:r>
              <a:rPr lang="de-DE" sz="2400" dirty="0" err="1"/>
              <a:t>Yapım</a:t>
            </a:r>
            <a:r>
              <a:rPr lang="de-DE" sz="2400" dirty="0"/>
              <a:t>  57.md; </a:t>
            </a:r>
            <a:r>
              <a:rPr lang="de-DE" sz="2400" dirty="0" err="1"/>
              <a:t>Hizmet</a:t>
            </a:r>
            <a:r>
              <a:rPr lang="de-DE" sz="2400" dirty="0"/>
              <a:t> 56.md; Mal 55.md</a:t>
            </a:r>
            <a:endParaRPr lang="tr-TR" sz="2400" dirty="0"/>
          </a:p>
        </p:txBody>
      </p:sp>
      <p:sp>
        <p:nvSpPr>
          <p:cNvPr id="3" name="İçerik Yer Tutucusu 2"/>
          <p:cNvSpPr>
            <a:spLocks noGrp="1"/>
          </p:cNvSpPr>
          <p:nvPr>
            <p:ph idx="1"/>
          </p:nvPr>
        </p:nvSpPr>
        <p:spPr/>
        <p:txBody>
          <a:bodyPr/>
          <a:lstStyle/>
          <a:p>
            <a:pPr algn="just"/>
            <a:endParaRPr lang="tr-TR" dirty="0" smtClean="0"/>
          </a:p>
          <a:p>
            <a:pPr algn="just"/>
            <a:r>
              <a:rPr lang="tr-TR" dirty="0" smtClean="0"/>
              <a:t>Birim </a:t>
            </a:r>
            <a:r>
              <a:rPr lang="tr-TR" dirty="0"/>
              <a:t>fiyat teklif cetvellerinde aritmetik hata bulunduğu tespit edilen isteklilere ait </a:t>
            </a:r>
            <a:r>
              <a:rPr lang="tr-TR" dirty="0" smtClean="0"/>
              <a:t>teklifler, doğrudan değerlendirme </a:t>
            </a:r>
            <a:r>
              <a:rPr lang="tr-TR" dirty="0"/>
              <a:t>dışı </a:t>
            </a:r>
            <a:r>
              <a:rPr lang="tr-TR" dirty="0" smtClean="0"/>
              <a:t>bırakılmaktaydı.</a:t>
            </a:r>
          </a:p>
          <a:p>
            <a:pPr algn="just"/>
            <a:r>
              <a:rPr lang="tr-TR" b="1" dirty="0"/>
              <a:t>20/11/2018</a:t>
            </a:r>
            <a:r>
              <a:rPr lang="tr-TR" u="sng" dirty="0" smtClean="0"/>
              <a:t>’de </a:t>
            </a:r>
            <a:r>
              <a:rPr lang="tr-TR" u="sng" dirty="0" err="1" smtClean="0"/>
              <a:t>KİGT’ne</a:t>
            </a:r>
            <a:r>
              <a:rPr lang="tr-TR" u="sng" dirty="0" smtClean="0"/>
              <a:t> eklenen bir madde ile,</a:t>
            </a:r>
            <a:endParaRPr lang="tr-TR" dirty="0"/>
          </a:p>
          <a:p>
            <a:endParaRPr lang="tr-TR" dirty="0"/>
          </a:p>
        </p:txBody>
      </p:sp>
    </p:spTree>
    <p:extLst>
      <p:ext uri="{BB962C8B-B14F-4D97-AF65-F5344CB8AC3E}">
        <p14:creationId xmlns:p14="http://schemas.microsoft.com/office/powerpoint/2010/main" val="35413673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16632"/>
            <a:ext cx="7818834" cy="576064"/>
          </a:xfrm>
        </p:spPr>
        <p:txBody>
          <a:bodyPr>
            <a:noAutofit/>
          </a:bodyPr>
          <a:lstStyle/>
          <a:p>
            <a:pPr algn="ctr"/>
            <a:r>
              <a:rPr lang="tr-TR" sz="3200" dirty="0" smtClean="0"/>
              <a:t/>
            </a:r>
            <a:br>
              <a:rPr lang="tr-TR" sz="3200" dirty="0" smtClean="0"/>
            </a:br>
            <a:r>
              <a:rPr lang="de-DE" sz="3200" dirty="0" err="1" smtClean="0"/>
              <a:t>Aritmetik</a:t>
            </a:r>
            <a:r>
              <a:rPr lang="de-DE" sz="3200" dirty="0" smtClean="0"/>
              <a:t> </a:t>
            </a:r>
            <a:r>
              <a:rPr lang="de-DE" sz="3200" dirty="0"/>
              <a:t>Hata</a:t>
            </a:r>
            <a:br>
              <a:rPr lang="de-DE" sz="3200" dirty="0"/>
            </a:br>
            <a:endParaRPr lang="tr-TR" sz="3200" dirty="0"/>
          </a:p>
        </p:txBody>
      </p:sp>
      <p:sp>
        <p:nvSpPr>
          <p:cNvPr id="3" name="İçerik Yer Tutucusu 2"/>
          <p:cNvSpPr>
            <a:spLocks noGrp="1"/>
          </p:cNvSpPr>
          <p:nvPr>
            <p:ph idx="1"/>
          </p:nvPr>
        </p:nvSpPr>
        <p:spPr>
          <a:xfrm>
            <a:off x="1043608" y="620688"/>
            <a:ext cx="7704856" cy="6120680"/>
          </a:xfrm>
        </p:spPr>
        <p:txBody>
          <a:bodyPr/>
          <a:lstStyle/>
          <a:p>
            <a:pPr algn="just"/>
            <a:r>
              <a:rPr lang="tr-TR" sz="2400" dirty="0"/>
              <a:t>Elektronik araçlar </a:t>
            </a:r>
            <a:r>
              <a:rPr lang="tr-TR" sz="2400" dirty="0" smtClean="0"/>
              <a:t>yardımıyla tablolama programları </a:t>
            </a:r>
            <a:r>
              <a:rPr lang="tr-TR" sz="2400" dirty="0"/>
              <a:t>(MS Excel, </a:t>
            </a:r>
            <a:r>
              <a:rPr lang="tr-TR" sz="2400" dirty="0" err="1"/>
              <a:t>Numbers</a:t>
            </a:r>
            <a:r>
              <a:rPr lang="tr-TR" sz="2400" dirty="0"/>
              <a:t>, Libre Office </a:t>
            </a:r>
            <a:r>
              <a:rPr lang="tr-TR" sz="2400" dirty="0" err="1"/>
              <a:t>Calc</a:t>
            </a:r>
            <a:r>
              <a:rPr lang="tr-TR" sz="2400" dirty="0"/>
              <a:t> ve benzerleri) kullanılarak oluşturulan teklif mektubu eki cetvelin çarpım ve toplamlarında yazılımdan </a:t>
            </a:r>
            <a:r>
              <a:rPr lang="tr-TR" sz="2400" dirty="0" smtClean="0"/>
              <a:t>kaynaklanan yuvarlamalar </a:t>
            </a:r>
            <a:r>
              <a:rPr lang="tr-TR" sz="2400" dirty="0"/>
              <a:t>nedeniyle oluşan hesaplama farklılıkları, toplam teklif fiyatının binde birine eşit veya daha az olması ve ihalenin sonuçlandırılmasına esas teklif sıralamasının değişmemesi kaydıyla aritmetik hata olarak kabul edilmeyecek ve bu farklılıklar isteklinin teklif cetvelinde yazılı birim fiyatlar esas alınarak ihale komisyonu </a:t>
            </a:r>
            <a:r>
              <a:rPr lang="tr-TR" sz="2400" dirty="0" smtClean="0"/>
              <a:t>tarafından re</a:t>
            </a:r>
            <a:r>
              <a:rPr lang="tr-TR" sz="2400" dirty="0"/>
              <a:t>’ sen düzeltilecektir. </a:t>
            </a:r>
            <a:r>
              <a:rPr lang="tr-TR" sz="2400" dirty="0" smtClean="0"/>
              <a:t> Yapılan </a:t>
            </a:r>
            <a:r>
              <a:rPr lang="tr-TR" sz="2400" dirty="0"/>
              <a:t>bu düzeltme sonucu bulunan tutar, sınır değer hesabı hariç, isteklinin teklif ve yeterlik değerlendirmesine esas nihai teklif fiyatı olarak kabul edilecektir.</a:t>
            </a:r>
          </a:p>
          <a:p>
            <a:endParaRPr lang="tr-TR" dirty="0"/>
          </a:p>
        </p:txBody>
      </p:sp>
    </p:spTree>
    <p:extLst>
      <p:ext uri="{BB962C8B-B14F-4D97-AF65-F5344CB8AC3E}">
        <p14:creationId xmlns:p14="http://schemas.microsoft.com/office/powerpoint/2010/main" val="313901020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87624" y="274638"/>
            <a:ext cx="7776864" cy="850106"/>
          </a:xfrm>
        </p:spPr>
        <p:txBody>
          <a:bodyPr>
            <a:normAutofit/>
          </a:bodyPr>
          <a:lstStyle/>
          <a:p>
            <a:pPr algn="ctr"/>
            <a:r>
              <a:rPr lang="tr-TR" sz="4000" b="1" dirty="0" smtClean="0">
                <a:solidFill>
                  <a:schemeClr val="tx1"/>
                </a:solidFill>
                <a:latin typeface="Arial" panose="020B0604020202020204" pitchFamily="34" charset="0"/>
                <a:cs typeface="Arial" panose="020B0604020202020204" pitchFamily="34" charset="0"/>
              </a:rPr>
              <a:t>AŞIRI DÜŞÜK TEKLİFLER</a:t>
            </a:r>
            <a:endParaRPr lang="tr-TR" sz="4000" b="1" dirty="0">
              <a:solidFill>
                <a:schemeClr val="tx1"/>
              </a:solidFill>
              <a:latin typeface="Arial" panose="020B0604020202020204" pitchFamily="34" charset="0"/>
              <a:cs typeface="Arial" panose="020B0604020202020204" pitchFamily="34" charset="0"/>
            </a:endParaRPr>
          </a:p>
        </p:txBody>
      </p:sp>
      <p:sp>
        <p:nvSpPr>
          <p:cNvPr id="3" name="İçerik Yer Tutucusu 2"/>
          <p:cNvSpPr>
            <a:spLocks noGrp="1"/>
          </p:cNvSpPr>
          <p:nvPr>
            <p:ph idx="1"/>
          </p:nvPr>
        </p:nvSpPr>
        <p:spPr>
          <a:xfrm>
            <a:off x="1115616" y="1124744"/>
            <a:ext cx="7746064" cy="4824536"/>
          </a:xfrm>
        </p:spPr>
        <p:txBody>
          <a:bodyPr>
            <a:noAutofit/>
          </a:bodyPr>
          <a:lstStyle/>
          <a:p>
            <a:pPr marL="282575" indent="-282575" algn="just">
              <a:buFont typeface="Wingdings" panose="05000000000000000000" pitchFamily="2" charset="2"/>
              <a:buChar char="Ø"/>
            </a:pPr>
            <a:r>
              <a:rPr lang="tr-TR" sz="2200" dirty="0">
                <a:latin typeface="Calibri" panose="020F0502020204030204" pitchFamily="34" charset="0"/>
              </a:rPr>
              <a:t>İhale komisyonu verilen teklifleri</a:t>
            </a:r>
            <a:r>
              <a:rPr lang="tr-TR" sz="2200" b="1" dirty="0">
                <a:latin typeface="Calibri" panose="020F0502020204030204" pitchFamily="34" charset="0"/>
              </a:rPr>
              <a:t> </a:t>
            </a:r>
            <a:r>
              <a:rPr lang="tr-TR" sz="2200" dirty="0" smtClean="0">
                <a:latin typeface="Calibri" panose="020F0502020204030204" pitchFamily="34" charset="0"/>
              </a:rPr>
              <a:t>değerlendirdikten </a:t>
            </a:r>
            <a:r>
              <a:rPr lang="tr-TR" sz="2200" dirty="0">
                <a:latin typeface="Calibri" panose="020F0502020204030204" pitchFamily="34" charset="0"/>
              </a:rPr>
              <a:t>sonra, </a:t>
            </a:r>
            <a:r>
              <a:rPr lang="tr-TR" sz="2200"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diğer tekliflere</a:t>
            </a:r>
            <a:r>
              <a:rPr lang="tr-TR" sz="2200" dirty="0">
                <a:latin typeface="Calibri" panose="020F0502020204030204" pitchFamily="34" charset="0"/>
              </a:rPr>
              <a:t> veya idarenin tespit ettiği </a:t>
            </a:r>
            <a:r>
              <a:rPr lang="tr-TR" sz="2200"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rPr>
              <a:t>yaklaşık maliyete</a:t>
            </a:r>
            <a:r>
              <a:rPr lang="tr-TR" sz="2200" dirty="0">
                <a:latin typeface="Calibri" panose="020F0502020204030204" pitchFamily="34" charset="0"/>
              </a:rPr>
              <a:t> göre </a:t>
            </a:r>
            <a:r>
              <a:rPr lang="tr-TR" sz="2200" b="1" dirty="0">
                <a:latin typeface="Calibri" panose="020F0502020204030204" pitchFamily="34" charset="0"/>
              </a:rPr>
              <a:t>teklif fiyatı aşırı düşük olanları tespit </a:t>
            </a:r>
            <a:r>
              <a:rPr lang="tr-TR" sz="2200" b="1" dirty="0" smtClean="0">
                <a:latin typeface="Calibri" panose="020F0502020204030204" pitchFamily="34" charset="0"/>
              </a:rPr>
              <a:t>eder</a:t>
            </a:r>
            <a:r>
              <a:rPr lang="tr-TR" sz="2200" dirty="0" smtClean="0">
                <a:latin typeface="Calibri" panose="020F0502020204030204" pitchFamily="34" charset="0"/>
              </a:rPr>
              <a:t>.</a:t>
            </a:r>
          </a:p>
          <a:p>
            <a:pPr marL="342900" indent="-342900" algn="just">
              <a:buFont typeface="Wingdings" panose="05000000000000000000" pitchFamily="2" charset="2"/>
              <a:buChar char="Ø"/>
              <a:defRPr/>
            </a:pPr>
            <a:r>
              <a:rPr lang="tr-TR" sz="2200" dirty="0">
                <a:latin typeface="Calibri" panose="020F0502020204030204" pitchFamily="34" charset="0"/>
                <a:cs typeface="Arial" panose="020B0604020202020204" pitchFamily="34" charset="0"/>
              </a:rPr>
              <a:t>İdareler aşırı düşük tekliflerin değerlendirilmesiyle ilgili olarak </a:t>
            </a:r>
            <a:r>
              <a:rPr lang="tr-TR" sz="2200" u="sng" dirty="0">
                <a:latin typeface="Calibri" panose="020F0502020204030204" pitchFamily="34" charset="0"/>
                <a:cs typeface="Arial" panose="020B0604020202020204" pitchFamily="34" charset="0"/>
              </a:rPr>
              <a:t>ilanda ve ihale dokümanında belirtmek kaydıyla</a:t>
            </a:r>
            <a:r>
              <a:rPr lang="tr-TR" sz="2200" dirty="0">
                <a:latin typeface="Calibri" panose="020F0502020204030204" pitchFamily="34" charset="0"/>
                <a:cs typeface="Arial" panose="020B0604020202020204" pitchFamily="34" charset="0"/>
              </a:rPr>
              <a:t> </a:t>
            </a:r>
            <a:r>
              <a:rPr lang="tr-TR" sz="2200"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yaklaşık maliyete</a:t>
            </a:r>
            <a:r>
              <a:rPr lang="tr-TR" sz="2200" dirty="0">
                <a:latin typeface="Calibri" panose="020F0502020204030204" pitchFamily="34" charset="0"/>
                <a:cs typeface="Arial" panose="020B0604020202020204" pitchFamily="34" charset="0"/>
              </a:rPr>
              <a:t> ve </a:t>
            </a:r>
            <a:r>
              <a:rPr lang="tr-TR" sz="2200"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ihale usulüne</a:t>
            </a:r>
            <a:r>
              <a:rPr lang="tr-TR" sz="2200" dirty="0">
                <a:latin typeface="Calibri" panose="020F0502020204030204" pitchFamily="34" charset="0"/>
                <a:cs typeface="Arial" panose="020B0604020202020204" pitchFamily="34" charset="0"/>
              </a:rPr>
              <a:t> bağlı olarak Yönetmelikte öngörülen hükümler çerçevesinde aşağıdaki seçeneklerden birini kullanırlar:</a:t>
            </a:r>
          </a:p>
          <a:p>
            <a:pPr lvl="1" algn="just">
              <a:buFont typeface="Wingdings" pitchFamily="2" charset="2"/>
              <a:buChar char="Ø"/>
            </a:pPr>
            <a:r>
              <a:rPr lang="tr-TR" sz="2000" dirty="0" smtClean="0">
                <a:latin typeface="Calibri" panose="020F0502020204030204" pitchFamily="34" charset="0"/>
                <a:cs typeface="Arial" panose="020B0604020202020204" pitchFamily="34" charset="0"/>
              </a:rPr>
              <a:t>Teklifi </a:t>
            </a:r>
            <a:r>
              <a:rPr lang="tr-TR" sz="2000" dirty="0">
                <a:latin typeface="Calibri" panose="020F0502020204030204" pitchFamily="34" charset="0"/>
                <a:cs typeface="Arial" panose="020B0604020202020204" pitchFamily="34" charset="0"/>
              </a:rPr>
              <a:t>sınır değerin altında kalan isteklilerden </a:t>
            </a:r>
            <a:r>
              <a:rPr lang="tr-TR" sz="2000" dirty="0" smtClean="0">
                <a:solidFill>
                  <a:schemeClr val="accent2">
                    <a:lumMod val="75000"/>
                  </a:schemeClr>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açıklama </a:t>
            </a:r>
            <a:r>
              <a:rPr lang="tr-TR" sz="2000"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istenir</a:t>
            </a:r>
            <a:r>
              <a:rPr lang="tr-TR" sz="2000" dirty="0">
                <a:latin typeface="Calibri" panose="020F0502020204030204" pitchFamily="34" charset="0"/>
                <a:cs typeface="Arial" panose="020B0604020202020204" pitchFamily="34" charset="0"/>
              </a:rPr>
              <a:t>.</a:t>
            </a:r>
          </a:p>
          <a:p>
            <a:pPr lvl="1" algn="just">
              <a:buFont typeface="Wingdings" pitchFamily="2" charset="2"/>
              <a:buChar char="Ø"/>
            </a:pPr>
            <a:r>
              <a:rPr lang="tr-TR" sz="2000" dirty="0">
                <a:latin typeface="Calibri" panose="020F0502020204030204" pitchFamily="34" charset="0"/>
                <a:cs typeface="Arial" panose="020B0604020202020204" pitchFamily="34" charset="0"/>
              </a:rPr>
              <a:t>İhale, aşırı düşük teklif </a:t>
            </a:r>
            <a:r>
              <a:rPr lang="tr-TR" sz="2000"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tespit</a:t>
            </a:r>
            <a:r>
              <a:rPr lang="tr-TR" sz="2000" dirty="0">
                <a:latin typeface="Calibri" panose="020F0502020204030204" pitchFamily="34" charset="0"/>
                <a:cs typeface="Arial" panose="020B0604020202020204" pitchFamily="34" charset="0"/>
              </a:rPr>
              <a:t> ve </a:t>
            </a:r>
            <a:r>
              <a:rPr lang="tr-TR" sz="2000"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değerlendirme işlemleri</a:t>
            </a:r>
            <a:r>
              <a:rPr lang="tr-TR" sz="2000" dirty="0">
                <a:latin typeface="Calibri" panose="020F0502020204030204" pitchFamily="34" charset="0"/>
                <a:cs typeface="Arial" panose="020B0604020202020204" pitchFamily="34" charset="0"/>
              </a:rPr>
              <a:t> </a:t>
            </a:r>
            <a:r>
              <a:rPr lang="tr-TR" sz="2000"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yapılmaksızın</a:t>
            </a:r>
            <a:r>
              <a:rPr lang="tr-TR" sz="2000" dirty="0">
                <a:latin typeface="Calibri" panose="020F0502020204030204" pitchFamily="34" charset="0"/>
                <a:cs typeface="Arial" panose="020B0604020202020204" pitchFamily="34" charset="0"/>
              </a:rPr>
              <a:t> sonuçlandırılır.</a:t>
            </a:r>
          </a:p>
          <a:p>
            <a:pPr lvl="1" algn="just">
              <a:buFont typeface="Wingdings" pitchFamily="2" charset="2"/>
              <a:buChar char="Ø"/>
            </a:pPr>
            <a:r>
              <a:rPr lang="tr-TR" sz="2000" dirty="0">
                <a:latin typeface="Calibri" panose="020F0502020204030204" pitchFamily="34" charset="0"/>
                <a:cs typeface="Arial" panose="020B0604020202020204" pitchFamily="34" charset="0"/>
              </a:rPr>
              <a:t>Teklifi sınır değerin altında olan isteklilerin teklifleri </a:t>
            </a:r>
            <a:r>
              <a:rPr lang="tr-TR" sz="2000"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açıklama istenmeksizin reddedilir</a:t>
            </a:r>
            <a:r>
              <a:rPr lang="tr-TR" sz="2000" dirty="0" smtClean="0">
                <a:solidFill>
                  <a:schemeClr val="accent2">
                    <a:lumMod val="75000"/>
                  </a:schemeClr>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rPr>
              <a:t>.</a:t>
            </a:r>
            <a:endParaRPr lang="tr-TR" sz="2000"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cs typeface="Arial" panose="020B0604020202020204" pitchFamily="34" charset="0"/>
            </a:endParaRPr>
          </a:p>
        </p:txBody>
      </p:sp>
      <p:sp>
        <p:nvSpPr>
          <p:cNvPr id="4" name="Slayt Numarası Yer Tutucusu 3"/>
          <p:cNvSpPr>
            <a:spLocks noGrp="1"/>
          </p:cNvSpPr>
          <p:nvPr>
            <p:ph type="sldNum" sz="quarter" idx="12"/>
          </p:nvPr>
        </p:nvSpPr>
        <p:spPr/>
        <p:txBody>
          <a:bodyPr/>
          <a:lstStyle/>
          <a:p>
            <a:pPr>
              <a:defRPr/>
            </a:pPr>
            <a:fld id="{5DDB875D-3A22-4669-8FB2-E7AFCD840C2C}" type="slidenum">
              <a:rPr lang="tr-TR" smtClean="0"/>
              <a:pPr>
                <a:defRPr/>
              </a:pPr>
              <a:t>108</a:t>
            </a:fld>
            <a:endParaRPr lang="tr-T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8314" y="5445224"/>
            <a:ext cx="2105934" cy="1212370"/>
          </a:xfrm>
          <a:prstGeom prst="rect">
            <a:avLst/>
          </a:prstGeom>
        </p:spPr>
      </p:pic>
    </p:spTree>
    <p:extLst>
      <p:ext uri="{BB962C8B-B14F-4D97-AF65-F5344CB8AC3E}">
        <p14:creationId xmlns:p14="http://schemas.microsoft.com/office/powerpoint/2010/main" val="20353878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331640" y="188640"/>
            <a:ext cx="7458794" cy="648072"/>
          </a:xfrm>
        </p:spPr>
        <p:txBody>
          <a:bodyPr>
            <a:noAutofit/>
          </a:bodyPr>
          <a:lstStyle/>
          <a:p>
            <a:pPr algn="ctr">
              <a:defRPr/>
            </a:pPr>
            <a:r>
              <a:rPr lang="tr-TR" sz="2000" dirty="0" smtClean="0">
                <a:solidFill>
                  <a:srgbClr val="0070C0"/>
                </a:solidFill>
                <a:latin typeface="Arial Black" pitchFamily="34" charset="0"/>
              </a:rPr>
              <a:t>Aşırı Düşük Teklifler</a:t>
            </a:r>
            <a:br>
              <a:rPr lang="tr-TR" sz="2000" dirty="0" smtClean="0">
                <a:solidFill>
                  <a:srgbClr val="0070C0"/>
                </a:solidFill>
                <a:latin typeface="Arial Black" pitchFamily="34" charset="0"/>
              </a:rPr>
            </a:br>
            <a:r>
              <a:rPr lang="tr-TR" sz="2000" b="1" dirty="0" smtClean="0">
                <a:solidFill>
                  <a:srgbClr val="0070C0"/>
                </a:solidFill>
                <a:latin typeface="Arial Black" pitchFamily="34" charset="0"/>
              </a:rPr>
              <a:t> </a:t>
            </a:r>
            <a:r>
              <a:rPr lang="tr-TR" sz="1800" b="1" dirty="0" smtClean="0">
                <a:solidFill>
                  <a:srgbClr val="0070C0"/>
                </a:solidFill>
                <a:latin typeface="Arial Black" pitchFamily="34" charset="0"/>
              </a:rPr>
              <a:t>Yapım  60.md; Hizmet 59.md; Mal 58.md</a:t>
            </a:r>
            <a:endParaRPr lang="tr-TR" sz="1800" dirty="0"/>
          </a:p>
        </p:txBody>
      </p:sp>
      <p:sp>
        <p:nvSpPr>
          <p:cNvPr id="110595" name="2 İçerik Yer Tutucusu"/>
          <p:cNvSpPr>
            <a:spLocks noGrp="1"/>
          </p:cNvSpPr>
          <p:nvPr>
            <p:ph idx="1"/>
          </p:nvPr>
        </p:nvSpPr>
        <p:spPr>
          <a:xfrm>
            <a:off x="1043608" y="836712"/>
            <a:ext cx="7848872" cy="5904656"/>
          </a:xfrm>
        </p:spPr>
        <p:txBody>
          <a:bodyPr/>
          <a:lstStyle/>
          <a:p>
            <a:pPr algn="just"/>
            <a:r>
              <a:rPr lang="tr-TR" sz="2800" dirty="0" smtClean="0"/>
              <a:t>Verilen teklifler değerlendirildikten </a:t>
            </a:r>
            <a:r>
              <a:rPr lang="tr-TR" sz="2800" dirty="0"/>
              <a:t>sonra Kurum tarafından belirlenen yönteme göre sınır </a:t>
            </a:r>
            <a:r>
              <a:rPr lang="tr-TR" sz="2800" dirty="0" smtClean="0"/>
              <a:t>değer hesaplanır.  </a:t>
            </a:r>
          </a:p>
          <a:p>
            <a:pPr algn="just"/>
            <a:r>
              <a:rPr lang="tr-TR" sz="2800" dirty="0" smtClean="0"/>
              <a:t>25.01.2017 tarihinde yapılan değişiklikle yapım ihalelerinde sınır değer hesabı artık ilk </a:t>
            </a:r>
            <a:r>
              <a:rPr lang="tr-TR" sz="2800" dirty="0"/>
              <a:t>oturumda teklif mektubu ve geçici teminatını usulüne uygun sunan  geçerli teklifler tespit edildikten </a:t>
            </a:r>
            <a:r>
              <a:rPr lang="tr-TR" sz="2800" dirty="0" smtClean="0"/>
              <a:t>sonra yapılacaktır. </a:t>
            </a:r>
          </a:p>
          <a:p>
            <a:pPr algn="just"/>
            <a:r>
              <a:rPr lang="tr-TR" sz="2800" dirty="0" smtClean="0"/>
              <a:t>İlanda ve dokümanda sınır </a:t>
            </a:r>
            <a:r>
              <a:rPr lang="tr-TR" sz="2800" dirty="0"/>
              <a:t>değerin altında </a:t>
            </a:r>
            <a:r>
              <a:rPr lang="tr-TR" sz="2800" dirty="0" smtClean="0"/>
              <a:t>teklif veren isteklilerden </a:t>
            </a:r>
            <a:r>
              <a:rPr lang="tr-TR" sz="2800" dirty="0"/>
              <a:t>açıklama </a:t>
            </a:r>
            <a:r>
              <a:rPr lang="tr-TR" sz="2800" dirty="0" smtClean="0"/>
              <a:t>isteneceği belirtilmişse, </a:t>
            </a:r>
            <a:r>
              <a:rPr lang="tr-TR" sz="2800" dirty="0"/>
              <a:t>sınır değerin altında olan teklifler ihale komisyonunca aşırı düşük teklif olarak tespit edilir. </a:t>
            </a:r>
            <a:endParaRPr lang="tr-TR" sz="2800" b="1" u="sng"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274638"/>
            <a:ext cx="7818834" cy="778098"/>
          </a:xfrm>
        </p:spPr>
        <p:txBody>
          <a:bodyPr>
            <a:normAutofit/>
          </a:bodyPr>
          <a:lstStyle/>
          <a:p>
            <a:pPr algn="ctr"/>
            <a:r>
              <a:rPr lang="tr-TR" sz="2800" dirty="0">
                <a:solidFill>
                  <a:srgbClr val="0070C0"/>
                </a:solidFill>
                <a:latin typeface="Arial Black" pitchFamily="34" charset="0"/>
              </a:rPr>
              <a:t>Aşırı Düşük Teklifler</a:t>
            </a:r>
            <a:endParaRPr lang="tr-TR" sz="2800" dirty="0"/>
          </a:p>
        </p:txBody>
      </p:sp>
      <p:sp>
        <p:nvSpPr>
          <p:cNvPr id="3" name="İçerik Yer Tutucusu 2"/>
          <p:cNvSpPr>
            <a:spLocks noGrp="1"/>
          </p:cNvSpPr>
          <p:nvPr>
            <p:ph idx="1"/>
          </p:nvPr>
        </p:nvSpPr>
        <p:spPr>
          <a:xfrm>
            <a:off x="1115616" y="1052736"/>
            <a:ext cx="7818834" cy="5195664"/>
          </a:xfrm>
        </p:spPr>
        <p:txBody>
          <a:bodyPr/>
          <a:lstStyle/>
          <a:p>
            <a:pPr algn="just"/>
            <a:r>
              <a:rPr lang="tr-TR" sz="2400" dirty="0"/>
              <a:t>Bu teklif sahiplerinden </a:t>
            </a:r>
            <a:r>
              <a:rPr lang="tr-TR" sz="2400" u="sng" dirty="0"/>
              <a:t>teklifte önemli olduğu tespit edilen bileşenler ile ilgili ayrıntılar </a:t>
            </a:r>
            <a:r>
              <a:rPr lang="tr-TR" sz="2400" dirty="0"/>
              <a:t>yazılı olarak </a:t>
            </a:r>
            <a:r>
              <a:rPr lang="tr-TR" sz="2400" dirty="0" smtClean="0"/>
              <a:t>istenir. </a:t>
            </a:r>
          </a:p>
          <a:p>
            <a:pPr algn="just"/>
            <a:r>
              <a:rPr lang="tr-TR" sz="2400" dirty="0" smtClean="0"/>
              <a:t>Değerlendirme </a:t>
            </a:r>
            <a:r>
              <a:rPr lang="tr-TR" sz="2400" dirty="0"/>
              <a:t>sonucunda,  açıklamaları yeterli görülmeyen veya yazılı açıklamada bulunmayan isteklilerin teklifleri reddedilir.</a:t>
            </a:r>
          </a:p>
          <a:p>
            <a:pPr algn="just"/>
            <a:r>
              <a:rPr lang="tr-TR" sz="2400" dirty="0"/>
              <a:t>İlanda ve dokümanda ihalenin açıklama istenmeksizin sonuçlandırılacağı belirtilmişse ihale, ekonomik açıdan en avantajlı teklif üzerinde bırakılır.</a:t>
            </a:r>
          </a:p>
          <a:p>
            <a:pPr algn="just"/>
            <a:r>
              <a:rPr lang="tr-TR" sz="2400" dirty="0"/>
              <a:t>Yaklaşık maliyeti Kanun’un 8 inci maddesinde öngörülen eşik değerin yarısına kadar olan ihalelerde, ilanda ve dokümanda sınır değerin altında olan tekliflerin reddedileceğinin belirtilmesi halinde, sınır değerin altındaki teklifler açıklama istenmeksizin reddedilir.</a:t>
            </a:r>
          </a:p>
          <a:p>
            <a:endParaRPr lang="tr-TR" dirty="0"/>
          </a:p>
        </p:txBody>
      </p:sp>
    </p:spTree>
    <p:extLst>
      <p:ext uri="{BB962C8B-B14F-4D97-AF65-F5344CB8AC3E}">
        <p14:creationId xmlns:p14="http://schemas.microsoft.com/office/powerpoint/2010/main" val="73742768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274638"/>
            <a:ext cx="7890842" cy="778098"/>
          </a:xfrm>
        </p:spPr>
        <p:txBody>
          <a:bodyPr>
            <a:normAutofit/>
          </a:bodyPr>
          <a:lstStyle/>
          <a:p>
            <a:pPr algn="ctr"/>
            <a:r>
              <a:rPr lang="tr-TR" sz="3800" dirty="0"/>
              <a:t>Sınır </a:t>
            </a:r>
            <a:r>
              <a:rPr lang="tr-TR" sz="3800" dirty="0" smtClean="0"/>
              <a:t>değer</a:t>
            </a:r>
            <a:endParaRPr lang="tr-TR" sz="3800" dirty="0"/>
          </a:p>
        </p:txBody>
      </p:sp>
      <p:sp>
        <p:nvSpPr>
          <p:cNvPr id="3" name="İçerik Yer Tutucusu 2"/>
          <p:cNvSpPr>
            <a:spLocks noGrp="1"/>
          </p:cNvSpPr>
          <p:nvPr>
            <p:ph idx="1"/>
          </p:nvPr>
        </p:nvSpPr>
        <p:spPr>
          <a:xfrm>
            <a:off x="1115616" y="980728"/>
            <a:ext cx="7836360" cy="5584664"/>
          </a:xfrm>
        </p:spPr>
        <p:txBody>
          <a:bodyPr/>
          <a:lstStyle/>
          <a:p>
            <a:pPr marL="457200" indent="-457200" algn="just">
              <a:spcBef>
                <a:spcPct val="30000"/>
              </a:spcBef>
              <a:buClrTx/>
              <a:buSzTx/>
              <a:defRPr/>
            </a:pPr>
            <a:r>
              <a:rPr lang="tr-TR" dirty="0"/>
              <a:t>Y</a:t>
            </a:r>
            <a:r>
              <a:rPr lang="tr-TR" dirty="0" smtClean="0"/>
              <a:t>apım </a:t>
            </a:r>
            <a:r>
              <a:rPr lang="tr-TR" dirty="0"/>
              <a:t>ihalelerinde Tebliğ 45.1.1’de belirtilen formüle </a:t>
            </a:r>
            <a:r>
              <a:rPr lang="tr-TR" dirty="0" smtClean="0"/>
              <a:t>göre </a:t>
            </a:r>
            <a:r>
              <a:rPr lang="tr-TR" dirty="0"/>
              <a:t>hesaplanan </a:t>
            </a:r>
            <a:r>
              <a:rPr lang="tr-TR" dirty="0" smtClean="0"/>
              <a:t>değer,</a:t>
            </a:r>
          </a:p>
          <a:p>
            <a:pPr marL="457200" indent="-457200" algn="just">
              <a:spcBef>
                <a:spcPct val="30000"/>
              </a:spcBef>
              <a:buClrTx/>
              <a:buSzTx/>
              <a:defRPr/>
            </a:pPr>
            <a:r>
              <a:rPr lang="tr-TR" dirty="0"/>
              <a:t>P</a:t>
            </a:r>
            <a:r>
              <a:rPr lang="tr-TR" dirty="0" smtClean="0"/>
              <a:t>ersonel </a:t>
            </a:r>
            <a:r>
              <a:rPr lang="tr-TR" dirty="0"/>
              <a:t>çalıştırılmasına dayalı olmayan hizmet alımı ihalelerinde </a:t>
            </a:r>
            <a:r>
              <a:rPr lang="tr-TR" dirty="0" smtClean="0"/>
              <a:t>yine </a:t>
            </a:r>
            <a:r>
              <a:rPr lang="tr-TR" dirty="0"/>
              <a:t>Tebliğ 79.1.2’de belirtilen formüle göre hesaplanan değer, </a:t>
            </a:r>
          </a:p>
          <a:p>
            <a:pPr marL="457200" indent="-457200" algn="just">
              <a:spcBef>
                <a:spcPct val="30000"/>
              </a:spcBef>
              <a:buClrTx/>
              <a:buSzTx/>
              <a:defRPr/>
            </a:pPr>
            <a:r>
              <a:rPr lang="tr-TR" dirty="0"/>
              <a:t>P</a:t>
            </a:r>
            <a:r>
              <a:rPr lang="tr-TR" dirty="0" smtClean="0"/>
              <a:t>ersonel </a:t>
            </a:r>
            <a:r>
              <a:rPr lang="tr-TR" dirty="0"/>
              <a:t>çalıştırılmasına dayalı hizmet alımı ihalelerinde ise </a:t>
            </a:r>
            <a:r>
              <a:rPr lang="tr-TR" dirty="0" smtClean="0"/>
              <a:t>kâr </a:t>
            </a:r>
            <a:r>
              <a:rPr lang="tr-TR" dirty="0"/>
              <a:t>hariç yaklaşık maliyet </a:t>
            </a:r>
            <a:r>
              <a:rPr lang="tr-TR" dirty="0" smtClean="0"/>
              <a:t>tutarı,</a:t>
            </a:r>
          </a:p>
          <a:p>
            <a:pPr marL="0" indent="0" algn="just">
              <a:spcBef>
                <a:spcPct val="30000"/>
              </a:spcBef>
              <a:buClrTx/>
              <a:buSzTx/>
              <a:buNone/>
              <a:defRPr/>
            </a:pPr>
            <a:r>
              <a:rPr lang="tr-TR" dirty="0"/>
              <a:t>	S</a:t>
            </a:r>
            <a:r>
              <a:rPr lang="tr-TR" dirty="0" smtClean="0"/>
              <a:t>ınır </a:t>
            </a:r>
            <a:r>
              <a:rPr lang="tr-TR" dirty="0"/>
              <a:t>değer olarak kabul edilir.</a:t>
            </a:r>
          </a:p>
          <a:p>
            <a:endParaRPr lang="tr-TR" dirty="0"/>
          </a:p>
          <a:p>
            <a:endParaRPr lang="tr-TR" dirty="0"/>
          </a:p>
        </p:txBody>
      </p:sp>
    </p:spTree>
    <p:extLst>
      <p:ext uri="{BB962C8B-B14F-4D97-AF65-F5344CB8AC3E}">
        <p14:creationId xmlns:p14="http://schemas.microsoft.com/office/powerpoint/2010/main" val="389478248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274638"/>
            <a:ext cx="7818834" cy="778098"/>
          </a:xfrm>
        </p:spPr>
        <p:txBody>
          <a:bodyPr>
            <a:normAutofit/>
          </a:bodyPr>
          <a:lstStyle/>
          <a:p>
            <a:pPr algn="ctr"/>
            <a:r>
              <a:rPr lang="tr-TR" sz="2800" dirty="0">
                <a:solidFill>
                  <a:srgbClr val="0070C0"/>
                </a:solidFill>
                <a:latin typeface="Arial Black" pitchFamily="34" charset="0"/>
              </a:rPr>
              <a:t>Aşırı Düşük </a:t>
            </a:r>
            <a:r>
              <a:rPr lang="tr-TR" sz="2800" dirty="0" smtClean="0">
                <a:solidFill>
                  <a:srgbClr val="0070C0"/>
                </a:solidFill>
                <a:latin typeface="Arial Black" pitchFamily="34" charset="0"/>
              </a:rPr>
              <a:t>Teklif Değerlendirmesi</a:t>
            </a:r>
            <a:endParaRPr lang="tr-TR" sz="2800" dirty="0"/>
          </a:p>
        </p:txBody>
      </p:sp>
      <p:sp>
        <p:nvSpPr>
          <p:cNvPr id="3" name="İçerik Yer Tutucusu 2"/>
          <p:cNvSpPr>
            <a:spLocks noGrp="1"/>
          </p:cNvSpPr>
          <p:nvPr>
            <p:ph idx="1"/>
          </p:nvPr>
        </p:nvSpPr>
        <p:spPr>
          <a:xfrm>
            <a:off x="1115616" y="980728"/>
            <a:ext cx="7776864" cy="5616624"/>
          </a:xfrm>
        </p:spPr>
        <p:txBody>
          <a:bodyPr/>
          <a:lstStyle/>
          <a:p>
            <a:pPr algn="just"/>
            <a:r>
              <a:rPr lang="tr-TR" sz="2800" dirty="0"/>
              <a:t>İhale komisyonu;</a:t>
            </a:r>
          </a:p>
          <a:p>
            <a:pPr marL="82550" indent="0" algn="just">
              <a:buNone/>
            </a:pPr>
            <a:r>
              <a:rPr lang="tr-TR" sz="2800" dirty="0"/>
              <a:t>	a) Verilen hizmetin, yapım yönteminin veya imalat sürecinin ekonomik olması,</a:t>
            </a:r>
          </a:p>
          <a:p>
            <a:pPr marL="82550" indent="0" algn="just">
              <a:buNone/>
            </a:pPr>
            <a:r>
              <a:rPr lang="tr-TR" sz="2800" dirty="0"/>
              <a:t>	b) Seçilen teknik çözümler ve teklif sahibinin işin yerine getirilmesinde kullanacağı avantajlı koşullar,</a:t>
            </a:r>
          </a:p>
          <a:p>
            <a:pPr marL="82550" indent="0" algn="just">
              <a:buNone/>
            </a:pPr>
            <a:r>
              <a:rPr lang="tr-TR" sz="2800" dirty="0"/>
              <a:t>	c) Teklif edilen işin özgünlüğü,</a:t>
            </a:r>
          </a:p>
          <a:p>
            <a:pPr marL="82550" indent="0" algn="just">
              <a:buNone/>
            </a:pPr>
            <a:r>
              <a:rPr lang="tr-TR" sz="2800" dirty="0"/>
              <a:t>	hususlarında belgelendirilmek suretiyle yapılan yazılı açıklamaları, </a:t>
            </a:r>
            <a:endParaRPr lang="tr-TR" sz="2800" dirty="0" smtClean="0"/>
          </a:p>
          <a:p>
            <a:pPr marL="82550" indent="0" algn="just">
              <a:buNone/>
            </a:pPr>
            <a:r>
              <a:rPr lang="tr-TR" sz="2800" dirty="0"/>
              <a:t>	</a:t>
            </a:r>
            <a:r>
              <a:rPr lang="tr-TR" sz="2800" dirty="0" smtClean="0"/>
              <a:t>isteklinin </a:t>
            </a:r>
            <a:r>
              <a:rPr lang="tr-TR" sz="2800" dirty="0"/>
              <a:t>teklifinin hesaplanmasına dayanak teşkil eden bütün bilgi ve belgeleri de dikkate almak suretiyle değerlendirir. </a:t>
            </a:r>
            <a:endParaRPr lang="tr-TR" sz="2800" dirty="0" smtClean="0"/>
          </a:p>
        </p:txBody>
      </p:sp>
    </p:spTree>
    <p:extLst>
      <p:ext uri="{BB962C8B-B14F-4D97-AF65-F5344CB8AC3E}">
        <p14:creationId xmlns:p14="http://schemas.microsoft.com/office/powerpoint/2010/main" val="423769822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Başlık"/>
          <p:cNvSpPr>
            <a:spLocks noGrp="1"/>
          </p:cNvSpPr>
          <p:nvPr>
            <p:ph type="title"/>
          </p:nvPr>
        </p:nvSpPr>
        <p:spPr>
          <a:xfrm>
            <a:off x="1115616" y="548680"/>
            <a:ext cx="7742634" cy="839564"/>
          </a:xfrm>
        </p:spPr>
        <p:txBody>
          <a:bodyPr>
            <a:normAutofit/>
          </a:bodyPr>
          <a:lstStyle/>
          <a:p>
            <a:pPr algn="ctr" eaLnBrk="1" fontAlgn="auto" hangingPunct="1">
              <a:spcAft>
                <a:spcPts val="0"/>
              </a:spcAft>
              <a:defRPr/>
            </a:pPr>
            <a:r>
              <a:rPr lang="tr-TR" sz="2000" dirty="0" smtClean="0">
                <a:solidFill>
                  <a:srgbClr val="0070C0"/>
                </a:solidFill>
                <a:latin typeface="Arial Black" pitchFamily="34" charset="0"/>
              </a:rPr>
              <a:t>Ekonomik Açıdan En Avantajlı Teklif-Fiyat dışı Unsur</a:t>
            </a:r>
            <a:br>
              <a:rPr lang="tr-TR" sz="2000" dirty="0" smtClean="0">
                <a:solidFill>
                  <a:srgbClr val="0070C0"/>
                </a:solidFill>
                <a:latin typeface="Arial Black" pitchFamily="34" charset="0"/>
              </a:rPr>
            </a:br>
            <a:r>
              <a:rPr lang="tr-TR" sz="2000" dirty="0" smtClean="0">
                <a:solidFill>
                  <a:srgbClr val="0070C0"/>
                </a:solidFill>
                <a:latin typeface="Arial Black" pitchFamily="34" charset="0"/>
              </a:rPr>
              <a:t> Yapım  61.md; Hizmet 60.md; Mal 59.md</a:t>
            </a:r>
          </a:p>
        </p:txBody>
      </p:sp>
      <p:sp>
        <p:nvSpPr>
          <p:cNvPr id="111619" name="2 İçerik Yer Tutucusu"/>
          <p:cNvSpPr>
            <a:spLocks noGrp="1"/>
          </p:cNvSpPr>
          <p:nvPr>
            <p:ph idx="1"/>
          </p:nvPr>
        </p:nvSpPr>
        <p:spPr>
          <a:xfrm>
            <a:off x="1071563" y="1500188"/>
            <a:ext cx="7758112" cy="5000625"/>
          </a:xfrm>
        </p:spPr>
        <p:txBody>
          <a:bodyPr/>
          <a:lstStyle/>
          <a:p>
            <a:pPr algn="just" eaLnBrk="1" hangingPunct="1">
              <a:buFont typeface="Wingdings" pitchFamily="2" charset="2"/>
              <a:buChar char="Ø"/>
            </a:pPr>
            <a:r>
              <a:rPr lang="tr-TR" sz="2400" dirty="0" smtClean="0"/>
              <a:t>Ekonomik açıdan en avantajlı teklif, </a:t>
            </a:r>
            <a:r>
              <a:rPr lang="tr-TR" sz="2400" b="1" u="sng" dirty="0" smtClean="0"/>
              <a:t>sadece fiyat esasına göre veya fiyat ile birlikte fiyat dışındaki unsurlar da dikkate alınarak belirlenir.</a:t>
            </a:r>
          </a:p>
          <a:p>
            <a:pPr lvl="3" algn="just" eaLnBrk="1" hangingPunct="1">
              <a:buFont typeface="Wingdings" pitchFamily="2" charset="2"/>
              <a:buChar char="Ø"/>
            </a:pPr>
            <a:endParaRPr lang="tr-TR" sz="1200" b="1" u="sng" dirty="0" smtClean="0"/>
          </a:p>
          <a:p>
            <a:pPr algn="just" eaLnBrk="1" hangingPunct="1">
              <a:buFont typeface="Wingdings" pitchFamily="2" charset="2"/>
              <a:buChar char="Ø"/>
            </a:pPr>
            <a:r>
              <a:rPr lang="tr-TR" sz="2400" dirty="0" smtClean="0"/>
              <a:t>İhale konusu işin özelliği göz önünde bulundurularak işletme ve bakım maliyeti, maliyet etkinliği, verimlilik, kalite ve teknik değer, süre gibi unsurlar </a:t>
            </a:r>
            <a:r>
              <a:rPr lang="tr-TR" sz="2400" b="1" u="sng" dirty="0" smtClean="0"/>
              <a:t>fiyat dışı unsur</a:t>
            </a:r>
            <a:r>
              <a:rPr lang="tr-TR" sz="2400" dirty="0" smtClean="0"/>
              <a:t> olarak belirlenebilir.</a:t>
            </a:r>
          </a:p>
          <a:p>
            <a:pPr lvl="3" algn="just" eaLnBrk="1" hangingPunct="1">
              <a:buFont typeface="Wingdings" pitchFamily="2" charset="2"/>
              <a:buChar char="Ø"/>
            </a:pPr>
            <a:endParaRPr lang="tr-TR" sz="1200" dirty="0" smtClean="0"/>
          </a:p>
          <a:p>
            <a:pPr algn="just" eaLnBrk="1" hangingPunct="1">
              <a:buFont typeface="Wingdings" pitchFamily="2" charset="2"/>
              <a:buChar char="Ø"/>
            </a:pPr>
            <a:r>
              <a:rPr lang="tr-TR" sz="2400" b="1" u="sng" dirty="0" smtClean="0"/>
              <a:t>Fiyat dışı unsurların parasal değerleri veya nispi ağırlıkları ile hesaplama yöntemi </a:t>
            </a:r>
            <a:r>
              <a:rPr lang="tr-TR" sz="2400" dirty="0" smtClean="0"/>
              <a:t>ve bu unsurlara ilişkin değerlendirmenin yapılabilmesi için sunulacak belgeler, idari şartnamede açıkça belirtilecektir.</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dirty="0" smtClean="0">
                <a:solidFill>
                  <a:srgbClr val="0070C0"/>
                </a:solidFill>
                <a:latin typeface="Arial Black" pitchFamily="34" charset="0"/>
              </a:rPr>
              <a:t>Yerli İstekliler Lehine Fiyat Avantajı</a:t>
            </a:r>
            <a:br>
              <a:rPr lang="tr-TR" sz="2800" dirty="0" smtClean="0">
                <a:solidFill>
                  <a:srgbClr val="0070C0"/>
                </a:solidFill>
                <a:latin typeface="Arial Black" pitchFamily="34" charset="0"/>
              </a:rPr>
            </a:br>
            <a:r>
              <a:rPr lang="tr-TR" sz="2200" b="1" dirty="0" smtClean="0">
                <a:solidFill>
                  <a:srgbClr val="0070C0"/>
                </a:solidFill>
                <a:latin typeface="Arial Black" pitchFamily="34" charset="0"/>
              </a:rPr>
              <a:t>Yapım  63.md; Hizmet 62.md; Mal 61.md</a:t>
            </a:r>
            <a:endParaRPr lang="tr-TR" sz="2200" dirty="0"/>
          </a:p>
        </p:txBody>
      </p:sp>
      <p:sp>
        <p:nvSpPr>
          <p:cNvPr id="3" name="2 İçerik Yer Tutucusu"/>
          <p:cNvSpPr>
            <a:spLocks noGrp="1"/>
          </p:cNvSpPr>
          <p:nvPr>
            <p:ph idx="1"/>
          </p:nvPr>
        </p:nvSpPr>
        <p:spPr>
          <a:xfrm>
            <a:off x="1285875" y="1485900"/>
            <a:ext cx="7648575" cy="4872038"/>
          </a:xfrm>
        </p:spPr>
        <p:txBody>
          <a:bodyPr/>
          <a:lstStyle/>
          <a:p>
            <a:pPr marL="365760" indent="-283464" algn="just" eaLnBrk="1" fontAlgn="auto" hangingPunct="1">
              <a:spcAft>
                <a:spcPts val="0"/>
              </a:spcAft>
              <a:buFont typeface="Wingdings" pitchFamily="2" charset="2"/>
              <a:buChar char="Ø"/>
              <a:defRPr/>
            </a:pPr>
            <a:r>
              <a:rPr lang="tr-TR" sz="2400" dirty="0" smtClean="0">
                <a:solidFill>
                  <a:srgbClr val="FF0000"/>
                </a:solidFill>
              </a:rPr>
              <a:t>Yapım ve hizmet alımlarında yerli istekliler lehine, mal alımlarında ise yerli malı teklif eden yerli istekliler lehine </a:t>
            </a:r>
            <a:r>
              <a:rPr lang="tr-TR" sz="2400" dirty="0" smtClean="0"/>
              <a:t>fiyat avantajı sağlanacağı öngörülmüş ise,</a:t>
            </a:r>
          </a:p>
          <a:p>
            <a:pPr marL="365760" indent="-283464" algn="just" eaLnBrk="1" fontAlgn="auto" hangingPunct="1">
              <a:spcAft>
                <a:spcPts val="0"/>
              </a:spcAft>
              <a:buFont typeface="Wingdings" pitchFamily="2" charset="2"/>
              <a:buChar char="Ø"/>
              <a:defRPr/>
            </a:pPr>
            <a:r>
              <a:rPr lang="tr-TR" sz="2400" b="1" u="sng" dirty="0" smtClean="0"/>
              <a:t>%15 oranına kadar idari şartnamede belirtilen fiyat avantajı</a:t>
            </a:r>
            <a:r>
              <a:rPr lang="tr-TR" sz="2400" dirty="0" smtClean="0"/>
              <a:t> uygulanarak, ekonomik açıdan en avantajlı teklif belirlenir. </a:t>
            </a:r>
          </a:p>
          <a:p>
            <a:pPr marL="365760" indent="-283464" algn="just" eaLnBrk="1" fontAlgn="auto" hangingPunct="1">
              <a:spcAft>
                <a:spcPts val="0"/>
              </a:spcAft>
              <a:buFont typeface="Wingdings" pitchFamily="2" charset="2"/>
              <a:buChar char="Ø"/>
              <a:defRPr/>
            </a:pPr>
            <a:endParaRPr lang="tr-TR" sz="2400" dirty="0" smtClean="0"/>
          </a:p>
          <a:p>
            <a:pPr marL="365760" indent="-283464" algn="just" eaLnBrk="1" fontAlgn="auto" hangingPunct="1">
              <a:spcAft>
                <a:spcPts val="0"/>
              </a:spcAft>
              <a:buFont typeface="Wingdings" pitchFamily="2" charset="2"/>
              <a:buChar char="Ø"/>
              <a:defRPr/>
            </a:pPr>
            <a:r>
              <a:rPr lang="tr-TR" sz="2400" dirty="0" smtClean="0"/>
              <a:t> </a:t>
            </a:r>
            <a:r>
              <a:rPr lang="tr-TR" sz="2400" b="1" u="sng" dirty="0" smtClean="0"/>
              <a:t>Yerli istekliler lehine uygulanacak fiyat avantajı,</a:t>
            </a:r>
            <a:r>
              <a:rPr lang="tr-TR" sz="2400" dirty="0" smtClean="0"/>
              <a:t> yabancı isteklilerin teklif ettikleri bedellere, bu bedeller üzerinden ihale dokümanında belirlenen fiyat avantajı oranı uygulanarak bulunacak tutar, eklenmek suretiyle hesaplanır. </a:t>
            </a:r>
          </a:p>
          <a:p>
            <a:pPr>
              <a:buFont typeface="Wingdings" pitchFamily="2" charset="2"/>
              <a:buChar char="Ø"/>
              <a:defRPr/>
            </a:pPr>
            <a:endParaRPr lang="tr-TR"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dirty="0" smtClean="0">
                <a:solidFill>
                  <a:srgbClr val="0070C0"/>
                </a:solidFill>
                <a:latin typeface="Arial Black" pitchFamily="34" charset="0"/>
              </a:rPr>
              <a:t>Yerli İstekliler Lehine Fiyat Avantajı</a:t>
            </a:r>
            <a:br>
              <a:rPr lang="tr-TR" sz="2800" dirty="0" smtClean="0">
                <a:solidFill>
                  <a:srgbClr val="0070C0"/>
                </a:solidFill>
                <a:latin typeface="Arial Black" pitchFamily="34" charset="0"/>
              </a:rPr>
            </a:br>
            <a:r>
              <a:rPr lang="tr-TR" sz="2200" b="1" dirty="0" smtClean="0">
                <a:solidFill>
                  <a:srgbClr val="0070C0"/>
                </a:solidFill>
                <a:latin typeface="Arial Black" pitchFamily="34" charset="0"/>
              </a:rPr>
              <a:t>Yapım  63.md; Hizmet 62.md; Mal 61.md</a:t>
            </a:r>
            <a:endParaRPr lang="tr-TR" sz="2200" dirty="0"/>
          </a:p>
        </p:txBody>
      </p:sp>
      <p:sp>
        <p:nvSpPr>
          <p:cNvPr id="113667" name="2 İçerik Yer Tutucusu"/>
          <p:cNvSpPr>
            <a:spLocks noGrp="1"/>
          </p:cNvSpPr>
          <p:nvPr>
            <p:ph idx="1"/>
          </p:nvPr>
        </p:nvSpPr>
        <p:spPr/>
        <p:txBody>
          <a:bodyPr/>
          <a:lstStyle/>
          <a:p>
            <a:pPr algn="just" eaLnBrk="1" hangingPunct="1">
              <a:buFont typeface="Wingdings" pitchFamily="2" charset="2"/>
              <a:buChar char="Ø"/>
            </a:pPr>
            <a:r>
              <a:rPr lang="tr-TR" b="1" u="sng" dirty="0" smtClean="0"/>
              <a:t>Örnek: </a:t>
            </a:r>
            <a:r>
              <a:rPr lang="tr-TR" dirty="0" smtClean="0"/>
              <a:t>(a) ve (b) isteklilerinin ikisi de 1</a:t>
            </a:r>
            <a:r>
              <a:rPr lang="tr-TR" b="1" dirty="0" smtClean="0"/>
              <a:t>00</a:t>
            </a:r>
            <a:r>
              <a:rPr lang="tr-TR" dirty="0" smtClean="0"/>
              <a:t> TL teklif etti.</a:t>
            </a:r>
          </a:p>
          <a:p>
            <a:pPr algn="just" eaLnBrk="1" hangingPunct="1">
              <a:buFont typeface="Arial" charset="0"/>
              <a:buNone/>
            </a:pPr>
            <a:r>
              <a:rPr lang="tr-TR" dirty="0" smtClean="0"/>
              <a:t>	- (a) yabancı (b) yerli istekli,</a:t>
            </a:r>
          </a:p>
          <a:p>
            <a:pPr algn="just" eaLnBrk="1" hangingPunct="1">
              <a:buFont typeface="Arial" charset="0"/>
              <a:buNone/>
            </a:pPr>
            <a:r>
              <a:rPr lang="tr-TR" dirty="0" smtClean="0"/>
              <a:t>   - </a:t>
            </a:r>
            <a:r>
              <a:rPr lang="tr-TR" b="1" dirty="0" smtClean="0"/>
              <a:t>%10 </a:t>
            </a:r>
            <a:r>
              <a:rPr lang="tr-TR" dirty="0" smtClean="0"/>
              <a:t>fiyat avantajı uygulandığı varsayılırsa,</a:t>
            </a:r>
          </a:p>
          <a:p>
            <a:pPr algn="just" eaLnBrk="1" hangingPunct="1">
              <a:buFont typeface="Arial" charset="0"/>
              <a:buNone/>
            </a:pPr>
            <a:r>
              <a:rPr lang="tr-TR" dirty="0" smtClean="0"/>
              <a:t>   - Yabancı istekli (a)’</a:t>
            </a:r>
            <a:r>
              <a:rPr lang="tr-TR" dirty="0" err="1" smtClean="0"/>
              <a:t>nın</a:t>
            </a:r>
            <a:r>
              <a:rPr lang="tr-TR" dirty="0" smtClean="0"/>
              <a:t> teklif fiyatı </a:t>
            </a:r>
            <a:r>
              <a:rPr lang="tr-TR" b="1" dirty="0" smtClean="0"/>
              <a:t>110</a:t>
            </a:r>
            <a:r>
              <a:rPr lang="tr-TR" dirty="0" smtClean="0"/>
              <a:t> TL olarak değerlendirilecektir.</a:t>
            </a:r>
          </a:p>
          <a:p>
            <a:endParaRPr lang="tr-TR" dirty="0" smtClean="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smtClean="0"/>
              <a:t>Son değişiklik</a:t>
            </a:r>
            <a:endParaRPr lang="tr-TR" dirty="0"/>
          </a:p>
        </p:txBody>
      </p:sp>
      <p:sp>
        <p:nvSpPr>
          <p:cNvPr id="3" name="İçerik Yer Tutucusu 2"/>
          <p:cNvSpPr>
            <a:spLocks noGrp="1"/>
          </p:cNvSpPr>
          <p:nvPr>
            <p:ph idx="1"/>
          </p:nvPr>
        </p:nvSpPr>
        <p:spPr>
          <a:xfrm>
            <a:off x="1187624" y="1268760"/>
            <a:ext cx="7746826" cy="4979640"/>
          </a:xfrm>
        </p:spPr>
        <p:txBody>
          <a:bodyPr/>
          <a:lstStyle/>
          <a:p>
            <a:pPr algn="just"/>
            <a:r>
              <a:rPr lang="tr-TR" sz="2400" dirty="0" smtClean="0"/>
              <a:t>Yapım Yönetmeliği </a:t>
            </a:r>
            <a:r>
              <a:rPr lang="tr-TR" sz="2400" b="1" dirty="0" smtClean="0"/>
              <a:t>(Ek fıkra : 13/12/2017-30269 R.G./2. </a:t>
            </a:r>
            <a:r>
              <a:rPr lang="tr-TR" sz="2400" b="1" dirty="0" err="1" smtClean="0"/>
              <a:t>md.</a:t>
            </a:r>
            <a:r>
              <a:rPr lang="tr-TR" sz="2400" b="1" dirty="0" smtClean="0"/>
              <a:t> ) </a:t>
            </a:r>
          </a:p>
          <a:p>
            <a:pPr algn="just"/>
            <a:r>
              <a:rPr lang="tr-TR" sz="2400" dirty="0" smtClean="0"/>
              <a:t>Yapım işlerinde kullanılacak makine, malzeme ve ekipman ile yazılımın tamamının veya belli bir kısmının yerli malı olması şartı getirilebilir.  </a:t>
            </a:r>
          </a:p>
          <a:p>
            <a:pPr algn="just"/>
            <a:r>
              <a:rPr lang="tr-TR" sz="2400" dirty="0" smtClean="0"/>
              <a:t>Ancak</a:t>
            </a:r>
            <a:r>
              <a:rPr lang="tr-TR" sz="2400" dirty="0"/>
              <a:t>, </a:t>
            </a:r>
            <a:r>
              <a:rPr lang="tr-TR" sz="2400" dirty="0" smtClean="0"/>
              <a:t>Kurum </a:t>
            </a:r>
            <a:r>
              <a:rPr lang="tr-TR" sz="2400" dirty="0"/>
              <a:t>tarafından ilan edilen listede yer alan ve ihale konusu işte kullanılacak makine, malzeme ve ekipmanın yerli malı olması şarttır</a:t>
            </a:r>
            <a:r>
              <a:rPr lang="tr-TR" sz="2400" dirty="0" smtClean="0"/>
              <a:t>.</a:t>
            </a:r>
          </a:p>
          <a:p>
            <a:pPr algn="just"/>
            <a:r>
              <a:rPr lang="tr-TR" sz="2400" dirty="0"/>
              <a:t>Kamu Alımlarında 4734 Sayılı Kanun Kapsamında Yapım İşi İhalelerinde Yerli Malı Kullanımı Zorunlu Olan Makine-Ekipman Listesi </a:t>
            </a:r>
            <a:r>
              <a:rPr lang="tr-TR" sz="2400" dirty="0" smtClean="0"/>
              <a:t>(Sanayi ve Tek. Bakanlığı)</a:t>
            </a:r>
            <a:endParaRPr lang="tr-TR" sz="2400" dirty="0"/>
          </a:p>
          <a:p>
            <a:endParaRPr lang="tr-TR" dirty="0"/>
          </a:p>
        </p:txBody>
      </p:sp>
    </p:spTree>
    <p:extLst>
      <p:ext uri="{BB962C8B-B14F-4D97-AF65-F5344CB8AC3E}">
        <p14:creationId xmlns:p14="http://schemas.microsoft.com/office/powerpoint/2010/main" val="11426944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Başlık"/>
          <p:cNvSpPr>
            <a:spLocks noGrp="1"/>
          </p:cNvSpPr>
          <p:nvPr>
            <p:ph type="title"/>
          </p:nvPr>
        </p:nvSpPr>
        <p:spPr>
          <a:xfrm>
            <a:off x="1475656" y="274638"/>
            <a:ext cx="7458794" cy="850106"/>
          </a:xfrm>
        </p:spPr>
        <p:txBody>
          <a:bodyPr>
            <a:normAutofit/>
          </a:bodyPr>
          <a:lstStyle/>
          <a:p>
            <a:pPr algn="ctr" eaLnBrk="1" fontAlgn="auto" hangingPunct="1">
              <a:spcAft>
                <a:spcPts val="0"/>
              </a:spcAft>
              <a:defRPr/>
            </a:pPr>
            <a:r>
              <a:rPr lang="tr-TR" sz="2000" dirty="0" smtClean="0">
                <a:solidFill>
                  <a:srgbClr val="0070C0"/>
                </a:solidFill>
                <a:latin typeface="Arial Black" pitchFamily="34" charset="0"/>
              </a:rPr>
              <a:t>Tekliflerin Eşit Olması</a:t>
            </a:r>
            <a:br>
              <a:rPr lang="tr-TR" sz="2000" dirty="0" smtClean="0">
                <a:solidFill>
                  <a:srgbClr val="0070C0"/>
                </a:solidFill>
                <a:latin typeface="Arial Black" pitchFamily="34" charset="0"/>
              </a:rPr>
            </a:br>
            <a:r>
              <a:rPr lang="tr-TR" sz="2000" dirty="0" smtClean="0">
                <a:solidFill>
                  <a:srgbClr val="0070C0"/>
                </a:solidFill>
                <a:latin typeface="Arial Black" pitchFamily="34" charset="0"/>
              </a:rPr>
              <a:t> </a:t>
            </a:r>
            <a:r>
              <a:rPr lang="tr-TR" sz="2000" b="1" dirty="0" smtClean="0">
                <a:solidFill>
                  <a:srgbClr val="0070C0"/>
                </a:solidFill>
                <a:latin typeface="Arial Black" pitchFamily="34" charset="0"/>
              </a:rPr>
              <a:t>Yapım  64.md; Hizmet 63.md; Mal 62.md</a:t>
            </a:r>
          </a:p>
        </p:txBody>
      </p:sp>
      <p:sp>
        <p:nvSpPr>
          <p:cNvPr id="81923" name="2 İçerik Yer Tutucusu"/>
          <p:cNvSpPr>
            <a:spLocks noGrp="1"/>
          </p:cNvSpPr>
          <p:nvPr>
            <p:ph idx="1"/>
          </p:nvPr>
        </p:nvSpPr>
        <p:spPr>
          <a:xfrm>
            <a:off x="1043608" y="1052736"/>
            <a:ext cx="7848872" cy="5472608"/>
          </a:xfrm>
        </p:spPr>
        <p:txBody>
          <a:bodyPr>
            <a:noAutofit/>
          </a:bodyPr>
          <a:lstStyle/>
          <a:p>
            <a:pPr marL="365760" indent="-283464" algn="just" eaLnBrk="1" fontAlgn="auto" hangingPunct="1">
              <a:spcAft>
                <a:spcPts val="0"/>
              </a:spcAft>
              <a:buFont typeface="Wingdings" pitchFamily="2" charset="2"/>
              <a:buChar char="Ø"/>
              <a:defRPr/>
            </a:pPr>
            <a:r>
              <a:rPr lang="tr-TR" sz="2200" dirty="0" err="1"/>
              <a:t>EAEAT’nin</a:t>
            </a:r>
            <a:r>
              <a:rPr lang="tr-TR" sz="2200" dirty="0"/>
              <a:t> sadece fiyat esasına göre belirlendiği </a:t>
            </a:r>
            <a:r>
              <a:rPr lang="tr-TR" sz="2200" dirty="0" smtClean="0"/>
              <a:t>y</a:t>
            </a:r>
            <a:r>
              <a:rPr lang="tr-TR" sz="2200" u="sng" dirty="0" smtClean="0"/>
              <a:t>apım işlerinde f</a:t>
            </a:r>
            <a:r>
              <a:rPr lang="tr-TR" sz="2200" dirty="0" smtClean="0"/>
              <a:t>iyatların eşit olması durumunda EAEAT, isteklilerin tek sözleşmeye ilişkin </a:t>
            </a:r>
            <a:r>
              <a:rPr lang="tr-TR" sz="2200" u="sng" dirty="0" smtClean="0"/>
              <a:t>iş deneyim belge tutarları dikkate alınmak </a:t>
            </a:r>
            <a:r>
              <a:rPr lang="tr-TR" sz="2200" dirty="0" smtClean="0"/>
              <a:t>suretiyle belirlenir.  (YİİUY md.64)</a:t>
            </a:r>
          </a:p>
          <a:p>
            <a:pPr marL="365760" indent="-283464" algn="just" eaLnBrk="1" fontAlgn="auto" hangingPunct="1">
              <a:spcAft>
                <a:spcPts val="0"/>
              </a:spcAft>
              <a:buFont typeface="Wingdings" pitchFamily="2" charset="2"/>
              <a:buChar char="Ø"/>
              <a:defRPr/>
            </a:pPr>
            <a:r>
              <a:rPr lang="tr-TR" sz="2200" dirty="0" smtClean="0"/>
              <a:t>2014 yılında yapılan değişiklikle hizmet işleri bu bakımdan yapım işleri ile ayrışmıştır. Ekonomik </a:t>
            </a:r>
            <a:r>
              <a:rPr lang="tr-TR" sz="2200" dirty="0"/>
              <a:t>açıdan en avantajlı teklifin sadece fiyat esasına göre belirlendiği </a:t>
            </a:r>
            <a:r>
              <a:rPr lang="tr-TR" sz="2200" dirty="0" smtClean="0"/>
              <a:t>hizmet alımı ihalelerinde, </a:t>
            </a:r>
            <a:r>
              <a:rPr lang="tr-TR" sz="2200" dirty="0"/>
              <a:t>birden fazla istekli tarafından teklif edilen fiyatın en düşük fiyat olması durumunda, </a:t>
            </a:r>
            <a:r>
              <a:rPr lang="tr-TR" sz="2200" dirty="0" smtClean="0"/>
              <a:t>fiyat </a:t>
            </a:r>
            <a:r>
              <a:rPr lang="tr-TR" sz="2200" dirty="0"/>
              <a:t>dışı unsurlar esas alınarak </a:t>
            </a:r>
            <a:r>
              <a:rPr lang="tr-TR" sz="2200" dirty="0" smtClean="0"/>
              <a:t>yapılan </a:t>
            </a:r>
            <a:r>
              <a:rPr lang="tr-TR" sz="2200" b="1" dirty="0" smtClean="0"/>
              <a:t>puanlama</a:t>
            </a:r>
            <a:r>
              <a:rPr lang="tr-TR" sz="2200" dirty="0" smtClean="0"/>
              <a:t> ve kura sonucunda </a:t>
            </a:r>
            <a:r>
              <a:rPr lang="tr-TR" sz="2200" dirty="0"/>
              <a:t>ekonomik açıdan en avantajlı </a:t>
            </a:r>
            <a:r>
              <a:rPr lang="tr-TR" sz="2200" dirty="0" smtClean="0"/>
              <a:t>teklif belirlenir. (HAİUY md.63)</a:t>
            </a:r>
          </a:p>
          <a:p>
            <a:pPr algn="just" eaLnBrk="1" hangingPunct="1">
              <a:buFont typeface="Wingdings" pitchFamily="2" charset="2"/>
              <a:buChar char="Ø"/>
            </a:pPr>
            <a:r>
              <a:rPr lang="tr-TR" sz="2200" dirty="0"/>
              <a:t>Mal alımlarında ekonomik açıdan en avantajlı teklifin sadece fiyat esasına göre belirlendiği ihalede fiyatların birbirine eşit olması durumunda ; </a:t>
            </a:r>
            <a:r>
              <a:rPr lang="tr-TR" sz="2200" b="1" u="sng" dirty="0" smtClean="0"/>
              <a:t>Fiyat </a:t>
            </a:r>
            <a:r>
              <a:rPr lang="tr-TR" sz="2200" b="1" u="sng" dirty="0"/>
              <a:t>dışı unsur veya unsurlar</a:t>
            </a:r>
            <a:r>
              <a:rPr lang="tr-TR" sz="2200" dirty="0"/>
              <a:t>, </a:t>
            </a:r>
            <a:r>
              <a:rPr lang="tr-TR" sz="2200" dirty="0" smtClean="0"/>
              <a:t>teklif </a:t>
            </a:r>
            <a:r>
              <a:rPr lang="tr-TR" sz="2200" dirty="0"/>
              <a:t>edilen malın </a:t>
            </a:r>
            <a:r>
              <a:rPr lang="tr-TR" sz="2200" b="1" u="sng" dirty="0"/>
              <a:t>yerli malı olması </a:t>
            </a:r>
            <a:r>
              <a:rPr lang="tr-TR" sz="2200" dirty="0"/>
              <a:t>ile iş </a:t>
            </a:r>
            <a:r>
              <a:rPr lang="tr-TR" sz="2200" dirty="0" smtClean="0"/>
              <a:t>deneyim </a:t>
            </a:r>
            <a:r>
              <a:rPr lang="tr-TR" sz="2200" b="1" u="sng" dirty="0" smtClean="0"/>
              <a:t>belge </a:t>
            </a:r>
            <a:r>
              <a:rPr lang="tr-TR" sz="2200" b="1" u="sng" dirty="0"/>
              <a:t>tutarı</a:t>
            </a:r>
            <a:r>
              <a:rPr lang="tr-TR" sz="2200" dirty="0"/>
              <a:t>, değerlendirme kriteri olarak öngörülebilir. </a:t>
            </a:r>
          </a:p>
          <a:p>
            <a:pPr marL="365760" indent="-283464" algn="just" eaLnBrk="1" fontAlgn="auto" hangingPunct="1">
              <a:spcAft>
                <a:spcPts val="0"/>
              </a:spcAft>
              <a:buFont typeface="Wingdings" pitchFamily="2" charset="2"/>
              <a:buChar char="Ø"/>
              <a:defRPr/>
            </a:pPr>
            <a:endParaRPr lang="tr-TR" sz="2400" dirty="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400" dirty="0" smtClean="0">
                <a:solidFill>
                  <a:srgbClr val="0070C0"/>
                </a:solidFill>
                <a:latin typeface="Arial Black" pitchFamily="34" charset="0"/>
              </a:rPr>
              <a:t>Bütün Tekliflerin Reddi ve İhalenin İptal Edilmesi</a:t>
            </a:r>
            <a:r>
              <a:rPr lang="tr-TR" sz="2800" dirty="0" smtClean="0">
                <a:solidFill>
                  <a:srgbClr val="0070C0"/>
                </a:solidFill>
                <a:latin typeface="Arial Black" pitchFamily="34" charset="0"/>
              </a:rPr>
              <a:t/>
            </a:r>
            <a:br>
              <a:rPr lang="tr-TR" sz="2800" dirty="0" smtClean="0">
                <a:solidFill>
                  <a:srgbClr val="0070C0"/>
                </a:solidFill>
                <a:latin typeface="Arial Black" pitchFamily="34" charset="0"/>
              </a:rPr>
            </a:br>
            <a:r>
              <a:rPr lang="tr-TR" sz="1800" b="1" dirty="0" smtClean="0">
                <a:solidFill>
                  <a:srgbClr val="0070C0"/>
                </a:solidFill>
                <a:latin typeface="Arial Black" pitchFamily="34" charset="0"/>
              </a:rPr>
              <a:t>Yapım  65.md; Hizmet 64.md; Mal 63.md;Kanun 39.md</a:t>
            </a:r>
            <a:endParaRPr lang="tr-TR" sz="1800" dirty="0"/>
          </a:p>
        </p:txBody>
      </p:sp>
      <p:sp>
        <p:nvSpPr>
          <p:cNvPr id="119811" name="2 İçerik Yer Tutucusu"/>
          <p:cNvSpPr>
            <a:spLocks noGrp="1"/>
          </p:cNvSpPr>
          <p:nvPr>
            <p:ph idx="1"/>
          </p:nvPr>
        </p:nvSpPr>
        <p:spPr>
          <a:xfrm>
            <a:off x="1115616" y="1556792"/>
            <a:ext cx="7720012" cy="4800600"/>
          </a:xfrm>
        </p:spPr>
        <p:txBody>
          <a:bodyPr/>
          <a:lstStyle/>
          <a:p>
            <a:pPr algn="just" eaLnBrk="1" hangingPunct="1">
              <a:buFont typeface="Wingdings" pitchFamily="2" charset="2"/>
              <a:buChar char="Ø"/>
            </a:pPr>
            <a:r>
              <a:rPr lang="tr-TR" dirty="0" smtClean="0"/>
              <a:t>İhale komisyonu kararı üzerine İdare, verilmiş olan bütün teklifleri reddederek </a:t>
            </a:r>
            <a:r>
              <a:rPr lang="tr-TR" b="1" u="sng" dirty="0" smtClean="0"/>
              <a:t>ihaleyi iptal etmekte serbesttir. </a:t>
            </a:r>
            <a:r>
              <a:rPr lang="tr-TR" dirty="0" smtClean="0"/>
              <a:t>İdare bütün tekliflerin reddedilmesi nedeniyle herhangi bir yükümlülük altına girmez. </a:t>
            </a:r>
          </a:p>
          <a:p>
            <a:pPr algn="just" eaLnBrk="1" hangingPunct="1">
              <a:buFont typeface="Wingdings" pitchFamily="2" charset="2"/>
              <a:buChar char="Ø"/>
            </a:pPr>
            <a:endParaRPr lang="tr-TR" dirty="0" smtClean="0"/>
          </a:p>
          <a:p>
            <a:pPr algn="just" eaLnBrk="1" hangingPunct="1">
              <a:buFont typeface="Wingdings" pitchFamily="2" charset="2"/>
              <a:buChar char="Ø"/>
            </a:pPr>
            <a:r>
              <a:rPr lang="tr-TR" dirty="0" smtClean="0"/>
              <a:t>İhalenin iptal edilmesi halinde, bu durum bütün isteklilere </a:t>
            </a:r>
            <a:r>
              <a:rPr lang="tr-TR" b="1" u="sng" dirty="0" smtClean="0"/>
              <a:t>gerekçesiyle birlikte derhal bildirilecektir.</a:t>
            </a:r>
          </a:p>
          <a:p>
            <a:endParaRPr lang="tr-TR" dirty="0" smtClean="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Başlık"/>
          <p:cNvSpPr>
            <a:spLocks noGrp="1"/>
          </p:cNvSpPr>
          <p:nvPr>
            <p:ph type="title"/>
          </p:nvPr>
        </p:nvSpPr>
        <p:spPr>
          <a:xfrm>
            <a:off x="1071563" y="274638"/>
            <a:ext cx="7858125" cy="1143000"/>
          </a:xfrm>
        </p:spPr>
        <p:txBody>
          <a:bodyPr>
            <a:normAutofit fontScale="90000"/>
          </a:bodyPr>
          <a:lstStyle/>
          <a:p>
            <a:pPr algn="ctr" eaLnBrk="1" fontAlgn="auto" hangingPunct="1">
              <a:spcAft>
                <a:spcPts val="0"/>
              </a:spcAft>
              <a:defRPr/>
            </a:pPr>
            <a:r>
              <a:rPr lang="tr-TR" sz="3100" dirty="0" smtClean="0">
                <a:solidFill>
                  <a:srgbClr val="0070C0"/>
                </a:solidFill>
                <a:latin typeface="Arial Black" pitchFamily="34" charset="0"/>
              </a:rPr>
              <a:t>İhalenin Karara Bağlanması ve Onaylanması-Yasaklılık Teyidi</a:t>
            </a:r>
            <a:br>
              <a:rPr lang="tr-TR" sz="3100" dirty="0" smtClean="0">
                <a:solidFill>
                  <a:srgbClr val="0070C0"/>
                </a:solidFill>
                <a:latin typeface="Arial Black" pitchFamily="34" charset="0"/>
              </a:rPr>
            </a:br>
            <a:r>
              <a:rPr lang="tr-TR" sz="4000" dirty="0" smtClean="0">
                <a:solidFill>
                  <a:srgbClr val="0070C0"/>
                </a:solidFill>
                <a:latin typeface="Arial Black" pitchFamily="34" charset="0"/>
              </a:rPr>
              <a:t> </a:t>
            </a:r>
            <a:r>
              <a:rPr lang="tr-TR" sz="2000" b="1" dirty="0" smtClean="0">
                <a:solidFill>
                  <a:srgbClr val="0070C0"/>
                </a:solidFill>
                <a:latin typeface="Arial Black" pitchFamily="34" charset="0"/>
              </a:rPr>
              <a:t>Yapım  66.md; Hizmet 65.md; Mal 64.md;Kanun 40.md</a:t>
            </a:r>
          </a:p>
        </p:txBody>
      </p:sp>
      <p:sp>
        <p:nvSpPr>
          <p:cNvPr id="120835" name="2 İçerik Yer Tutucusu"/>
          <p:cNvSpPr>
            <a:spLocks noGrp="1"/>
          </p:cNvSpPr>
          <p:nvPr>
            <p:ph idx="1"/>
          </p:nvPr>
        </p:nvSpPr>
        <p:spPr>
          <a:xfrm>
            <a:off x="1143000" y="1885950"/>
            <a:ext cx="7653338" cy="4972050"/>
          </a:xfrm>
        </p:spPr>
        <p:txBody>
          <a:bodyPr/>
          <a:lstStyle/>
          <a:p>
            <a:pPr algn="just" eaLnBrk="1" hangingPunct="1">
              <a:buFont typeface="Wingdings" pitchFamily="2" charset="2"/>
              <a:buChar char="Ø"/>
            </a:pPr>
            <a:r>
              <a:rPr lang="tr-TR" sz="2600" dirty="0" smtClean="0"/>
              <a:t>Yapılan değerlendirmeler sonucu </a:t>
            </a:r>
            <a:r>
              <a:rPr lang="tr-TR" sz="2600" b="1" u="sng" dirty="0" smtClean="0"/>
              <a:t>ihale EAEA teklifi veren isteklinin üzerinde bırakılır</a:t>
            </a:r>
            <a:r>
              <a:rPr lang="tr-TR" sz="2600" dirty="0" smtClean="0"/>
              <a:t> ve ihale komisyonunca alınan gerekçeli karar ihale yetkilisinin onayına sunulur.</a:t>
            </a:r>
          </a:p>
          <a:p>
            <a:pPr algn="just" eaLnBrk="1" hangingPunct="1">
              <a:buFont typeface="Wingdings" pitchFamily="2" charset="2"/>
              <a:buChar char="Ø"/>
            </a:pPr>
            <a:endParaRPr lang="tr-TR" sz="2600" dirty="0" smtClean="0"/>
          </a:p>
          <a:p>
            <a:pPr algn="just" eaLnBrk="1" hangingPunct="1">
              <a:buFont typeface="Wingdings" pitchFamily="2" charset="2"/>
              <a:buChar char="Ø"/>
            </a:pPr>
            <a:r>
              <a:rPr lang="tr-TR" sz="2600" dirty="0" smtClean="0"/>
              <a:t>İhale yetkilisinin onayından önce idare, </a:t>
            </a:r>
            <a:r>
              <a:rPr lang="tr-TR" sz="2600" b="1" u="sng" dirty="0" smtClean="0"/>
              <a:t>ihale üzerinde kalan istekli ile varsa ekonomik açıdan en avantajlı ikinci teklif sahibi isteklinin</a:t>
            </a:r>
            <a:r>
              <a:rPr lang="tr-TR" sz="2600" dirty="0" smtClean="0"/>
              <a:t> ihalelere katılmaktan yasaklı olup olmadığını Kurumdan teyit ederek buna ilişkin belgeyi ihale kararına eklemek zorundadır </a:t>
            </a:r>
            <a:r>
              <a:rPr lang="tr-TR" sz="2600" dirty="0" smtClean="0">
                <a:solidFill>
                  <a:srgbClr val="FF0000"/>
                </a:solidFill>
              </a:rPr>
              <a:t>(ikinci teyit)</a:t>
            </a:r>
            <a:r>
              <a:rPr lang="tr-TR" sz="2600" dirty="0" smtClean="0"/>
              <a:t>. </a:t>
            </a:r>
          </a:p>
          <a:p>
            <a:pPr algn="just" eaLnBrk="1" hangingPunct="1"/>
            <a:endParaRPr lang="tr-TR" sz="2600" dirty="0" smtClean="0"/>
          </a:p>
          <a:p>
            <a:pPr algn="just" eaLnBrk="1" hangingPunct="1"/>
            <a:endParaRPr lang="tr-TR" sz="2600" dirty="0" smtClean="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Başlık"/>
          <p:cNvSpPr>
            <a:spLocks noGrp="1"/>
          </p:cNvSpPr>
          <p:nvPr>
            <p:ph type="title"/>
          </p:nvPr>
        </p:nvSpPr>
        <p:spPr>
          <a:xfrm>
            <a:off x="1143000" y="274638"/>
            <a:ext cx="7543800" cy="1143000"/>
          </a:xfrm>
        </p:spPr>
        <p:txBody>
          <a:bodyPr>
            <a:normAutofit fontScale="90000"/>
          </a:bodyPr>
          <a:lstStyle/>
          <a:p>
            <a:pPr algn="ctr" eaLnBrk="1" fontAlgn="auto" hangingPunct="1">
              <a:spcAft>
                <a:spcPts val="0"/>
              </a:spcAft>
              <a:defRPr/>
            </a:pPr>
            <a:r>
              <a:rPr lang="tr-TR" sz="3100" dirty="0" smtClean="0">
                <a:solidFill>
                  <a:srgbClr val="0070C0"/>
                </a:solidFill>
                <a:latin typeface="Arial Black" pitchFamily="34" charset="0"/>
              </a:rPr>
              <a:t>İhalenin Karara Bağlanması ve Onaylanması-Yasaklılık Teyidi</a:t>
            </a:r>
            <a:br>
              <a:rPr lang="tr-TR" sz="3100" dirty="0" smtClean="0">
                <a:solidFill>
                  <a:srgbClr val="0070C0"/>
                </a:solidFill>
                <a:latin typeface="Arial Black" pitchFamily="34" charset="0"/>
              </a:rPr>
            </a:br>
            <a:r>
              <a:rPr lang="tr-TR" sz="2000" b="1" dirty="0" smtClean="0">
                <a:solidFill>
                  <a:srgbClr val="0070C0"/>
                </a:solidFill>
                <a:latin typeface="Arial Black" pitchFamily="34" charset="0"/>
              </a:rPr>
              <a:t>Yapım 66.md; Hizmet 65.md; Mal 64.md; Kanun 40.md</a:t>
            </a:r>
            <a:endParaRPr lang="tr-TR" sz="3200" dirty="0" smtClean="0">
              <a:solidFill>
                <a:schemeClr val="tx2">
                  <a:satMod val="130000"/>
                </a:schemeClr>
              </a:solidFill>
            </a:endParaRPr>
          </a:p>
        </p:txBody>
      </p:sp>
      <p:sp>
        <p:nvSpPr>
          <p:cNvPr id="121859" name="2 İçerik Yer Tutucusu"/>
          <p:cNvSpPr>
            <a:spLocks noGrp="1"/>
          </p:cNvSpPr>
          <p:nvPr>
            <p:ph idx="1"/>
          </p:nvPr>
        </p:nvSpPr>
        <p:spPr>
          <a:xfrm>
            <a:off x="1214438" y="1571625"/>
            <a:ext cx="7515225" cy="4525963"/>
          </a:xfrm>
        </p:spPr>
        <p:txBody>
          <a:bodyPr/>
          <a:lstStyle/>
          <a:p>
            <a:pPr algn="just" eaLnBrk="1" hangingPunct="1">
              <a:buFont typeface="Wingdings" pitchFamily="2" charset="2"/>
              <a:buChar char="Ø"/>
            </a:pPr>
            <a:r>
              <a:rPr lang="tr-TR" smtClean="0"/>
              <a:t>Her iki istekli de yasaklı ise ihale yetkilisince ihale kararı onaylanamaz ve </a:t>
            </a:r>
            <a:r>
              <a:rPr lang="tr-TR" b="1" u="sng" smtClean="0"/>
              <a:t>ihale iptal edilir.</a:t>
            </a:r>
          </a:p>
          <a:p>
            <a:pPr algn="just" eaLnBrk="1" hangingPunct="1">
              <a:buFont typeface="Wingdings" pitchFamily="2" charset="2"/>
              <a:buChar char="Ø"/>
            </a:pPr>
            <a:endParaRPr lang="tr-TR" smtClean="0"/>
          </a:p>
          <a:p>
            <a:pPr algn="just" eaLnBrk="1" hangingPunct="1">
              <a:buFont typeface="Wingdings" pitchFamily="2" charset="2"/>
              <a:buChar char="Ø"/>
            </a:pPr>
            <a:r>
              <a:rPr lang="tr-TR" smtClean="0"/>
              <a:t>İhale yetkilisi, karar tarihini izleyen </a:t>
            </a:r>
            <a:r>
              <a:rPr lang="tr-TR" b="1" u="sng" smtClean="0"/>
              <a:t>en geç 5 iş günü</a:t>
            </a:r>
            <a:r>
              <a:rPr lang="tr-TR" smtClean="0"/>
              <a:t> içinde ihale kararını onaylar veya gerekçesini açıkça belirtmek suretiyle iptal eder.</a:t>
            </a: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Başlık"/>
          <p:cNvSpPr>
            <a:spLocks noGrp="1"/>
          </p:cNvSpPr>
          <p:nvPr>
            <p:ph type="title"/>
          </p:nvPr>
        </p:nvSpPr>
        <p:spPr>
          <a:xfrm>
            <a:off x="1143000" y="404813"/>
            <a:ext cx="7543800" cy="1012825"/>
          </a:xfrm>
        </p:spPr>
        <p:txBody>
          <a:bodyPr>
            <a:normAutofit fontScale="90000"/>
          </a:bodyPr>
          <a:lstStyle/>
          <a:p>
            <a:pPr algn="ctr" eaLnBrk="1" fontAlgn="auto" hangingPunct="1">
              <a:spcAft>
                <a:spcPts val="0"/>
              </a:spcAft>
              <a:defRPr/>
            </a:pPr>
            <a:r>
              <a:rPr lang="tr-TR" sz="3100" dirty="0" smtClean="0">
                <a:solidFill>
                  <a:srgbClr val="0070C0"/>
                </a:solidFill>
                <a:latin typeface="Arial Black" pitchFamily="34" charset="0"/>
              </a:rPr>
              <a:t>Kesinleşen İhale Kararının Bildirilmesi</a:t>
            </a:r>
            <a:r>
              <a:rPr lang="tr-TR" dirty="0" smtClean="0">
                <a:solidFill>
                  <a:srgbClr val="0070C0"/>
                </a:solidFill>
                <a:latin typeface="Arial Black" pitchFamily="34" charset="0"/>
              </a:rPr>
              <a:t/>
            </a:r>
            <a:br>
              <a:rPr lang="tr-TR" dirty="0" smtClean="0">
                <a:solidFill>
                  <a:srgbClr val="0070C0"/>
                </a:solidFill>
                <a:latin typeface="Arial Black" pitchFamily="34" charset="0"/>
              </a:rPr>
            </a:br>
            <a:r>
              <a:rPr lang="tr-TR" dirty="0" smtClean="0">
                <a:solidFill>
                  <a:srgbClr val="0070C0"/>
                </a:solidFill>
                <a:latin typeface="Arial Black" pitchFamily="34" charset="0"/>
              </a:rPr>
              <a:t> </a:t>
            </a:r>
            <a:r>
              <a:rPr lang="tr-TR" sz="2000" dirty="0" smtClean="0">
                <a:solidFill>
                  <a:srgbClr val="0070C0"/>
                </a:solidFill>
                <a:latin typeface="Arial Black" pitchFamily="34" charset="0"/>
              </a:rPr>
              <a:t>Yapım  67.md; Hizmet 66.md; Mal 65.md</a:t>
            </a:r>
          </a:p>
        </p:txBody>
      </p:sp>
      <p:sp>
        <p:nvSpPr>
          <p:cNvPr id="122883" name="2 İçerik Yer Tutucusu"/>
          <p:cNvSpPr>
            <a:spLocks noGrp="1"/>
          </p:cNvSpPr>
          <p:nvPr>
            <p:ph idx="1"/>
          </p:nvPr>
        </p:nvSpPr>
        <p:spPr>
          <a:xfrm>
            <a:off x="1143000" y="1772816"/>
            <a:ext cx="7508875" cy="4727997"/>
          </a:xfrm>
        </p:spPr>
        <p:txBody>
          <a:bodyPr/>
          <a:lstStyle/>
          <a:p>
            <a:pPr algn="just" eaLnBrk="1" hangingPunct="1">
              <a:buFont typeface="Wingdings" pitchFamily="2" charset="2"/>
              <a:buChar char="Ø"/>
            </a:pPr>
            <a:r>
              <a:rPr lang="tr-TR" sz="3000" b="1" u="sng" dirty="0" smtClean="0"/>
              <a:t>İhale sonucu,</a:t>
            </a:r>
            <a:r>
              <a:rPr lang="tr-TR" sz="3000" dirty="0" smtClean="0"/>
              <a:t> ihale kararının ihale yetkilisi tarafından onaylandığı günü izleyen </a:t>
            </a:r>
            <a:r>
              <a:rPr lang="tr-TR" sz="3000" b="1" u="sng" dirty="0" smtClean="0"/>
              <a:t>en geç 3 gün içinde,</a:t>
            </a:r>
            <a:r>
              <a:rPr lang="tr-TR" sz="3000" dirty="0" smtClean="0"/>
              <a:t> ihale üzerinde bırakılan dahil, ihaleye teklif veren </a:t>
            </a:r>
            <a:r>
              <a:rPr lang="tr-TR" sz="3000" b="1" u="sng" dirty="0" smtClean="0"/>
              <a:t>bütün isteklilere ihale komisyonu kararı ile birlikte </a:t>
            </a:r>
            <a:r>
              <a:rPr lang="tr-TR" sz="3000" dirty="0" smtClean="0"/>
              <a:t>bildirilir.  </a:t>
            </a:r>
            <a:r>
              <a:rPr lang="tr-TR" sz="2800" dirty="0" smtClean="0"/>
              <a:t>(İhale komisyon kararı, bildirime ilişkin standart formun ekine koyularak bildirim yapılır.)</a:t>
            </a:r>
          </a:p>
          <a:p>
            <a:pPr algn="just" eaLnBrk="1" hangingPunct="1">
              <a:buFont typeface="Wingdings" pitchFamily="2" charset="2"/>
              <a:buChar char="Ø"/>
            </a:pPr>
            <a:r>
              <a:rPr lang="tr-TR" sz="3000" dirty="0" smtClean="0"/>
              <a:t> </a:t>
            </a:r>
            <a:r>
              <a:rPr lang="tr-TR" sz="3000" b="1" u="sng" dirty="0" smtClean="0"/>
              <a:t>İhale sonucunun bildiriminde,</a:t>
            </a:r>
            <a:r>
              <a:rPr lang="tr-TR" sz="3000" dirty="0" smtClean="0"/>
              <a:t> tekliflerin değerlendirmeye alınmama veya uygun bulunmama gerekçelerine de yer verilir.</a:t>
            </a:r>
          </a:p>
          <a:p>
            <a:pPr algn="just" eaLnBrk="1" hangingPunct="1"/>
            <a:endParaRPr lang="tr-TR" dirty="0" smtClean="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Başlık"/>
          <p:cNvSpPr>
            <a:spLocks noGrp="1"/>
          </p:cNvSpPr>
          <p:nvPr>
            <p:ph type="title"/>
          </p:nvPr>
        </p:nvSpPr>
        <p:spPr>
          <a:xfrm>
            <a:off x="1143000" y="214313"/>
            <a:ext cx="7543800" cy="1143000"/>
          </a:xfrm>
        </p:spPr>
        <p:txBody>
          <a:bodyPr>
            <a:normAutofit fontScale="90000"/>
          </a:bodyPr>
          <a:lstStyle/>
          <a:p>
            <a:pPr algn="ctr" eaLnBrk="1" fontAlgn="auto" hangingPunct="1">
              <a:spcAft>
                <a:spcPts val="0"/>
              </a:spcAft>
              <a:defRPr/>
            </a:pPr>
            <a:r>
              <a:rPr lang="tr-TR" sz="3100" dirty="0" smtClean="0">
                <a:solidFill>
                  <a:srgbClr val="0070C0"/>
                </a:solidFill>
                <a:latin typeface="Arial Black" pitchFamily="34" charset="0"/>
              </a:rPr>
              <a:t>Kesinleşen İhale Kararının Bildirilmesi</a:t>
            </a:r>
            <a:r>
              <a:rPr lang="tr-TR" dirty="0" smtClean="0">
                <a:solidFill>
                  <a:srgbClr val="0070C0"/>
                </a:solidFill>
                <a:latin typeface="Arial Black" pitchFamily="34" charset="0"/>
              </a:rPr>
              <a:t/>
            </a:r>
            <a:br>
              <a:rPr lang="tr-TR" dirty="0" smtClean="0">
                <a:solidFill>
                  <a:srgbClr val="0070C0"/>
                </a:solidFill>
                <a:latin typeface="Arial Black" pitchFamily="34" charset="0"/>
              </a:rPr>
            </a:br>
            <a:r>
              <a:rPr lang="tr-TR" dirty="0" smtClean="0">
                <a:solidFill>
                  <a:srgbClr val="0070C0"/>
                </a:solidFill>
                <a:latin typeface="Arial Black" pitchFamily="34" charset="0"/>
              </a:rPr>
              <a:t> </a:t>
            </a:r>
            <a:r>
              <a:rPr lang="tr-TR" sz="2000" b="1" dirty="0" smtClean="0">
                <a:solidFill>
                  <a:srgbClr val="0070C0"/>
                </a:solidFill>
                <a:latin typeface="Arial Black" pitchFamily="34" charset="0"/>
              </a:rPr>
              <a:t>Yapım  67.md; Hizmet 66.md; Mal 65.md</a:t>
            </a:r>
            <a:endParaRPr lang="tr-TR" sz="2000" dirty="0" smtClean="0">
              <a:solidFill>
                <a:schemeClr val="tx2">
                  <a:satMod val="130000"/>
                </a:schemeClr>
              </a:solidFill>
            </a:endParaRPr>
          </a:p>
        </p:txBody>
      </p:sp>
      <p:sp>
        <p:nvSpPr>
          <p:cNvPr id="89091" name="2 İçerik Yer Tutucusu"/>
          <p:cNvSpPr>
            <a:spLocks noGrp="1"/>
          </p:cNvSpPr>
          <p:nvPr>
            <p:ph idx="1"/>
          </p:nvPr>
        </p:nvSpPr>
        <p:spPr>
          <a:xfrm>
            <a:off x="1285875" y="1447800"/>
            <a:ext cx="7648575" cy="4910138"/>
          </a:xfrm>
        </p:spPr>
        <p:txBody>
          <a:bodyPr>
            <a:normAutofit fontScale="92500"/>
          </a:bodyPr>
          <a:lstStyle/>
          <a:p>
            <a:pPr marL="365760" indent="-283464" algn="just" eaLnBrk="1" fontAlgn="auto" hangingPunct="1">
              <a:spcAft>
                <a:spcPts val="0"/>
              </a:spcAft>
              <a:buFont typeface="Wingdings" pitchFamily="2" charset="2"/>
              <a:buChar char="Ø"/>
              <a:defRPr/>
            </a:pPr>
            <a:r>
              <a:rPr lang="tr-TR" b="1" u="sng" dirty="0" smtClean="0"/>
              <a:t>İhale kararının ihale yetkilisi tarafından iptal edilmesi durumunda da</a:t>
            </a:r>
            <a:r>
              <a:rPr lang="tr-TR" dirty="0" smtClean="0"/>
              <a:t> isteklilere gerekçeleri belirtilmek suretiyle bildirim yapılır.</a:t>
            </a:r>
          </a:p>
          <a:p>
            <a:pPr marL="365760" indent="-283464" algn="just" eaLnBrk="1" fontAlgn="auto" hangingPunct="1">
              <a:spcAft>
                <a:spcPts val="0"/>
              </a:spcAft>
              <a:buFont typeface="Wingdings" pitchFamily="2" charset="2"/>
              <a:buChar char="Ø"/>
              <a:defRPr/>
            </a:pPr>
            <a:endParaRPr lang="tr-TR" dirty="0" smtClean="0"/>
          </a:p>
          <a:p>
            <a:pPr marL="365760" indent="-283464" algn="just" eaLnBrk="1" fontAlgn="auto" hangingPunct="1">
              <a:spcAft>
                <a:spcPts val="0"/>
              </a:spcAft>
              <a:buFont typeface="Wingdings" pitchFamily="2" charset="2"/>
              <a:buChar char="Ø"/>
              <a:defRPr/>
            </a:pPr>
            <a:r>
              <a:rPr lang="tr-TR" b="1" u="sng" dirty="0" smtClean="0"/>
              <a:t>İhale sonucunun bütün isteklilere bildiriminden itibaren; </a:t>
            </a:r>
            <a:r>
              <a:rPr lang="tr-TR" dirty="0" smtClean="0"/>
              <a:t>Kanun’un 21/b ve c bentlerine göre yapılan ihalelerde </a:t>
            </a:r>
            <a:r>
              <a:rPr lang="tr-TR" b="1" u="sng" dirty="0" smtClean="0"/>
              <a:t>5 gün,</a:t>
            </a:r>
            <a:r>
              <a:rPr lang="tr-TR" dirty="0" smtClean="0"/>
              <a:t> diğer hallerde ise </a:t>
            </a:r>
            <a:r>
              <a:rPr lang="tr-TR" b="1" u="sng" dirty="0" smtClean="0"/>
              <a:t>10 gün </a:t>
            </a:r>
            <a:r>
              <a:rPr lang="tr-TR" dirty="0" smtClean="0"/>
              <a:t>geçmedikçe sözleşme imzalanamaz. </a:t>
            </a:r>
            <a:r>
              <a:rPr lang="tr-TR" dirty="0" smtClean="0">
                <a:solidFill>
                  <a:srgbClr val="FF0000"/>
                </a:solidFill>
              </a:rPr>
              <a:t>(Şikâyet süreleri için)</a:t>
            </a: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Başlık"/>
          <p:cNvSpPr>
            <a:spLocks noGrp="1"/>
          </p:cNvSpPr>
          <p:nvPr>
            <p:ph type="title"/>
          </p:nvPr>
        </p:nvSpPr>
        <p:spPr/>
        <p:txBody>
          <a:bodyPr>
            <a:normAutofit fontScale="90000"/>
          </a:bodyPr>
          <a:lstStyle/>
          <a:p>
            <a:pPr algn="ctr" eaLnBrk="1" fontAlgn="auto" hangingPunct="1">
              <a:spcAft>
                <a:spcPts val="0"/>
              </a:spcAft>
              <a:defRPr/>
            </a:pPr>
            <a:r>
              <a:rPr lang="tr-TR" sz="3100" dirty="0" smtClean="0">
                <a:solidFill>
                  <a:srgbClr val="0070C0"/>
                </a:solidFill>
                <a:latin typeface="Arial Black" pitchFamily="34" charset="0"/>
              </a:rPr>
              <a:t>Sözleşmeye Davet</a:t>
            </a:r>
            <a:r>
              <a:rPr lang="tr-TR" sz="4000" dirty="0" smtClean="0">
                <a:solidFill>
                  <a:srgbClr val="0070C0"/>
                </a:solidFill>
                <a:latin typeface="Arial Black" pitchFamily="34" charset="0"/>
              </a:rPr>
              <a:t/>
            </a:r>
            <a:br>
              <a:rPr lang="tr-TR" sz="4000" dirty="0" smtClean="0">
                <a:solidFill>
                  <a:srgbClr val="0070C0"/>
                </a:solidFill>
                <a:latin typeface="Arial Black" pitchFamily="34" charset="0"/>
              </a:rPr>
            </a:br>
            <a:r>
              <a:rPr lang="tr-TR" sz="4000" dirty="0" smtClean="0">
                <a:solidFill>
                  <a:srgbClr val="0070C0"/>
                </a:solidFill>
                <a:latin typeface="Arial Black" pitchFamily="34" charset="0"/>
              </a:rPr>
              <a:t> </a:t>
            </a:r>
            <a:r>
              <a:rPr lang="tr-TR" sz="2400" b="1" dirty="0" smtClean="0">
                <a:solidFill>
                  <a:srgbClr val="0070C0"/>
                </a:solidFill>
                <a:latin typeface="Arial Black" pitchFamily="34" charset="0"/>
              </a:rPr>
              <a:t>Yapım  68.md; Hizmet 67.md; Mal 66.md</a:t>
            </a:r>
            <a:r>
              <a:rPr lang="tr-TR" sz="4000" dirty="0" smtClean="0">
                <a:solidFill>
                  <a:srgbClr val="0070C0"/>
                </a:solidFill>
                <a:latin typeface="Arial Black" pitchFamily="34" charset="0"/>
              </a:rPr>
              <a:t> </a:t>
            </a:r>
          </a:p>
        </p:txBody>
      </p:sp>
      <p:sp>
        <p:nvSpPr>
          <p:cNvPr id="124931" name="2 İçerik Yer Tutucusu"/>
          <p:cNvSpPr>
            <a:spLocks noGrp="1"/>
          </p:cNvSpPr>
          <p:nvPr>
            <p:ph idx="1"/>
          </p:nvPr>
        </p:nvSpPr>
        <p:spPr>
          <a:xfrm>
            <a:off x="1143000" y="1285875"/>
            <a:ext cx="7515225" cy="5143500"/>
          </a:xfrm>
        </p:spPr>
        <p:txBody>
          <a:bodyPr/>
          <a:lstStyle/>
          <a:p>
            <a:pPr algn="just" eaLnBrk="1" hangingPunct="1">
              <a:buFont typeface="Wingdings" pitchFamily="2" charset="2"/>
              <a:buChar char="Ø"/>
            </a:pPr>
            <a:r>
              <a:rPr lang="tr-TR" sz="2400" b="1" u="sng" dirty="0" smtClean="0"/>
              <a:t>İhale sonucunun bütün isteklilere bildiriminden itibaren;</a:t>
            </a:r>
            <a:r>
              <a:rPr lang="tr-TR" sz="2400" b="1" dirty="0" smtClean="0"/>
              <a:t> </a:t>
            </a:r>
            <a:r>
              <a:rPr lang="tr-TR" sz="2400" dirty="0" smtClean="0"/>
              <a:t>Kanun’un 21/b ve c bentlerine göre yapılan ihalelerde 5</a:t>
            </a:r>
            <a:r>
              <a:rPr lang="tr-TR" sz="2400" b="1" u="sng" dirty="0" smtClean="0"/>
              <a:t> gün, </a:t>
            </a:r>
            <a:r>
              <a:rPr lang="tr-TR" sz="2400" dirty="0" smtClean="0"/>
              <a:t>diğer hallerde ise 10</a:t>
            </a:r>
            <a:r>
              <a:rPr lang="tr-TR" sz="2400" b="1" u="sng" dirty="0" smtClean="0"/>
              <a:t> gün </a:t>
            </a:r>
            <a:r>
              <a:rPr lang="tr-TR" sz="2400" dirty="0" smtClean="0"/>
              <a:t>geçtikten sonra, </a:t>
            </a:r>
          </a:p>
          <a:p>
            <a:pPr algn="just" eaLnBrk="1" hangingPunct="1">
              <a:buFont typeface="Wingdings" pitchFamily="2" charset="2"/>
              <a:buChar char="Ø"/>
            </a:pPr>
            <a:endParaRPr lang="tr-TR" sz="2400" dirty="0" smtClean="0"/>
          </a:p>
          <a:p>
            <a:pPr algn="just" eaLnBrk="1" hangingPunct="1">
              <a:buFont typeface="Wingdings" pitchFamily="2" charset="2"/>
              <a:buChar char="Ø"/>
            </a:pPr>
            <a:r>
              <a:rPr lang="tr-TR" sz="2400" dirty="0" smtClean="0"/>
              <a:t>Ön mali kontrolün yapılması gereken hallerde ise bu kontrolün tamamlandığı tarihi izleyen günden itibaren;</a:t>
            </a:r>
          </a:p>
          <a:p>
            <a:pPr algn="just" eaLnBrk="1" hangingPunct="1">
              <a:buFont typeface="Wingdings" pitchFamily="2" charset="2"/>
              <a:buChar char="Ø"/>
            </a:pPr>
            <a:endParaRPr lang="tr-TR" sz="2400" dirty="0" smtClean="0"/>
          </a:p>
          <a:p>
            <a:pPr algn="just" eaLnBrk="1" hangingPunct="1">
              <a:buFont typeface="Wingdings" pitchFamily="2" charset="2"/>
              <a:buChar char="Ø"/>
            </a:pPr>
            <a:r>
              <a:rPr lang="tr-TR" sz="2400" dirty="0" smtClean="0"/>
              <a:t>3 gün içinde ihale üzerinde bırakılan istekliye, tebliğ tarihini izleyen 10</a:t>
            </a:r>
            <a:r>
              <a:rPr lang="tr-TR" sz="2400" b="1" u="sng" dirty="0" smtClean="0"/>
              <a:t> gün </a:t>
            </a:r>
            <a:r>
              <a:rPr lang="tr-TR" sz="2400" dirty="0" smtClean="0"/>
              <a:t>içinde kesin teminatı vermek suretiyle </a:t>
            </a:r>
            <a:r>
              <a:rPr lang="tr-TR" sz="2400" b="1" u="sng" dirty="0" smtClean="0"/>
              <a:t>sözleşmeyi imzalaması </a:t>
            </a:r>
            <a:r>
              <a:rPr lang="tr-TR" sz="2400" dirty="0" smtClean="0"/>
              <a:t>hususu bildirilir.</a:t>
            </a:r>
          </a:p>
          <a:p>
            <a:pPr algn="just" eaLnBrk="1" hangingPunct="1"/>
            <a:endParaRPr lang="tr-TR" sz="2400" dirty="0" smtClean="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Başlık"/>
          <p:cNvSpPr>
            <a:spLocks noGrp="1"/>
          </p:cNvSpPr>
          <p:nvPr>
            <p:ph type="title"/>
          </p:nvPr>
        </p:nvSpPr>
        <p:spPr/>
        <p:txBody>
          <a:bodyPr/>
          <a:lstStyle/>
          <a:p>
            <a:pPr algn="ctr" eaLnBrk="1" fontAlgn="auto" hangingPunct="1">
              <a:spcAft>
                <a:spcPts val="0"/>
              </a:spcAft>
              <a:defRPr/>
            </a:pPr>
            <a:r>
              <a:rPr lang="tr-TR" sz="2800" dirty="0" smtClean="0">
                <a:solidFill>
                  <a:srgbClr val="0070C0"/>
                </a:solidFill>
                <a:latin typeface="Arial Black" pitchFamily="34" charset="0"/>
              </a:rPr>
              <a:t>Sözleşmeye Davet</a:t>
            </a:r>
            <a:br>
              <a:rPr lang="tr-TR" sz="2800" dirty="0" smtClean="0">
                <a:solidFill>
                  <a:srgbClr val="0070C0"/>
                </a:solidFill>
                <a:latin typeface="Arial Black" pitchFamily="34" charset="0"/>
              </a:rPr>
            </a:br>
            <a:r>
              <a:rPr lang="tr-TR" sz="1800" b="1" dirty="0" smtClean="0">
                <a:solidFill>
                  <a:srgbClr val="0070C0"/>
                </a:solidFill>
                <a:latin typeface="Arial Black" pitchFamily="34" charset="0"/>
              </a:rPr>
              <a:t>Yapım  68.md; Hizmet 67.md; Mal 66.md</a:t>
            </a:r>
            <a:r>
              <a:rPr lang="tr-TR" sz="1800" dirty="0" smtClean="0">
                <a:solidFill>
                  <a:srgbClr val="0070C0"/>
                </a:solidFill>
                <a:latin typeface="Arial Black" pitchFamily="34" charset="0"/>
              </a:rPr>
              <a:t> </a:t>
            </a:r>
            <a:endParaRPr lang="tr-TR" sz="1800" dirty="0" smtClean="0">
              <a:solidFill>
                <a:schemeClr val="tx2">
                  <a:satMod val="130000"/>
                </a:schemeClr>
              </a:solidFill>
            </a:endParaRPr>
          </a:p>
        </p:txBody>
      </p:sp>
      <p:sp>
        <p:nvSpPr>
          <p:cNvPr id="125955" name="2 İçerik Yer Tutucusu"/>
          <p:cNvSpPr>
            <a:spLocks noGrp="1"/>
          </p:cNvSpPr>
          <p:nvPr>
            <p:ph idx="1"/>
          </p:nvPr>
        </p:nvSpPr>
        <p:spPr>
          <a:xfrm>
            <a:off x="1214438" y="1571625"/>
            <a:ext cx="7462018" cy="5097735"/>
          </a:xfrm>
        </p:spPr>
        <p:txBody>
          <a:bodyPr/>
          <a:lstStyle/>
          <a:p>
            <a:pPr algn="just" eaLnBrk="1" hangingPunct="1">
              <a:buFont typeface="Wingdings" pitchFamily="2" charset="2"/>
              <a:buChar char="Ø"/>
            </a:pPr>
            <a:r>
              <a:rPr lang="tr-TR" sz="2800" dirty="0" smtClean="0"/>
              <a:t>Sözleşmenin imzalanacağı tarihte, sözleşme imzalanmadan önce </a:t>
            </a:r>
            <a:r>
              <a:rPr lang="tr-TR" sz="2800" b="1" u="sng" dirty="0" smtClean="0"/>
              <a:t>ihale sonuç bilgileri Kuruma gönderilmek suretiyle</a:t>
            </a:r>
            <a:r>
              <a:rPr lang="tr-TR" sz="2800" b="1" dirty="0" smtClean="0"/>
              <a:t> </a:t>
            </a:r>
            <a:r>
              <a:rPr lang="tr-TR" sz="2800" dirty="0" smtClean="0"/>
              <a:t>ihale üzerinde kalan isteklinin ihalelere katılmaktan </a:t>
            </a:r>
            <a:r>
              <a:rPr lang="tr-TR" sz="2800" b="1" u="sng" dirty="0" smtClean="0"/>
              <a:t>yasaklı olup olmadığının</a:t>
            </a:r>
            <a:r>
              <a:rPr lang="tr-TR" sz="2800" b="1" dirty="0" smtClean="0"/>
              <a:t> </a:t>
            </a:r>
            <a:r>
              <a:rPr lang="tr-TR" sz="2800" dirty="0" smtClean="0"/>
              <a:t>teyit edilmesi zorunludur</a:t>
            </a:r>
            <a:r>
              <a:rPr lang="tr-TR" sz="2800" dirty="0"/>
              <a:t> </a:t>
            </a:r>
            <a:r>
              <a:rPr lang="tr-TR" sz="2800" dirty="0" smtClean="0">
                <a:solidFill>
                  <a:srgbClr val="FF0000"/>
                </a:solidFill>
              </a:rPr>
              <a:t>(üçüncü teyit).</a:t>
            </a:r>
          </a:p>
          <a:p>
            <a:pPr algn="just">
              <a:buFont typeface="Wingdings" pitchFamily="2" charset="2"/>
              <a:buChar char="Ø"/>
            </a:pPr>
            <a:r>
              <a:rPr lang="tr-TR" sz="2800" dirty="0">
                <a:latin typeface="Calibri" panose="020F0502020204030204" pitchFamily="34" charset="0"/>
                <a:cs typeface="Arial" pitchFamily="34" charset="0"/>
              </a:rPr>
              <a:t>Sözleşmeler idarece hazırlanır ve </a:t>
            </a:r>
            <a:r>
              <a:rPr lang="tr-TR" sz="2800" b="1" dirty="0">
                <a:latin typeface="Calibri" panose="020F0502020204030204" pitchFamily="34" charset="0"/>
                <a:cs typeface="Arial" pitchFamily="34" charset="0"/>
              </a:rPr>
              <a:t>ihale yetkilisi</a:t>
            </a:r>
            <a:r>
              <a:rPr lang="tr-TR" sz="2800" dirty="0">
                <a:latin typeface="Calibri" panose="020F0502020204030204" pitchFamily="34" charset="0"/>
                <a:cs typeface="Arial" pitchFamily="34" charset="0"/>
              </a:rPr>
              <a:t> ile </a:t>
            </a:r>
            <a:r>
              <a:rPr lang="tr-TR" sz="2800" b="1" dirty="0">
                <a:latin typeface="Calibri" panose="020F0502020204030204" pitchFamily="34" charset="0"/>
                <a:cs typeface="Arial" pitchFamily="34" charset="0"/>
              </a:rPr>
              <a:t>yüklenici</a:t>
            </a:r>
            <a:r>
              <a:rPr lang="tr-TR" sz="2800" dirty="0">
                <a:latin typeface="Calibri" panose="020F0502020204030204" pitchFamily="34" charset="0"/>
                <a:cs typeface="Arial" pitchFamily="34" charset="0"/>
              </a:rPr>
              <a:t> tarafından imzalanır. </a:t>
            </a:r>
          </a:p>
          <a:p>
            <a:pPr algn="just">
              <a:buFont typeface="Wingdings" pitchFamily="2" charset="2"/>
              <a:buChar char="Ø"/>
            </a:pPr>
            <a:r>
              <a:rPr lang="tr-TR" sz="2800" dirty="0">
                <a:latin typeface="Calibri" panose="020F0502020204030204" pitchFamily="34" charset="0"/>
                <a:cs typeface="Arial" pitchFamily="34" charset="0"/>
              </a:rPr>
              <a:t>İhale dokümanında </a:t>
            </a:r>
            <a:r>
              <a:rPr lang="tr-TR" sz="2800" dirty="0">
                <a:solidFill>
                  <a:schemeClr val="accent2">
                    <a:lumMod val="75000"/>
                  </a:schemeClr>
                </a:solidFill>
                <a:latin typeface="Calibri" panose="020F0502020204030204" pitchFamily="34" charset="0"/>
                <a:cs typeface="Arial" pitchFamily="34" charset="0"/>
              </a:rPr>
              <a:t>aksi belirtilmedikçe</a:t>
            </a:r>
            <a:r>
              <a:rPr lang="tr-TR" sz="2800" dirty="0">
                <a:solidFill>
                  <a:srgbClr val="FF0000"/>
                </a:solidFill>
                <a:latin typeface="Calibri" panose="020F0502020204030204" pitchFamily="34" charset="0"/>
                <a:cs typeface="Arial" pitchFamily="34" charset="0"/>
              </a:rPr>
              <a:t> </a:t>
            </a:r>
            <a:r>
              <a:rPr lang="tr-TR" sz="2800" dirty="0">
                <a:latin typeface="Calibri" panose="020F0502020204030204" pitchFamily="34" charset="0"/>
                <a:cs typeface="Arial" pitchFamily="34" charset="0"/>
              </a:rPr>
              <a:t>sözleşmelerin notere tescili ve onaylattırılması zorunlu değildir.</a:t>
            </a:r>
          </a:p>
          <a:p>
            <a:pPr algn="just" eaLnBrk="1" hangingPunct="1">
              <a:buFont typeface="Wingdings" pitchFamily="2" charset="2"/>
              <a:buChar char="Ø"/>
            </a:pPr>
            <a:endParaRPr lang="tr-TR" dirty="0" smtClean="0"/>
          </a:p>
          <a:p>
            <a:pPr algn="just" eaLnBrk="1" hangingPunct="1">
              <a:buFont typeface="Wingdings" pitchFamily="2" charset="2"/>
              <a:buChar char="Ø"/>
            </a:pPr>
            <a:endParaRPr lang="tr-TR" dirty="0" smtClean="0"/>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Başlık"/>
          <p:cNvSpPr>
            <a:spLocks noGrp="1"/>
          </p:cNvSpPr>
          <p:nvPr>
            <p:ph type="title"/>
          </p:nvPr>
        </p:nvSpPr>
        <p:spPr>
          <a:xfrm>
            <a:off x="1435100" y="274638"/>
            <a:ext cx="7499350" cy="1011237"/>
          </a:xfrm>
        </p:spPr>
        <p:txBody>
          <a:bodyPr/>
          <a:lstStyle/>
          <a:p>
            <a:pPr algn="ctr" eaLnBrk="1" fontAlgn="auto" hangingPunct="1">
              <a:spcAft>
                <a:spcPts val="0"/>
              </a:spcAft>
              <a:defRPr/>
            </a:pPr>
            <a:r>
              <a:rPr lang="tr-TR" sz="2800" dirty="0" smtClean="0">
                <a:solidFill>
                  <a:srgbClr val="0070C0"/>
                </a:solidFill>
                <a:latin typeface="Arial Black" pitchFamily="34" charset="0"/>
              </a:rPr>
              <a:t>Sözleşmenin İmzalanmaması</a:t>
            </a:r>
            <a:r>
              <a:rPr lang="tr-TR" sz="3600" dirty="0" smtClean="0">
                <a:solidFill>
                  <a:srgbClr val="0070C0"/>
                </a:solidFill>
                <a:latin typeface="Arial Black" pitchFamily="34" charset="0"/>
              </a:rPr>
              <a:t/>
            </a:r>
            <a:br>
              <a:rPr lang="tr-TR" sz="3600" dirty="0" smtClean="0">
                <a:solidFill>
                  <a:srgbClr val="0070C0"/>
                </a:solidFill>
                <a:latin typeface="Arial Black" pitchFamily="34" charset="0"/>
              </a:rPr>
            </a:br>
            <a:r>
              <a:rPr lang="tr-TR" sz="2200" b="1" dirty="0" smtClean="0">
                <a:solidFill>
                  <a:srgbClr val="0070C0"/>
                </a:solidFill>
                <a:latin typeface="Arial Black" pitchFamily="34" charset="0"/>
              </a:rPr>
              <a:t> Yapım  69.md; Hizmet 68.md; Mal 67.md</a:t>
            </a:r>
            <a:r>
              <a:rPr lang="tr-TR" sz="2200" dirty="0" smtClean="0">
                <a:solidFill>
                  <a:srgbClr val="0070C0"/>
                </a:solidFill>
                <a:latin typeface="Arial Black" pitchFamily="34" charset="0"/>
              </a:rPr>
              <a:t> </a:t>
            </a:r>
            <a:endParaRPr lang="tr-TR" sz="2200" dirty="0" smtClean="0">
              <a:solidFill>
                <a:schemeClr val="tx2">
                  <a:satMod val="130000"/>
                </a:schemeClr>
              </a:solidFill>
            </a:endParaRPr>
          </a:p>
        </p:txBody>
      </p:sp>
      <p:sp>
        <p:nvSpPr>
          <p:cNvPr id="126979" name="2 İçerik Yer Tutucusu"/>
          <p:cNvSpPr>
            <a:spLocks noGrp="1"/>
          </p:cNvSpPr>
          <p:nvPr>
            <p:ph idx="1"/>
          </p:nvPr>
        </p:nvSpPr>
        <p:spPr>
          <a:xfrm>
            <a:off x="1143000" y="1285874"/>
            <a:ext cx="7400925" cy="5455493"/>
          </a:xfrm>
        </p:spPr>
        <p:txBody>
          <a:bodyPr/>
          <a:lstStyle/>
          <a:p>
            <a:pPr algn="just" eaLnBrk="1" hangingPunct="1">
              <a:buFont typeface="Wingdings" pitchFamily="2" charset="2"/>
              <a:buChar char="Ø"/>
            </a:pPr>
            <a:r>
              <a:rPr lang="tr-TR" sz="2000" dirty="0" smtClean="0">
                <a:latin typeface="Arial" charset="0"/>
              </a:rPr>
              <a:t>İhale </a:t>
            </a:r>
            <a:r>
              <a:rPr lang="tr-TR" sz="2000" dirty="0" smtClean="0"/>
              <a:t>ü</a:t>
            </a:r>
            <a:r>
              <a:rPr lang="tr-TR" sz="2000" dirty="0" smtClean="0">
                <a:latin typeface="Arial" charset="0"/>
              </a:rPr>
              <a:t>zerinde kalan istekli, s</a:t>
            </a:r>
            <a:r>
              <a:rPr lang="tr-TR" sz="2000" dirty="0" smtClean="0"/>
              <a:t>ö</a:t>
            </a:r>
            <a:r>
              <a:rPr lang="tr-TR" sz="2000" dirty="0" smtClean="0">
                <a:latin typeface="Arial" charset="0"/>
              </a:rPr>
              <a:t>zleşme imzalamaz ise (mücbir sebep halleri dışında) </a:t>
            </a:r>
          </a:p>
          <a:p>
            <a:pPr algn="just" eaLnBrk="1" hangingPunct="1">
              <a:buFont typeface="Wingdings 2" pitchFamily="18" charset="2"/>
              <a:buNone/>
            </a:pPr>
            <a:r>
              <a:rPr lang="tr-TR" sz="2000" dirty="0" smtClean="0"/>
              <a:t>    1- Geçici teminatı </a:t>
            </a:r>
            <a:r>
              <a:rPr lang="tr-TR" sz="2000" b="1" u="sng" dirty="0" smtClean="0">
                <a:latin typeface="Arial" charset="0"/>
              </a:rPr>
              <a:t>gelir kaydedilir.</a:t>
            </a:r>
          </a:p>
          <a:p>
            <a:pPr algn="just" eaLnBrk="1" hangingPunct="1">
              <a:buFont typeface="Wingdings 2" pitchFamily="18" charset="2"/>
              <a:buNone/>
            </a:pPr>
            <a:r>
              <a:rPr lang="tr-TR" sz="2000" dirty="0" smtClean="0">
                <a:latin typeface="Arial" charset="0"/>
              </a:rPr>
              <a:t>    2- İhalelere katılmaktan </a:t>
            </a:r>
            <a:r>
              <a:rPr lang="tr-TR" sz="2000" b="1" u="sng" dirty="0" smtClean="0">
                <a:latin typeface="Arial" charset="0"/>
              </a:rPr>
              <a:t>yasaklanır.</a:t>
            </a:r>
          </a:p>
          <a:p>
            <a:pPr algn="just" eaLnBrk="1" hangingPunct="1">
              <a:buFont typeface="Wingdings" pitchFamily="2" charset="2"/>
              <a:buChar char="Ø"/>
            </a:pPr>
            <a:r>
              <a:rPr lang="tr-TR" sz="2000" dirty="0" smtClean="0">
                <a:latin typeface="Arial" charset="0"/>
              </a:rPr>
              <a:t>Diğer yasal yükümlülükler yerine getirildi, ancak Kanun’un 10 uncu maddesi kapsamında taahh</a:t>
            </a:r>
            <a:r>
              <a:rPr lang="tr-TR" sz="2000" dirty="0" smtClean="0"/>
              <a:t>ü</a:t>
            </a:r>
            <a:r>
              <a:rPr lang="tr-TR" sz="2000" dirty="0" smtClean="0">
                <a:latin typeface="Arial" charset="0"/>
              </a:rPr>
              <a:t>t edilen durumu tevsik amacıyla sunulan </a:t>
            </a:r>
            <a:r>
              <a:rPr lang="tr-TR" sz="2000" b="1" u="sng" dirty="0" smtClean="0">
                <a:latin typeface="Arial" charset="0"/>
              </a:rPr>
              <a:t>belgeler taahhüt edilen duruma aykırı hususlar içeriyor;</a:t>
            </a:r>
          </a:p>
          <a:p>
            <a:pPr algn="just" eaLnBrk="1" hangingPunct="1">
              <a:buFont typeface="Wingdings" pitchFamily="2" charset="2"/>
              <a:buChar char="Ø"/>
            </a:pPr>
            <a:r>
              <a:rPr lang="tr-TR" sz="2000" b="1" u="sng" dirty="0" smtClean="0">
                <a:latin typeface="Arial" charset="0"/>
              </a:rPr>
              <a:t>Bu durumda;</a:t>
            </a:r>
          </a:p>
          <a:p>
            <a:pPr algn="just" eaLnBrk="1" hangingPunct="1"/>
            <a:r>
              <a:rPr lang="tr-TR" sz="2000" dirty="0" smtClean="0">
                <a:latin typeface="Arial" charset="0"/>
              </a:rPr>
              <a:t>1-Geçici teminatı gelir kaydedilir,</a:t>
            </a:r>
          </a:p>
          <a:p>
            <a:pPr algn="just" eaLnBrk="1" hangingPunct="1"/>
            <a:r>
              <a:rPr lang="tr-TR" sz="2000" dirty="0" smtClean="0">
                <a:latin typeface="Arial" charset="0"/>
              </a:rPr>
              <a:t>2- Ancak hakkında, ihalelere katılmaktan yasaklama kararı verilmez.</a:t>
            </a:r>
          </a:p>
          <a:p>
            <a:pPr algn="just" eaLnBrk="1" hangingPunct="1">
              <a:buFont typeface="Wingdings" panose="05000000000000000000" pitchFamily="2" charset="2"/>
              <a:buChar char="Ø"/>
            </a:pPr>
            <a:r>
              <a:rPr lang="tr-TR" sz="2000" dirty="0" smtClean="0">
                <a:solidFill>
                  <a:srgbClr val="FF0000"/>
                </a:solidFill>
                <a:latin typeface="Arial" charset="0"/>
              </a:rPr>
              <a:t>Haklarında kamu davası açılanlar </a:t>
            </a:r>
            <a:r>
              <a:rPr lang="tr-TR" sz="2000" dirty="0" smtClean="0">
                <a:latin typeface="Arial" charset="0"/>
              </a:rPr>
              <a:t>ihaleye katılırsa sadece değerlendirme dışı bırakılmalıdır. Geçici teminatları gelir kaydedilmeyecek ve haklarında  yasaklama kararı uygulanmayacaktır.</a:t>
            </a:r>
          </a:p>
          <a:p>
            <a:pPr lvl="1" algn="just" eaLnBrk="1" hangingPunct="1">
              <a:buFont typeface="Wingdings" panose="05000000000000000000" pitchFamily="2" charset="2"/>
              <a:buChar char="Ø"/>
            </a:pPr>
            <a:endParaRPr lang="tr-TR" sz="1700" dirty="0" smtClean="0">
              <a:latin typeface="Arial" charset="0"/>
            </a:endParaRPr>
          </a:p>
          <a:p>
            <a:pPr marL="82550" indent="0" algn="just" eaLnBrk="1" hangingPunct="1">
              <a:buNone/>
            </a:pPr>
            <a:endParaRPr lang="tr-TR" sz="2400" dirty="0" smtClean="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600" dirty="0" smtClean="0">
                <a:solidFill>
                  <a:srgbClr val="0070C0"/>
                </a:solidFill>
                <a:latin typeface="Arial Black" pitchFamily="34" charset="0"/>
              </a:rPr>
              <a:t>EAEA Teklif Sahibinin Sözleşmeye Davet Edilmesi</a:t>
            </a:r>
            <a:r>
              <a:rPr lang="tr-TR" sz="2800" dirty="0" smtClean="0">
                <a:solidFill>
                  <a:srgbClr val="0070C0"/>
                </a:solidFill>
                <a:latin typeface="Arial Black" pitchFamily="34" charset="0"/>
              </a:rPr>
              <a:t/>
            </a:r>
            <a:br>
              <a:rPr lang="tr-TR" sz="2800" dirty="0" smtClean="0">
                <a:solidFill>
                  <a:srgbClr val="0070C0"/>
                </a:solidFill>
                <a:latin typeface="Arial Black" pitchFamily="34" charset="0"/>
              </a:rPr>
            </a:br>
            <a:r>
              <a:rPr lang="tr-TR" sz="2800" b="1" dirty="0" smtClean="0">
                <a:solidFill>
                  <a:srgbClr val="0070C0"/>
                </a:solidFill>
                <a:latin typeface="Arial Black" pitchFamily="34" charset="0"/>
              </a:rPr>
              <a:t> </a:t>
            </a:r>
            <a:r>
              <a:rPr lang="tr-TR" sz="1800" b="1" dirty="0" smtClean="0">
                <a:solidFill>
                  <a:srgbClr val="0070C0"/>
                </a:solidFill>
                <a:latin typeface="Arial Black" pitchFamily="34" charset="0"/>
              </a:rPr>
              <a:t>Yapım  69.md; Hizmet 68.md; Mal 67.md</a:t>
            </a:r>
            <a:r>
              <a:rPr lang="tr-TR" sz="1800" dirty="0" smtClean="0">
                <a:solidFill>
                  <a:srgbClr val="0070C0"/>
                </a:solidFill>
                <a:latin typeface="Arial Black" pitchFamily="34" charset="0"/>
              </a:rPr>
              <a:t> </a:t>
            </a:r>
            <a:endParaRPr lang="tr-TR" sz="1800" dirty="0"/>
          </a:p>
        </p:txBody>
      </p:sp>
      <p:sp>
        <p:nvSpPr>
          <p:cNvPr id="3" name="2 İçerik Yer Tutucusu"/>
          <p:cNvSpPr>
            <a:spLocks noGrp="1"/>
          </p:cNvSpPr>
          <p:nvPr>
            <p:ph idx="1"/>
          </p:nvPr>
        </p:nvSpPr>
        <p:spPr>
          <a:xfrm>
            <a:off x="1214438" y="1447800"/>
            <a:ext cx="7606034" cy="5149552"/>
          </a:xfrm>
        </p:spPr>
        <p:txBody>
          <a:bodyPr/>
          <a:lstStyle/>
          <a:p>
            <a:pPr marL="365760" indent="-283464" algn="just" eaLnBrk="1" fontAlgn="auto" hangingPunct="1">
              <a:spcAft>
                <a:spcPts val="0"/>
              </a:spcAft>
              <a:buFont typeface="Wingdings" pitchFamily="2" charset="2"/>
              <a:buChar char="Ø"/>
              <a:defRPr/>
            </a:pPr>
            <a:r>
              <a:rPr lang="tr-TR" sz="2400" dirty="0"/>
              <a:t>Mücbir sebep halleri dışında, ihale üzerinde kalan istekli, yasal yükümlülüklerini yerine getirerek sözleşme imzalamak zorundadır. Bu zorunluluğa uyulmaması halinde, ihale üzerinde kalan isteklinin geçici teminatı gelir kaydedilerek </a:t>
            </a:r>
            <a:r>
              <a:rPr lang="tr-TR" sz="2400" b="1" dirty="0"/>
              <a:t>Kanunun 58 inci maddesi hükümleri uygulanır. </a:t>
            </a:r>
            <a:r>
              <a:rPr lang="tr-TR" sz="2400" dirty="0"/>
              <a:t>Ancak, </a:t>
            </a:r>
            <a:r>
              <a:rPr lang="tr-TR" sz="2400" dirty="0" smtClean="0"/>
              <a:t>Kanunun </a:t>
            </a:r>
            <a:r>
              <a:rPr lang="tr-TR" sz="2400" dirty="0"/>
              <a:t>10 uncu maddesi kapsamında taahhüt altına alınan durumu tevsik etmek üzere idareye sunulan </a:t>
            </a:r>
            <a:r>
              <a:rPr lang="tr-TR" sz="2400" dirty="0" smtClean="0"/>
              <a:t>bilgi </a:t>
            </a:r>
            <a:r>
              <a:rPr lang="tr-TR" sz="2400" dirty="0"/>
              <a:t>ve/veya belgelerin taahhüt edilen duruma aykırı hususlar içermesi halinde, ihale üzerinde kalan isteklinin geçici teminatı gelir kaydedilmekle birlikte, hakkında </a:t>
            </a:r>
            <a:r>
              <a:rPr lang="tr-TR" sz="2400" b="1" dirty="0"/>
              <a:t>Kanunun 58 inci maddesi hükümleri uygulanmaz. </a:t>
            </a:r>
          </a:p>
          <a:p>
            <a:pPr marL="365760" indent="-283464" algn="just" eaLnBrk="1" fontAlgn="auto" hangingPunct="1">
              <a:spcAft>
                <a:spcPts val="0"/>
              </a:spcAft>
              <a:buFont typeface="Wingdings" pitchFamily="2" charset="2"/>
              <a:buChar char="Ø"/>
              <a:defRPr/>
            </a:pPr>
            <a:endParaRPr lang="tr-TR" sz="2400" dirty="0" smtClean="0"/>
          </a:p>
          <a:p>
            <a:pPr marL="365760" indent="-283464" algn="just" eaLnBrk="1" fontAlgn="auto" hangingPunct="1">
              <a:spcAft>
                <a:spcPts val="0"/>
              </a:spcAft>
              <a:buFont typeface="Wingdings" pitchFamily="2" charset="2"/>
              <a:buChar char="Ø"/>
              <a:defRPr/>
            </a:pPr>
            <a:endParaRPr lang="tr-TR" sz="2400" dirty="0"/>
          </a:p>
          <a:p>
            <a:pPr marL="365760" indent="-283464" algn="just" eaLnBrk="1" fontAlgn="auto" hangingPunct="1">
              <a:spcAft>
                <a:spcPts val="0"/>
              </a:spcAft>
              <a:buFont typeface="Wingdings" pitchFamily="2" charset="2"/>
              <a:buChar char="Ø"/>
              <a:defRPr/>
            </a:pPr>
            <a:endParaRPr lang="tr-TR" sz="2400" dirty="0" smtClean="0"/>
          </a:p>
          <a:p>
            <a:pPr marL="365760" indent="-283464" algn="just" eaLnBrk="1" fontAlgn="auto" hangingPunct="1">
              <a:spcAft>
                <a:spcPts val="0"/>
              </a:spcAft>
              <a:buFont typeface="Wingdings" pitchFamily="2" charset="2"/>
              <a:buChar char="Ø"/>
              <a:defRPr/>
            </a:pPr>
            <a:endParaRPr lang="tr-TR" sz="2400" dirty="0" smtClean="0"/>
          </a:p>
          <a:p>
            <a:pPr>
              <a:buFont typeface="Wingdings" pitchFamily="2" charset="2"/>
              <a:buChar char="Ø"/>
              <a:defRPr/>
            </a:pPr>
            <a:endParaRPr lang="tr-TR" dirty="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2000" dirty="0">
                <a:solidFill>
                  <a:srgbClr val="0070C0"/>
                </a:solidFill>
                <a:latin typeface="Arial Black" pitchFamily="34" charset="0"/>
              </a:rPr>
              <a:t>EAEA İkinci Teklif Sahibinin Sözleşmeye Davet Edilmesi</a:t>
            </a:r>
            <a:br>
              <a:rPr lang="tr-TR" sz="2000" dirty="0">
                <a:solidFill>
                  <a:srgbClr val="0070C0"/>
                </a:solidFill>
                <a:latin typeface="Arial Black" pitchFamily="34" charset="0"/>
              </a:rPr>
            </a:br>
            <a:r>
              <a:rPr lang="tr-TR" sz="2000" b="1" dirty="0">
                <a:solidFill>
                  <a:srgbClr val="0070C0"/>
                </a:solidFill>
                <a:latin typeface="Arial Black" pitchFamily="34" charset="0"/>
              </a:rPr>
              <a:t> Yapım  69.md; Hizmet 68.md; Mal 67.md</a:t>
            </a:r>
            <a:r>
              <a:rPr lang="tr-TR" sz="2000" dirty="0">
                <a:solidFill>
                  <a:srgbClr val="0070C0"/>
                </a:solidFill>
                <a:latin typeface="Arial Black" pitchFamily="34" charset="0"/>
              </a:rPr>
              <a:t> </a:t>
            </a:r>
            <a:endParaRPr lang="tr-TR" sz="2000" dirty="0"/>
          </a:p>
        </p:txBody>
      </p:sp>
      <p:sp>
        <p:nvSpPr>
          <p:cNvPr id="3" name="İçerik Yer Tutucusu 2"/>
          <p:cNvSpPr>
            <a:spLocks noGrp="1"/>
          </p:cNvSpPr>
          <p:nvPr>
            <p:ph idx="1"/>
          </p:nvPr>
        </p:nvSpPr>
        <p:spPr>
          <a:xfrm>
            <a:off x="1435100" y="1447800"/>
            <a:ext cx="7499350" cy="5149552"/>
          </a:xfrm>
        </p:spPr>
        <p:txBody>
          <a:bodyPr/>
          <a:lstStyle/>
          <a:p>
            <a:pPr marL="365760" indent="-283464" algn="just" eaLnBrk="1" fontAlgn="auto" hangingPunct="1">
              <a:spcAft>
                <a:spcPts val="0"/>
              </a:spcAft>
              <a:buFont typeface="Wingdings" pitchFamily="2" charset="2"/>
              <a:buChar char="Ø"/>
              <a:defRPr/>
            </a:pPr>
            <a:r>
              <a:rPr lang="tr-TR" sz="1800" dirty="0"/>
              <a:t>İhale üzerinde kalan istekli ihale tarihinde Kanunun 10 uncu maddesinin 4 üncü fıkrasının (a), (b), (c), (d), (e) ve (g) bentlerinde sayılan durumlarda olmadığına dair belgeleri veya kesin teminatı vermez ya da sözleşme imzalamaz ise;</a:t>
            </a:r>
          </a:p>
          <a:p>
            <a:pPr marL="365760" indent="-283464" algn="just" eaLnBrk="1" fontAlgn="auto" hangingPunct="1">
              <a:spcAft>
                <a:spcPts val="0"/>
              </a:spcAft>
              <a:buFont typeface="Wingdings" pitchFamily="2" charset="2"/>
              <a:buChar char="Ø"/>
              <a:defRPr/>
            </a:pPr>
            <a:endParaRPr lang="tr-TR" sz="1800" dirty="0"/>
          </a:p>
          <a:p>
            <a:pPr marL="365760" indent="-283464" algn="just" eaLnBrk="1" fontAlgn="auto" hangingPunct="1">
              <a:spcAft>
                <a:spcPts val="0"/>
              </a:spcAft>
              <a:buFont typeface="Wingdings" pitchFamily="2" charset="2"/>
              <a:buChar char="Ø"/>
              <a:defRPr/>
            </a:pPr>
            <a:r>
              <a:rPr lang="tr-TR" sz="1800" dirty="0"/>
              <a:t> EAEA </a:t>
            </a:r>
            <a:r>
              <a:rPr lang="tr-TR" sz="1800" b="1" u="sng" dirty="0"/>
              <a:t>ikinci teklif fiyatının, </a:t>
            </a:r>
            <a:r>
              <a:rPr lang="tr-TR" sz="1800" dirty="0"/>
              <a:t>ihale yetkilisince </a:t>
            </a:r>
            <a:r>
              <a:rPr lang="tr-TR" sz="1800" u="sng" dirty="0"/>
              <a:t>uygun görülmesi kaydıyla </a:t>
            </a:r>
            <a:r>
              <a:rPr lang="tr-TR" sz="1800" dirty="0"/>
              <a:t>bu teklif sahibi istekliyle sözleşme imzalanabilir. </a:t>
            </a:r>
          </a:p>
          <a:p>
            <a:pPr marL="365760" indent="-283464" algn="just" eaLnBrk="1" fontAlgn="auto" hangingPunct="1">
              <a:spcAft>
                <a:spcPts val="0"/>
              </a:spcAft>
              <a:buFont typeface="Wingdings" pitchFamily="2" charset="2"/>
              <a:buChar char="Ø"/>
              <a:defRPr/>
            </a:pPr>
            <a:endParaRPr lang="tr-TR" sz="1800" dirty="0"/>
          </a:p>
          <a:p>
            <a:pPr algn="just"/>
            <a:r>
              <a:rPr lang="tr-TR" sz="1800" dirty="0"/>
              <a:t>Mücbir sebep halleri dışında, ekonomik açıdan en avantajlı ikinci teklif sahibi istekli de, yasal yükümlülüklerini yerine getirerek sözleşme imzalamak zorundadır. Bu zorunluluğa uyulmaması halinde, bu isteklinin de geçici teminatı gelir kaydedilerek </a:t>
            </a:r>
            <a:r>
              <a:rPr lang="tr-TR" sz="1800" b="1" dirty="0"/>
              <a:t>Kanunun 58 inci maddesi hükümleri uygulanır</a:t>
            </a:r>
            <a:r>
              <a:rPr lang="tr-TR" sz="1800" dirty="0"/>
              <a:t>. Ancak, </a:t>
            </a:r>
            <a:r>
              <a:rPr lang="tr-TR" sz="1800" dirty="0" smtClean="0"/>
              <a:t>Kanunun </a:t>
            </a:r>
            <a:r>
              <a:rPr lang="tr-TR" sz="1800" dirty="0"/>
              <a:t>10 uncu maddesi kapsamında taahhüt altına alınan durumu tevsik etmek üzere idareye sunulan </a:t>
            </a:r>
            <a:r>
              <a:rPr lang="tr-TR" sz="1800" dirty="0" smtClean="0"/>
              <a:t>bilgi </a:t>
            </a:r>
            <a:r>
              <a:rPr lang="tr-TR" sz="1800" dirty="0"/>
              <a:t>ve/veya belgelerin taahhüt edilen duruma aykırı hususlar içermesi halinde, bu isteklinin geçici teminatı gelir kaydedilmekle birlikte, hakkında </a:t>
            </a:r>
            <a:r>
              <a:rPr lang="tr-TR" sz="1800" b="1" dirty="0"/>
              <a:t>Kanunun 58 inci maddesi hükümleri uygulanmaz.</a:t>
            </a:r>
          </a:p>
          <a:p>
            <a:endParaRPr lang="tr-TR" sz="1600" dirty="0"/>
          </a:p>
        </p:txBody>
      </p:sp>
    </p:spTree>
    <p:extLst>
      <p:ext uri="{BB962C8B-B14F-4D97-AF65-F5344CB8AC3E}">
        <p14:creationId xmlns:p14="http://schemas.microsoft.com/office/powerpoint/2010/main" val="227186540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defRPr/>
            </a:pPr>
            <a:r>
              <a:rPr lang="tr-TR" sz="2800" dirty="0" smtClean="0">
                <a:solidFill>
                  <a:srgbClr val="0070C0"/>
                </a:solidFill>
                <a:latin typeface="Arial Black" pitchFamily="34" charset="0"/>
              </a:rPr>
              <a:t>Sözleşme Yapılmasında İdarenin Sorumluluğu</a:t>
            </a:r>
            <a:br>
              <a:rPr lang="tr-TR" sz="2800" dirty="0" smtClean="0">
                <a:solidFill>
                  <a:srgbClr val="0070C0"/>
                </a:solidFill>
                <a:latin typeface="Arial Black" pitchFamily="34" charset="0"/>
              </a:rPr>
            </a:br>
            <a:r>
              <a:rPr lang="tr-TR" sz="2800" b="1" dirty="0" smtClean="0">
                <a:solidFill>
                  <a:srgbClr val="0070C0"/>
                </a:solidFill>
                <a:latin typeface="Arial Black" pitchFamily="34" charset="0"/>
              </a:rPr>
              <a:t> </a:t>
            </a:r>
            <a:r>
              <a:rPr lang="tr-TR" sz="2200" b="1" dirty="0" smtClean="0">
                <a:solidFill>
                  <a:srgbClr val="0070C0"/>
                </a:solidFill>
                <a:latin typeface="Arial Black" pitchFamily="34" charset="0"/>
              </a:rPr>
              <a:t>Kanun 45.md.</a:t>
            </a:r>
            <a:endParaRPr lang="tr-TR" sz="2200" dirty="0"/>
          </a:p>
        </p:txBody>
      </p:sp>
      <p:sp>
        <p:nvSpPr>
          <p:cNvPr id="129027" name="2 İçerik Yer Tutucusu"/>
          <p:cNvSpPr>
            <a:spLocks noGrp="1"/>
          </p:cNvSpPr>
          <p:nvPr>
            <p:ph idx="1"/>
          </p:nvPr>
        </p:nvSpPr>
        <p:spPr>
          <a:xfrm>
            <a:off x="1285875" y="1447800"/>
            <a:ext cx="7648575" cy="4800600"/>
          </a:xfrm>
        </p:spPr>
        <p:txBody>
          <a:bodyPr/>
          <a:lstStyle/>
          <a:p>
            <a:pPr algn="just" eaLnBrk="1" hangingPunct="1">
              <a:lnSpc>
                <a:spcPct val="80000"/>
              </a:lnSpc>
              <a:buFont typeface="Wingdings" pitchFamily="2" charset="2"/>
              <a:buChar char="Ø"/>
            </a:pPr>
            <a:r>
              <a:rPr lang="tr-TR" sz="2800" dirty="0" smtClean="0"/>
              <a:t>İdare sözleşme yapılmasında yükümlülüğünü yerine getirmez ise istekli, Kanun’un sözleşmeye davet maddesinde (42. md) yer alan sürenin bitmesini izleyen günden itibaren; </a:t>
            </a:r>
          </a:p>
          <a:p>
            <a:pPr algn="just" eaLnBrk="1" hangingPunct="1">
              <a:lnSpc>
                <a:spcPct val="80000"/>
              </a:lnSpc>
              <a:buFont typeface="Wingdings 2" pitchFamily="18" charset="2"/>
              <a:buNone/>
            </a:pPr>
            <a:r>
              <a:rPr lang="tr-TR" sz="2800" dirty="0" smtClean="0"/>
              <a:t>   en geç </a:t>
            </a:r>
            <a:r>
              <a:rPr lang="tr-TR" sz="2800" b="1" dirty="0" smtClean="0"/>
              <a:t>beş (5) gün </a:t>
            </a:r>
            <a:r>
              <a:rPr lang="tr-TR" sz="2800" dirty="0" smtClean="0"/>
              <a:t>içinde, </a:t>
            </a:r>
            <a:r>
              <a:rPr lang="tr-TR" sz="2800" b="1" dirty="0" smtClean="0"/>
              <a:t>on (10) gün </a:t>
            </a:r>
            <a:r>
              <a:rPr lang="tr-TR" sz="2800" dirty="0" smtClean="0"/>
              <a:t>süreli bir noter ihbarnamesi ile durumu idareye bildirmek şartıyla, </a:t>
            </a:r>
            <a:r>
              <a:rPr lang="tr-TR" sz="2800" b="1" dirty="0" smtClean="0"/>
              <a:t>taahhüdünden vazgeçebilir. </a:t>
            </a:r>
          </a:p>
          <a:p>
            <a:pPr algn="just" eaLnBrk="1" hangingPunct="1">
              <a:lnSpc>
                <a:spcPct val="80000"/>
              </a:lnSpc>
              <a:buFont typeface="Wingdings" pitchFamily="2" charset="2"/>
              <a:buChar char="Ø"/>
            </a:pPr>
            <a:endParaRPr lang="tr-TR" sz="2800" dirty="0" smtClean="0"/>
          </a:p>
          <a:p>
            <a:pPr algn="just" eaLnBrk="1" hangingPunct="1">
              <a:lnSpc>
                <a:spcPct val="80000"/>
              </a:lnSpc>
              <a:buFont typeface="Wingdings" pitchFamily="2" charset="2"/>
              <a:buChar char="Ø"/>
            </a:pPr>
            <a:r>
              <a:rPr lang="tr-TR" sz="2800" dirty="0" smtClean="0"/>
              <a:t>Bu  takdirde  geçici  teminat  </a:t>
            </a:r>
            <a:r>
              <a:rPr lang="tr-TR" sz="2800" b="1" u="sng" dirty="0" smtClean="0"/>
              <a:t>geri verilir </a:t>
            </a:r>
            <a:r>
              <a:rPr lang="tr-TR" sz="2800" dirty="0" smtClean="0"/>
              <a:t>ve istekli teminat vermek  için  yaptığı  belgelendirilmiş  giderleri  istemeye </a:t>
            </a:r>
            <a:r>
              <a:rPr lang="tr-TR" sz="2800" b="1" u="sng" dirty="0" smtClean="0"/>
              <a:t>hak kazanır.</a:t>
            </a: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187624" y="620688"/>
            <a:ext cx="7560840" cy="432048"/>
          </a:xfrm>
        </p:spPr>
        <p:txBody>
          <a:bodyPr>
            <a:normAutofit fontScale="90000"/>
          </a:bodyPr>
          <a:lstStyle/>
          <a:p>
            <a:pPr algn="ctr">
              <a:defRPr/>
            </a:pPr>
            <a:r>
              <a:rPr lang="tr-TR" sz="3200" b="1" dirty="0" smtClean="0">
                <a:solidFill>
                  <a:srgbClr val="FF0000"/>
                </a:solidFill>
              </a:rPr>
              <a:t>İş Artışı</a:t>
            </a:r>
            <a:endParaRPr lang="tr-TR" sz="3200" dirty="0" smtClean="0"/>
          </a:p>
        </p:txBody>
      </p:sp>
      <p:sp>
        <p:nvSpPr>
          <p:cNvPr id="4099" name="Rectangle 3"/>
          <p:cNvSpPr>
            <a:spLocks noGrp="1" noChangeArrowheads="1"/>
          </p:cNvSpPr>
          <p:nvPr>
            <p:ph idx="1"/>
          </p:nvPr>
        </p:nvSpPr>
        <p:spPr>
          <a:xfrm>
            <a:off x="971600" y="1196752"/>
            <a:ext cx="8151544" cy="5472608"/>
          </a:xfrm>
        </p:spPr>
        <p:txBody>
          <a:bodyPr>
            <a:normAutofit lnSpcReduction="10000"/>
          </a:bodyPr>
          <a:lstStyle/>
          <a:p>
            <a:pPr algn="just"/>
            <a:r>
              <a:rPr lang="tr-TR" sz="2000" dirty="0">
                <a:latin typeface="Trebuchet MS" panose="020B0603020202020204" pitchFamily="34" charset="0"/>
              </a:rPr>
              <a:t>İdare ve yüklenici tarafından sözleşmenin imzalanması aşamasında objektif olarak öngörülemeyen durumlar nedeniyle bir </a:t>
            </a:r>
            <a:r>
              <a:rPr lang="tr-TR" sz="2000" b="1" dirty="0">
                <a:latin typeface="Trebuchet MS" panose="020B0603020202020204" pitchFamily="34" charset="0"/>
              </a:rPr>
              <a:t>iş artışı</a:t>
            </a:r>
            <a:r>
              <a:rPr lang="tr-TR" sz="2000" dirty="0">
                <a:latin typeface="Trebuchet MS" panose="020B0603020202020204" pitchFamily="34" charset="0"/>
              </a:rPr>
              <a:t>nın zorunlu olması halinde, artışa konu olan işin; </a:t>
            </a:r>
          </a:p>
          <a:p>
            <a:pPr algn="just"/>
            <a:endParaRPr lang="tr-TR" sz="2000" dirty="0">
              <a:latin typeface="Trebuchet MS" panose="020B0603020202020204" pitchFamily="34" charset="0"/>
            </a:endParaRPr>
          </a:p>
          <a:p>
            <a:pPr algn="just"/>
            <a:r>
              <a:rPr lang="tr-TR" sz="2000" dirty="0">
                <a:latin typeface="Trebuchet MS" panose="020B0603020202020204" pitchFamily="34" charset="0"/>
              </a:rPr>
              <a:t> Sözleşmeye konu alım içinde kalması ve</a:t>
            </a:r>
          </a:p>
          <a:p>
            <a:pPr algn="just"/>
            <a:r>
              <a:rPr lang="tr-TR" sz="2000" dirty="0">
                <a:latin typeface="Trebuchet MS" panose="020B0603020202020204" pitchFamily="34" charset="0"/>
              </a:rPr>
              <a:t> İdareyi külfete sokmaksızın asıl işten ayrılmasının teknik veya ekonomik olarak mümkün olmaması,</a:t>
            </a:r>
          </a:p>
          <a:p>
            <a:pPr marL="0" indent="0" algn="just">
              <a:buNone/>
            </a:pPr>
            <a:r>
              <a:rPr lang="tr-TR" sz="2000" dirty="0" smtClean="0">
                <a:latin typeface="Trebuchet MS" panose="020B0603020202020204" pitchFamily="34" charset="0"/>
              </a:rPr>
              <a:t>Şartlarıyla;</a:t>
            </a:r>
          </a:p>
          <a:p>
            <a:pPr algn="just">
              <a:buFontTx/>
              <a:buChar char="-"/>
            </a:pPr>
            <a:r>
              <a:rPr lang="tr-TR" sz="2000" dirty="0" smtClean="0">
                <a:latin typeface="Trebuchet MS" panose="020B0603020202020204" pitchFamily="34" charset="0"/>
              </a:rPr>
              <a:t>anahtar </a:t>
            </a:r>
            <a:r>
              <a:rPr lang="tr-TR" sz="2000" dirty="0">
                <a:latin typeface="Trebuchet MS" panose="020B0603020202020204" pitchFamily="34" charset="0"/>
              </a:rPr>
              <a:t>teslimi götürü bedel ihale edilen yapım işlerinde sözleşme bedelinin </a:t>
            </a:r>
            <a:r>
              <a:rPr lang="tr-TR" sz="2000" dirty="0">
                <a:solidFill>
                  <a:srgbClr val="FF0000"/>
                </a:solidFill>
                <a:latin typeface="Trebuchet MS" panose="020B0603020202020204" pitchFamily="34" charset="0"/>
              </a:rPr>
              <a:t>% 10'una</a:t>
            </a:r>
            <a:r>
              <a:rPr lang="tr-TR" sz="2000" dirty="0">
                <a:latin typeface="Trebuchet MS" panose="020B0603020202020204" pitchFamily="34" charset="0"/>
              </a:rPr>
              <a:t>, </a:t>
            </a:r>
            <a:endParaRPr lang="tr-TR" sz="2000" dirty="0" smtClean="0">
              <a:latin typeface="Trebuchet MS" panose="020B0603020202020204" pitchFamily="34" charset="0"/>
            </a:endParaRPr>
          </a:p>
          <a:p>
            <a:pPr algn="just">
              <a:buFontTx/>
              <a:buChar char="-"/>
            </a:pPr>
            <a:r>
              <a:rPr lang="tr-TR" sz="2000" dirty="0" smtClean="0">
                <a:latin typeface="Trebuchet MS" panose="020B0603020202020204" pitchFamily="34" charset="0"/>
              </a:rPr>
              <a:t>birim </a:t>
            </a:r>
            <a:r>
              <a:rPr lang="tr-TR" sz="2000" dirty="0">
                <a:latin typeface="Trebuchet MS" panose="020B0603020202020204" pitchFamily="34" charset="0"/>
              </a:rPr>
              <a:t>fiyat teklif almak suretiyle ihale edilen mal ve hizmet alımlarıyla yapım işleri sözleşmelerinde ise </a:t>
            </a:r>
            <a:r>
              <a:rPr lang="tr-TR" sz="2000" dirty="0">
                <a:solidFill>
                  <a:srgbClr val="FF0000"/>
                </a:solidFill>
                <a:latin typeface="Trebuchet MS" panose="020B0603020202020204" pitchFamily="34" charset="0"/>
              </a:rPr>
              <a:t>% 20'sine </a:t>
            </a:r>
            <a:r>
              <a:rPr lang="tr-TR" sz="2000" dirty="0">
                <a:latin typeface="Trebuchet MS" panose="020B0603020202020204" pitchFamily="34" charset="0"/>
              </a:rPr>
              <a:t>kadar oran dahilinde, </a:t>
            </a:r>
            <a:r>
              <a:rPr lang="tr-TR" sz="2000" u="sng" dirty="0">
                <a:latin typeface="Trebuchet MS" panose="020B0603020202020204" pitchFamily="34" charset="0"/>
              </a:rPr>
              <a:t>süre hariç </a:t>
            </a:r>
            <a:r>
              <a:rPr lang="tr-TR" sz="2000" dirty="0">
                <a:latin typeface="Trebuchet MS" panose="020B0603020202020204" pitchFamily="34" charset="0"/>
              </a:rPr>
              <a:t>sözleşme ve ihale dokümanındaki hükümler çerçevesinde aynı yükleniciye yaptırılabilir</a:t>
            </a:r>
            <a:r>
              <a:rPr lang="tr-TR" sz="2000" dirty="0" smtClean="0">
                <a:latin typeface="Trebuchet MS" panose="020B0603020202020204" pitchFamily="34" charset="0"/>
              </a:rPr>
              <a:t>.</a:t>
            </a:r>
          </a:p>
          <a:p>
            <a:pPr marL="0" indent="0" algn="just">
              <a:buNone/>
            </a:pPr>
            <a:r>
              <a:rPr lang="tr-TR" sz="2000" dirty="0" smtClean="0">
                <a:latin typeface="Trebuchet MS" panose="020B0603020202020204" pitchFamily="34" charset="0"/>
              </a:rPr>
              <a:t>İşin bu şartlar altında tamamlanmasının mümkün olmadığı anlaşıldığında, artış yapılmaksızın genel hükümlere göre iş tasfiye edilir.</a:t>
            </a:r>
          </a:p>
        </p:txBody>
      </p:sp>
    </p:spTree>
    <p:extLst>
      <p:ext uri="{BB962C8B-B14F-4D97-AF65-F5344CB8AC3E}">
        <p14:creationId xmlns:p14="http://schemas.microsoft.com/office/powerpoint/2010/main" val="1265469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259632" y="692696"/>
            <a:ext cx="7560840" cy="432048"/>
          </a:xfrm>
        </p:spPr>
        <p:txBody>
          <a:bodyPr>
            <a:normAutofit fontScale="90000"/>
          </a:bodyPr>
          <a:lstStyle/>
          <a:p>
            <a:pPr algn="ctr">
              <a:defRPr/>
            </a:pPr>
            <a:r>
              <a:rPr lang="tr-TR" sz="3200" b="1" dirty="0" smtClean="0">
                <a:solidFill>
                  <a:srgbClr val="FF0000"/>
                </a:solidFill>
              </a:rPr>
              <a:t>İş Artışı</a:t>
            </a:r>
            <a:endParaRPr lang="tr-TR" sz="3200" dirty="0" smtClean="0"/>
          </a:p>
        </p:txBody>
      </p:sp>
      <p:sp>
        <p:nvSpPr>
          <p:cNvPr id="4099" name="Rectangle 3"/>
          <p:cNvSpPr>
            <a:spLocks noGrp="1" noChangeArrowheads="1"/>
          </p:cNvSpPr>
          <p:nvPr>
            <p:ph idx="1"/>
          </p:nvPr>
        </p:nvSpPr>
        <p:spPr>
          <a:xfrm>
            <a:off x="971600" y="1268761"/>
            <a:ext cx="7791400" cy="5184576"/>
          </a:xfrm>
        </p:spPr>
        <p:txBody>
          <a:bodyPr>
            <a:normAutofit/>
          </a:bodyPr>
          <a:lstStyle/>
          <a:p>
            <a:pPr algn="just"/>
            <a:r>
              <a:rPr lang="tr-TR" sz="2000" dirty="0">
                <a:sym typeface="Wingdings" pitchFamily="2" charset="2"/>
              </a:rPr>
              <a:t>Birim fiyat sözleşme ile yürütülen yapım işlerinde, </a:t>
            </a:r>
            <a:r>
              <a:rPr lang="tr-TR" sz="2000" b="1" dirty="0" smtClean="0">
                <a:sym typeface="Wingdings" pitchFamily="2" charset="2"/>
              </a:rPr>
              <a:t>Cumhurbaşkanı</a:t>
            </a:r>
            <a:r>
              <a:rPr lang="tr-TR" sz="2000" dirty="0" smtClean="0">
                <a:sym typeface="Wingdings" pitchFamily="2" charset="2"/>
              </a:rPr>
              <a:t> </a:t>
            </a:r>
            <a:r>
              <a:rPr lang="tr-TR" sz="2000" dirty="0">
                <a:sym typeface="Wingdings" pitchFamily="2" charset="2"/>
              </a:rPr>
              <a:t>bu oranı sözleşme bazında </a:t>
            </a:r>
            <a:r>
              <a:rPr lang="tr-TR" sz="2000" dirty="0">
                <a:solidFill>
                  <a:srgbClr val="FF0000"/>
                </a:solidFill>
                <a:sym typeface="Wingdings" pitchFamily="2" charset="2"/>
              </a:rPr>
              <a:t>% 40 'a</a:t>
            </a:r>
            <a:r>
              <a:rPr lang="tr-TR" sz="2000" dirty="0">
                <a:sym typeface="Wingdings" pitchFamily="2" charset="2"/>
              </a:rPr>
              <a:t> kadar artırmaya yetkilidir</a:t>
            </a:r>
            <a:r>
              <a:rPr lang="tr-TR" sz="2000" dirty="0" smtClean="0">
                <a:sym typeface="Wingdings" pitchFamily="2" charset="2"/>
              </a:rPr>
              <a:t>.</a:t>
            </a:r>
          </a:p>
          <a:p>
            <a:pPr algn="just"/>
            <a:r>
              <a:rPr lang="tr-TR" sz="2000" dirty="0" smtClean="0">
                <a:latin typeface="Trebuchet MS" panose="020B0603020202020204" pitchFamily="34" charset="0"/>
                <a:sym typeface="Wingdings" pitchFamily="2" charset="2"/>
              </a:rPr>
              <a:t>Mal ve Hizmet Alımlarında; a</a:t>
            </a:r>
            <a:r>
              <a:rPr lang="tr-TR" sz="2000" dirty="0" smtClean="0">
                <a:latin typeface="Trebuchet MS" panose="020B0603020202020204" pitchFamily="34" charset="0"/>
              </a:rPr>
              <a:t>lıma konu bazı mal kalemi/kalemlerinde;</a:t>
            </a:r>
          </a:p>
          <a:p>
            <a:pPr lvl="1" algn="just"/>
            <a:r>
              <a:rPr lang="tr-TR" sz="1800" dirty="0" smtClean="0">
                <a:latin typeface="Trebuchet MS" panose="020B0603020202020204" pitchFamily="34" charset="0"/>
              </a:rPr>
              <a:t>Bu kalemlerin her birinin tutarının %20’sinden çok olmamak üzere</a:t>
            </a:r>
            <a:br>
              <a:rPr lang="tr-TR" sz="1800" dirty="0" smtClean="0">
                <a:latin typeface="Trebuchet MS" panose="020B0603020202020204" pitchFamily="34" charset="0"/>
              </a:rPr>
            </a:br>
            <a:r>
              <a:rPr lang="tr-TR" sz="1800" dirty="0" smtClean="0">
                <a:latin typeface="Trebuchet MS" panose="020B0603020202020204" pitchFamily="34" charset="0"/>
              </a:rPr>
              <a:t>iş eksilişi yapılmış olması </a:t>
            </a:r>
          </a:p>
          <a:p>
            <a:pPr lvl="1" algn="just"/>
            <a:r>
              <a:rPr lang="tr-TR" sz="1800" dirty="0" smtClean="0">
                <a:latin typeface="Trebuchet MS" panose="020B0603020202020204" pitchFamily="34" charset="0"/>
              </a:rPr>
              <a:t>Sözleşme tutarının da aşılmaması</a:t>
            </a:r>
            <a:endParaRPr lang="tr-TR" sz="1800" dirty="0">
              <a:latin typeface="Trebuchet MS" panose="020B0603020202020204" pitchFamily="34" charset="0"/>
            </a:endParaRPr>
          </a:p>
          <a:p>
            <a:pPr marL="393192" lvl="1" indent="0" algn="just">
              <a:buNone/>
            </a:pPr>
            <a:r>
              <a:rPr lang="tr-TR" sz="1800" dirty="0" smtClean="0">
                <a:latin typeface="Trebuchet MS" panose="020B0603020202020204" pitchFamily="34" charset="0"/>
              </a:rPr>
              <a:t>Kaydıyla diğer mal kalemi/kalemlerinde söz konusu kalem tutarının </a:t>
            </a:r>
            <a:br>
              <a:rPr lang="tr-TR" sz="1800" dirty="0" smtClean="0">
                <a:latin typeface="Trebuchet MS" panose="020B0603020202020204" pitchFamily="34" charset="0"/>
              </a:rPr>
            </a:br>
            <a:r>
              <a:rPr lang="tr-TR" sz="1800" dirty="0" smtClean="0">
                <a:latin typeface="Trebuchet MS" panose="020B0603020202020204" pitchFamily="34" charset="0"/>
              </a:rPr>
              <a:t>%20’sinden fazla iş artışı yapılabilir. </a:t>
            </a:r>
          </a:p>
          <a:p>
            <a:pPr marL="393192" lvl="1" indent="0" algn="just">
              <a:buNone/>
            </a:pPr>
            <a:endParaRPr lang="tr-TR" sz="1800" dirty="0" smtClean="0">
              <a:latin typeface="Trebuchet MS" panose="020B0603020202020204" pitchFamily="34" charset="0"/>
            </a:endParaRPr>
          </a:p>
          <a:p>
            <a:pPr algn="just"/>
            <a:r>
              <a:rPr lang="tr-TR" sz="2000" dirty="0" smtClean="0">
                <a:latin typeface="Trebuchet MS" panose="020B0603020202020204" pitchFamily="34" charset="0"/>
              </a:rPr>
              <a:t> </a:t>
            </a:r>
            <a:r>
              <a:rPr lang="tr-TR" sz="2000" dirty="0">
                <a:latin typeface="Trebuchet MS" panose="020B0603020202020204" pitchFamily="34" charset="0"/>
              </a:rPr>
              <a:t>* Süreklilik arz eden ve birim fiyat üzerinden sözleşmeye bağlanan hizmet alımlarında, işin miktarı artırılarak iş artışı yapılabilir, ancak işin süresinin uzatılması yoluyla iş artışı yapılması mümkün değildir. </a:t>
            </a:r>
          </a:p>
          <a:p>
            <a:endParaRPr lang="tr-TR" sz="2000" dirty="0" smtClean="0">
              <a:latin typeface="Trebuchet MS" panose="020B0603020202020204" pitchFamily="34" charset="0"/>
            </a:endParaRPr>
          </a:p>
        </p:txBody>
      </p:sp>
    </p:spTree>
    <p:extLst>
      <p:ext uri="{BB962C8B-B14F-4D97-AF65-F5344CB8AC3E}">
        <p14:creationId xmlns:p14="http://schemas.microsoft.com/office/powerpoint/2010/main" val="214246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259632" y="764704"/>
            <a:ext cx="7560840" cy="432048"/>
          </a:xfrm>
        </p:spPr>
        <p:txBody>
          <a:bodyPr>
            <a:normAutofit fontScale="90000"/>
          </a:bodyPr>
          <a:lstStyle/>
          <a:p>
            <a:pPr algn="ctr">
              <a:defRPr/>
            </a:pPr>
            <a:r>
              <a:rPr lang="tr-TR" sz="3200" b="1" dirty="0" smtClean="0">
                <a:solidFill>
                  <a:srgbClr val="FF0000"/>
                </a:solidFill>
              </a:rPr>
              <a:t>İş Eksilişi</a:t>
            </a:r>
            <a:endParaRPr lang="tr-TR" sz="3200" dirty="0" smtClean="0"/>
          </a:p>
        </p:txBody>
      </p:sp>
      <p:sp>
        <p:nvSpPr>
          <p:cNvPr id="4099" name="Rectangle 3"/>
          <p:cNvSpPr>
            <a:spLocks noGrp="1" noChangeArrowheads="1"/>
          </p:cNvSpPr>
          <p:nvPr>
            <p:ph idx="1"/>
          </p:nvPr>
        </p:nvSpPr>
        <p:spPr>
          <a:xfrm>
            <a:off x="1115616" y="1556792"/>
            <a:ext cx="7647384" cy="4896544"/>
          </a:xfrm>
        </p:spPr>
        <p:txBody>
          <a:bodyPr>
            <a:normAutofit/>
          </a:bodyPr>
          <a:lstStyle/>
          <a:p>
            <a:pPr algn="just"/>
            <a:r>
              <a:rPr lang="tr-TR" sz="2000" dirty="0">
                <a:latin typeface="Trebuchet MS" panose="020B0603020202020204" pitchFamily="34" charset="0"/>
              </a:rPr>
              <a:t>Sözleşme bedelinin % 80'inden daha düşük bedelle </a:t>
            </a:r>
            <a:r>
              <a:rPr lang="tr-TR" sz="2000" dirty="0" smtClean="0">
                <a:latin typeface="Trebuchet MS" panose="020B0603020202020204" pitchFamily="34" charset="0"/>
              </a:rPr>
              <a:t>işin tamamlanacağının </a:t>
            </a:r>
            <a:r>
              <a:rPr lang="tr-TR" sz="2000" dirty="0">
                <a:latin typeface="Trebuchet MS" panose="020B0603020202020204" pitchFamily="34" charset="0"/>
              </a:rPr>
              <a:t>anlaşılması halinde, yüklenici işi bitirmek zorundadır. </a:t>
            </a:r>
          </a:p>
          <a:p>
            <a:pPr algn="just"/>
            <a:endParaRPr lang="tr-TR" sz="2000" dirty="0">
              <a:latin typeface="Trebuchet MS" panose="020B0603020202020204" pitchFamily="34" charset="0"/>
            </a:endParaRPr>
          </a:p>
          <a:p>
            <a:pPr algn="just"/>
            <a:r>
              <a:rPr lang="tr-TR" sz="2000" dirty="0">
                <a:latin typeface="Trebuchet MS" panose="020B0603020202020204" pitchFamily="34" charset="0"/>
              </a:rPr>
              <a:t>Bu durumda yükleniciye, yapmış olduğu gerçek giderleri ve yüklenici kârına karşılık olarak, sözleşme bedelinin % 80'i ile sözleşme fiyatlarıyla yaptığı işin tutarı arasındaki bedel farkının % 5'i kabul tarihindeki fiyatlar üzerinden ödenir.</a:t>
            </a:r>
          </a:p>
          <a:p>
            <a:endParaRPr lang="tr-TR" sz="2000" i="1" dirty="0">
              <a:latin typeface="Trebuchet MS" panose="020B0603020202020204" pitchFamily="34" charset="0"/>
            </a:endParaRPr>
          </a:p>
        </p:txBody>
      </p:sp>
    </p:spTree>
    <p:extLst>
      <p:ext uri="{BB962C8B-B14F-4D97-AF65-F5344CB8AC3E}">
        <p14:creationId xmlns:p14="http://schemas.microsoft.com/office/powerpoint/2010/main" val="2429900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2 İçerik Yer Tutucusu"/>
          <p:cNvSpPr>
            <a:spLocks noGrp="1"/>
          </p:cNvSpPr>
          <p:nvPr>
            <p:ph idx="1"/>
          </p:nvPr>
        </p:nvSpPr>
        <p:spPr>
          <a:xfrm>
            <a:off x="1357313" y="1285875"/>
            <a:ext cx="7499350" cy="4800600"/>
          </a:xfrm>
        </p:spPr>
        <p:txBody>
          <a:bodyPr/>
          <a:lstStyle/>
          <a:p>
            <a:pPr>
              <a:buFont typeface="Wingdings 2" pitchFamily="18" charset="2"/>
              <a:buNone/>
            </a:pPr>
            <a:endParaRPr lang="tr-TR" sz="5400" smtClean="0"/>
          </a:p>
          <a:p>
            <a:r>
              <a:rPr lang="tr-TR" sz="5400" smtClean="0"/>
              <a:t>TEŞEKKÜRLER</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Gündönümü">
  <a:themeElements>
    <a:clrScheme name="Gündönümü">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ündönümü">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bwMode="auto">
        <a:noFill/>
        <a:ln w="9525">
          <a:noFill/>
          <a:miter lim="800000"/>
          <a:headEnd/>
          <a:tailEnd/>
        </a:ln>
      </a:spPr>
      <a:bodyPr lIns="0" tIns="0" rIns="0" bIns="0">
        <a:spAutoFit/>
      </a:bodyPr>
      <a:lstStyle>
        <a:defPPr algn="r">
          <a:spcBef>
            <a:spcPct val="0"/>
          </a:spcBef>
          <a:defRPr sz="800" dirty="0">
            <a:solidFill>
              <a:schemeClr val="bg2"/>
            </a:solidFill>
            <a:cs typeface="Arial" charset="0"/>
          </a:defRPr>
        </a:defPPr>
      </a:lstStyle>
    </a:spDef>
  </a:objectDefaults>
  <a:extraClrSchemeLst/>
</a:theme>
</file>

<file path=ppt/theme/theme3.xml><?xml version="1.0" encoding="utf-8"?>
<a:theme xmlns:a="http://schemas.openxmlformats.org/drawingml/2006/main" name="1_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bwMode="auto">
        <a:noFill/>
        <a:ln w="9525">
          <a:noFill/>
          <a:miter lim="800000"/>
          <a:headEnd/>
          <a:tailEnd/>
        </a:ln>
      </a:spPr>
      <a:bodyPr lIns="0" tIns="0" rIns="0" bIns="0">
        <a:spAutoFit/>
      </a:bodyPr>
      <a:lstStyle>
        <a:defPPr algn="r">
          <a:spcBef>
            <a:spcPct val="0"/>
          </a:spcBef>
          <a:defRPr sz="800" dirty="0">
            <a:solidFill>
              <a:schemeClr val="bg2"/>
            </a:solidFill>
            <a:cs typeface="Arial" charset="0"/>
          </a:defRPr>
        </a:defPPr>
      </a:lstStyle>
    </a:spDef>
  </a:objectDefaults>
  <a:extraClrSchemeLst/>
</a:theme>
</file>

<file path=ppt/theme/theme4.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Solstice</Template>
  <TotalTime>24586</TotalTime>
  <Words>9744</Words>
  <Application>Microsoft Office PowerPoint</Application>
  <PresentationFormat>Ekran Gösterisi (4:3)</PresentationFormat>
  <Paragraphs>961</Paragraphs>
  <Slides>132</Slides>
  <Notes>61</Notes>
  <HiddenSlides>0</HiddenSlides>
  <MMClips>0</MMClips>
  <ScaleCrop>false</ScaleCrop>
  <HeadingPairs>
    <vt:vector size="6" baseType="variant">
      <vt:variant>
        <vt:lpstr>Kullanılan Yazı Tipleri</vt:lpstr>
      </vt:variant>
      <vt:variant>
        <vt:i4>12</vt:i4>
      </vt:variant>
      <vt:variant>
        <vt:lpstr>Tema</vt:lpstr>
      </vt:variant>
      <vt:variant>
        <vt:i4>3</vt:i4>
      </vt:variant>
      <vt:variant>
        <vt:lpstr>Slayt Başlıkları</vt:lpstr>
      </vt:variant>
      <vt:variant>
        <vt:i4>132</vt:i4>
      </vt:variant>
    </vt:vector>
  </HeadingPairs>
  <TitlesOfParts>
    <vt:vector size="147" baseType="lpstr">
      <vt:lpstr>Arial</vt:lpstr>
      <vt:lpstr>Arial Black</vt:lpstr>
      <vt:lpstr>Baskerville Old Face</vt:lpstr>
      <vt:lpstr>Calibri</vt:lpstr>
      <vt:lpstr>Constantia</vt:lpstr>
      <vt:lpstr>Gill Sans MT</vt:lpstr>
      <vt:lpstr>Tahoma</vt:lpstr>
      <vt:lpstr>Times New Roman</vt:lpstr>
      <vt:lpstr>Trebuchet MS</vt:lpstr>
      <vt:lpstr>Verdana</vt:lpstr>
      <vt:lpstr>Wingdings</vt:lpstr>
      <vt:lpstr>Wingdings 2</vt:lpstr>
      <vt:lpstr>Gündönümü</vt:lpstr>
      <vt:lpstr>Akış</vt:lpstr>
      <vt:lpstr>1_Akış</vt:lpstr>
      <vt:lpstr>İhalelere İlişkin İkincil Mevzuattaki Ortak Hükümler (4734-4735 ve İkincil Mevzuat Dahil)  Muhammed BULUT Kamu İhale Uzmanı 12-13 Aralık, 2019 ANTALYA</vt:lpstr>
      <vt:lpstr>Kamu İhale Sistemine Genel Bakış </vt:lpstr>
      <vt:lpstr> Türk Kamu İhale Sisteminin Tarihsel Gelişimi </vt:lpstr>
      <vt:lpstr> 2886 Sayılı Kanunla İlgili Temel Sorunlar </vt:lpstr>
      <vt:lpstr>PowerPoint Sunusu</vt:lpstr>
      <vt:lpstr> Türk Kamu Alımları Sisteminde Esaslı Reform </vt:lpstr>
      <vt:lpstr>Kamu İhale Kurumu</vt:lpstr>
      <vt:lpstr>KAMU İHALE KANUNU’NUN KAPSAM VE İLKELERİ </vt:lpstr>
      <vt:lpstr>4734 Sayılı Kanun’un Amacı</vt:lpstr>
      <vt:lpstr>4734 Sayılı Kanun Kapsamı </vt:lpstr>
      <vt:lpstr>İstisna edilen alımlar</vt:lpstr>
      <vt:lpstr>     Uygulama İlkeleri    Kanun 5. md Yapım 4.md; Hizmet 4.md; Mal 4.md  </vt:lpstr>
      <vt:lpstr>Uygulama İlkeleri  4734 s K. Md: 5 ve 62</vt:lpstr>
      <vt:lpstr>Uygulama İlkeleri 4734 s K. Md: 5 ve 62</vt:lpstr>
      <vt:lpstr>Uygulama İlkeleri 4734 s K. Md: 5 ve 62</vt:lpstr>
      <vt:lpstr>İhale süreci</vt:lpstr>
      <vt:lpstr>Teknik Şartname  Yapım 17.md; Mal 14.md; Hizmet 16.md </vt:lpstr>
      <vt:lpstr>Teknik Şartname  Yapım 17.md;Mal 14.md;Hizmet 16.md </vt:lpstr>
      <vt:lpstr>Yaklaşık Maliyete İlişkin İlkeler Yapım 8.md; Hizmet 7.md; Mal 7.md </vt:lpstr>
      <vt:lpstr>Yaklaşık Maliyete İlişkin İlkeler</vt:lpstr>
      <vt:lpstr>Yaklaşık Maliyete İlişkin İlkeler  Yapım 8.md; Hizmet 7.md; Mal 7.md; Tebliğ 16.2.4-5 </vt:lpstr>
      <vt:lpstr>EŞİK DEĞER (4734-8. m.)</vt:lpstr>
      <vt:lpstr>  EŞİK DEĞERLER (4734 – 8) </vt:lpstr>
      <vt:lpstr>Alım Usulünün Belirlenmesi</vt:lpstr>
      <vt:lpstr>İHALE USULÜNÜN TESPİTİ</vt:lpstr>
      <vt:lpstr>PAZARLIK USULÜ</vt:lpstr>
      <vt:lpstr>PAZARLIK USULÜ</vt:lpstr>
      <vt:lpstr>PAZARLIK USULÜ</vt:lpstr>
      <vt:lpstr>PAZARLIK USULÜ</vt:lpstr>
      <vt:lpstr>DOĞRUDAN TEMİN</vt:lpstr>
      <vt:lpstr>DOĞRUDAN TEMİN</vt:lpstr>
      <vt:lpstr>PowerPoint Sunusu</vt:lpstr>
      <vt:lpstr>İhale Dokümanının İçeriği  Yapım 13.md; Hizmet 12.md; Mal 10.md </vt:lpstr>
      <vt:lpstr>İhale Dokümanının Hazırlanması  Yapım 14.md; Hizmet 13.md; Mal 11.md </vt:lpstr>
      <vt:lpstr>İhale Onayının Alınması  Yapım 19.md; Hizmet 18.md; Mal 16.md </vt:lpstr>
      <vt:lpstr>İhale Onayının Alınması  Yapım 19.md; Hizmet 18.md; Mal 16.md </vt:lpstr>
      <vt:lpstr>İhale Komisyonu  Yapım 20.md; Hizmet 19.md; Mal 17.md </vt:lpstr>
      <vt:lpstr>İhale Komisyonu  Yapım 20.md; Hizmet 19.md; Mal 17.md </vt:lpstr>
      <vt:lpstr>İhale Komisyonu Yapım 20.md; Hizmet 19.md; Mal 17.md </vt:lpstr>
      <vt:lpstr>İhale Komisyonu</vt:lpstr>
      <vt:lpstr>İlan ve Ön Yeterlik İlanı Yapım  22.md; Hizmet  21.md; Mal 19.md;Kanun 13.md</vt:lpstr>
      <vt:lpstr>Düzeltme İlanı  Yapım 25.md; Hizmet  24.md; Mal 22.md </vt:lpstr>
      <vt:lpstr>İhale Dokümanı Alınması  Yapım  26.md; Hizmet  25.md; Mal 23.md</vt:lpstr>
      <vt:lpstr>İhale Dokümanı Alınması  Yapım  26.md; Hizmet  25.md; Mal 23.md</vt:lpstr>
      <vt:lpstr>PowerPoint Sunusu</vt:lpstr>
      <vt:lpstr>İhale Dok. Değişiklik Yapılması- Zeyilname  Yapım  27.md; Hizmet  26.md; Mal 24.md </vt:lpstr>
      <vt:lpstr>İhale Dok. Değişiklik Yapılması- Zeyilname  Yapım  27.md; Hizmet  26.md; Mal 24.md </vt:lpstr>
      <vt:lpstr>İhale Dok. Değişiklik Yapılması- Zeyilname  Yapım  27.md; Hizmet  26.md; Mal 24.md </vt:lpstr>
      <vt:lpstr>Şikayet Üzerine Zeyilname Yapılması Yapım  27.md; Hizmet  26.md; Mal 24.md;Tebliğ 15.3</vt:lpstr>
      <vt:lpstr>Şikayet Üzerine Zeyilname Yapılması Yapım  27.md; Hizmet  26.md; Mal 24.md </vt:lpstr>
      <vt:lpstr>İhale Dok. Açıklama Yapılması Yapım  27.md; Hizmet  26.md; Mal 24.md </vt:lpstr>
      <vt:lpstr>Yeterliğe İlişkin İlkeler  Yapım 29.md; Hizmet 28.md; Mal 26.md  </vt:lpstr>
      <vt:lpstr>EKONOMİK VE MALİ YETERLİK KRİTERLERİ</vt:lpstr>
      <vt:lpstr>MESLEKİ VE TEKNİK YETERLİK KRİTERLERİ</vt:lpstr>
      <vt:lpstr>MESLEKİ VE TEKNİK YETERLİK KRİTERLERİ</vt:lpstr>
      <vt:lpstr>İş deneyim belgelerinin EKAP üzerinden düzenlenmesi</vt:lpstr>
      <vt:lpstr>İş deneyim belgelerinin EKAP üzerinden düzenlenmesi</vt:lpstr>
      <vt:lpstr>Kısmi Teklif Yapım 29.md; Hizmet 28.md; Mal 27.md;Tebliğ 16.4.md </vt:lpstr>
      <vt:lpstr>Kısmi Teklif Yapım 29.md; Hizmet 28.md; Mal 27.md;Tebliğ 16.4.md </vt:lpstr>
      <vt:lpstr>Kısmi Teklif Yapım 29.md; Hizmet 28.md; Mal 26.md;Tebliğ 16.4.3 ve 16.4.4 md </vt:lpstr>
      <vt:lpstr>Belgelerin Sunuluş Şekli  Yapım 31.md; Hizmet 31.md; Mal 29.md</vt:lpstr>
      <vt:lpstr>Belgelerin Sunuluş Şekli-Örnek</vt:lpstr>
      <vt:lpstr>Örnek karar</vt:lpstr>
      <vt:lpstr> Belgelerin Sunuluş Şekli  </vt:lpstr>
      <vt:lpstr> Belgelerin Sunuluş Şekli  </vt:lpstr>
      <vt:lpstr>Yurt dışında düzenlenen iş deneyim belgelerinin EKAP’a kaydı</vt:lpstr>
      <vt:lpstr>Yurt dışında düzenlenen iş deneyim belgelerinin EKAP’a kaydı</vt:lpstr>
      <vt:lpstr>Ortak Girişim (İş Ortaklığı)  Yapım  32.md; Hizmet 32.md; Mal 30.md</vt:lpstr>
      <vt:lpstr> Ortak Girişim (İş Ortaklığı) Yapım  32.md; Hizmet 32.md; Mal 30.md </vt:lpstr>
      <vt:lpstr> Ortak Girişim (İş Ortaklığı) Yapım  32.md; Hizmet 32.md; Mal 30.md </vt:lpstr>
      <vt:lpstr>Ortak Girişimler (Konsorsiyum)  Yapım  33.md; Hizmet 33.md; Mal 31.md</vt:lpstr>
      <vt:lpstr>Ortak Girişimler (Konsorsiyum)  Yapım  33.md; Hizmet 33.md; Mal 31.md</vt:lpstr>
      <vt:lpstr>Ortak Girişimler (Konsorsiyum) Yapım  33.md; Hizmet 33.md; Mal 31.md</vt:lpstr>
      <vt:lpstr>PowerPoint Sunusu</vt:lpstr>
      <vt:lpstr>İhale Dışı Bırakılma Nedenleri Yapım  52.md; Hizmet 51.md; Mal 50.md;Kanun 10. md</vt:lpstr>
      <vt:lpstr>İhale Dışı Bırakılma Nedenleri Yapım  52.md; Hizmet 51.md; Mal 50.md</vt:lpstr>
      <vt:lpstr>İhale Dışı Bırakılma Nedenleri Yapım  52.md; Hizmet 51.md; Mal 50.md</vt:lpstr>
      <vt:lpstr>İhale Dışı Bırakılma Nedenleri Yapım  52.md; Hizmet 51.md; Mal 50.md</vt:lpstr>
      <vt:lpstr>İhaleye Katılamayacak Olanlar Yapım  53.md; Hizmet 52.md; Mal 51.md; Kanun 11.md</vt:lpstr>
      <vt:lpstr>İhaleye Katılamayacak Olanlar Yapım  53.md; Hizmet 52.md; Mal 51.md; Kanun 11.md</vt:lpstr>
      <vt:lpstr>İhaleye Katılamayacak Olanlar Yapım  53.md; Hizmet 52.md; Mal 51.md; Kanun 11.md</vt:lpstr>
      <vt:lpstr>İhaleye Katılamayacak Olanlar Yapım  53.md; Hizmet 52.md; Mal 51.md</vt:lpstr>
      <vt:lpstr>İhaleye Katılamayacak Olanlar Yapım  53.md; Hizmet 52.md; Mal 51.md;Tebliğ 17.7.1.1.3. md</vt:lpstr>
      <vt:lpstr>İhaleye Katılamayacak Olanlar Yapım  53.md; Hizmet 52.md; Mal 51.md</vt:lpstr>
      <vt:lpstr>Yasak Fiil veya Davranışlar Kanun 17.md</vt:lpstr>
      <vt:lpstr>Yasak Fiil veya Davranışlar Kanun 17.md</vt:lpstr>
      <vt:lpstr>Başvuru ve Teklif Mektupları Yapım  54.md; Hizmet 53.md; Mal 52.md;Kanun 30 md.</vt:lpstr>
      <vt:lpstr>Başvuru ve Teklif Mektupları Yapım  54.md; Hizmet 53.md; Mal 52.md</vt:lpstr>
      <vt:lpstr>Başvuru ve Teklif Mektupları Yapım  54.md; Hizmet 53.md; Mal 52.md</vt:lpstr>
      <vt:lpstr>ÖRNEK</vt:lpstr>
      <vt:lpstr>Tekliflerin Geçerlik Süresi  Yapım  55.md; Hizmet 54.md; Mal 53.md; Kanun 32 ve 35.md</vt:lpstr>
      <vt:lpstr>Teklif geçerlilik süresinin dolmasından sonra sözleşme yapılması Tebliğ 16.7</vt:lpstr>
      <vt:lpstr>Teklif geçerlilik süresinin dolmasından sonra sözleşme yapılması Tebliğ 16.7</vt:lpstr>
      <vt:lpstr>TEMİNATLAR Yapım  56.md; Hizmet 55.md; Mal 54.md</vt:lpstr>
      <vt:lpstr>Tekliflerin ve Başvuruların Sunulması Kanun 30. md.</vt:lpstr>
      <vt:lpstr>Tekliflerin ve Başvuruların Sunulması Kanun 30. md.</vt:lpstr>
      <vt:lpstr>Tekliflerin ve Başvuruların Sunulması Kanun 30.md.</vt:lpstr>
      <vt:lpstr>Tekliflerin Alınması ve Açılması Yapım  57.md; Hizmet 56.md; Mal 55.md;Kanun 36.md</vt:lpstr>
      <vt:lpstr>Tekliflerin Alınması ve Açılması Yapım  57.md; Hizmet 56.md; Mal 55.md</vt:lpstr>
      <vt:lpstr>Tekliflerin Alınması ve Açılması Yapım  57.md; Hizmet 56.md; Mal 55.md</vt:lpstr>
      <vt:lpstr>Tekliflerin Değerlendirilmesi  Kanun 37.md.</vt:lpstr>
      <vt:lpstr>Tekliflerin Değerlendirilmesi  Kanun 37.md.</vt:lpstr>
      <vt:lpstr>Tekliflerin Değerlendirilmesi  Kanun 37.md.</vt:lpstr>
      <vt:lpstr>TEKLİFLERİN DEĞERLENDİRİLMESİ</vt:lpstr>
      <vt:lpstr>Aritmetik Hata (KİGT 16.5) </vt:lpstr>
      <vt:lpstr>Aritmetik Hata  Yapım  57.md; Hizmet 56.md; Mal 55.md</vt:lpstr>
      <vt:lpstr> Aritmetik Hata </vt:lpstr>
      <vt:lpstr>AŞIRI DÜŞÜK TEKLİFLER</vt:lpstr>
      <vt:lpstr>Aşırı Düşük Teklifler  Yapım  60.md; Hizmet 59.md; Mal 58.md</vt:lpstr>
      <vt:lpstr>Aşırı Düşük Teklifler</vt:lpstr>
      <vt:lpstr>Sınır değer</vt:lpstr>
      <vt:lpstr>Aşırı Düşük Teklif Değerlendirmesi</vt:lpstr>
      <vt:lpstr>Ekonomik Açıdan En Avantajlı Teklif-Fiyat dışı Unsur  Yapım  61.md; Hizmet 60.md; Mal 59.md</vt:lpstr>
      <vt:lpstr>Yerli İstekliler Lehine Fiyat Avantajı Yapım  63.md; Hizmet 62.md; Mal 61.md</vt:lpstr>
      <vt:lpstr>Yerli İstekliler Lehine Fiyat Avantajı Yapım  63.md; Hizmet 62.md; Mal 61.md</vt:lpstr>
      <vt:lpstr>Son değişiklik</vt:lpstr>
      <vt:lpstr>Tekliflerin Eşit Olması  Yapım  64.md; Hizmet 63.md; Mal 62.md</vt:lpstr>
      <vt:lpstr>Bütün Tekliflerin Reddi ve İhalenin İptal Edilmesi Yapım  65.md; Hizmet 64.md; Mal 63.md;Kanun 39.md</vt:lpstr>
      <vt:lpstr>İhalenin Karara Bağlanması ve Onaylanması-Yasaklılık Teyidi  Yapım  66.md; Hizmet 65.md; Mal 64.md;Kanun 40.md</vt:lpstr>
      <vt:lpstr>İhalenin Karara Bağlanması ve Onaylanması-Yasaklılık Teyidi Yapım 66.md; Hizmet 65.md; Mal 64.md; Kanun 40.md</vt:lpstr>
      <vt:lpstr>Kesinleşen İhale Kararının Bildirilmesi  Yapım  67.md; Hizmet 66.md; Mal 65.md</vt:lpstr>
      <vt:lpstr>Kesinleşen İhale Kararının Bildirilmesi  Yapım  67.md; Hizmet 66.md; Mal 65.md</vt:lpstr>
      <vt:lpstr>Sözleşmeye Davet  Yapım  68.md; Hizmet 67.md; Mal 66.md </vt:lpstr>
      <vt:lpstr>Sözleşmeye Davet Yapım  68.md; Hizmet 67.md; Mal 66.md </vt:lpstr>
      <vt:lpstr>Sözleşmenin İmzalanmaması  Yapım  69.md; Hizmet 68.md; Mal 67.md </vt:lpstr>
      <vt:lpstr>EAEA Teklif Sahibinin Sözleşmeye Davet Edilmesi  Yapım  69.md; Hizmet 68.md; Mal 67.md </vt:lpstr>
      <vt:lpstr>EAEA İkinci Teklif Sahibinin Sözleşmeye Davet Edilmesi  Yapım  69.md; Hizmet 68.md; Mal 67.md </vt:lpstr>
      <vt:lpstr>Sözleşme Yapılmasında İdarenin Sorumluluğu  Kanun 45.md.</vt:lpstr>
      <vt:lpstr>İş Artışı</vt:lpstr>
      <vt:lpstr>İş Artışı</vt:lpstr>
      <vt:lpstr>İş Eksilişi</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Ortak hükümler</dc:title>
  <dc:creator>User</dc:creator>
  <cp:lastModifiedBy>Muhammed Bulut</cp:lastModifiedBy>
  <cp:revision>868</cp:revision>
  <cp:lastPrinted>2019-01-03T14:47:21Z</cp:lastPrinted>
  <dcterms:created xsi:type="dcterms:W3CDTF">2009-03-11T09:09:31Z</dcterms:created>
  <dcterms:modified xsi:type="dcterms:W3CDTF">2019-12-06T12:49:35Z</dcterms:modified>
</cp:coreProperties>
</file>